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5"/>
  </p:notesMasterIdLst>
  <p:sldIdLst>
    <p:sldId id="300" r:id="rId6"/>
    <p:sldId id="302" r:id="rId7"/>
    <p:sldId id="304" r:id="rId8"/>
    <p:sldId id="315" r:id="rId9"/>
    <p:sldId id="305" r:id="rId10"/>
    <p:sldId id="316" r:id="rId11"/>
    <p:sldId id="314" r:id="rId12"/>
    <p:sldId id="313" r:id="rId13"/>
    <p:sldId id="303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111" d="100"/>
          <a:sy n="111" d="100"/>
        </p:scale>
        <p:origin x="624" y="10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2022. 10. 19.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항공영상을 통한 외부 시설물 객체 탐지 및 분류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정원용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(2021254009)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4092467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연구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한계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6000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한글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항공영상을 통한 외부 시설물 객체 탐지 및 분류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External facility object detection and classification through aerial imagery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85549" y="3313277"/>
            <a:ext cx="5173556" cy="32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최근에는 인프라의 노후화로 인한 안전사고가 지속적으로 발생하고 있으며 재난위험시설의 재해 발생에 대한 위험에 상시 노출되고 있음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준공 후 </a:t>
            </a: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>
                <a:latin typeface="+mn-ea"/>
              </a:rPr>
              <a:t>년이 지난 노후시설물이 </a:t>
            </a:r>
            <a:r>
              <a:rPr lang="en-US" altLang="ko-KR" sz="1400" dirty="0">
                <a:latin typeface="+mn-ea"/>
              </a:rPr>
              <a:t>2025</a:t>
            </a:r>
            <a:r>
              <a:rPr lang="ko-KR" altLang="en-US" sz="1400" dirty="0">
                <a:latin typeface="+mn-ea"/>
              </a:rPr>
              <a:t>년에는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곳 중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곳에 달할 전망이고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전체 노후시설물 비중이 </a:t>
            </a:r>
            <a:r>
              <a:rPr lang="en-US" altLang="ko-KR" sz="1400" dirty="0">
                <a:latin typeface="+mn-ea"/>
              </a:rPr>
              <a:t>2030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43.3%, 2040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74.2%</a:t>
            </a:r>
            <a:r>
              <a:rPr lang="ko-KR" altLang="en-US" sz="1400" dirty="0">
                <a:latin typeface="+mn-ea"/>
              </a:rPr>
              <a:t>에 이를 것으로 관측됨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소규모 건축물의 안전점검 의무화가 시행되었고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정기안전점검시 문제점 발견 시</a:t>
            </a:r>
            <a:r>
              <a:rPr lang="en-US" altLang="ko-KR" sz="1400" dirty="0">
                <a:latin typeface="+mn-ea"/>
              </a:rPr>
              <a:t>＇</a:t>
            </a:r>
            <a:r>
              <a:rPr lang="ko-KR" altLang="en-US" sz="1400" dirty="0">
                <a:latin typeface="+mn-ea"/>
              </a:rPr>
              <a:t>정밀안전점검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을 받아야 함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비접촉식 계측 시스템이 지속적으로 개발되어 활용되고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시설물 점검에 </a:t>
            </a:r>
            <a:r>
              <a:rPr lang="ko-KR" altLang="en-US" sz="1400" dirty="0" err="1">
                <a:latin typeface="+mn-ea"/>
              </a:rPr>
              <a:t>무인이동체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기술이 활용되고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440350520">
            <a:extLst>
              <a:ext uri="{FF2B5EF4-FFF2-40B4-BE49-F238E27FC236}">
                <a16:creationId xmlns:a16="http://schemas.microsoft.com/office/drawing/2014/main" id="{56AC8C6A-C002-21FE-7400-D5B5E733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41" y="2640976"/>
            <a:ext cx="2848845" cy="1674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0232104">
            <a:extLst>
              <a:ext uri="{FF2B5EF4-FFF2-40B4-BE49-F238E27FC236}">
                <a16:creationId xmlns:a16="http://schemas.microsoft.com/office/drawing/2014/main" id="{B16FBB6F-A218-7484-8F1B-589735B6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40" y="4377551"/>
            <a:ext cx="2203301" cy="3013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8766838-3FE9-43D4-B754-9163E3946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41" y="4423786"/>
            <a:ext cx="2108363" cy="27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400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58013" y="1836000"/>
            <a:ext cx="9294899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항공영상은 건물의 수직 이미지만을 가지고 건물에 대한 분류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(segmentation)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 위한 학습데이터를 구축하거나 세분류에 따른 객체 검출에 어려움이 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항공영상은 장소 및 도시에 따라 특성을 나타내는 도메인이 달라 하나의 통합된 데이터셋을 구성 어려움과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 촬영 시점 및 해상도에 따라 건물 객체의 분류 결과가 차이가 많이 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공공 데이터로 제공되는 수치지형도의 속성정보를 활용 학습 데이터를 구축하고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br>
              <a:rPr lang="en-US" altLang="ko-KR" sz="1400" dirty="0">
                <a:solidFill>
                  <a:srgbClr val="0070C0"/>
                </a:solidFill>
                <a:latin typeface="+mn-ea"/>
              </a:rPr>
            </a:b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항공사진 내에 포함되는 건물 객체를 분류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검출률을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높이고 모델 학습 시 소요시간을 줄여 자동화의 가능성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40400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758015" y="1836000"/>
            <a:ext cx="952856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선행 연구의 문제점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결과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개선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모델 학습 관련 자동화 가능성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건축물 중 노후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위험시설물에 대한 데이터 현행화 시간 축소 및 비용 감소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 동향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4" y="1836000"/>
            <a:ext cx="5723708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전 세계항공용 인공지능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(AI)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시장이 매년 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30%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이상 증가 하고 있음</a:t>
            </a:r>
            <a:endParaRPr lang="en-US" altLang="ko-KR" sz="1400" b="0" i="0" dirty="0">
              <a:solidFill>
                <a:srgbClr val="0070C0"/>
              </a:solidFill>
              <a:effectLst/>
              <a:latin typeface="Noto Sans KR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무인항공기 원격탐사에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AI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활용하는 사례 증가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자율주행차 관련 정밀도로지도 구축 시장 확대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C8501E-854D-568F-F25A-54C1C68B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83" y="1594729"/>
            <a:ext cx="4093845" cy="29270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38DDB8-160A-4A8D-AB62-9C1BBC42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83" y="4641430"/>
            <a:ext cx="4093844" cy="2600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8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1836000"/>
            <a:ext cx="5923007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항공영상은 건물의 수직 이미지만을 가지고 건물에 대한 분류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(segmentation)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 위한 학습데이터를 구축하거나 세분류에 따른 객체 검출에 어려움이 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항공영상은 장소 및 도시에 따라 특성을 나타내는 도메인이 달라 하나의 통합된 데이터셋을 구성 어려움과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 촬영 시점 및 해상도에 따라 건물 객체의 분류 결과가 차이가 많이 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4776322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항공사진과 수치지형도를 활용한 건물 분류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YOLO v5 </a:t>
            </a:r>
            <a:r>
              <a:rPr lang="ko-KR" altLang="en-US" sz="1400" dirty="0">
                <a:latin typeface="+mn-ea"/>
              </a:rPr>
              <a:t>모델 적용한 학습 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항공사진 내 건물 분류 및 정확도 개선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모델 학습 소요시간 줄일 수 있는 모델 선정</a:t>
            </a:r>
            <a:r>
              <a:rPr lang="en-US" altLang="ko-KR" sz="1400" dirty="0">
                <a:latin typeface="+mn-ea"/>
              </a:rPr>
              <a:t>(YOLO v5 l6, x6)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218A7D-D299-3AF4-A3C4-5C48DFB7F362}"/>
              </a:ext>
            </a:extLst>
          </p:cNvPr>
          <p:cNvSpPr txBox="1"/>
          <p:nvPr/>
        </p:nvSpPr>
        <p:spPr>
          <a:xfrm>
            <a:off x="7765652" y="4910046"/>
            <a:ext cx="112242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연구 흐름도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61F83A5-269A-6D21-087C-123D147B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19" y="1785459"/>
            <a:ext cx="3213981" cy="29941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F0620F-14E4-5AB1-A690-8727D2A135A2}"/>
              </a:ext>
            </a:extLst>
          </p:cNvPr>
          <p:cNvSpPr txBox="1"/>
          <p:nvPr/>
        </p:nvSpPr>
        <p:spPr>
          <a:xfrm>
            <a:off x="897429" y="4324055"/>
            <a:ext cx="4135931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테스트 환경 구축</a:t>
            </a:r>
            <a:endParaRPr lang="en-US" altLang="ko-KR" sz="1400" dirty="0"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en-US" altLang="ko-KR" sz="1400" dirty="0">
                <a:latin typeface="+mn-ea"/>
              </a:rPr>
              <a:t>YOLO, </a:t>
            </a:r>
            <a:r>
              <a:rPr lang="ko-KR" altLang="en-US" sz="1400" dirty="0" err="1">
                <a:latin typeface="+mn-ea"/>
              </a:rPr>
              <a:t>라벨링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tool, python </a:t>
            </a:r>
            <a:r>
              <a:rPr lang="ko-KR" altLang="en-US" sz="1400" dirty="0">
                <a:latin typeface="+mn-ea"/>
              </a:rPr>
              <a:t>설치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데이터 수집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latin typeface="+mn-ea"/>
              </a:rPr>
              <a:t>수치지도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건물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공공 데이터 확보</a:t>
            </a:r>
            <a:r>
              <a:rPr lang="en-US" altLang="ko-KR" sz="1400" dirty="0">
                <a:latin typeface="+mn-ea"/>
              </a:rPr>
              <a:t>(data.go.kr)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latin typeface="+mn-ea"/>
              </a:rPr>
              <a:t>항공사진</a:t>
            </a:r>
            <a:r>
              <a:rPr lang="en-US" altLang="ko-KR" sz="1400" dirty="0">
                <a:latin typeface="+mn-ea"/>
              </a:rPr>
              <a:t>(500</a:t>
            </a:r>
            <a:r>
              <a:rPr lang="ko-KR" altLang="en-US" sz="1400" dirty="0">
                <a:latin typeface="+mn-ea"/>
              </a:rPr>
              <a:t>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드론</a:t>
            </a:r>
            <a:r>
              <a:rPr lang="ko-KR" altLang="en-US" sz="1400" dirty="0">
                <a:latin typeface="+mn-ea"/>
              </a:rPr>
              <a:t> 촬영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성능 튜닝</a:t>
            </a:r>
            <a:endParaRPr lang="en-US" altLang="ko-KR" sz="1400" dirty="0"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latin typeface="+mn-ea"/>
              </a:rPr>
              <a:t>파라미터 튜닝</a:t>
            </a:r>
            <a:endParaRPr lang="en-US" altLang="ko-KR" sz="1400" dirty="0"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latin typeface="+mn-ea"/>
              </a:rPr>
              <a:t>비교 실험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기존 시스템 결과물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C8929-A2CB-1B01-2551-F0E24BE6C94E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4359</TotalTime>
  <Words>525</Words>
  <Application>Microsoft Office PowerPoint</Application>
  <PresentationFormat>사용자 지정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KR</vt:lpstr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A1742</cp:lastModifiedBy>
  <cp:revision>238</cp:revision>
  <cp:lastPrinted>2021-11-23T08:08:07Z</cp:lastPrinted>
  <dcterms:created xsi:type="dcterms:W3CDTF">2021-11-09T05:01:52Z</dcterms:created>
  <dcterms:modified xsi:type="dcterms:W3CDTF">2022-10-19T05:08:54Z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