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34"/>
  </p:notesMasterIdLst>
  <p:handoutMasterIdLst>
    <p:handoutMasterId r:id="rId35"/>
  </p:handoutMasterIdLst>
  <p:sldIdLst>
    <p:sldId id="672" r:id="rId5"/>
    <p:sldId id="311" r:id="rId6"/>
    <p:sldId id="327" r:id="rId7"/>
    <p:sldId id="328" r:id="rId8"/>
    <p:sldId id="329" r:id="rId9"/>
    <p:sldId id="330" r:id="rId10"/>
    <p:sldId id="331" r:id="rId11"/>
    <p:sldId id="340" r:id="rId12"/>
    <p:sldId id="339" r:id="rId13"/>
    <p:sldId id="312" r:id="rId14"/>
    <p:sldId id="332" r:id="rId15"/>
    <p:sldId id="338" r:id="rId16"/>
    <p:sldId id="313" r:id="rId17"/>
    <p:sldId id="284" r:id="rId18"/>
    <p:sldId id="333" r:id="rId19"/>
    <p:sldId id="314" r:id="rId20"/>
    <p:sldId id="315" r:id="rId21"/>
    <p:sldId id="310" r:id="rId22"/>
    <p:sldId id="325" r:id="rId23"/>
    <p:sldId id="296" r:id="rId24"/>
    <p:sldId id="320" r:id="rId25"/>
    <p:sldId id="317" r:id="rId26"/>
    <p:sldId id="318" r:id="rId27"/>
    <p:sldId id="335" r:id="rId28"/>
    <p:sldId id="319" r:id="rId29"/>
    <p:sldId id="334" r:id="rId30"/>
    <p:sldId id="337" r:id="rId31"/>
    <p:sldId id="341" r:id="rId32"/>
    <p:sldId id="342" r:id="rId3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ection>
        <p14:section name="设计、平滑、添加注释、协作、操作说明搜索" id="{B9B51309-D148-4332-87C2-07BE32FBCA3B}">
          <p14:sldIdLst>
            <p14:sldId id="672"/>
            <p14:sldId id="311"/>
            <p14:sldId id="327"/>
            <p14:sldId id="328"/>
            <p14:sldId id="329"/>
            <p14:sldId id="330"/>
            <p14:sldId id="331"/>
            <p14:sldId id="340"/>
            <p14:sldId id="339"/>
            <p14:sldId id="312"/>
            <p14:sldId id="332"/>
            <p14:sldId id="338"/>
            <p14:sldId id="313"/>
            <p14:sldId id="284"/>
            <p14:sldId id="333"/>
            <p14:sldId id="314"/>
            <p14:sldId id="315"/>
            <p14:sldId id="310"/>
            <p14:sldId id="325"/>
            <p14:sldId id="296"/>
            <p14:sldId id="320"/>
            <p14:sldId id="317"/>
            <p14:sldId id="318"/>
            <p14:sldId id="335"/>
            <p14:sldId id="319"/>
            <p14:sldId id="334"/>
            <p14:sldId id="337"/>
            <p14:sldId id="341"/>
            <p14:sldId id="342"/>
          </p14:sldIdLst>
        </p14:section>
        <p14:section name="了解详细信息"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6" autoAdjust="0"/>
    <p:restoredTop sz="94241" autoAdjust="0"/>
  </p:normalViewPr>
  <p:slideViewPr>
    <p:cSldViewPr snapToGrid="0">
      <p:cViewPr varScale="1">
        <p:scale>
          <a:sx n="112" d="100"/>
          <a:sy n="112" d="100"/>
        </p:scale>
        <p:origin x="516"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7" d="100"/>
          <a:sy n="77" d="100"/>
        </p:scale>
        <p:origin x="401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8DCC1CE-327E-4905-BC7C-3C0AE3B60D6C}" type="datetime1">
              <a:rPr lang="zh-CN" altLang="en-US" smtClean="0">
                <a:latin typeface="Microsoft YaHei UI" panose="020B0503020204020204" pitchFamily="34" charset="-122"/>
                <a:ea typeface="Microsoft YaHei UI" panose="020B0503020204020204" pitchFamily="34" charset="-122"/>
              </a:rPr>
              <a:t>2021/4/19</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56F2ECAB-FF34-48C3-94CF-D49698A33E3C}" type="datetime1">
              <a:rPr lang="zh-CN" altLang="en-US" smtClean="0"/>
              <a:pPr/>
              <a:t>2021/4/19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F61EA0F-A667-4B49-8422-0062BC55E249}" type="slidenum">
              <a:rPr lang="en-US" altLang="zh-CN" smtClean="0"/>
              <a:pPr/>
              <a:t>‹#›</a:t>
            </a:fld>
            <a:endParaRPr lang="zh-CN" alt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t>1</a:t>
            </a:fld>
            <a:endParaRPr lang="zh-CN" altLang="en-US"/>
          </a:p>
        </p:txBody>
      </p:sp>
    </p:spTree>
    <p:extLst>
      <p:ext uri="{BB962C8B-B14F-4D97-AF65-F5344CB8AC3E}">
        <p14:creationId xmlns:p14="http://schemas.microsoft.com/office/powerpoint/2010/main" val="3300531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r>
              <a:rPr lang="zh-CN" altLang="en-US" noProof="0" dirty="0">
                <a:latin typeface="Microsoft YaHei UI" panose="020B0503020204020204" pitchFamily="34" charset="-122"/>
                <a:ea typeface="Microsoft YaHei UI" panose="020B0503020204020204" pitchFamily="34" charset="-122"/>
              </a:rPr>
              <a:t>在“幻灯片放映”模式下，选择箭头访问相应链接。</a:t>
            </a:r>
          </a:p>
        </p:txBody>
      </p:sp>
      <p:sp>
        <p:nvSpPr>
          <p:cNvPr id="4" name="灯片编号占位符 3"/>
          <p:cNvSpPr>
            <a:spLocks noGrp="1"/>
          </p:cNvSpPr>
          <p:nvPr>
            <p:ph type="sldNum" sz="quarter" idx="10"/>
          </p:nvPr>
        </p:nvSpPr>
        <p:spPr/>
        <p:txBody>
          <a:bodyPr rtlCol="0"/>
          <a:lstStyle/>
          <a:p>
            <a:pPr rtl="0"/>
            <a:fld id="{DF61EA0F-A667-4B49-8422-0062BC55E249}" type="slidenum">
              <a:rPr lang="en-US" altLang="zh-CN" smtClean="0"/>
              <a:t>10</a:t>
            </a:fld>
            <a:endParaRPr lang="zh-CN" altLang="en-US"/>
          </a:p>
        </p:txBody>
      </p:sp>
    </p:spTree>
    <p:extLst>
      <p:ext uri="{BB962C8B-B14F-4D97-AF65-F5344CB8AC3E}">
        <p14:creationId xmlns:p14="http://schemas.microsoft.com/office/powerpoint/2010/main" val="2091918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r>
              <a:rPr lang="zh-CN" altLang="en-US" noProof="0" dirty="0">
                <a:latin typeface="Microsoft YaHei UI" panose="020B0503020204020204" pitchFamily="34" charset="-122"/>
                <a:ea typeface="Microsoft YaHei UI" panose="020B0503020204020204" pitchFamily="34" charset="-122"/>
              </a:rPr>
              <a:t>在“幻灯片放映”模式下，选择箭头访问相应链接。</a:t>
            </a:r>
          </a:p>
        </p:txBody>
      </p:sp>
      <p:sp>
        <p:nvSpPr>
          <p:cNvPr id="4" name="灯片编号占位符 3"/>
          <p:cNvSpPr>
            <a:spLocks noGrp="1"/>
          </p:cNvSpPr>
          <p:nvPr>
            <p:ph type="sldNum" sz="quarter" idx="10"/>
          </p:nvPr>
        </p:nvSpPr>
        <p:spPr/>
        <p:txBody>
          <a:bodyPr rtlCol="0"/>
          <a:lstStyle/>
          <a:p>
            <a:pPr rtl="0"/>
            <a:fld id="{DF61EA0F-A667-4B49-8422-0062BC55E249}" type="slidenum">
              <a:rPr lang="en-US" altLang="zh-CN" smtClean="0"/>
              <a:t>11</a:t>
            </a:fld>
            <a:endParaRPr lang="zh-CN" altLang="en-US"/>
          </a:p>
        </p:txBody>
      </p:sp>
    </p:spTree>
    <p:extLst>
      <p:ext uri="{BB962C8B-B14F-4D97-AF65-F5344CB8AC3E}">
        <p14:creationId xmlns:p14="http://schemas.microsoft.com/office/powerpoint/2010/main" val="594613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r>
              <a:rPr lang="zh-CN" altLang="en-US" noProof="0" dirty="0">
                <a:latin typeface="Microsoft YaHei UI" panose="020B0503020204020204" pitchFamily="34" charset="-122"/>
                <a:ea typeface="Microsoft YaHei UI" panose="020B0503020204020204" pitchFamily="34" charset="-122"/>
              </a:rPr>
              <a:t>在“幻灯片放映”模式下，选择箭头访问相应链接。</a:t>
            </a:r>
          </a:p>
        </p:txBody>
      </p:sp>
      <p:sp>
        <p:nvSpPr>
          <p:cNvPr id="4" name="灯片编号占位符 3"/>
          <p:cNvSpPr>
            <a:spLocks noGrp="1"/>
          </p:cNvSpPr>
          <p:nvPr>
            <p:ph type="sldNum" sz="quarter" idx="10"/>
          </p:nvPr>
        </p:nvSpPr>
        <p:spPr/>
        <p:txBody>
          <a:bodyPr rtlCol="0"/>
          <a:lstStyle/>
          <a:p>
            <a:pPr rtl="0"/>
            <a:fld id="{DF61EA0F-A667-4B49-8422-0062BC55E249}" type="slidenum">
              <a:rPr lang="en-US" altLang="zh-CN" smtClean="0"/>
              <a:t>12</a:t>
            </a:fld>
            <a:endParaRPr lang="zh-CN" altLang="en-US"/>
          </a:p>
        </p:txBody>
      </p:sp>
    </p:spTree>
    <p:extLst>
      <p:ext uri="{BB962C8B-B14F-4D97-AF65-F5344CB8AC3E}">
        <p14:creationId xmlns:p14="http://schemas.microsoft.com/office/powerpoint/2010/main" val="1429098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13</a:t>
            </a:fld>
            <a:endParaRPr lang="zh-CN" altLang="en-US"/>
          </a:p>
        </p:txBody>
      </p:sp>
    </p:spTree>
    <p:extLst>
      <p:ext uri="{BB962C8B-B14F-4D97-AF65-F5344CB8AC3E}">
        <p14:creationId xmlns:p14="http://schemas.microsoft.com/office/powerpoint/2010/main" val="3526395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14</a:t>
            </a:fld>
            <a:endParaRPr lang="zh-CN" altLang="en-US"/>
          </a:p>
        </p:txBody>
      </p:sp>
    </p:spTree>
    <p:extLst>
      <p:ext uri="{BB962C8B-B14F-4D97-AF65-F5344CB8AC3E}">
        <p14:creationId xmlns:p14="http://schemas.microsoft.com/office/powerpoint/2010/main" val="3771091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15</a:t>
            </a:fld>
            <a:endParaRPr lang="zh-CN" altLang="en-US"/>
          </a:p>
        </p:txBody>
      </p:sp>
    </p:spTree>
    <p:extLst>
      <p:ext uri="{BB962C8B-B14F-4D97-AF65-F5344CB8AC3E}">
        <p14:creationId xmlns:p14="http://schemas.microsoft.com/office/powerpoint/2010/main" val="3389240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16</a:t>
            </a:fld>
            <a:endParaRPr lang="zh-CN" altLang="en-US"/>
          </a:p>
        </p:txBody>
      </p:sp>
    </p:spTree>
    <p:extLst>
      <p:ext uri="{BB962C8B-B14F-4D97-AF65-F5344CB8AC3E}">
        <p14:creationId xmlns:p14="http://schemas.microsoft.com/office/powerpoint/2010/main" val="1885828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17</a:t>
            </a:fld>
            <a:endParaRPr lang="zh-CN" altLang="en-US"/>
          </a:p>
        </p:txBody>
      </p:sp>
    </p:spTree>
    <p:extLst>
      <p:ext uri="{BB962C8B-B14F-4D97-AF65-F5344CB8AC3E}">
        <p14:creationId xmlns:p14="http://schemas.microsoft.com/office/powerpoint/2010/main" val="2627679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r>
              <a:rPr lang="zh-CN" altLang="en-US" noProof="0" dirty="0">
                <a:latin typeface="Microsoft YaHei UI" panose="020B0503020204020204" pitchFamily="34" charset="-122"/>
                <a:ea typeface="Microsoft YaHei UI" panose="020B0503020204020204" pitchFamily="34" charset="-122"/>
              </a:rPr>
              <a:t>在“幻灯片放映”模式下，选择箭头访问相应链接。</a:t>
            </a:r>
          </a:p>
        </p:txBody>
      </p:sp>
      <p:sp>
        <p:nvSpPr>
          <p:cNvPr id="4" name="灯片编号占位符 3"/>
          <p:cNvSpPr>
            <a:spLocks noGrp="1"/>
          </p:cNvSpPr>
          <p:nvPr>
            <p:ph type="sldNum" sz="quarter" idx="10"/>
          </p:nvPr>
        </p:nvSpPr>
        <p:spPr/>
        <p:txBody>
          <a:bodyPr rtlCol="0"/>
          <a:lstStyle/>
          <a:p>
            <a:pPr rtl="0"/>
            <a:fld id="{DF61EA0F-A667-4B49-8422-0062BC55E249}" type="slidenum">
              <a:rPr lang="en-US" altLang="zh-CN" smtClean="0"/>
              <a:t>18</a:t>
            </a:fld>
            <a:endParaRPr lang="zh-CN" altLang="en-US"/>
          </a:p>
        </p:txBody>
      </p:sp>
    </p:spTree>
    <p:extLst>
      <p:ext uri="{BB962C8B-B14F-4D97-AF65-F5344CB8AC3E}">
        <p14:creationId xmlns:p14="http://schemas.microsoft.com/office/powerpoint/2010/main" val="996360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19</a:t>
            </a:fld>
            <a:endParaRPr lang="zh-CN" altLang="en-US"/>
          </a:p>
        </p:txBody>
      </p:sp>
    </p:spTree>
    <p:extLst>
      <p:ext uri="{BB962C8B-B14F-4D97-AF65-F5344CB8AC3E}">
        <p14:creationId xmlns:p14="http://schemas.microsoft.com/office/powerpoint/2010/main" val="620471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r>
              <a:rPr lang="zh-CN" altLang="en-US" noProof="0" dirty="0">
                <a:latin typeface="Microsoft YaHei UI" panose="020B0503020204020204" pitchFamily="34" charset="-122"/>
                <a:ea typeface="Microsoft YaHei UI" panose="020B0503020204020204" pitchFamily="34" charset="-122"/>
              </a:rPr>
              <a:t>在“幻灯片放映”模式下，选择箭头访问相应链接。</a:t>
            </a:r>
          </a:p>
        </p:txBody>
      </p:sp>
      <p:sp>
        <p:nvSpPr>
          <p:cNvPr id="4" name="灯片编号占位符 3"/>
          <p:cNvSpPr>
            <a:spLocks noGrp="1"/>
          </p:cNvSpPr>
          <p:nvPr>
            <p:ph type="sldNum" sz="quarter" idx="10"/>
          </p:nvPr>
        </p:nvSpPr>
        <p:spPr/>
        <p:txBody>
          <a:bodyPr rtlCol="0"/>
          <a:lstStyle/>
          <a:p>
            <a:pPr rtl="0"/>
            <a:fld id="{DF61EA0F-A667-4B49-8422-0062BC55E249}" type="slidenum">
              <a:rPr lang="en-US" altLang="zh-CN" smtClean="0"/>
              <a:t>2</a:t>
            </a:fld>
            <a:endParaRPr lang="zh-CN" altLang="en-US"/>
          </a:p>
        </p:txBody>
      </p:sp>
    </p:spTree>
    <p:extLst>
      <p:ext uri="{BB962C8B-B14F-4D97-AF65-F5344CB8AC3E}">
        <p14:creationId xmlns:p14="http://schemas.microsoft.com/office/powerpoint/2010/main" val="2722543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20</a:t>
            </a:fld>
            <a:endParaRPr lang="zh-CN" altLang="en-US"/>
          </a:p>
        </p:txBody>
      </p:sp>
    </p:spTree>
    <p:extLst>
      <p:ext uri="{BB962C8B-B14F-4D97-AF65-F5344CB8AC3E}">
        <p14:creationId xmlns:p14="http://schemas.microsoft.com/office/powerpoint/2010/main" val="3921132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21</a:t>
            </a:fld>
            <a:endParaRPr lang="zh-CN" altLang="en-US"/>
          </a:p>
        </p:txBody>
      </p:sp>
    </p:spTree>
    <p:extLst>
      <p:ext uri="{BB962C8B-B14F-4D97-AF65-F5344CB8AC3E}">
        <p14:creationId xmlns:p14="http://schemas.microsoft.com/office/powerpoint/2010/main" val="127763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22</a:t>
            </a:fld>
            <a:endParaRPr lang="zh-CN" altLang="en-US"/>
          </a:p>
        </p:txBody>
      </p:sp>
    </p:spTree>
    <p:extLst>
      <p:ext uri="{BB962C8B-B14F-4D97-AF65-F5344CB8AC3E}">
        <p14:creationId xmlns:p14="http://schemas.microsoft.com/office/powerpoint/2010/main" val="1989784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24</a:t>
            </a:fld>
            <a:endParaRPr lang="zh-CN" altLang="en-US"/>
          </a:p>
        </p:txBody>
      </p:sp>
    </p:spTree>
    <p:extLst>
      <p:ext uri="{BB962C8B-B14F-4D97-AF65-F5344CB8AC3E}">
        <p14:creationId xmlns:p14="http://schemas.microsoft.com/office/powerpoint/2010/main" val="2630714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25</a:t>
            </a:fld>
            <a:endParaRPr lang="zh-CN" altLang="en-US"/>
          </a:p>
        </p:txBody>
      </p:sp>
    </p:spTree>
    <p:extLst>
      <p:ext uri="{BB962C8B-B14F-4D97-AF65-F5344CB8AC3E}">
        <p14:creationId xmlns:p14="http://schemas.microsoft.com/office/powerpoint/2010/main" val="1990653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26</a:t>
            </a:fld>
            <a:endParaRPr lang="zh-CN" altLang="en-US"/>
          </a:p>
        </p:txBody>
      </p:sp>
    </p:spTree>
    <p:extLst>
      <p:ext uri="{BB962C8B-B14F-4D97-AF65-F5344CB8AC3E}">
        <p14:creationId xmlns:p14="http://schemas.microsoft.com/office/powerpoint/2010/main" val="3235499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3</a:t>
            </a:fld>
            <a:endParaRPr lang="zh-CN" altLang="en-US"/>
          </a:p>
        </p:txBody>
      </p:sp>
    </p:spTree>
    <p:extLst>
      <p:ext uri="{BB962C8B-B14F-4D97-AF65-F5344CB8AC3E}">
        <p14:creationId xmlns:p14="http://schemas.microsoft.com/office/powerpoint/2010/main" val="3164883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4</a:t>
            </a:fld>
            <a:endParaRPr lang="zh-CN" altLang="en-US"/>
          </a:p>
        </p:txBody>
      </p:sp>
    </p:spTree>
    <p:extLst>
      <p:ext uri="{BB962C8B-B14F-4D97-AF65-F5344CB8AC3E}">
        <p14:creationId xmlns:p14="http://schemas.microsoft.com/office/powerpoint/2010/main" val="3466883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5</a:t>
            </a:fld>
            <a:endParaRPr lang="zh-CN" altLang="en-US"/>
          </a:p>
        </p:txBody>
      </p:sp>
    </p:spTree>
    <p:extLst>
      <p:ext uri="{BB962C8B-B14F-4D97-AF65-F5344CB8AC3E}">
        <p14:creationId xmlns:p14="http://schemas.microsoft.com/office/powerpoint/2010/main" val="3204168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r>
              <a:rPr lang="zh-CN" altLang="en-US" noProof="0" dirty="0">
                <a:latin typeface="Microsoft YaHei UI" panose="020B0503020204020204" pitchFamily="34" charset="-122"/>
                <a:ea typeface="Microsoft YaHei UI" panose="020B0503020204020204" pitchFamily="34" charset="-122"/>
              </a:rPr>
              <a:t>在“幻灯片放映”模式下，选择箭头访问相应链接。</a:t>
            </a:r>
          </a:p>
        </p:txBody>
      </p:sp>
      <p:sp>
        <p:nvSpPr>
          <p:cNvPr id="4" name="灯片编号占位符 3"/>
          <p:cNvSpPr>
            <a:spLocks noGrp="1"/>
          </p:cNvSpPr>
          <p:nvPr>
            <p:ph type="sldNum" sz="quarter" idx="10"/>
          </p:nvPr>
        </p:nvSpPr>
        <p:spPr/>
        <p:txBody>
          <a:bodyPr rtlCol="0"/>
          <a:lstStyle/>
          <a:p>
            <a:pPr rtl="0"/>
            <a:fld id="{DF61EA0F-A667-4B49-8422-0062BC55E249}" type="slidenum">
              <a:rPr lang="en-US" altLang="zh-CN" smtClean="0"/>
              <a:t>6</a:t>
            </a:fld>
            <a:endParaRPr lang="zh-CN" altLang="en-US"/>
          </a:p>
        </p:txBody>
      </p:sp>
    </p:spTree>
    <p:extLst>
      <p:ext uri="{BB962C8B-B14F-4D97-AF65-F5344CB8AC3E}">
        <p14:creationId xmlns:p14="http://schemas.microsoft.com/office/powerpoint/2010/main" val="3209831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7</a:t>
            </a:fld>
            <a:endParaRPr lang="zh-CN" altLang="en-US"/>
          </a:p>
        </p:txBody>
      </p:sp>
    </p:spTree>
    <p:extLst>
      <p:ext uri="{BB962C8B-B14F-4D97-AF65-F5344CB8AC3E}">
        <p14:creationId xmlns:p14="http://schemas.microsoft.com/office/powerpoint/2010/main" val="1075690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8</a:t>
            </a:fld>
            <a:endParaRPr lang="zh-CN" altLang="en-US"/>
          </a:p>
        </p:txBody>
      </p:sp>
    </p:spTree>
    <p:extLst>
      <p:ext uri="{BB962C8B-B14F-4D97-AF65-F5344CB8AC3E}">
        <p14:creationId xmlns:p14="http://schemas.microsoft.com/office/powerpoint/2010/main" val="1802924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9</a:t>
            </a:fld>
            <a:endParaRPr lang="zh-CN" altLang="en-US"/>
          </a:p>
        </p:txBody>
      </p:sp>
    </p:spTree>
    <p:extLst>
      <p:ext uri="{BB962C8B-B14F-4D97-AF65-F5344CB8AC3E}">
        <p14:creationId xmlns:p14="http://schemas.microsoft.com/office/powerpoint/2010/main" val="707067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p>
          <a:p>
            <a:pPr marL="0" lvl="1" indent="0" rtl="0">
              <a:lnSpc>
                <a:spcPct val="150000"/>
              </a:lnSpc>
              <a:spcBef>
                <a:spcPts val="1000"/>
              </a:spcBef>
              <a:spcAft>
                <a:spcPts val="1200"/>
              </a:spcAft>
              <a:buNone/>
            </a:pPr>
            <a:r>
              <a:rPr lang="zh-CN" altLang="en-US" noProof="0"/>
              <a:t>二级</a:t>
            </a:r>
          </a:p>
          <a:p>
            <a:pPr marL="0" lvl="2" indent="0" rtl="0">
              <a:lnSpc>
                <a:spcPct val="150000"/>
              </a:lnSpc>
              <a:spcBef>
                <a:spcPts val="1000"/>
              </a:spcBef>
              <a:spcAft>
                <a:spcPts val="1200"/>
              </a:spcAft>
              <a:buNone/>
            </a:pPr>
            <a:r>
              <a:rPr lang="zh-CN" altLang="en-US" noProof="0"/>
              <a:t>三级</a:t>
            </a:r>
          </a:p>
          <a:p>
            <a:pPr marL="0" lvl="3" indent="0" rtl="0">
              <a:lnSpc>
                <a:spcPct val="150000"/>
              </a:lnSpc>
              <a:spcBef>
                <a:spcPts val="1000"/>
              </a:spcBef>
              <a:spcAft>
                <a:spcPts val="1200"/>
              </a:spcAft>
              <a:buNone/>
            </a:pPr>
            <a:r>
              <a:rPr lang="zh-CN" altLang="en-US" noProof="0"/>
              <a:t>四级</a:t>
            </a:r>
          </a:p>
          <a:p>
            <a:pPr marL="0" lvl="4" indent="0" rtl="0">
              <a:lnSpc>
                <a:spcPct val="150000"/>
              </a:lnSpc>
              <a:spcBef>
                <a:spcPts val="1000"/>
              </a:spcBef>
              <a:spcAft>
                <a:spcPts val="1200"/>
              </a:spcAft>
              <a:buNone/>
            </a:pPr>
            <a:r>
              <a:rPr lang="zh-CN" altLang="en-US" noProof="0"/>
              <a:t>五级</a:t>
            </a:r>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3CF7612A-7C7D-41EF-9275-BA82F6A6A076}" type="datetime1">
              <a:rPr lang="zh-CN" altLang="en-US" smtClean="0"/>
              <a:t>2021/4/19</a:t>
            </a:fld>
            <a:endParaRPr lang="zh-CN" altLang="en-US"/>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8" name="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zh-CN" alt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10" name="矩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dirty="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p>
          <a:p>
            <a:pPr marL="0" lvl="1" indent="0" rtl="0">
              <a:lnSpc>
                <a:spcPct val="150000"/>
              </a:lnSpc>
              <a:spcBef>
                <a:spcPts val="1000"/>
              </a:spcBef>
              <a:spcAft>
                <a:spcPts val="1200"/>
              </a:spcAft>
              <a:buNone/>
            </a:pPr>
            <a:r>
              <a:rPr lang="zh-CN" altLang="en-US" noProof="0"/>
              <a:t>二级</a:t>
            </a:r>
          </a:p>
          <a:p>
            <a:pPr marL="0" lvl="2" indent="0" rtl="0">
              <a:lnSpc>
                <a:spcPct val="150000"/>
              </a:lnSpc>
              <a:spcBef>
                <a:spcPts val="1000"/>
              </a:spcBef>
              <a:spcAft>
                <a:spcPts val="1200"/>
              </a:spcAft>
              <a:buNone/>
            </a:pPr>
            <a:r>
              <a:rPr lang="zh-CN" altLang="en-US" noProof="0"/>
              <a:t>三级</a:t>
            </a:r>
          </a:p>
          <a:p>
            <a:pPr marL="0" lvl="3" indent="0" rtl="0">
              <a:lnSpc>
                <a:spcPct val="150000"/>
              </a:lnSpc>
              <a:spcBef>
                <a:spcPts val="1000"/>
              </a:spcBef>
              <a:spcAft>
                <a:spcPts val="1200"/>
              </a:spcAft>
              <a:buNone/>
            </a:pPr>
            <a:r>
              <a:rPr lang="zh-CN" altLang="en-US" noProof="0"/>
              <a:t>四级</a:t>
            </a:r>
          </a:p>
          <a:p>
            <a:pPr marL="0" lvl="4" indent="0" rtl="0">
              <a:lnSpc>
                <a:spcPct val="150000"/>
              </a:lnSpc>
              <a:spcBef>
                <a:spcPts val="1000"/>
              </a:spcBef>
              <a:spcAft>
                <a:spcPts val="1200"/>
              </a:spcAft>
              <a:buNone/>
            </a:pPr>
            <a:r>
              <a:rPr lang="zh-CN" altLang="en-US" noProof="0"/>
              <a:t>五级</a:t>
            </a:r>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11" name="图片 10" descr="图片包含 树, 户外, 建筑物, 道路&#10;&#10;自动生成的说明">
            <a:extLst>
              <a:ext uri="{FF2B5EF4-FFF2-40B4-BE49-F238E27FC236}">
                <a16:creationId xmlns:a16="http://schemas.microsoft.com/office/drawing/2014/main" id="{D5F2FF8C-FBEA-41BC-ADC8-FDE3EE4E020C}"/>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t="7878" r="35125" b="7878"/>
          <a:stretch/>
        </p:blipFill>
        <p:spPr>
          <a:xfrm>
            <a:off x="4282440" y="0"/>
            <a:ext cx="7909560" cy="6858000"/>
          </a:xfrm>
          <a:prstGeom prst="rect">
            <a:avLst/>
          </a:prstGeom>
        </p:spPr>
      </p:pic>
      <p:sp>
        <p:nvSpPr>
          <p:cNvPr id="12" name="矩形 11">
            <a:extLst>
              <a:ext uri="{FF2B5EF4-FFF2-40B4-BE49-F238E27FC236}">
                <a16:creationId xmlns:a16="http://schemas.microsoft.com/office/drawing/2014/main" id="{6CCD45BE-7C88-44E2-9130-06D78B8EC1F7}"/>
              </a:ext>
            </a:extLst>
          </p:cNvPr>
          <p:cNvSpPr/>
          <p:nvPr userDrawn="1"/>
        </p:nvSpPr>
        <p:spPr>
          <a:xfrm>
            <a:off x="0" y="0"/>
            <a:ext cx="12192000" cy="6858000"/>
          </a:xfrm>
          <a:prstGeom prst="rect">
            <a:avLst/>
          </a:prstGeom>
          <a:gradFill flip="none" rotWithShape="1">
            <a:gsLst>
              <a:gs pos="32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a:extLst>
              <a:ext uri="{FF2B5EF4-FFF2-40B4-BE49-F238E27FC236}">
                <a16:creationId xmlns:a16="http://schemas.microsoft.com/office/drawing/2014/main" id="{11D05365-1BF4-4713-A76C-4EC23572C3D6}"/>
              </a:ext>
            </a:extLst>
          </p:cNvPr>
          <p:cNvGrpSpPr/>
          <p:nvPr userDrawn="1"/>
        </p:nvGrpSpPr>
        <p:grpSpPr>
          <a:xfrm>
            <a:off x="10402823" y="853956"/>
            <a:ext cx="1875342" cy="6834393"/>
            <a:chOff x="10402823" y="853956"/>
            <a:chExt cx="1875342" cy="6834393"/>
          </a:xfrm>
        </p:grpSpPr>
        <p:sp>
          <p:nvSpPr>
            <p:cNvPr id="15" name="任意多边形: 形状 14">
              <a:extLst>
                <a:ext uri="{FF2B5EF4-FFF2-40B4-BE49-F238E27FC236}">
                  <a16:creationId xmlns:a16="http://schemas.microsoft.com/office/drawing/2014/main" id="{6842D6C9-68A1-442A-A76A-99D0802FFA31}"/>
                </a:ext>
              </a:extLst>
            </p:cNvPr>
            <p:cNvSpPr/>
            <p:nvPr userDrawn="1"/>
          </p:nvSpPr>
          <p:spPr>
            <a:xfrm rot="17975649">
              <a:off x="7764318" y="3492461"/>
              <a:ext cx="6834393" cy="1557383"/>
            </a:xfrm>
            <a:custGeom>
              <a:avLst/>
              <a:gdLst>
                <a:gd name="connsiteX0" fmla="*/ 4887162 w 6834393"/>
                <a:gd name="connsiteY0" fmla="*/ 1105918 h 1557383"/>
                <a:gd name="connsiteX1" fmla="*/ 4092251 w 6834393"/>
                <a:gd name="connsiteY1" fmla="*/ 1557383 h 1557383"/>
                <a:gd name="connsiteX2" fmla="*/ 884506 w 6834393"/>
                <a:gd name="connsiteY2" fmla="*/ 1557383 h 1557383"/>
                <a:gd name="connsiteX3" fmla="*/ 628100 w 6834393"/>
                <a:gd name="connsiteY3" fmla="*/ 1105918 h 1557383"/>
                <a:gd name="connsiteX4" fmla="*/ 6834393 w 6834393"/>
                <a:gd name="connsiteY4" fmla="*/ 0 h 1557383"/>
                <a:gd name="connsiteX5" fmla="*/ 6039483 w 6834393"/>
                <a:gd name="connsiteY5" fmla="*/ 451465 h 1557383"/>
                <a:gd name="connsiteX6" fmla="*/ 256407 w 6834393"/>
                <a:gd name="connsiteY6" fmla="*/ 451465 h 1557383"/>
                <a:gd name="connsiteX7" fmla="*/ 0 w 6834393"/>
                <a:gd name="connsiteY7" fmla="*/ 0 h 1557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34393" h="1557383">
                  <a:moveTo>
                    <a:pt x="4887162" y="1105918"/>
                  </a:moveTo>
                  <a:lnTo>
                    <a:pt x="4092251" y="1557383"/>
                  </a:lnTo>
                  <a:lnTo>
                    <a:pt x="884506" y="1557383"/>
                  </a:lnTo>
                  <a:lnTo>
                    <a:pt x="628100" y="1105918"/>
                  </a:lnTo>
                  <a:close/>
                  <a:moveTo>
                    <a:pt x="6834393" y="0"/>
                  </a:moveTo>
                  <a:lnTo>
                    <a:pt x="6039483" y="451465"/>
                  </a:lnTo>
                  <a:lnTo>
                    <a:pt x="256407" y="45146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6" name="任意多边形: 形状 15">
              <a:extLst>
                <a:ext uri="{FF2B5EF4-FFF2-40B4-BE49-F238E27FC236}">
                  <a16:creationId xmlns:a16="http://schemas.microsoft.com/office/drawing/2014/main" id="{E8EA7B55-B4F3-45CE-9637-C50F15FC2A40}"/>
                </a:ext>
              </a:extLst>
            </p:cNvPr>
            <p:cNvSpPr/>
            <p:nvPr userDrawn="1"/>
          </p:nvSpPr>
          <p:spPr>
            <a:xfrm rot="17975649">
              <a:off x="8726108" y="4052302"/>
              <a:ext cx="5546729" cy="1557384"/>
            </a:xfrm>
            <a:custGeom>
              <a:avLst/>
              <a:gdLst>
                <a:gd name="connsiteX0" fmla="*/ 3599499 w 5546729"/>
                <a:gd name="connsiteY0" fmla="*/ 1105919 h 1557384"/>
                <a:gd name="connsiteX1" fmla="*/ 2804588 w 5546729"/>
                <a:gd name="connsiteY1" fmla="*/ 1557384 h 1557384"/>
                <a:gd name="connsiteX2" fmla="*/ 884507 w 5546729"/>
                <a:gd name="connsiteY2" fmla="*/ 1557383 h 1557384"/>
                <a:gd name="connsiteX3" fmla="*/ 628100 w 5546729"/>
                <a:gd name="connsiteY3" fmla="*/ 1105919 h 1557384"/>
                <a:gd name="connsiteX4" fmla="*/ 5546729 w 5546729"/>
                <a:gd name="connsiteY4" fmla="*/ 1 h 1557384"/>
                <a:gd name="connsiteX5" fmla="*/ 4751818 w 5546729"/>
                <a:gd name="connsiteY5" fmla="*/ 451466 h 1557384"/>
                <a:gd name="connsiteX6" fmla="*/ 256407 w 5546729"/>
                <a:gd name="connsiteY6" fmla="*/ 451465 h 1557384"/>
                <a:gd name="connsiteX7" fmla="*/ 0 w 5546729"/>
                <a:gd name="connsiteY7" fmla="*/ 0 h 155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46729" h="1557384">
                  <a:moveTo>
                    <a:pt x="3599499" y="1105919"/>
                  </a:moveTo>
                  <a:lnTo>
                    <a:pt x="2804588" y="1557384"/>
                  </a:lnTo>
                  <a:lnTo>
                    <a:pt x="884507" y="1557383"/>
                  </a:lnTo>
                  <a:lnTo>
                    <a:pt x="628100" y="1105919"/>
                  </a:lnTo>
                  <a:close/>
                  <a:moveTo>
                    <a:pt x="5546729" y="1"/>
                  </a:moveTo>
                  <a:lnTo>
                    <a:pt x="4751818" y="451466"/>
                  </a:lnTo>
                  <a:lnTo>
                    <a:pt x="256407" y="45146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pic>
        <p:nvPicPr>
          <p:cNvPr id="17" name="图片 16" descr="图片包含 树, 户外, 建筑物, 道路&#10;&#10;自动生成的说明">
            <a:extLst>
              <a:ext uri="{FF2B5EF4-FFF2-40B4-BE49-F238E27FC236}">
                <a16:creationId xmlns:a16="http://schemas.microsoft.com/office/drawing/2014/main" id="{2025EF58-6E70-4740-B931-8916FAB1B16E}"/>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l="7353" t="7878" r="35125" b="7878"/>
          <a:stretch/>
        </p:blipFill>
        <p:spPr>
          <a:xfrm>
            <a:off x="5178924" y="0"/>
            <a:ext cx="7013076" cy="6858000"/>
          </a:xfrm>
          <a:custGeom>
            <a:avLst/>
            <a:gdLst>
              <a:gd name="connsiteX0" fmla="*/ 3877363 w 7013076"/>
              <a:gd name="connsiteY0" fmla="*/ 0 h 6858000"/>
              <a:gd name="connsiteX1" fmla="*/ 7013076 w 7013076"/>
              <a:gd name="connsiteY1" fmla="*/ 0 h 6858000"/>
              <a:gd name="connsiteX2" fmla="*/ 7013076 w 7013076"/>
              <a:gd name="connsiteY2" fmla="*/ 692654 h 6858000"/>
              <a:gd name="connsiteX3" fmla="*/ 3527325 w 7013076"/>
              <a:gd name="connsiteY3" fmla="*/ 6858000 h 6858000"/>
              <a:gd name="connsiteX4" fmla="*/ 0 w 701307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3076" h="6858000">
                <a:moveTo>
                  <a:pt x="3877363" y="0"/>
                </a:moveTo>
                <a:lnTo>
                  <a:pt x="7013076" y="0"/>
                </a:lnTo>
                <a:lnTo>
                  <a:pt x="7013076" y="692654"/>
                </a:lnTo>
                <a:lnTo>
                  <a:pt x="3527325" y="6858000"/>
                </a:lnTo>
                <a:lnTo>
                  <a:pt x="0" y="6858000"/>
                </a:lnTo>
                <a:close/>
              </a:path>
            </a:pathLst>
          </a:custGeom>
        </p:spPr>
      </p:pic>
      <p:cxnSp>
        <p:nvCxnSpPr>
          <p:cNvPr id="22" name="直接连接符 21">
            <a:extLst>
              <a:ext uri="{FF2B5EF4-FFF2-40B4-BE49-F238E27FC236}">
                <a16:creationId xmlns:a16="http://schemas.microsoft.com/office/drawing/2014/main" id="{D74A19CC-EEC7-4F0B-8C9B-6FF38FE57D83}"/>
              </a:ext>
            </a:extLst>
          </p:cNvPr>
          <p:cNvCxnSpPr>
            <a:cxnSpLocks/>
          </p:cNvCxnSpPr>
          <p:nvPr userDrawn="1"/>
        </p:nvCxnSpPr>
        <p:spPr>
          <a:xfrm>
            <a:off x="667503" y="4839800"/>
            <a:ext cx="493268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2A0043C8-5BE9-465F-B287-BE41D765D1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0400" y="312015"/>
            <a:ext cx="1375700" cy="437285"/>
          </a:xfrm>
          <a:prstGeom prst="rect">
            <a:avLst/>
          </a:prstGeom>
        </p:spPr>
      </p:pic>
      <p:sp>
        <p:nvSpPr>
          <p:cNvPr id="26" name="文本占位符 25">
            <a:extLst>
              <a:ext uri="{FF2B5EF4-FFF2-40B4-BE49-F238E27FC236}">
                <a16:creationId xmlns:a16="http://schemas.microsoft.com/office/drawing/2014/main" id="{A0EE99DC-08FE-44BF-BA3E-74CF605C7A2C}"/>
              </a:ext>
            </a:extLst>
          </p:cNvPr>
          <p:cNvSpPr>
            <a:spLocks noGrp="1"/>
          </p:cNvSpPr>
          <p:nvPr>
            <p:ph type="body" sz="quarter" idx="10" hasCustomPrompt="1"/>
          </p:nvPr>
        </p:nvSpPr>
        <p:spPr>
          <a:xfrm>
            <a:off x="667503" y="2749690"/>
            <a:ext cx="5798382" cy="878840"/>
          </a:xfrm>
          <a:prstGeom prst="rect">
            <a:avLst/>
          </a:prstGeom>
        </p:spPr>
        <p:txBody>
          <a:bodyPr lIns="0">
            <a:noAutofit/>
          </a:bodyPr>
          <a:lstStyle>
            <a:lvl1pPr marL="0" indent="0">
              <a:lnSpc>
                <a:spcPct val="100000"/>
              </a:lnSpc>
              <a:buNone/>
              <a:defRPr sz="5400" b="1" spc="100" baseline="0">
                <a:solidFill>
                  <a:schemeClr val="accent1"/>
                </a:solidFill>
                <a:latin typeface="+mj-ea"/>
                <a:ea typeface="+mj-ea"/>
              </a:defRPr>
            </a:lvl1pPr>
          </a:lstStyle>
          <a:p>
            <a:pPr lvl="0"/>
            <a:r>
              <a:rPr lang="zh-CN" altLang="en-US" dirty="0"/>
              <a:t>请输入你的大标题</a:t>
            </a:r>
            <a:endParaRPr lang="en-US" altLang="zh-CN" dirty="0"/>
          </a:p>
        </p:txBody>
      </p:sp>
      <p:sp>
        <p:nvSpPr>
          <p:cNvPr id="27" name="文本占位符 25">
            <a:extLst>
              <a:ext uri="{FF2B5EF4-FFF2-40B4-BE49-F238E27FC236}">
                <a16:creationId xmlns:a16="http://schemas.microsoft.com/office/drawing/2014/main" id="{14776B52-187C-4162-B5D7-D69B3A95138B}"/>
              </a:ext>
            </a:extLst>
          </p:cNvPr>
          <p:cNvSpPr>
            <a:spLocks noGrp="1"/>
          </p:cNvSpPr>
          <p:nvPr>
            <p:ph type="body" sz="quarter" idx="11" hasCustomPrompt="1"/>
          </p:nvPr>
        </p:nvSpPr>
        <p:spPr>
          <a:xfrm>
            <a:off x="667503" y="1869834"/>
            <a:ext cx="5798382" cy="878840"/>
          </a:xfrm>
          <a:prstGeom prst="rect">
            <a:avLst/>
          </a:prstGeom>
        </p:spPr>
        <p:txBody>
          <a:bodyPr lIns="0">
            <a:noAutofit/>
          </a:bodyPr>
          <a:lstStyle>
            <a:lvl1pPr marL="0" indent="0">
              <a:lnSpc>
                <a:spcPct val="100000"/>
              </a:lnSpc>
              <a:buNone/>
              <a:defRPr sz="5400" b="0" spc="100" baseline="0">
                <a:latin typeface="+mj-ea"/>
                <a:ea typeface="+mj-ea"/>
              </a:defRPr>
            </a:lvl1pPr>
          </a:lstStyle>
          <a:p>
            <a:pPr lvl="0"/>
            <a:r>
              <a:rPr lang="zh-CN" altLang="en-US" dirty="0"/>
              <a:t>请输入答辩类型</a:t>
            </a:r>
            <a:endParaRPr lang="en-US" altLang="zh-CN" dirty="0"/>
          </a:p>
        </p:txBody>
      </p:sp>
      <p:sp>
        <p:nvSpPr>
          <p:cNvPr id="29" name="文本占位符 28">
            <a:extLst>
              <a:ext uri="{FF2B5EF4-FFF2-40B4-BE49-F238E27FC236}">
                <a16:creationId xmlns:a16="http://schemas.microsoft.com/office/drawing/2014/main" id="{88BA8AD3-B6D3-4025-81B6-B4747DB7E286}"/>
              </a:ext>
            </a:extLst>
          </p:cNvPr>
          <p:cNvSpPr>
            <a:spLocks noGrp="1"/>
          </p:cNvSpPr>
          <p:nvPr>
            <p:ph type="body" sz="quarter" idx="12" hasCustomPrompt="1"/>
          </p:nvPr>
        </p:nvSpPr>
        <p:spPr>
          <a:xfrm>
            <a:off x="667503" y="3641672"/>
            <a:ext cx="5798382" cy="286232"/>
          </a:xfrm>
          <a:prstGeom prst="rect">
            <a:avLst/>
          </a:prstGeom>
        </p:spPr>
        <p:txBody>
          <a:bodyPr lIns="0">
            <a:spAutoFit/>
          </a:bodyPr>
          <a:lstStyle>
            <a:lvl1pPr marL="0" indent="0">
              <a:lnSpc>
                <a:spcPct val="100000"/>
              </a:lnSpc>
              <a:buNone/>
              <a:defRPr sz="1200" spc="550" baseline="0">
                <a:solidFill>
                  <a:schemeClr val="bg1">
                    <a:lumMod val="75000"/>
                  </a:schemeClr>
                </a:solidFill>
                <a:latin typeface="+mj-lt"/>
              </a:defRPr>
            </a:lvl1pPr>
          </a:lstStyle>
          <a:p>
            <a:pPr lvl="0"/>
            <a:r>
              <a:rPr lang="en-US" altLang="zh-CN" dirty="0"/>
              <a:t>Supporting Your Text Here</a:t>
            </a:r>
          </a:p>
        </p:txBody>
      </p:sp>
      <p:sp>
        <p:nvSpPr>
          <p:cNvPr id="5" name="日期占位符 4">
            <a:extLst>
              <a:ext uri="{FF2B5EF4-FFF2-40B4-BE49-F238E27FC236}">
                <a16:creationId xmlns:a16="http://schemas.microsoft.com/office/drawing/2014/main" id="{72C949B4-03CD-4689-B188-A6956850FF41}"/>
              </a:ext>
            </a:extLst>
          </p:cNvPr>
          <p:cNvSpPr>
            <a:spLocks noGrp="1"/>
          </p:cNvSpPr>
          <p:nvPr>
            <p:ph type="dt" sz="half" idx="1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Tree>
    <p:extLst>
      <p:ext uri="{BB962C8B-B14F-4D97-AF65-F5344CB8AC3E}">
        <p14:creationId xmlns:p14="http://schemas.microsoft.com/office/powerpoint/2010/main" val="39929494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03B070BE-7F39-4CFE-B298-8B89566852DF}" type="datetime1">
              <a:rPr lang="zh-CN" altLang="en-US" smtClean="0"/>
              <a:t>2021/4/19</a:t>
            </a:fld>
            <a:endParaRPr lang="zh-CN" altLang="en-US"/>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zh-CN" altLang="en-US"/>
          </a:p>
        </p:txBody>
      </p:sp>
      <p:cxnSp>
        <p:nvCxnSpPr>
          <p:cNvPr id="8" name="直接连接符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sldNum="0" hdr="0" ftr="0" dt="0"/>
  <p:txStyles>
    <p:titleStyle>
      <a:lvl1pPr algn="l" defTabSz="914400" rtl="0" eaLnBrk="1" latinLnBrk="0" hangingPunct="1">
        <a:spcBef>
          <a:spcPct val="0"/>
        </a:spcBef>
        <a:buNone/>
        <a:defRPr sz="28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0A73055A-8042-4812-9496-0140C7958959}"/>
              </a:ext>
            </a:extLst>
          </p:cNvPr>
          <p:cNvSpPr>
            <a:spLocks noGrp="1"/>
          </p:cNvSpPr>
          <p:nvPr>
            <p:ph type="body" sz="quarter" idx="11"/>
          </p:nvPr>
        </p:nvSpPr>
        <p:spPr>
          <a:xfrm>
            <a:off x="317420" y="1338605"/>
            <a:ext cx="7189939" cy="878840"/>
          </a:xfrm>
        </p:spPr>
        <p:txBody>
          <a:bodyPr/>
          <a:lstStyle/>
          <a:p>
            <a:r>
              <a:rPr lang="en-US" altLang="zh-CN" sz="4000" dirty="0">
                <a:ea typeface="+mn-ea"/>
                <a:cs typeface="+mn-ea"/>
              </a:rPr>
              <a:t>2019</a:t>
            </a:r>
            <a:r>
              <a:rPr lang="zh-CN" altLang="en-US" sz="4000" dirty="0">
                <a:ea typeface="+mn-ea"/>
                <a:cs typeface="+mn-ea"/>
              </a:rPr>
              <a:t>级硕士毕业论文开题答辩</a:t>
            </a:r>
            <a:endParaRPr lang="en-US" altLang="zh-CN" sz="4000" dirty="0">
              <a:ea typeface="+mn-ea"/>
              <a:cs typeface="+mn-ea"/>
            </a:endParaRPr>
          </a:p>
        </p:txBody>
      </p:sp>
      <p:sp>
        <p:nvSpPr>
          <p:cNvPr id="2" name="日期占位符 1">
            <a:extLst>
              <a:ext uri="{FF2B5EF4-FFF2-40B4-BE49-F238E27FC236}">
                <a16:creationId xmlns:a16="http://schemas.microsoft.com/office/drawing/2014/main" id="{E0D774F7-6CC3-4E60-BA83-663DA481BDA0}"/>
              </a:ext>
            </a:extLst>
          </p:cNvPr>
          <p:cNvSpPr>
            <a:spLocks noGrp="1"/>
          </p:cNvSpPr>
          <p:nvPr>
            <p:ph type="dt" sz="half" idx="1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2" name="矩形 11">
            <a:extLst>
              <a:ext uri="{FF2B5EF4-FFF2-40B4-BE49-F238E27FC236}">
                <a16:creationId xmlns:a16="http://schemas.microsoft.com/office/drawing/2014/main" id="{0E495C46-3122-421B-BD62-A5967839D277}"/>
              </a:ext>
            </a:extLst>
          </p:cNvPr>
          <p:cNvSpPr/>
          <p:nvPr/>
        </p:nvSpPr>
        <p:spPr>
          <a:xfrm>
            <a:off x="652958" y="4379642"/>
            <a:ext cx="2506802" cy="400110"/>
          </a:xfrm>
          <a:prstGeom prst="rect">
            <a:avLst/>
          </a:prstGeom>
        </p:spPr>
        <p:txBody>
          <a:bodyPr wrap="square" l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chemeClr val="accent2"/>
                </a:solidFill>
                <a:effectLst/>
                <a:uLnTx/>
                <a:uFillTx/>
                <a:latin typeface="Arial"/>
                <a:cs typeface="+mn-ea"/>
              </a:rPr>
              <a:t>答辩人：</a:t>
            </a:r>
            <a:r>
              <a:rPr lang="zh-CN" altLang="en-US" sz="2000" dirty="0">
                <a:solidFill>
                  <a:schemeClr val="accent2"/>
                </a:solidFill>
                <a:latin typeface="Arial"/>
                <a:cs typeface="+mn-ea"/>
              </a:rPr>
              <a:t>汪宇晨</a:t>
            </a:r>
            <a:endParaRPr kumimoji="0" lang="zh-CN" altLang="en-US" sz="2000" i="0" u="none" strike="noStrike" kern="1200" cap="none" spc="0" normalizeH="0" baseline="0" noProof="0" dirty="0">
              <a:ln>
                <a:noFill/>
              </a:ln>
              <a:solidFill>
                <a:schemeClr val="accent2"/>
              </a:solidFill>
              <a:effectLst/>
              <a:uLnTx/>
              <a:uFillTx/>
              <a:latin typeface="Arial"/>
              <a:cs typeface="+mn-ea"/>
            </a:endParaRPr>
          </a:p>
        </p:txBody>
      </p:sp>
      <p:sp>
        <p:nvSpPr>
          <p:cNvPr id="13" name="矩形 12">
            <a:extLst>
              <a:ext uri="{FF2B5EF4-FFF2-40B4-BE49-F238E27FC236}">
                <a16:creationId xmlns:a16="http://schemas.microsoft.com/office/drawing/2014/main" id="{D1150C4D-B9D9-453C-8026-A24298F5C6D6}"/>
              </a:ext>
            </a:extLst>
          </p:cNvPr>
          <p:cNvSpPr/>
          <p:nvPr/>
        </p:nvSpPr>
        <p:spPr>
          <a:xfrm>
            <a:off x="3319835" y="4379642"/>
            <a:ext cx="2280347" cy="400110"/>
          </a:xfrm>
          <a:prstGeom prst="rect">
            <a:avLst/>
          </a:prstGeom>
        </p:spPr>
        <p:txBody>
          <a:bodyPr wrap="square" l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chemeClr val="accent2"/>
                </a:solidFill>
                <a:effectLst/>
                <a:uLnTx/>
                <a:uFillTx/>
                <a:latin typeface="Arial"/>
                <a:cs typeface="+mn-ea"/>
              </a:rPr>
              <a:t>指导老师：</a:t>
            </a:r>
            <a:r>
              <a:rPr lang="zh-CN" altLang="en-US" sz="2000" dirty="0">
                <a:solidFill>
                  <a:schemeClr val="accent2"/>
                </a:solidFill>
                <a:latin typeface="Arial"/>
                <a:cs typeface="+mn-ea"/>
              </a:rPr>
              <a:t>李伟</a:t>
            </a:r>
            <a:endParaRPr kumimoji="0" lang="zh-CN" altLang="en-US" sz="2000" i="0" u="none" strike="noStrike" kern="1200" cap="none" spc="0" normalizeH="0" baseline="0" noProof="0" dirty="0">
              <a:ln>
                <a:noFill/>
              </a:ln>
              <a:solidFill>
                <a:schemeClr val="accent2"/>
              </a:solidFill>
              <a:effectLst/>
              <a:uLnTx/>
              <a:uFillTx/>
              <a:latin typeface="Arial"/>
              <a:cs typeface="+mn-ea"/>
            </a:endParaRPr>
          </a:p>
        </p:txBody>
      </p:sp>
      <p:sp>
        <p:nvSpPr>
          <p:cNvPr id="14" name="矩形 13">
            <a:extLst>
              <a:ext uri="{FF2B5EF4-FFF2-40B4-BE49-F238E27FC236}">
                <a16:creationId xmlns:a16="http://schemas.microsoft.com/office/drawing/2014/main" id="{A8CF4D25-AE73-4725-9D1A-AA34C160088E}"/>
              </a:ext>
            </a:extLst>
          </p:cNvPr>
          <p:cNvSpPr/>
          <p:nvPr/>
        </p:nvSpPr>
        <p:spPr>
          <a:xfrm>
            <a:off x="660400" y="4907562"/>
            <a:ext cx="2877930" cy="400110"/>
          </a:xfrm>
          <a:prstGeom prst="rect">
            <a:avLst/>
          </a:prstGeom>
        </p:spPr>
        <p:txBody>
          <a:bodyPr wrap="square" l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chemeClr val="accent1"/>
                </a:solidFill>
                <a:effectLst/>
                <a:uLnTx/>
                <a:uFillTx/>
                <a:latin typeface="Arial"/>
                <a:cs typeface="+mn-ea"/>
              </a:rPr>
              <a:t>答辩日期：</a:t>
            </a:r>
            <a:r>
              <a:rPr kumimoji="0" lang="en-US" altLang="zh-CN" sz="2000" i="0" u="none" strike="noStrike" kern="1200" cap="none" spc="0" normalizeH="0" baseline="0" noProof="0" dirty="0">
                <a:ln>
                  <a:noFill/>
                </a:ln>
                <a:solidFill>
                  <a:schemeClr val="accent1"/>
                </a:solidFill>
                <a:effectLst/>
                <a:uLnTx/>
                <a:uFillTx/>
                <a:latin typeface="Arial"/>
                <a:cs typeface="+mn-ea"/>
              </a:rPr>
              <a:t>2021/04/23</a:t>
            </a:r>
            <a:endParaRPr kumimoji="0" lang="zh-CN" altLang="en-US" sz="2000" i="0" u="none" strike="noStrike" kern="1200" cap="none" spc="0" normalizeH="0" baseline="0" noProof="0" dirty="0">
              <a:ln>
                <a:noFill/>
              </a:ln>
              <a:solidFill>
                <a:schemeClr val="accent1"/>
              </a:solidFill>
              <a:effectLst/>
              <a:uLnTx/>
              <a:uFillTx/>
              <a:latin typeface="Arial"/>
              <a:cs typeface="+mn-ea"/>
            </a:endParaRPr>
          </a:p>
        </p:txBody>
      </p:sp>
      <p:sp>
        <p:nvSpPr>
          <p:cNvPr id="8" name="文本占位符 3">
            <a:extLst>
              <a:ext uri="{FF2B5EF4-FFF2-40B4-BE49-F238E27FC236}">
                <a16:creationId xmlns:a16="http://schemas.microsoft.com/office/drawing/2014/main" id="{01735635-411C-4DC3-BC84-7A7F07A897B3}"/>
              </a:ext>
            </a:extLst>
          </p:cNvPr>
          <p:cNvSpPr txBox="1">
            <a:spLocks/>
          </p:cNvSpPr>
          <p:nvPr/>
        </p:nvSpPr>
        <p:spPr>
          <a:xfrm>
            <a:off x="192948" y="2138801"/>
            <a:ext cx="7314412" cy="1825301"/>
          </a:xfrm>
          <a:prstGeom prst="rect">
            <a:avLst/>
          </a:prstGeom>
        </p:spPr>
        <p:txBody>
          <a:bodyPr vert="horz" lIns="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5400" b="0" kern="1200" spc="100" baseline="0">
                <a:solidFill>
                  <a:schemeClr val="tx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2800" dirty="0">
              <a:ea typeface="+mn-ea"/>
              <a:cs typeface="+mn-ea"/>
            </a:endParaRPr>
          </a:p>
          <a:p>
            <a:pPr algn="ctr"/>
            <a:r>
              <a:rPr lang="zh-CN" altLang="en-US" sz="2800" dirty="0">
                <a:ea typeface="+mn-ea"/>
                <a:cs typeface="+mn-ea"/>
              </a:rPr>
              <a:t>基于分钟级电表数据的非侵入式负监测方法的研究与实现</a:t>
            </a:r>
            <a:endParaRPr lang="en-US" altLang="zh-CN" sz="2800" dirty="0">
              <a:ea typeface="+mn-ea"/>
              <a:cs typeface="+mn-ea"/>
            </a:endParaRPr>
          </a:p>
          <a:p>
            <a:pPr algn="ctr"/>
            <a:r>
              <a:rPr lang="en-US" altLang="zh-CN" sz="2800" dirty="0">
                <a:ea typeface="+mn-ea"/>
                <a:cs typeface="+mn-ea"/>
              </a:rPr>
              <a:t>               </a:t>
            </a:r>
          </a:p>
        </p:txBody>
      </p:sp>
    </p:spTree>
    <p:extLst>
      <p:ext uri="{BB962C8B-B14F-4D97-AF65-F5344CB8AC3E}">
        <p14:creationId xmlns:p14="http://schemas.microsoft.com/office/powerpoint/2010/main" val="2369969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rtlCol="0">
            <a:normAutofit/>
          </a:bodyPr>
          <a:lstStyle/>
          <a:p>
            <a:pPr rtl="0"/>
            <a:r>
              <a:rPr lang="zh-CN" altLang="en-US" dirty="0">
                <a:cs typeface="Segoe UI Light" panose="020B0502040204020203" pitchFamily="34" charset="0"/>
              </a:rPr>
              <a:t>研究目标</a:t>
            </a:r>
          </a:p>
        </p:txBody>
      </p:sp>
      <p:sp>
        <p:nvSpPr>
          <p:cNvPr id="5" name="内容占位符 4"/>
          <p:cNvSpPr>
            <a:spLocks noGrp="1"/>
          </p:cNvSpPr>
          <p:nvPr>
            <p:ph sz="half" idx="4294967295"/>
          </p:nvPr>
        </p:nvSpPr>
        <p:spPr>
          <a:xfrm>
            <a:off x="541611" y="2614427"/>
            <a:ext cx="11027024" cy="3978275"/>
          </a:xfrm>
        </p:spPr>
        <p:txBody>
          <a:bodyPr rtlCol="0">
            <a:normAutofit/>
          </a:bodyPr>
          <a:lstStyle/>
          <a:p>
            <a:pPr marL="0" indent="0" rtl="0">
              <a:lnSpc>
                <a:spcPts val="3600"/>
              </a:lnSpc>
              <a:spcAft>
                <a:spcPts val="0"/>
              </a:spcAft>
              <a:buNone/>
            </a:pPr>
            <a:r>
              <a:rPr lang="zh-CN" altLang="en-US" sz="2000" dirty="0">
                <a:cs typeface="Segoe UI Light" panose="020B0502040204020203" pitchFamily="34" charset="0"/>
              </a:rPr>
              <a:t>       针对常规的非侵入式负荷监测成本较高、涉及范围较大、精确度不足等问题，基于深度学习等技术，研究数据采集和预处理方法，建立面向分钟级居民电表数据的负荷分解智能计算模型，设计并实现在线负荷识别系统，实现不同用电场景下居民用电设备负荷的快速准确识别</a:t>
            </a:r>
          </a:p>
        </p:txBody>
      </p:sp>
    </p:spTree>
    <p:extLst>
      <p:ext uri="{BB962C8B-B14F-4D97-AF65-F5344CB8AC3E}">
        <p14:creationId xmlns:p14="http://schemas.microsoft.com/office/powerpoint/2010/main" val="3147978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rtlCol="0">
            <a:normAutofit/>
          </a:bodyPr>
          <a:lstStyle/>
          <a:p>
            <a:pPr rtl="0"/>
            <a:r>
              <a:rPr lang="zh-CN" altLang="en-US" dirty="0">
                <a:cs typeface="Segoe UI Light" panose="020B0502040204020203" pitchFamily="34" charset="0"/>
              </a:rPr>
              <a:t>研究内容</a:t>
            </a:r>
          </a:p>
        </p:txBody>
      </p:sp>
      <p:sp>
        <p:nvSpPr>
          <p:cNvPr id="5" name="内容占位符 4"/>
          <p:cNvSpPr>
            <a:spLocks noGrp="1"/>
          </p:cNvSpPr>
          <p:nvPr>
            <p:ph sz="half" idx="4294967295"/>
          </p:nvPr>
        </p:nvSpPr>
        <p:spPr>
          <a:xfrm>
            <a:off x="541611" y="2614427"/>
            <a:ext cx="11027024" cy="3978275"/>
          </a:xfrm>
        </p:spPr>
        <p:txBody>
          <a:bodyPr rtlCol="0">
            <a:normAutofit/>
          </a:bodyPr>
          <a:lstStyle/>
          <a:p>
            <a:pPr marL="457200" indent="-457200" rtl="0">
              <a:lnSpc>
                <a:spcPts val="3600"/>
              </a:lnSpc>
              <a:spcAft>
                <a:spcPts val="0"/>
              </a:spcAft>
              <a:buAutoNum type="arabicPeriod"/>
            </a:pPr>
            <a:r>
              <a:rPr lang="zh-CN" altLang="en-US" sz="2000" dirty="0">
                <a:cs typeface="Segoe UI Light" panose="020B0502040204020203" pitchFamily="34" charset="0"/>
              </a:rPr>
              <a:t>数据采集和预处理</a:t>
            </a:r>
            <a:endParaRPr lang="en-US" altLang="zh-CN" sz="2000" dirty="0">
              <a:cs typeface="Segoe UI Light" panose="020B0502040204020203" pitchFamily="34" charset="0"/>
            </a:endParaRPr>
          </a:p>
          <a:p>
            <a:pPr marL="457200" indent="-457200" rtl="0">
              <a:lnSpc>
                <a:spcPts val="3600"/>
              </a:lnSpc>
              <a:spcAft>
                <a:spcPts val="0"/>
              </a:spcAft>
              <a:buAutoNum type="arabicPeriod"/>
            </a:pPr>
            <a:r>
              <a:rPr lang="zh-CN" altLang="en-US" sz="2000" dirty="0">
                <a:cs typeface="Segoe UI Light" panose="020B0502040204020203" pitchFamily="34" charset="0"/>
              </a:rPr>
              <a:t>基于混合数据的多输入符合检测方法</a:t>
            </a:r>
            <a:endParaRPr lang="en-US" altLang="zh-CN" sz="2000" dirty="0">
              <a:cs typeface="Segoe UI Light" panose="020B0502040204020203" pitchFamily="34" charset="0"/>
            </a:endParaRPr>
          </a:p>
          <a:p>
            <a:pPr marL="457200" indent="-457200" rtl="0">
              <a:lnSpc>
                <a:spcPts val="3600"/>
              </a:lnSpc>
              <a:spcAft>
                <a:spcPts val="0"/>
              </a:spcAft>
              <a:buAutoNum type="arabicPeriod"/>
            </a:pPr>
            <a:r>
              <a:rPr lang="zh-CN" altLang="en-US" sz="2000" dirty="0">
                <a:cs typeface="Segoe UI Light" panose="020B0502040204020203" pitchFamily="34" charset="0"/>
              </a:rPr>
              <a:t>非侵入式负荷监测系统的设计与实现</a:t>
            </a:r>
          </a:p>
        </p:txBody>
      </p:sp>
    </p:spTree>
    <p:extLst>
      <p:ext uri="{BB962C8B-B14F-4D97-AF65-F5344CB8AC3E}">
        <p14:creationId xmlns:p14="http://schemas.microsoft.com/office/powerpoint/2010/main" val="24850238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rtlCol="0">
            <a:normAutofit/>
          </a:bodyPr>
          <a:lstStyle/>
          <a:p>
            <a:pPr rtl="0"/>
            <a:r>
              <a:rPr lang="zh-CN" altLang="en-US" dirty="0">
                <a:cs typeface="Segoe UI Light" panose="020B0502040204020203" pitchFamily="34" charset="0"/>
              </a:rPr>
              <a:t>数据采集</a:t>
            </a:r>
          </a:p>
        </p:txBody>
      </p:sp>
      <p:sp>
        <p:nvSpPr>
          <p:cNvPr id="5" name="内容占位符 4"/>
          <p:cNvSpPr>
            <a:spLocks noGrp="1"/>
          </p:cNvSpPr>
          <p:nvPr>
            <p:ph sz="half" idx="4294967295"/>
          </p:nvPr>
        </p:nvSpPr>
        <p:spPr>
          <a:xfrm>
            <a:off x="521208" y="3263357"/>
            <a:ext cx="11027024" cy="3978275"/>
          </a:xfrm>
        </p:spPr>
        <p:txBody>
          <a:bodyPr rtlCol="0">
            <a:normAutofit/>
          </a:bodyPr>
          <a:lstStyle/>
          <a:p>
            <a:pPr marL="457200" indent="-457200" rtl="0">
              <a:lnSpc>
                <a:spcPts val="3600"/>
              </a:lnSpc>
              <a:spcAft>
                <a:spcPts val="0"/>
              </a:spcAft>
              <a:buAutoNum type="arabicPeriod"/>
            </a:pPr>
            <a:r>
              <a:rPr lang="zh-CN" altLang="en-US" sz="2400" dirty="0">
                <a:cs typeface="Segoe UI Light" panose="020B0502040204020203" pitchFamily="34" charset="0"/>
              </a:rPr>
              <a:t>电气特征数据</a:t>
            </a:r>
            <a:endParaRPr lang="en-US" altLang="zh-CN" sz="2400" dirty="0">
              <a:cs typeface="Segoe UI Light" panose="020B0502040204020203" pitchFamily="34" charset="0"/>
            </a:endParaRPr>
          </a:p>
          <a:p>
            <a:pPr marL="457200" indent="-457200" rtl="0">
              <a:lnSpc>
                <a:spcPts val="3600"/>
              </a:lnSpc>
              <a:spcAft>
                <a:spcPts val="0"/>
              </a:spcAft>
              <a:buAutoNum type="arabicPeriod"/>
            </a:pPr>
            <a:r>
              <a:rPr lang="zh-CN" altLang="en-US" sz="2400" dirty="0">
                <a:cs typeface="Segoe UI Light" panose="020B0502040204020203" pitchFamily="34" charset="0"/>
              </a:rPr>
              <a:t>社会特征数据</a:t>
            </a:r>
          </a:p>
        </p:txBody>
      </p:sp>
    </p:spTree>
    <p:extLst>
      <p:ext uri="{BB962C8B-B14F-4D97-AF65-F5344CB8AC3E}">
        <p14:creationId xmlns:p14="http://schemas.microsoft.com/office/powerpoint/2010/main" val="4061363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数据收集</a:t>
            </a:r>
            <a:r>
              <a:rPr lang="en-US" altLang="zh-CN" dirty="0">
                <a:cs typeface="Segoe UI Light" panose="020B0502040204020203" pitchFamily="34" charset="0"/>
              </a:rPr>
              <a:t>——</a:t>
            </a:r>
            <a:r>
              <a:rPr lang="zh-CN" altLang="en-US" dirty="0">
                <a:cs typeface="Segoe UI Light" panose="020B0502040204020203" pitchFamily="34" charset="0"/>
              </a:rPr>
              <a:t>电气特征</a:t>
            </a:r>
          </a:p>
        </p:txBody>
      </p:sp>
      <p:sp>
        <p:nvSpPr>
          <p:cNvPr id="38" name="内容占位符 17"/>
          <p:cNvSpPr txBox="1">
            <a:spLocks/>
          </p:cNvSpPr>
          <p:nvPr/>
        </p:nvSpPr>
        <p:spPr>
          <a:xfrm>
            <a:off x="541610" y="1628221"/>
            <a:ext cx="4321704" cy="498633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en-US" altLang="zh-CN" sz="2400" dirty="0">
                <a:latin typeface="宋体" panose="02010600030101010101" pitchFamily="2" charset="-122"/>
                <a:ea typeface="宋体" panose="02010600030101010101" pitchFamily="2" charset="-122"/>
                <a:cs typeface="Segoe UI" panose="020B0502040204020203" pitchFamily="34" charset="0"/>
              </a:rPr>
              <a:t>1.</a:t>
            </a:r>
            <a:r>
              <a:rPr lang="zh-CN" altLang="en-US" sz="2400" dirty="0">
                <a:latin typeface="宋体" panose="02010600030101010101" pitchFamily="2" charset="-122"/>
                <a:ea typeface="宋体" panose="02010600030101010101" pitchFamily="2" charset="-122"/>
                <a:cs typeface="Segoe UI" panose="020B0502040204020203" pitchFamily="34" charset="0"/>
              </a:rPr>
              <a:t>电力总线的功率</a:t>
            </a:r>
            <a:endParaRPr lang="en-US" altLang="zh-CN" sz="2400" dirty="0">
              <a:latin typeface="宋体" panose="02010600030101010101" pitchFamily="2" charset="-122"/>
              <a:ea typeface="宋体" panose="02010600030101010101" pitchFamily="2" charset="-122"/>
              <a:cs typeface="Segoe UI" panose="020B0502040204020203" pitchFamily="34" charset="0"/>
            </a:endParaRPr>
          </a:p>
          <a:p>
            <a:pPr marL="0" lvl="0" indent="0" rtl="0">
              <a:spcAft>
                <a:spcPts val="600"/>
              </a:spcAft>
              <a:buNone/>
              <a:defRPr/>
            </a:pPr>
            <a:endParaRPr lang="en-US" altLang="zh-CN" sz="2400" dirty="0">
              <a:latin typeface="宋体" panose="02010600030101010101" pitchFamily="2" charset="-122"/>
              <a:ea typeface="宋体" panose="02010600030101010101" pitchFamily="2" charset="-122"/>
              <a:cs typeface="Segoe UI" panose="020B0502040204020203" pitchFamily="34" charset="0"/>
            </a:endParaRPr>
          </a:p>
          <a:p>
            <a:pPr marL="0" lvl="0" indent="0" rtl="0">
              <a:spcAft>
                <a:spcPts val="600"/>
              </a:spcAft>
              <a:buNone/>
              <a:defRPr/>
            </a:pPr>
            <a:r>
              <a:rPr lang="en-US" altLang="zh-CN" sz="2400" dirty="0">
                <a:latin typeface="宋体" panose="02010600030101010101" pitchFamily="2" charset="-122"/>
                <a:ea typeface="宋体" panose="02010600030101010101" pitchFamily="2" charset="-122"/>
                <a:cs typeface="Segoe UI" panose="020B0502040204020203" pitchFamily="34" charset="0"/>
              </a:rPr>
              <a:t>2.</a:t>
            </a:r>
            <a:r>
              <a:rPr lang="zh-CN" altLang="en-US" sz="2400" dirty="0">
                <a:latin typeface="宋体" panose="02010600030101010101" pitchFamily="2" charset="-122"/>
                <a:ea typeface="宋体" panose="02010600030101010101" pitchFamily="2" charset="-122"/>
                <a:cs typeface="Segoe UI" panose="020B0502040204020203" pitchFamily="34" charset="0"/>
              </a:rPr>
              <a:t>单个电器监测的功率</a:t>
            </a:r>
            <a:endParaRPr lang="en-US" altLang="zh-CN" sz="2400" dirty="0">
              <a:latin typeface="宋体" panose="02010600030101010101" pitchFamily="2" charset="-122"/>
              <a:ea typeface="宋体" panose="02010600030101010101" pitchFamily="2" charset="-122"/>
              <a:cs typeface="Segoe UI" panose="020B0502040204020203" pitchFamily="34" charset="0"/>
            </a:endParaRPr>
          </a:p>
          <a:p>
            <a:pPr marL="0" lvl="0" indent="0" rtl="0">
              <a:spcAft>
                <a:spcPts val="600"/>
              </a:spcAft>
              <a:buNone/>
              <a:defRPr/>
            </a:pPr>
            <a:r>
              <a:rPr lang="en-US" altLang="zh-CN" sz="2400" dirty="0">
                <a:latin typeface="宋体" panose="02010600030101010101" pitchFamily="2" charset="-122"/>
                <a:ea typeface="宋体" panose="02010600030101010101" pitchFamily="2" charset="-122"/>
                <a:cs typeface="Segoe UI" panose="020B0502040204020203" pitchFamily="34" charset="0"/>
              </a:rPr>
              <a:t>    1.</a:t>
            </a:r>
            <a:r>
              <a:rPr lang="zh-CN" altLang="en-US" sz="2400" dirty="0">
                <a:latin typeface="宋体" panose="02010600030101010101" pitchFamily="2" charset="-122"/>
                <a:ea typeface="宋体" panose="02010600030101010101" pitchFamily="2" charset="-122"/>
                <a:cs typeface="Segoe UI" panose="020B0502040204020203" pitchFamily="34" charset="0"/>
              </a:rPr>
              <a:t>微波炉</a:t>
            </a:r>
            <a:endParaRPr lang="en-US" altLang="zh-CN" sz="2400" dirty="0">
              <a:latin typeface="宋体" panose="02010600030101010101" pitchFamily="2" charset="-122"/>
              <a:ea typeface="宋体" panose="02010600030101010101" pitchFamily="2" charset="-122"/>
              <a:cs typeface="Segoe UI" panose="020B0502040204020203" pitchFamily="34" charset="0"/>
            </a:endParaRPr>
          </a:p>
          <a:p>
            <a:pPr marL="0" lvl="0" indent="0" rtl="0">
              <a:spcAft>
                <a:spcPts val="600"/>
              </a:spcAft>
              <a:buNone/>
              <a:defRPr/>
            </a:pPr>
            <a:r>
              <a:rPr lang="en-US" altLang="zh-CN" sz="2400" dirty="0">
                <a:latin typeface="宋体" panose="02010600030101010101" pitchFamily="2" charset="-122"/>
                <a:ea typeface="宋体" panose="02010600030101010101" pitchFamily="2" charset="-122"/>
                <a:cs typeface="Segoe UI" panose="020B0502040204020203" pitchFamily="34" charset="0"/>
              </a:rPr>
              <a:t>    2.</a:t>
            </a:r>
            <a:r>
              <a:rPr lang="zh-CN" altLang="en-US" sz="2400" dirty="0">
                <a:latin typeface="宋体" panose="02010600030101010101" pitchFamily="2" charset="-122"/>
                <a:ea typeface="宋体" panose="02010600030101010101" pitchFamily="2" charset="-122"/>
                <a:cs typeface="Segoe UI" panose="020B0502040204020203" pitchFamily="34" charset="0"/>
              </a:rPr>
              <a:t>冰箱</a:t>
            </a:r>
            <a:endParaRPr lang="en-US" altLang="zh-CN" sz="2400" dirty="0">
              <a:latin typeface="宋体" panose="02010600030101010101" pitchFamily="2" charset="-122"/>
              <a:ea typeface="宋体" panose="02010600030101010101" pitchFamily="2" charset="-122"/>
              <a:cs typeface="Segoe UI" panose="020B0502040204020203" pitchFamily="34" charset="0"/>
            </a:endParaRPr>
          </a:p>
          <a:p>
            <a:pPr marL="0" lvl="0" indent="0" rtl="0">
              <a:spcAft>
                <a:spcPts val="600"/>
              </a:spcAft>
              <a:buNone/>
              <a:defRPr/>
            </a:pPr>
            <a:r>
              <a:rPr lang="en-US" altLang="zh-CN" sz="2400" dirty="0">
                <a:latin typeface="宋体" panose="02010600030101010101" pitchFamily="2" charset="-122"/>
                <a:ea typeface="宋体" panose="02010600030101010101" pitchFamily="2" charset="-122"/>
                <a:cs typeface="Segoe UI" panose="020B0502040204020203" pitchFamily="34" charset="0"/>
              </a:rPr>
              <a:t>    3.</a:t>
            </a:r>
            <a:r>
              <a:rPr lang="zh-CN" altLang="en-US" sz="2400" dirty="0">
                <a:latin typeface="宋体" panose="02010600030101010101" pitchFamily="2" charset="-122"/>
                <a:ea typeface="宋体" panose="02010600030101010101" pitchFamily="2" charset="-122"/>
                <a:cs typeface="Segoe UI" panose="020B0502040204020203" pitchFamily="34" charset="0"/>
              </a:rPr>
              <a:t>洗衣机</a:t>
            </a:r>
            <a:endParaRPr lang="en-US" altLang="zh-CN" sz="2400" dirty="0">
              <a:latin typeface="宋体" panose="02010600030101010101" pitchFamily="2" charset="-122"/>
              <a:ea typeface="宋体" panose="02010600030101010101" pitchFamily="2" charset="-122"/>
              <a:cs typeface="Segoe UI" panose="020B0502040204020203" pitchFamily="34" charset="0"/>
            </a:endParaRPr>
          </a:p>
          <a:p>
            <a:pPr marL="0" lvl="0" indent="0" rtl="0">
              <a:spcAft>
                <a:spcPts val="600"/>
              </a:spcAft>
              <a:buNone/>
              <a:defRPr/>
            </a:pPr>
            <a:r>
              <a:rPr lang="en-US" altLang="zh-CN" sz="2400" dirty="0">
                <a:latin typeface="宋体" panose="02010600030101010101" pitchFamily="2" charset="-122"/>
                <a:ea typeface="宋体" panose="02010600030101010101" pitchFamily="2" charset="-122"/>
                <a:cs typeface="Segoe UI" panose="020B0502040204020203" pitchFamily="34" charset="0"/>
              </a:rPr>
              <a:t>    4.</a:t>
            </a:r>
            <a:r>
              <a:rPr lang="zh-CN" altLang="en-US" sz="2400" dirty="0">
                <a:latin typeface="宋体" panose="02010600030101010101" pitchFamily="2" charset="-122"/>
                <a:ea typeface="宋体" panose="02010600030101010101" pitchFamily="2" charset="-122"/>
                <a:cs typeface="Segoe UI" panose="020B0502040204020203" pitchFamily="34" charset="0"/>
              </a:rPr>
              <a:t>洗碗机</a:t>
            </a:r>
            <a:endParaRPr lang="en-US" altLang="zh-CN" sz="2400" dirty="0">
              <a:latin typeface="宋体" panose="02010600030101010101" pitchFamily="2" charset="-122"/>
              <a:ea typeface="宋体" panose="02010600030101010101" pitchFamily="2" charset="-122"/>
              <a:cs typeface="Segoe UI" panose="020B0502040204020203" pitchFamily="34" charset="0"/>
            </a:endParaRPr>
          </a:p>
          <a:p>
            <a:pPr marL="0" lvl="0" indent="0" rtl="0">
              <a:spcAft>
                <a:spcPts val="600"/>
              </a:spcAft>
              <a:buNone/>
              <a:defRPr/>
            </a:pPr>
            <a:r>
              <a:rPr lang="en-US" altLang="zh-CN" sz="2400" dirty="0">
                <a:latin typeface="宋体" panose="02010600030101010101" pitchFamily="2" charset="-122"/>
                <a:ea typeface="宋体" panose="02010600030101010101" pitchFamily="2" charset="-122"/>
                <a:cs typeface="Segoe UI" panose="020B0502040204020203" pitchFamily="34" charset="0"/>
              </a:rPr>
              <a:t>    5.…</a:t>
            </a:r>
          </a:p>
          <a:p>
            <a:pPr marL="0" lvl="0" indent="0" rtl="0">
              <a:spcAft>
                <a:spcPts val="600"/>
              </a:spcAft>
              <a:buNone/>
              <a:defRPr/>
            </a:pPr>
            <a:endParaRPr lang="en-US" altLang="zh-CN" sz="2400" dirty="0">
              <a:latin typeface="宋体" panose="02010600030101010101" pitchFamily="2" charset="-122"/>
              <a:ea typeface="宋体" panose="02010600030101010101" pitchFamily="2" charset="-122"/>
              <a:cs typeface="Segoe UI" panose="020B0502040204020203" pitchFamily="34" charset="0"/>
            </a:endParaRPr>
          </a:p>
          <a:p>
            <a:pPr marL="0" lvl="0" indent="0" rtl="0">
              <a:spcAft>
                <a:spcPts val="600"/>
              </a:spcAft>
              <a:buNone/>
              <a:defRPr/>
            </a:pPr>
            <a:r>
              <a:rPr lang="en-US" altLang="zh-CN" sz="2400" dirty="0">
                <a:latin typeface="宋体" panose="02010600030101010101" pitchFamily="2" charset="-122"/>
                <a:ea typeface="宋体" panose="02010600030101010101" pitchFamily="2" charset="-122"/>
                <a:cs typeface="Segoe UI" panose="020B0502040204020203" pitchFamily="34" charset="0"/>
              </a:rPr>
              <a:t>3. </a:t>
            </a:r>
            <a:r>
              <a:rPr lang="zh-CN" altLang="en-US" sz="2400" dirty="0">
                <a:latin typeface="宋体" panose="02010600030101010101" pitchFamily="2" charset="-122"/>
                <a:ea typeface="宋体" panose="02010600030101010101" pitchFamily="2" charset="-122"/>
                <a:cs typeface="Segoe UI" panose="020B0502040204020203" pitchFamily="34" charset="0"/>
              </a:rPr>
              <a:t>总线和电器的对应关系</a:t>
            </a:r>
          </a:p>
        </p:txBody>
      </p:sp>
    </p:spTree>
    <p:extLst>
      <p:ext uri="{BB962C8B-B14F-4D97-AF65-F5344CB8AC3E}">
        <p14:creationId xmlns:p14="http://schemas.microsoft.com/office/powerpoint/2010/main" val="2680994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数据采集装置</a:t>
            </a:r>
          </a:p>
        </p:txBody>
      </p:sp>
      <p:sp>
        <p:nvSpPr>
          <p:cNvPr id="38" name="内容占位符 17"/>
          <p:cNvSpPr txBox="1">
            <a:spLocks/>
          </p:cNvSpPr>
          <p:nvPr/>
        </p:nvSpPr>
        <p:spPr>
          <a:xfrm>
            <a:off x="541609" y="1581027"/>
            <a:ext cx="6732295" cy="503352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lnSpc>
                <a:spcPct val="100000"/>
              </a:lnSpc>
              <a:spcAft>
                <a:spcPts val="600"/>
              </a:spcAft>
              <a:buNone/>
              <a:defRPr/>
            </a:pPr>
            <a:r>
              <a:rPr lang="en-US" altLang="zh-CN" sz="2000" dirty="0">
                <a:latin typeface="宋体" panose="02010600030101010101" pitchFamily="2" charset="-122"/>
                <a:ea typeface="宋体" panose="02010600030101010101" pitchFamily="2" charset="-122"/>
                <a:cs typeface="Segoe UI" panose="020B0502040204020203" pitchFamily="34" charset="0"/>
              </a:rPr>
              <a:t>1. </a:t>
            </a:r>
            <a:r>
              <a:rPr lang="zh-CN" altLang="en-US" sz="2000" dirty="0">
                <a:latin typeface="宋体" panose="02010600030101010101" pitchFamily="2" charset="-122"/>
                <a:ea typeface="宋体" panose="02010600030101010101" pitchFamily="2" charset="-122"/>
                <a:cs typeface="Segoe UI" panose="020B0502040204020203" pitchFamily="34" charset="0"/>
              </a:rPr>
              <a:t>电表</a:t>
            </a: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marL="0" lvl="0" indent="0" rtl="0">
              <a:lnSpc>
                <a:spcPct val="100000"/>
              </a:lnSpc>
              <a:spcAft>
                <a:spcPts val="600"/>
              </a:spcAft>
              <a:buNone/>
              <a:defRPr/>
            </a:pPr>
            <a:r>
              <a:rPr lang="zh-CN" altLang="en-US" sz="2000" dirty="0">
                <a:latin typeface="宋体" panose="02010600030101010101" pitchFamily="2" charset="-122"/>
                <a:ea typeface="宋体" panose="02010600030101010101" pitchFamily="2" charset="-122"/>
                <a:cs typeface="Segoe UI" panose="020B0502040204020203" pitchFamily="34" charset="0"/>
              </a:rPr>
              <a:t>监测电器的用电负荷</a:t>
            </a: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marL="0" lvl="0" indent="0" rtl="0">
              <a:lnSpc>
                <a:spcPct val="100000"/>
              </a:lnSpc>
              <a:spcAft>
                <a:spcPts val="600"/>
              </a:spcAft>
              <a:buNone/>
              <a:defRPr/>
            </a:pP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marL="0" lvl="0" indent="0" rtl="0">
              <a:lnSpc>
                <a:spcPct val="100000"/>
              </a:lnSpc>
              <a:spcAft>
                <a:spcPts val="600"/>
              </a:spcAft>
              <a:buNone/>
              <a:defRPr/>
            </a:pPr>
            <a:r>
              <a:rPr lang="en-US" altLang="zh-CN" sz="2000" dirty="0">
                <a:latin typeface="宋体" panose="02010600030101010101" pitchFamily="2" charset="-122"/>
                <a:ea typeface="宋体" panose="02010600030101010101" pitchFamily="2" charset="-122"/>
                <a:cs typeface="Segoe UI" panose="020B0502040204020203" pitchFamily="34" charset="0"/>
              </a:rPr>
              <a:t>2. </a:t>
            </a:r>
            <a:r>
              <a:rPr lang="zh-CN" altLang="en-US" sz="2000" dirty="0">
                <a:latin typeface="宋体" panose="02010600030101010101" pitchFamily="2" charset="-122"/>
                <a:ea typeface="宋体" panose="02010600030101010101" pitchFamily="2" charset="-122"/>
                <a:cs typeface="Segoe UI" panose="020B0502040204020203" pitchFamily="34" charset="0"/>
              </a:rPr>
              <a:t>采集器：</a:t>
            </a: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marL="0" lvl="0" indent="0" rtl="0">
              <a:lnSpc>
                <a:spcPct val="100000"/>
              </a:lnSpc>
              <a:spcAft>
                <a:spcPts val="600"/>
              </a:spcAft>
              <a:buNone/>
              <a:defRPr/>
            </a:pPr>
            <a:r>
              <a:rPr lang="zh-CN" altLang="en-US" sz="2000" dirty="0">
                <a:latin typeface="宋体" panose="02010600030101010101" pitchFamily="2" charset="-122"/>
                <a:ea typeface="宋体" panose="02010600030101010101" pitchFamily="2" charset="-122"/>
                <a:cs typeface="Segoe UI" panose="020B0502040204020203" pitchFamily="34" charset="0"/>
              </a:rPr>
              <a:t>用来接收电子式电表用电产生的输出脉冲，记录电表用电情况并上传到集中器</a:t>
            </a: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marL="0" lvl="0" indent="0" rtl="0">
              <a:lnSpc>
                <a:spcPct val="100000"/>
              </a:lnSpc>
              <a:spcAft>
                <a:spcPts val="600"/>
              </a:spcAft>
              <a:buNone/>
              <a:defRPr/>
            </a:pP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marL="0" lvl="0" indent="0" rtl="0">
              <a:lnSpc>
                <a:spcPct val="100000"/>
              </a:lnSpc>
              <a:spcAft>
                <a:spcPts val="600"/>
              </a:spcAft>
              <a:buNone/>
              <a:defRPr/>
            </a:pPr>
            <a:r>
              <a:rPr lang="en-US" altLang="zh-CN" sz="2000" dirty="0">
                <a:latin typeface="宋体" panose="02010600030101010101" pitchFamily="2" charset="-122"/>
                <a:ea typeface="宋体" panose="02010600030101010101" pitchFamily="2" charset="-122"/>
                <a:cs typeface="Segoe UI" panose="020B0502040204020203" pitchFamily="34" charset="0"/>
              </a:rPr>
              <a:t>3. </a:t>
            </a:r>
            <a:r>
              <a:rPr lang="zh-CN" altLang="en-US" sz="2000" dirty="0">
                <a:latin typeface="宋体" panose="02010600030101010101" pitchFamily="2" charset="-122"/>
                <a:ea typeface="宋体" panose="02010600030101010101" pitchFamily="2" charset="-122"/>
                <a:cs typeface="Segoe UI" panose="020B0502040204020203" pitchFamily="34" charset="0"/>
              </a:rPr>
              <a:t>集中器</a:t>
            </a: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marL="0" lvl="0" indent="0" rtl="0">
              <a:lnSpc>
                <a:spcPct val="100000"/>
              </a:lnSpc>
              <a:spcAft>
                <a:spcPts val="600"/>
              </a:spcAft>
              <a:buNone/>
              <a:defRPr/>
            </a:pPr>
            <a:r>
              <a:rPr lang="zh-CN" altLang="en-US" sz="2000" dirty="0">
                <a:latin typeface="宋体" panose="02010600030101010101" pitchFamily="2" charset="-122"/>
                <a:ea typeface="宋体" panose="02010600030101010101" pitchFamily="2" charset="-122"/>
                <a:cs typeface="Segoe UI" panose="020B0502040204020203" pitchFamily="34" charset="0"/>
              </a:rPr>
              <a:t>远程集中抄表系统的中心管理设备和控制设备，负责定时读取终端数据、系统的命令传送、网络管理、事件记录等</a:t>
            </a:r>
          </a:p>
        </p:txBody>
      </p:sp>
      <p:pic>
        <p:nvPicPr>
          <p:cNvPr id="5" name="图片 4">
            <a:extLst>
              <a:ext uri="{FF2B5EF4-FFF2-40B4-BE49-F238E27FC236}">
                <a16:creationId xmlns:a16="http://schemas.microsoft.com/office/drawing/2014/main" id="{345D1733-AE1E-423E-B71B-CB90A7383D3C}"/>
              </a:ext>
            </a:extLst>
          </p:cNvPr>
          <p:cNvPicPr/>
          <p:nvPr/>
        </p:nvPicPr>
        <p:blipFill>
          <a:blip r:embed="rId3"/>
          <a:stretch>
            <a:fillRect/>
          </a:stretch>
        </p:blipFill>
        <p:spPr>
          <a:xfrm>
            <a:off x="8912348" y="1310005"/>
            <a:ext cx="1812290" cy="2409190"/>
          </a:xfrm>
          <a:prstGeom prst="rect">
            <a:avLst/>
          </a:prstGeom>
        </p:spPr>
      </p:pic>
      <p:pic>
        <p:nvPicPr>
          <p:cNvPr id="6" name="图片 5">
            <a:extLst>
              <a:ext uri="{FF2B5EF4-FFF2-40B4-BE49-F238E27FC236}">
                <a16:creationId xmlns:a16="http://schemas.microsoft.com/office/drawing/2014/main" id="{D50F692B-7F79-46B6-BDCE-B0273882DC5B}"/>
              </a:ext>
            </a:extLst>
          </p:cNvPr>
          <p:cNvPicPr/>
          <p:nvPr/>
        </p:nvPicPr>
        <p:blipFill>
          <a:blip r:embed="rId4"/>
          <a:stretch>
            <a:fillRect/>
          </a:stretch>
        </p:blipFill>
        <p:spPr>
          <a:xfrm>
            <a:off x="8890758" y="3849585"/>
            <a:ext cx="1833880" cy="2403475"/>
          </a:xfrm>
          <a:prstGeom prst="rect">
            <a:avLst/>
          </a:prstGeom>
        </p:spPr>
      </p:pic>
    </p:spTree>
    <p:extLst>
      <p:ext uri="{BB962C8B-B14F-4D97-AF65-F5344CB8AC3E}">
        <p14:creationId xmlns:p14="http://schemas.microsoft.com/office/powerpoint/2010/main" val="580871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数据收集</a:t>
            </a:r>
            <a:r>
              <a:rPr lang="en-US" altLang="zh-CN" dirty="0">
                <a:cs typeface="Segoe UI Light" panose="020B0502040204020203" pitchFamily="34" charset="0"/>
              </a:rPr>
              <a:t>——</a:t>
            </a:r>
            <a:r>
              <a:rPr lang="zh-CN" altLang="en-US" dirty="0">
                <a:cs typeface="Segoe UI Light" panose="020B0502040204020203" pitchFamily="34" charset="0"/>
              </a:rPr>
              <a:t>社会特征</a:t>
            </a:r>
          </a:p>
        </p:txBody>
      </p:sp>
      <p:sp>
        <p:nvSpPr>
          <p:cNvPr id="38" name="内容占位符 17"/>
          <p:cNvSpPr txBox="1">
            <a:spLocks/>
          </p:cNvSpPr>
          <p:nvPr/>
        </p:nvSpPr>
        <p:spPr>
          <a:xfrm>
            <a:off x="1426514" y="1423609"/>
            <a:ext cx="4321704" cy="498633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lnSpc>
                <a:spcPct val="150000"/>
              </a:lnSpc>
              <a:spcAft>
                <a:spcPts val="600"/>
              </a:spcAft>
              <a:buNone/>
              <a:defRPr/>
            </a:pP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marL="0" lvl="0" indent="0" rtl="0">
              <a:lnSpc>
                <a:spcPct val="150000"/>
              </a:lnSpc>
              <a:spcAft>
                <a:spcPts val="600"/>
              </a:spcAft>
              <a:buNone/>
              <a:defRPr/>
            </a:pP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marL="0" lvl="0" indent="0" rtl="0">
              <a:lnSpc>
                <a:spcPct val="150000"/>
              </a:lnSpc>
              <a:spcAft>
                <a:spcPts val="600"/>
              </a:spcAft>
              <a:buNone/>
              <a:defRPr/>
            </a:pPr>
            <a:r>
              <a:rPr lang="en-US" altLang="zh-CN" sz="2000" dirty="0">
                <a:latin typeface="宋体" panose="02010600030101010101" pitchFamily="2" charset="-122"/>
                <a:ea typeface="宋体" panose="02010600030101010101" pitchFamily="2" charset="-122"/>
                <a:cs typeface="Segoe UI" panose="020B0502040204020203" pitchFamily="34" charset="0"/>
              </a:rPr>
              <a:t>1. </a:t>
            </a:r>
            <a:r>
              <a:rPr lang="zh-CN" altLang="en-US" sz="2000" dirty="0">
                <a:latin typeface="宋体" panose="02010600030101010101" pitchFamily="2" charset="-122"/>
                <a:ea typeface="宋体" panose="02010600030101010101" pitchFamily="2" charset="-122"/>
                <a:cs typeface="Segoe UI" panose="020B0502040204020203" pitchFamily="34" charset="0"/>
              </a:rPr>
              <a:t>家庭特征</a:t>
            </a: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marL="0" lvl="0" indent="0" rtl="0">
              <a:lnSpc>
                <a:spcPct val="150000"/>
              </a:lnSpc>
              <a:spcAft>
                <a:spcPts val="600"/>
              </a:spcAft>
              <a:buNone/>
              <a:defRPr/>
            </a:pPr>
            <a:r>
              <a:rPr lang="en-US" altLang="zh-CN" sz="2000" dirty="0">
                <a:latin typeface="宋体" panose="02010600030101010101" pitchFamily="2" charset="-122"/>
                <a:ea typeface="宋体" panose="02010600030101010101" pitchFamily="2" charset="-122"/>
                <a:cs typeface="Segoe UI" panose="020B0502040204020203" pitchFamily="34" charset="0"/>
              </a:rPr>
              <a:t>2. </a:t>
            </a:r>
            <a:r>
              <a:rPr lang="zh-CN" altLang="en-US" sz="2000" dirty="0">
                <a:latin typeface="宋体" panose="02010600030101010101" pitchFamily="2" charset="-122"/>
                <a:ea typeface="宋体" panose="02010600030101010101" pitchFamily="2" charset="-122"/>
                <a:cs typeface="Segoe UI" panose="020B0502040204020203" pitchFamily="34" charset="0"/>
              </a:rPr>
              <a:t>地理特征</a:t>
            </a: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marL="0" lvl="0" indent="0" rtl="0">
              <a:lnSpc>
                <a:spcPct val="150000"/>
              </a:lnSpc>
              <a:spcAft>
                <a:spcPts val="600"/>
              </a:spcAft>
              <a:buNone/>
              <a:defRPr/>
            </a:pPr>
            <a:r>
              <a:rPr lang="en-US" altLang="zh-CN" sz="2000" dirty="0">
                <a:latin typeface="宋体" panose="02010600030101010101" pitchFamily="2" charset="-122"/>
                <a:ea typeface="宋体" panose="02010600030101010101" pitchFamily="2" charset="-122"/>
                <a:cs typeface="Segoe UI" panose="020B0502040204020203" pitchFamily="34" charset="0"/>
              </a:rPr>
              <a:t>3. </a:t>
            </a:r>
            <a:r>
              <a:rPr lang="zh-CN" altLang="en-US" sz="2000" dirty="0">
                <a:latin typeface="宋体" panose="02010600030101010101" pitchFamily="2" charset="-122"/>
                <a:ea typeface="宋体" panose="02010600030101010101" pitchFamily="2" charset="-122"/>
                <a:cs typeface="Segoe UI" panose="020B0502040204020203" pitchFamily="34" charset="0"/>
              </a:rPr>
              <a:t>气象特征</a:t>
            </a:r>
            <a:endParaRPr lang="en-US" altLang="zh-CN" sz="2000" dirty="0">
              <a:latin typeface="宋体" panose="02010600030101010101" pitchFamily="2" charset="-122"/>
              <a:ea typeface="宋体" panose="02010600030101010101" pitchFamily="2" charset="-122"/>
              <a:cs typeface="Segoe UI" panose="020B0502040204020203" pitchFamily="34" charset="0"/>
            </a:endParaRPr>
          </a:p>
        </p:txBody>
      </p:sp>
      <p:graphicFrame>
        <p:nvGraphicFramePr>
          <p:cNvPr id="2" name="表格 1">
            <a:extLst>
              <a:ext uri="{FF2B5EF4-FFF2-40B4-BE49-F238E27FC236}">
                <a16:creationId xmlns:a16="http://schemas.microsoft.com/office/drawing/2014/main" id="{DF0CD2F0-7C6E-42C1-9062-CD89EA51AA7C}"/>
              </a:ext>
            </a:extLst>
          </p:cNvPr>
          <p:cNvGraphicFramePr>
            <a:graphicFrameLocks noGrp="1"/>
          </p:cNvGraphicFramePr>
          <p:nvPr>
            <p:extLst>
              <p:ext uri="{D42A27DB-BD31-4B8C-83A1-F6EECF244321}">
                <p14:modId xmlns:p14="http://schemas.microsoft.com/office/powerpoint/2010/main" val="2942060504"/>
              </p:ext>
            </p:extLst>
          </p:nvPr>
        </p:nvGraphicFramePr>
        <p:xfrm>
          <a:off x="4940668" y="2310632"/>
          <a:ext cx="6032131" cy="3277229"/>
        </p:xfrm>
        <a:graphic>
          <a:graphicData uri="http://schemas.openxmlformats.org/drawingml/2006/table">
            <a:tbl>
              <a:tblPr firstRow="1" firstCol="1" bandRow="1">
                <a:tableStyleId>{5C22544A-7EE6-4342-B048-85BDC9FD1C3A}</a:tableStyleId>
              </a:tblPr>
              <a:tblGrid>
                <a:gridCol w="2644486">
                  <a:extLst>
                    <a:ext uri="{9D8B030D-6E8A-4147-A177-3AD203B41FA5}">
                      <a16:colId xmlns:a16="http://schemas.microsoft.com/office/drawing/2014/main" val="43387200"/>
                    </a:ext>
                  </a:extLst>
                </a:gridCol>
                <a:gridCol w="2644486">
                  <a:extLst>
                    <a:ext uri="{9D8B030D-6E8A-4147-A177-3AD203B41FA5}">
                      <a16:colId xmlns:a16="http://schemas.microsoft.com/office/drawing/2014/main" val="701186137"/>
                    </a:ext>
                  </a:extLst>
                </a:gridCol>
                <a:gridCol w="743159">
                  <a:extLst>
                    <a:ext uri="{9D8B030D-6E8A-4147-A177-3AD203B41FA5}">
                      <a16:colId xmlns:a16="http://schemas.microsoft.com/office/drawing/2014/main" val="2431632420"/>
                    </a:ext>
                  </a:extLst>
                </a:gridCol>
              </a:tblGrid>
              <a:tr h="449644">
                <a:tc rowSpan="3">
                  <a:txBody>
                    <a:bodyPr/>
                    <a:lstStyle/>
                    <a:p>
                      <a:pPr algn="ctr">
                        <a:lnSpc>
                          <a:spcPct val="150000"/>
                        </a:lnSpc>
                      </a:pPr>
                      <a:r>
                        <a:rPr lang="zh-CN" sz="1000" kern="100" dirty="0">
                          <a:effectLst/>
                        </a:rPr>
                        <a:t>社会</a:t>
                      </a:r>
                      <a:endParaRPr lang="zh-CN" sz="1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a:lnSpc>
                          <a:spcPct val="150000"/>
                        </a:lnSpc>
                      </a:pPr>
                      <a:r>
                        <a:rPr lang="zh-CN" sz="1000" b="0" kern="100" dirty="0">
                          <a:solidFill>
                            <a:schemeClr val="tx1"/>
                          </a:solidFill>
                          <a:effectLst/>
                        </a:rPr>
                        <a:t>家庭</a:t>
                      </a:r>
                      <a:endParaRPr lang="zh-CN" sz="1000" b="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000" b="0" kern="100" dirty="0">
                          <a:solidFill>
                            <a:schemeClr val="tx1"/>
                          </a:solidFill>
                          <a:effectLst/>
                        </a:rPr>
                        <a:t>人口数量</a:t>
                      </a:r>
                      <a:endParaRPr lang="zh-CN" sz="1000" b="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148913464"/>
                  </a:ext>
                </a:extLst>
              </a:tr>
              <a:tr h="689674">
                <a:tc vMerge="1">
                  <a:txBody>
                    <a:bodyPr/>
                    <a:lstStyle/>
                    <a:p>
                      <a:endParaRPr lang="zh-CN" altLang="en-US"/>
                    </a:p>
                  </a:txBody>
                  <a:tcPr/>
                </a:tc>
                <a:tc vMerge="1">
                  <a:txBody>
                    <a:bodyPr/>
                    <a:lstStyle/>
                    <a:p>
                      <a:endParaRPr lang="zh-CN" altLang="en-US"/>
                    </a:p>
                  </a:txBody>
                  <a:tcPr/>
                </a:tc>
                <a:tc>
                  <a:txBody>
                    <a:bodyPr/>
                    <a:lstStyle/>
                    <a:p>
                      <a:pPr algn="ctr">
                        <a:lnSpc>
                          <a:spcPct val="150000"/>
                        </a:lnSpc>
                      </a:pPr>
                      <a:r>
                        <a:rPr lang="zh-CN" sz="1000" kern="100" dirty="0">
                          <a:effectLst/>
                        </a:rPr>
                        <a:t>房屋面积</a:t>
                      </a:r>
                      <a:endParaRPr lang="zh-CN" sz="1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1727352"/>
                  </a:ext>
                </a:extLst>
              </a:tr>
              <a:tr h="449644">
                <a:tc vMerge="1">
                  <a:txBody>
                    <a:bodyPr/>
                    <a:lstStyle/>
                    <a:p>
                      <a:endParaRPr lang="zh-CN" altLang="en-US"/>
                    </a:p>
                  </a:txBody>
                  <a:tcPr/>
                </a:tc>
                <a:tc vMerge="1">
                  <a:txBody>
                    <a:bodyPr/>
                    <a:lstStyle/>
                    <a:p>
                      <a:endParaRPr lang="zh-CN" altLang="en-US"/>
                    </a:p>
                  </a:txBody>
                  <a:tcPr/>
                </a:tc>
                <a:tc>
                  <a:txBody>
                    <a:bodyPr/>
                    <a:lstStyle/>
                    <a:p>
                      <a:pPr algn="ctr">
                        <a:lnSpc>
                          <a:spcPct val="150000"/>
                        </a:lnSpc>
                      </a:pPr>
                      <a:r>
                        <a:rPr lang="zh-CN" sz="1000" kern="100" dirty="0">
                          <a:effectLst/>
                        </a:rPr>
                        <a:t>成员职业</a:t>
                      </a:r>
                      <a:endParaRPr lang="zh-CN" sz="1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0553722"/>
                  </a:ext>
                </a:extLst>
              </a:tr>
              <a:tr h="471828">
                <a:tc rowSpan="4">
                  <a:txBody>
                    <a:bodyPr/>
                    <a:lstStyle/>
                    <a:p>
                      <a:pPr algn="ctr">
                        <a:lnSpc>
                          <a:spcPct val="150000"/>
                        </a:lnSpc>
                      </a:pPr>
                      <a:r>
                        <a:rPr lang="zh-CN" sz="1000" kern="100" dirty="0">
                          <a:effectLst/>
                        </a:rPr>
                        <a:t>环境</a:t>
                      </a:r>
                      <a:endParaRPr lang="zh-CN" sz="1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lnSpc>
                          <a:spcPct val="150000"/>
                        </a:lnSpc>
                      </a:pPr>
                      <a:r>
                        <a:rPr lang="zh-CN" sz="1000" kern="100" dirty="0">
                          <a:effectLst/>
                        </a:rPr>
                        <a:t>地理</a:t>
                      </a:r>
                      <a:endParaRPr lang="zh-CN" sz="1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000" kern="100" dirty="0">
                          <a:effectLst/>
                        </a:rPr>
                        <a:t>房屋地域</a:t>
                      </a:r>
                      <a:endParaRPr lang="zh-CN" sz="1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607034"/>
                  </a:ext>
                </a:extLst>
              </a:tr>
              <a:tr h="317151">
                <a:tc vMerge="1">
                  <a:txBody>
                    <a:bodyPr/>
                    <a:lstStyle/>
                    <a:p>
                      <a:endParaRPr lang="zh-CN" altLang="en-US"/>
                    </a:p>
                  </a:txBody>
                  <a:tcPr/>
                </a:tc>
                <a:tc vMerge="1">
                  <a:txBody>
                    <a:bodyPr/>
                    <a:lstStyle/>
                    <a:p>
                      <a:endParaRPr lang="zh-CN" altLang="en-US"/>
                    </a:p>
                  </a:txBody>
                  <a:tcPr/>
                </a:tc>
                <a:tc>
                  <a:txBody>
                    <a:bodyPr/>
                    <a:lstStyle/>
                    <a:p>
                      <a:pPr algn="ctr">
                        <a:lnSpc>
                          <a:spcPct val="150000"/>
                        </a:lnSpc>
                      </a:pPr>
                      <a:r>
                        <a:rPr lang="zh-CN" sz="1000" kern="100" dirty="0">
                          <a:effectLst/>
                        </a:rPr>
                        <a:t>海拔</a:t>
                      </a:r>
                      <a:endParaRPr lang="zh-CN" sz="1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8649917"/>
                  </a:ext>
                </a:extLst>
              </a:tr>
              <a:tr h="449644">
                <a:tc vMerge="1">
                  <a:txBody>
                    <a:bodyPr/>
                    <a:lstStyle/>
                    <a:p>
                      <a:endParaRPr lang="zh-CN" altLang="en-US"/>
                    </a:p>
                  </a:txBody>
                  <a:tcPr/>
                </a:tc>
                <a:tc rowSpan="2">
                  <a:txBody>
                    <a:bodyPr/>
                    <a:lstStyle/>
                    <a:p>
                      <a:pPr algn="ctr">
                        <a:lnSpc>
                          <a:spcPct val="150000"/>
                        </a:lnSpc>
                      </a:pPr>
                      <a:r>
                        <a:rPr lang="zh-CN" sz="1000" kern="100" dirty="0">
                          <a:effectLst/>
                        </a:rPr>
                        <a:t>气象</a:t>
                      </a:r>
                      <a:endParaRPr lang="zh-CN" sz="1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000" kern="100" dirty="0">
                          <a:effectLst/>
                        </a:rPr>
                        <a:t>气象温度</a:t>
                      </a:r>
                      <a:endParaRPr lang="zh-CN" sz="1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0267467"/>
                  </a:ext>
                </a:extLst>
              </a:tr>
              <a:tr h="449644">
                <a:tc vMerge="1">
                  <a:txBody>
                    <a:bodyPr/>
                    <a:lstStyle/>
                    <a:p>
                      <a:endParaRPr lang="zh-CN" altLang="en-US"/>
                    </a:p>
                  </a:txBody>
                  <a:tcPr/>
                </a:tc>
                <a:tc vMerge="1">
                  <a:txBody>
                    <a:bodyPr/>
                    <a:lstStyle/>
                    <a:p>
                      <a:endParaRPr lang="zh-CN" altLang="en-US"/>
                    </a:p>
                  </a:txBody>
                  <a:tcPr/>
                </a:tc>
                <a:tc>
                  <a:txBody>
                    <a:bodyPr/>
                    <a:lstStyle/>
                    <a:p>
                      <a:pPr algn="ctr">
                        <a:lnSpc>
                          <a:spcPct val="150000"/>
                        </a:lnSpc>
                      </a:pPr>
                      <a:r>
                        <a:rPr lang="zh-CN" sz="1000" kern="100" dirty="0">
                          <a:effectLst/>
                        </a:rPr>
                        <a:t>气象湿度</a:t>
                      </a:r>
                      <a:endParaRPr lang="zh-CN" sz="1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7661915"/>
                  </a:ext>
                </a:extLst>
              </a:tr>
            </a:tbl>
          </a:graphicData>
        </a:graphic>
      </p:graphicFrame>
    </p:spTree>
    <p:extLst>
      <p:ext uri="{BB962C8B-B14F-4D97-AF65-F5344CB8AC3E}">
        <p14:creationId xmlns:p14="http://schemas.microsoft.com/office/powerpoint/2010/main" val="22880076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数据预处理</a:t>
            </a:r>
          </a:p>
        </p:txBody>
      </p:sp>
      <p:sp>
        <p:nvSpPr>
          <p:cNvPr id="38" name="内容占位符 17"/>
          <p:cNvSpPr txBox="1">
            <a:spLocks/>
          </p:cNvSpPr>
          <p:nvPr/>
        </p:nvSpPr>
        <p:spPr>
          <a:xfrm>
            <a:off x="541610" y="1524707"/>
            <a:ext cx="4321704" cy="50898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rtl="0">
              <a:lnSpc>
                <a:spcPct val="100000"/>
              </a:lnSpc>
              <a:spcAft>
                <a:spcPts val="600"/>
              </a:spcAft>
              <a:buAutoNum type="arabicPeriod"/>
              <a:defRPr/>
            </a:pPr>
            <a:r>
              <a:rPr lang="zh-CN" altLang="en-US" sz="2000" dirty="0">
                <a:latin typeface="宋体" panose="02010600030101010101" pitchFamily="2" charset="-122"/>
                <a:ea typeface="宋体" panose="02010600030101010101" pitchFamily="2" charset="-122"/>
                <a:cs typeface="Segoe UI" panose="020B0502040204020203" pitchFamily="34" charset="0"/>
              </a:rPr>
              <a:t>缺失数据：前后时刻均值填充</a:t>
            </a: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lvl="0" rtl="0">
              <a:lnSpc>
                <a:spcPct val="100000"/>
              </a:lnSpc>
              <a:spcAft>
                <a:spcPts val="600"/>
              </a:spcAft>
              <a:buAutoNum type="arabicPeriod"/>
              <a:defRPr/>
            </a:pP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lvl="0" rtl="0">
              <a:lnSpc>
                <a:spcPct val="100000"/>
              </a:lnSpc>
              <a:spcAft>
                <a:spcPts val="600"/>
              </a:spcAft>
              <a:buAutoNum type="arabicPeriod"/>
              <a:defRPr/>
            </a:pPr>
            <a:r>
              <a:rPr lang="zh-CN" altLang="en-US" sz="2000" dirty="0">
                <a:latin typeface="宋体" panose="02010600030101010101" pitchFamily="2" charset="-122"/>
                <a:ea typeface="宋体" panose="02010600030101010101" pitchFamily="2" charset="-122"/>
                <a:cs typeface="Segoe UI" panose="020B0502040204020203" pitchFamily="34" charset="0"/>
              </a:rPr>
              <a:t>在线负荷辨识过程中：前填充</a:t>
            </a: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lvl="0" rtl="0">
              <a:lnSpc>
                <a:spcPct val="100000"/>
              </a:lnSpc>
              <a:spcAft>
                <a:spcPts val="600"/>
              </a:spcAft>
              <a:buAutoNum type="arabicPeriod"/>
              <a:defRPr/>
            </a:pP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lvl="0" rtl="0">
              <a:lnSpc>
                <a:spcPct val="100000"/>
              </a:lnSpc>
              <a:spcAft>
                <a:spcPts val="600"/>
              </a:spcAft>
              <a:buAutoNum type="arabicPeriod"/>
              <a:defRPr/>
            </a:pPr>
            <a:r>
              <a:rPr lang="zh-CN" altLang="en-US" sz="2000" dirty="0">
                <a:latin typeface="宋体" panose="02010600030101010101" pitchFamily="2" charset="-122"/>
                <a:ea typeface="宋体" panose="02010600030101010101" pitchFamily="2" charset="-122"/>
                <a:cs typeface="Segoe UI" panose="020B0502040204020203" pitchFamily="34" charset="0"/>
              </a:rPr>
              <a:t>大片数据缺失时：第一个缺失值会得到填充</a:t>
            </a: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lvl="0" rtl="0">
              <a:lnSpc>
                <a:spcPct val="100000"/>
              </a:lnSpc>
              <a:spcAft>
                <a:spcPts val="600"/>
              </a:spcAft>
              <a:buAutoNum type="arabicPeriod"/>
              <a:defRPr/>
            </a:pP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lvl="0" rtl="0">
              <a:lnSpc>
                <a:spcPct val="100000"/>
              </a:lnSpc>
              <a:spcAft>
                <a:spcPts val="600"/>
              </a:spcAft>
              <a:buAutoNum type="arabicPeriod"/>
              <a:defRPr/>
            </a:pPr>
            <a:r>
              <a:rPr lang="zh-CN" altLang="en-US" sz="2000" dirty="0">
                <a:latin typeface="宋体" panose="02010600030101010101" pitchFamily="2" charset="-122"/>
                <a:ea typeface="宋体" panose="02010600030101010101" pitchFamily="2" charset="-122"/>
                <a:cs typeface="Segoe UI" panose="020B0502040204020203" pitchFamily="34" charset="0"/>
              </a:rPr>
              <a:t>某时刻总功率或电器功率有一条为空时，删除该条记录。</a:t>
            </a:r>
            <a:endParaRPr lang="en-US" altLang="zh-CN" sz="2000" dirty="0">
              <a:latin typeface="宋体" panose="02010600030101010101" pitchFamily="2" charset="-122"/>
              <a:ea typeface="宋体" panose="02010600030101010101" pitchFamily="2" charset="-122"/>
              <a:cs typeface="Segoe UI" panose="020B0502040204020203" pitchFamily="34" charset="0"/>
            </a:endParaRPr>
          </a:p>
        </p:txBody>
      </p:sp>
    </p:spTree>
    <p:extLst>
      <p:ext uri="{BB962C8B-B14F-4D97-AF65-F5344CB8AC3E}">
        <p14:creationId xmlns:p14="http://schemas.microsoft.com/office/powerpoint/2010/main" val="1624004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数据处理：后处理</a:t>
            </a:r>
          </a:p>
        </p:txBody>
      </p:sp>
      <p:sp>
        <p:nvSpPr>
          <p:cNvPr id="38" name="内容占位符 17"/>
          <p:cNvSpPr txBox="1">
            <a:spLocks/>
          </p:cNvSpPr>
          <p:nvPr/>
        </p:nvSpPr>
        <p:spPr>
          <a:xfrm>
            <a:off x="541609" y="1524707"/>
            <a:ext cx="5959479" cy="50898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buFont typeface="+mj-lt"/>
              <a:buAutoNum type="arabicPeriod"/>
              <a:defRPr/>
            </a:pPr>
            <a:r>
              <a:rPr lang="zh-CN" altLang="en-US" sz="2000" dirty="0">
                <a:latin typeface="宋体" panose="02010600030101010101" pitchFamily="2" charset="-122"/>
                <a:ea typeface="宋体" panose="02010600030101010101" pitchFamily="2" charset="-122"/>
                <a:cs typeface="Segoe UI" panose="020B0502040204020203" pitchFamily="34" charset="0"/>
              </a:rPr>
              <a:t>功率数据</a:t>
            </a:r>
            <a:r>
              <a:rPr lang="en-US" altLang="zh-CN" sz="2000" dirty="0">
                <a:latin typeface="宋体" panose="02010600030101010101" pitchFamily="2" charset="-122"/>
                <a:ea typeface="宋体" panose="02010600030101010101" pitchFamily="2" charset="-122"/>
                <a:cs typeface="Segoe UI" panose="020B0502040204020203" pitchFamily="34" charset="0"/>
              </a:rPr>
              <a:t>——</a:t>
            </a:r>
            <a:r>
              <a:rPr lang="zh-CN" altLang="en-US" sz="2000" dirty="0">
                <a:latin typeface="宋体" panose="02010600030101010101" pitchFamily="2" charset="-122"/>
                <a:ea typeface="宋体" panose="02010600030101010101" pitchFamily="2" charset="-122"/>
                <a:cs typeface="Segoe UI" panose="020B0502040204020203" pitchFamily="34" charset="0"/>
              </a:rPr>
              <a:t>标准化：</a:t>
            </a: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lvl="1">
              <a:lnSpc>
                <a:spcPct val="100000"/>
              </a:lnSpc>
              <a:spcAft>
                <a:spcPts val="600"/>
              </a:spcAft>
              <a:buFont typeface="Wingdings" panose="05000000000000000000" pitchFamily="2" charset="2"/>
              <a:buChar char="l"/>
              <a:defRPr/>
            </a:pPr>
            <a:r>
              <a:rPr lang="zh-CN" altLang="en-US" sz="2000" dirty="0">
                <a:latin typeface="宋体" panose="02010600030101010101" pitchFamily="2" charset="-122"/>
                <a:ea typeface="宋体" panose="02010600030101010101" pitchFamily="2" charset="-122"/>
                <a:cs typeface="Segoe UI" panose="020B0502040204020203" pitchFamily="34" charset="0"/>
              </a:rPr>
              <a:t>（当前功率</a:t>
            </a:r>
            <a:r>
              <a:rPr lang="en-US" altLang="zh-CN" sz="2000" dirty="0">
                <a:latin typeface="宋体" panose="02010600030101010101" pitchFamily="2" charset="-122"/>
                <a:ea typeface="宋体" panose="02010600030101010101" pitchFamily="2" charset="-122"/>
                <a:cs typeface="Segoe UI" panose="020B0502040204020203" pitchFamily="34" charset="0"/>
              </a:rPr>
              <a:t>-</a:t>
            </a:r>
            <a:r>
              <a:rPr lang="zh-CN" altLang="en-US" sz="2000" dirty="0">
                <a:latin typeface="宋体" panose="02010600030101010101" pitchFamily="2" charset="-122"/>
                <a:ea typeface="宋体" panose="02010600030101010101" pitchFamily="2" charset="-122"/>
                <a:cs typeface="Segoe UI" panose="020B0502040204020203" pitchFamily="34" charset="0"/>
              </a:rPr>
              <a:t>平均功率）</a:t>
            </a:r>
            <a:r>
              <a:rPr lang="en-US" altLang="zh-CN" sz="2000" dirty="0">
                <a:latin typeface="宋体" panose="02010600030101010101" pitchFamily="2" charset="-122"/>
                <a:ea typeface="宋体" panose="02010600030101010101" pitchFamily="2" charset="-122"/>
                <a:cs typeface="Segoe UI" panose="020B0502040204020203" pitchFamily="34" charset="0"/>
              </a:rPr>
              <a:t>/ </a:t>
            </a:r>
            <a:r>
              <a:rPr lang="zh-CN" altLang="en-US" sz="2000" dirty="0">
                <a:latin typeface="宋体" panose="02010600030101010101" pitchFamily="2" charset="-122"/>
                <a:ea typeface="宋体" panose="02010600030101010101" pitchFamily="2" charset="-122"/>
                <a:cs typeface="Segoe UI" panose="020B0502040204020203" pitchFamily="34" charset="0"/>
              </a:rPr>
              <a:t>标准功率</a:t>
            </a:r>
          </a:p>
          <a:p>
            <a:pPr lvl="0" rtl="0">
              <a:lnSpc>
                <a:spcPct val="100000"/>
              </a:lnSpc>
              <a:spcAft>
                <a:spcPts val="600"/>
              </a:spcAft>
              <a:buAutoNum type="arabicPeriod"/>
              <a:defRPr/>
            </a:pP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lvl="0" rtl="0">
              <a:lnSpc>
                <a:spcPct val="100000"/>
              </a:lnSpc>
              <a:spcAft>
                <a:spcPts val="600"/>
              </a:spcAft>
              <a:buAutoNum type="arabicPeriod"/>
              <a:defRPr/>
            </a:pPr>
            <a:r>
              <a:rPr lang="zh-CN" altLang="en-US" sz="2000" dirty="0">
                <a:latin typeface="宋体" panose="02010600030101010101" pitchFamily="2" charset="-122"/>
                <a:ea typeface="宋体" panose="02010600030101010101" pitchFamily="2" charset="-122"/>
                <a:cs typeface="Segoe UI" panose="020B0502040204020203" pitchFamily="34" charset="0"/>
              </a:rPr>
              <a:t>社会特征数据：</a:t>
            </a: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lvl="1">
              <a:lnSpc>
                <a:spcPct val="100000"/>
              </a:lnSpc>
              <a:spcAft>
                <a:spcPts val="600"/>
              </a:spcAft>
              <a:buFont typeface="Wingdings" panose="05000000000000000000" pitchFamily="2" charset="2"/>
              <a:buChar char="l"/>
              <a:defRPr/>
            </a:pPr>
            <a:r>
              <a:rPr lang="zh-CN" altLang="en-US" sz="2000" dirty="0">
                <a:latin typeface="宋体" panose="02010600030101010101" pitchFamily="2" charset="-122"/>
                <a:ea typeface="宋体" panose="02010600030101010101" pitchFamily="2" charset="-122"/>
                <a:cs typeface="Segoe UI" panose="020B0502040204020203" pitchFamily="34" charset="0"/>
              </a:rPr>
              <a:t>数值型数据（温度， 人口）：最大最小缩放</a:t>
            </a: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marL="457200" lvl="1" indent="0">
              <a:lnSpc>
                <a:spcPct val="100000"/>
              </a:lnSpc>
              <a:spcAft>
                <a:spcPts val="600"/>
              </a:spcAft>
              <a:buNone/>
              <a:defRPr/>
            </a:pPr>
            <a:r>
              <a:rPr lang="en-US" altLang="zh-CN" sz="2000" dirty="0">
                <a:latin typeface="宋体" panose="02010600030101010101" pitchFamily="2" charset="-122"/>
                <a:ea typeface="宋体" panose="02010600030101010101" pitchFamily="2" charset="-122"/>
                <a:cs typeface="Segoe UI" panose="020B0502040204020203" pitchFamily="34" charset="0"/>
              </a:rPr>
              <a:t>	x = (x - min) / (max - min)</a:t>
            </a:r>
          </a:p>
          <a:p>
            <a:pPr lvl="1">
              <a:lnSpc>
                <a:spcPct val="100000"/>
              </a:lnSpc>
              <a:spcAft>
                <a:spcPts val="600"/>
              </a:spcAft>
              <a:buFont typeface="Wingdings" panose="05000000000000000000" pitchFamily="2" charset="2"/>
              <a:buChar char="l"/>
              <a:defRPr/>
            </a:pPr>
            <a:r>
              <a:rPr lang="zh-CN" altLang="en-US" sz="2000" dirty="0">
                <a:latin typeface="宋体" panose="02010600030101010101" pitchFamily="2" charset="-122"/>
                <a:ea typeface="宋体" panose="02010600030101010101" pitchFamily="2" charset="-122"/>
                <a:cs typeface="Segoe UI" panose="020B0502040204020203" pitchFamily="34" charset="0"/>
              </a:rPr>
              <a:t>类型数据（工作日）：</a:t>
            </a:r>
            <a:r>
              <a:rPr lang="en-US" altLang="zh-CN" sz="2000" dirty="0" err="1">
                <a:latin typeface="宋体" panose="02010600030101010101" pitchFamily="2" charset="-122"/>
                <a:ea typeface="宋体" panose="02010600030101010101" pitchFamily="2" charset="-122"/>
                <a:cs typeface="Segoe UI" panose="020B0502040204020203" pitchFamily="34" charset="0"/>
              </a:rPr>
              <a:t>onehot</a:t>
            </a:r>
            <a:r>
              <a:rPr lang="zh-CN" altLang="en-US" sz="2000" dirty="0">
                <a:latin typeface="宋体" panose="02010600030101010101" pitchFamily="2" charset="-122"/>
                <a:ea typeface="宋体" panose="02010600030101010101" pitchFamily="2" charset="-122"/>
                <a:cs typeface="Segoe UI" panose="020B0502040204020203" pitchFamily="34" charset="0"/>
              </a:rPr>
              <a:t>编码</a:t>
            </a: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marL="0" lvl="0" indent="0" rtl="0">
              <a:lnSpc>
                <a:spcPct val="100000"/>
              </a:lnSpc>
              <a:spcAft>
                <a:spcPts val="600"/>
              </a:spcAft>
              <a:buNone/>
              <a:defRPr/>
            </a:pP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marL="0" indent="0">
              <a:lnSpc>
                <a:spcPct val="100000"/>
              </a:lnSpc>
              <a:spcAft>
                <a:spcPts val="600"/>
              </a:spcAft>
              <a:buNone/>
              <a:defRPr/>
            </a:pPr>
            <a:endParaRPr lang="zh-CN" altLang="en-US" sz="2000" dirty="0">
              <a:latin typeface="宋体" panose="02010600030101010101" pitchFamily="2" charset="-122"/>
              <a:ea typeface="宋体" panose="02010600030101010101" pitchFamily="2" charset="-122"/>
              <a:cs typeface="Segoe UI" panose="020B0502040204020203" pitchFamily="34" charset="0"/>
            </a:endParaRPr>
          </a:p>
        </p:txBody>
      </p:sp>
      <p:pic>
        <p:nvPicPr>
          <p:cNvPr id="10" name="图片 9">
            <a:extLst>
              <a:ext uri="{FF2B5EF4-FFF2-40B4-BE49-F238E27FC236}">
                <a16:creationId xmlns:a16="http://schemas.microsoft.com/office/drawing/2014/main" id="{5CDC6BCD-2132-4116-A2EE-9B08C5881820}"/>
              </a:ext>
            </a:extLst>
          </p:cNvPr>
          <p:cNvPicPr>
            <a:picLocks noChangeAspect="1"/>
          </p:cNvPicPr>
          <p:nvPr/>
        </p:nvPicPr>
        <p:blipFill>
          <a:blip r:embed="rId3"/>
          <a:stretch>
            <a:fillRect/>
          </a:stretch>
        </p:blipFill>
        <p:spPr>
          <a:xfrm>
            <a:off x="7214696" y="1852398"/>
            <a:ext cx="3953980" cy="4009748"/>
          </a:xfrm>
          <a:prstGeom prst="rect">
            <a:avLst/>
          </a:prstGeom>
        </p:spPr>
      </p:pic>
    </p:spTree>
    <p:extLst>
      <p:ext uri="{BB962C8B-B14F-4D97-AF65-F5344CB8AC3E}">
        <p14:creationId xmlns:p14="http://schemas.microsoft.com/office/powerpoint/2010/main" val="6925476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521208" y="1463040"/>
            <a:ext cx="7230544" cy="713232"/>
          </a:xfrm>
        </p:spPr>
        <p:txBody>
          <a:bodyPr rtlCol="0">
            <a:normAutofit fontScale="90000"/>
          </a:bodyPr>
          <a:lstStyle/>
          <a:p>
            <a:pPr rtl="0"/>
            <a:r>
              <a:rPr lang="zh-CN" altLang="en-US" dirty="0">
                <a:cs typeface="Segoe UI Light" panose="020B0502040204020203" pitchFamily="34" charset="0"/>
              </a:rPr>
              <a:t>基于混合数据的多输入负荷监测方法</a:t>
            </a:r>
          </a:p>
        </p:txBody>
      </p:sp>
      <p:sp>
        <p:nvSpPr>
          <p:cNvPr id="5" name="内容占位符 4"/>
          <p:cNvSpPr>
            <a:spLocks noGrp="1"/>
          </p:cNvSpPr>
          <p:nvPr>
            <p:ph sz="half" idx="4294967295"/>
          </p:nvPr>
        </p:nvSpPr>
        <p:spPr>
          <a:xfrm>
            <a:off x="541610" y="2614427"/>
            <a:ext cx="11345589" cy="3978275"/>
          </a:xfrm>
        </p:spPr>
        <p:txBody>
          <a:bodyPr rtlCol="0">
            <a:normAutofit/>
          </a:bodyPr>
          <a:lstStyle/>
          <a:p>
            <a:pPr rtl="0">
              <a:lnSpc>
                <a:spcPts val="3600"/>
              </a:lnSpc>
              <a:spcAft>
                <a:spcPts val="0"/>
              </a:spcAft>
            </a:pPr>
            <a:r>
              <a:rPr lang="zh-CN" altLang="en-US" sz="2400" dirty="0">
                <a:cs typeface="Segoe UI Light" panose="020B0502040204020203" pitchFamily="34" charset="0"/>
              </a:rPr>
              <a:t>电气特征：</a:t>
            </a:r>
            <a:r>
              <a:rPr lang="en-US" altLang="zh-CN" sz="2400" dirty="0">
                <a:cs typeface="Segoe UI Light" panose="020B0502040204020203" pitchFamily="34" charset="0"/>
              </a:rPr>
              <a:t>Sequence to Point</a:t>
            </a:r>
          </a:p>
          <a:p>
            <a:pPr>
              <a:lnSpc>
                <a:spcPts val="3600"/>
              </a:lnSpc>
              <a:spcAft>
                <a:spcPts val="0"/>
              </a:spcAft>
            </a:pPr>
            <a:r>
              <a:rPr lang="zh-CN" altLang="en-US" sz="2400" dirty="0">
                <a:cs typeface="Segoe UI Light" panose="020B0502040204020203" pitchFamily="34" charset="0"/>
              </a:rPr>
              <a:t>社会特征：</a:t>
            </a:r>
            <a:r>
              <a:rPr lang="en-US" altLang="zh-CN" sz="2400" dirty="0">
                <a:cs typeface="Segoe UI Light" panose="020B0502040204020203" pitchFamily="34" charset="0"/>
              </a:rPr>
              <a:t>MLP</a:t>
            </a:r>
          </a:p>
          <a:p>
            <a:pPr>
              <a:lnSpc>
                <a:spcPts val="3600"/>
              </a:lnSpc>
              <a:spcAft>
                <a:spcPts val="0"/>
              </a:spcAft>
            </a:pPr>
            <a:r>
              <a:rPr lang="zh-CN" altLang="en-US" sz="2400" dirty="0">
                <a:cs typeface="Segoe UI Light" panose="020B0502040204020203" pitchFamily="34" charset="0"/>
              </a:rPr>
              <a:t>综合：使用</a:t>
            </a:r>
            <a:r>
              <a:rPr lang="en-US" altLang="zh-CN" sz="2400" dirty="0">
                <a:cs typeface="Segoe UI Light" panose="020B0502040204020203" pitchFamily="34" charset="0"/>
              </a:rPr>
              <a:t>Concatenate layer</a:t>
            </a:r>
            <a:r>
              <a:rPr lang="zh-CN" altLang="en-US" sz="2400" dirty="0">
                <a:cs typeface="Segoe UI Light" panose="020B0502040204020203" pitchFamily="34" charset="0"/>
              </a:rPr>
              <a:t>综合两类特征</a:t>
            </a:r>
            <a:endParaRPr lang="en-US" altLang="zh-CN" sz="2400" dirty="0">
              <a:cs typeface="Segoe UI Light" panose="020B0502040204020203" pitchFamily="34" charset="0"/>
            </a:endParaRPr>
          </a:p>
          <a:p>
            <a:pPr>
              <a:lnSpc>
                <a:spcPts val="3600"/>
              </a:lnSpc>
              <a:spcAft>
                <a:spcPts val="0"/>
              </a:spcAft>
            </a:pPr>
            <a:endParaRPr lang="en-US" altLang="zh-CN" sz="2400" dirty="0">
              <a:cs typeface="Segoe UI Light" panose="020B0502040204020203" pitchFamily="34" charset="0"/>
            </a:endParaRPr>
          </a:p>
        </p:txBody>
      </p:sp>
    </p:spTree>
    <p:extLst>
      <p:ext uri="{BB962C8B-B14F-4D97-AF65-F5344CB8AC3E}">
        <p14:creationId xmlns:p14="http://schemas.microsoft.com/office/powerpoint/2010/main" val="42907801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模型结构</a:t>
            </a:r>
            <a:r>
              <a:rPr lang="en-US" altLang="zh-CN" dirty="0">
                <a:cs typeface="Segoe UI Light" panose="020B0502040204020203" pitchFamily="34" charset="0"/>
              </a:rPr>
              <a:t>——</a:t>
            </a:r>
            <a:r>
              <a:rPr lang="zh-CN" altLang="en-US" dirty="0">
                <a:cs typeface="Segoe UI Light" panose="020B0502040204020203" pitchFamily="34" charset="0"/>
              </a:rPr>
              <a:t>电气特征</a:t>
            </a:r>
          </a:p>
        </p:txBody>
      </p:sp>
      <p:graphicFrame>
        <p:nvGraphicFramePr>
          <p:cNvPr id="4" name="对象 3">
            <a:extLst>
              <a:ext uri="{FF2B5EF4-FFF2-40B4-BE49-F238E27FC236}">
                <a16:creationId xmlns:a16="http://schemas.microsoft.com/office/drawing/2014/main" id="{A6CAB9A3-9D6A-4942-B451-7D5DD0FD4F7E}"/>
              </a:ext>
            </a:extLst>
          </p:cNvPr>
          <p:cNvGraphicFramePr>
            <a:graphicFrameLocks noChangeAspect="1"/>
          </p:cNvGraphicFramePr>
          <p:nvPr>
            <p:extLst>
              <p:ext uri="{D42A27DB-BD31-4B8C-83A1-F6EECF244321}">
                <p14:modId xmlns:p14="http://schemas.microsoft.com/office/powerpoint/2010/main" val="1173445353"/>
              </p:ext>
            </p:extLst>
          </p:nvPr>
        </p:nvGraphicFramePr>
        <p:xfrm>
          <a:off x="8494494" y="1356003"/>
          <a:ext cx="3315437" cy="5117636"/>
        </p:xfrm>
        <a:graphic>
          <a:graphicData uri="http://schemas.openxmlformats.org/presentationml/2006/ole">
            <mc:AlternateContent xmlns:mc="http://schemas.openxmlformats.org/markup-compatibility/2006">
              <mc:Choice xmlns:v="urn:schemas-microsoft-com:vml" Requires="v">
                <p:oleObj name="Visio" r:id="rId3" imgW="4152632" imgH="6410189" progId="Visio.Drawing.15">
                  <p:embed/>
                </p:oleObj>
              </mc:Choice>
              <mc:Fallback>
                <p:oleObj name="Visio" r:id="rId3" imgW="4152632" imgH="641018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4494" y="1356003"/>
                        <a:ext cx="3315437" cy="5117636"/>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4A7F652-E0B4-4B77-8687-60ED6DB69921}"/>
                  </a:ext>
                </a:extLst>
              </p:cNvPr>
              <p:cNvSpPr txBox="1"/>
              <p:nvPr/>
            </p:nvSpPr>
            <p:spPr>
              <a:xfrm>
                <a:off x="599142" y="1946029"/>
                <a:ext cx="7482974" cy="424141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zh-CN" sz="2000" dirty="0">
                    <a:effectLst/>
                    <a:ea typeface="宋体" panose="02010600030101010101" pitchFamily="2" charset="-122"/>
                    <a:cs typeface="Times New Roman" panose="02020603050405020304" pitchFamily="18" charset="0"/>
                  </a:rPr>
                  <a:t>输入的训练数据为某个时间序列的总功率数据，输出为该时间窗口中点的对应电器的分解功率</a:t>
                </a:r>
                <a:endParaRPr lang="en-US" altLang="zh-CN" sz="2000" dirty="0">
                  <a:effectLst/>
                  <a:ea typeface="宋体"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endParaRPr lang="en-US" altLang="zh-CN" sz="2000" dirty="0">
                  <a:ea typeface="宋体"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zh-CN" sz="2000" dirty="0">
                    <a:effectLst/>
                    <a:ea typeface="宋体" panose="02010600030101010101" pitchFamily="2" charset="-122"/>
                    <a:cs typeface="Times New Roman" panose="02020603050405020304" pitchFamily="18" charset="0"/>
                  </a:rPr>
                  <a:t>对同类型电器进行同时预测，极大的减少了模型训练的时间成本。</a:t>
                </a:r>
                <a:endParaRPr lang="en-US" altLang="zh-CN" sz="2000" kern="100" dirty="0">
                  <a:effectLst/>
                  <a:latin typeface="Times New Roman" panose="02020603050405020304" pitchFamily="18" charset="0"/>
                  <a:ea typeface="宋体" panose="02010600030101010101" pitchFamily="2" charset="-122"/>
                </a:endParaRPr>
              </a:p>
              <a:p>
                <a:pPr indent="304800" algn="just">
                  <a:lnSpc>
                    <a:spcPct val="150000"/>
                  </a:lnSpc>
                </a:pPr>
                <a:endParaRPr lang="en-US" altLang="zh-CN" sz="2000" kern="100" dirty="0">
                  <a:latin typeface="Times New Roman" panose="02020603050405020304" pitchFamily="18" charset="0"/>
                  <a:ea typeface="宋体" panose="02010600030101010101" pitchFamily="2" charset="-122"/>
                </a:endParaRPr>
              </a:p>
              <a:p>
                <a:pPr marL="285750" indent="-285750" algn="just">
                  <a:lnSpc>
                    <a:spcPct val="150000"/>
                  </a:lnSpc>
                  <a:buFont typeface="Arial" panose="020B0604020202020204" pitchFamily="34" charset="0"/>
                  <a:buChar char="•"/>
                </a:pPr>
                <a:r>
                  <a:rPr lang="zh-CN" altLang="zh-CN" sz="2000" kern="100" dirty="0">
                    <a:effectLst/>
                    <a:latin typeface="Times New Roman" panose="02020603050405020304" pitchFamily="18" charset="0"/>
                    <a:ea typeface="宋体" panose="02010600030101010101" pitchFamily="2" charset="-122"/>
                  </a:rPr>
                  <a:t>该模型定义的神经网络将输入总功率的滑动窗口</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rPr>
                          <m:t>𝑌</m:t>
                        </m:r>
                      </m:e>
                      <m:sub>
                        <m:r>
                          <a:rPr lang="en-US" altLang="zh-CN" sz="2000" i="1" kern="100">
                            <a:effectLst/>
                            <a:latin typeface="Cambria Math" panose="02040503050406030204" pitchFamily="18" charset="0"/>
                            <a:ea typeface="宋体" panose="02010600030101010101" pitchFamily="2" charset="-122"/>
                          </a:rPr>
                          <m:t>𝑡</m:t>
                        </m:r>
                        <m:r>
                          <a:rPr lang="en-US" altLang="zh-CN" sz="2000" i="1" kern="100">
                            <a:effectLst/>
                            <a:latin typeface="Cambria Math" panose="02040503050406030204" pitchFamily="18" charset="0"/>
                            <a:ea typeface="宋体" panose="02010600030101010101" pitchFamily="2" charset="-122"/>
                          </a:rPr>
                          <m:t>:</m:t>
                        </m:r>
                        <m:r>
                          <a:rPr lang="en-US" altLang="zh-CN" sz="2000" i="1" kern="100">
                            <a:effectLst/>
                            <a:latin typeface="Cambria Math" panose="02040503050406030204" pitchFamily="18" charset="0"/>
                            <a:ea typeface="宋体" panose="02010600030101010101" pitchFamily="2" charset="-122"/>
                          </a:rPr>
                          <m:t>𝑡</m:t>
                        </m:r>
                        <m:r>
                          <a:rPr lang="en-US" altLang="zh-CN" sz="2000" i="1" kern="100">
                            <a:effectLst/>
                            <a:latin typeface="Cambria Math" panose="02040503050406030204" pitchFamily="18" charset="0"/>
                            <a:ea typeface="宋体" panose="02010600030101010101" pitchFamily="2" charset="-122"/>
                          </a:rPr>
                          <m:t>+</m:t>
                        </m:r>
                        <m:r>
                          <a:rPr lang="en-US" altLang="zh-CN" sz="2000" i="1" kern="100">
                            <a:effectLst/>
                            <a:latin typeface="Cambria Math" panose="02040503050406030204" pitchFamily="18" charset="0"/>
                            <a:ea typeface="宋体" panose="02010600030101010101" pitchFamily="2" charset="-122"/>
                          </a:rPr>
                          <m:t>𝑊</m:t>
                        </m:r>
                        <m:r>
                          <a:rPr lang="en-US" altLang="zh-CN" sz="2000" i="1" kern="100">
                            <a:effectLst/>
                            <a:latin typeface="Cambria Math" panose="02040503050406030204" pitchFamily="18" charset="0"/>
                            <a:ea typeface="宋体" panose="02010600030101010101" pitchFamily="2" charset="-122"/>
                          </a:rPr>
                          <m:t>−1</m:t>
                        </m:r>
                      </m:sub>
                    </m:sSub>
                  </m:oMath>
                </a14:m>
                <a:r>
                  <a:rPr lang="zh-CN" altLang="zh-CN" sz="2000" kern="100" dirty="0">
                    <a:effectLst/>
                    <a:latin typeface="Times New Roman" panose="02020603050405020304" pitchFamily="18" charset="0"/>
                    <a:ea typeface="宋体" panose="02010600030101010101" pitchFamily="2" charset="-122"/>
                  </a:rPr>
                  <a:t>映射到对应滑动窗口</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rPr>
                          <m:t>𝑋</m:t>
                        </m:r>
                      </m:e>
                      <m:sub>
                        <m:r>
                          <a:rPr lang="en-US" altLang="zh-CN" sz="2000" i="1" kern="100">
                            <a:effectLst/>
                            <a:latin typeface="Cambria Math" panose="02040503050406030204" pitchFamily="18" charset="0"/>
                            <a:ea typeface="宋体" panose="02010600030101010101" pitchFamily="2" charset="-122"/>
                          </a:rPr>
                          <m:t>𝑡</m:t>
                        </m:r>
                        <m:r>
                          <a:rPr lang="en-US" altLang="zh-CN" sz="2000" i="1" kern="100">
                            <a:effectLst/>
                            <a:latin typeface="Cambria Math" panose="02040503050406030204" pitchFamily="18" charset="0"/>
                            <a:ea typeface="宋体" panose="02010600030101010101" pitchFamily="2" charset="-122"/>
                          </a:rPr>
                          <m:t>:</m:t>
                        </m:r>
                        <m:r>
                          <a:rPr lang="en-US" altLang="zh-CN" sz="2000" i="1" kern="100">
                            <a:effectLst/>
                            <a:latin typeface="Cambria Math" panose="02040503050406030204" pitchFamily="18" charset="0"/>
                            <a:ea typeface="宋体" panose="02010600030101010101" pitchFamily="2" charset="-122"/>
                          </a:rPr>
                          <m:t>𝑡</m:t>
                        </m:r>
                        <m:r>
                          <a:rPr lang="en-US" altLang="zh-CN" sz="2000" i="1" kern="100">
                            <a:effectLst/>
                            <a:latin typeface="Cambria Math" panose="02040503050406030204" pitchFamily="18" charset="0"/>
                            <a:ea typeface="宋体" panose="02010600030101010101" pitchFamily="2" charset="-122"/>
                          </a:rPr>
                          <m:t>+</m:t>
                        </m:r>
                        <m:r>
                          <a:rPr lang="en-US" altLang="zh-CN" sz="2000" i="1" kern="100">
                            <a:effectLst/>
                            <a:latin typeface="Cambria Math" panose="02040503050406030204" pitchFamily="18" charset="0"/>
                            <a:ea typeface="宋体" panose="02010600030101010101" pitchFamily="2" charset="-122"/>
                          </a:rPr>
                          <m:t>𝑊</m:t>
                        </m:r>
                        <m:r>
                          <a:rPr lang="en-US" altLang="zh-CN" sz="2000" i="1" kern="100">
                            <a:effectLst/>
                            <a:latin typeface="Cambria Math" panose="02040503050406030204" pitchFamily="18" charset="0"/>
                            <a:ea typeface="宋体" panose="02010600030101010101" pitchFamily="2" charset="-122"/>
                          </a:rPr>
                          <m:t>−1</m:t>
                        </m:r>
                      </m:sub>
                    </m:sSub>
                  </m:oMath>
                </a14:m>
                <a:r>
                  <a:rPr lang="zh-CN" altLang="zh-CN" sz="2000" kern="100" dirty="0">
                    <a:effectLst/>
                    <a:latin typeface="Times New Roman" panose="02020603050405020304" pitchFamily="18" charset="0"/>
                    <a:ea typeface="宋体" panose="02010600030101010101" pitchFamily="2" charset="-122"/>
                  </a:rPr>
                  <a:t>对应的中点</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rPr>
                          <m:t>𝑋</m:t>
                        </m:r>
                      </m:e>
                      <m:sub>
                        <m:r>
                          <a:rPr lang="en-US" altLang="zh-CN" sz="2000" i="1" kern="100">
                            <a:effectLst/>
                            <a:latin typeface="Cambria Math" panose="02040503050406030204" pitchFamily="18" charset="0"/>
                            <a:ea typeface="宋体" panose="02010600030101010101" pitchFamily="2" charset="-122"/>
                          </a:rPr>
                          <m:t>𝜏</m:t>
                        </m:r>
                      </m:sub>
                    </m:sSub>
                  </m:oMath>
                </a14:m>
                <a:r>
                  <a:rPr lang="zh-CN" altLang="zh-CN" sz="2000" kern="100" dirty="0">
                    <a:effectLst/>
                    <a:latin typeface="Times New Roman" panose="02020603050405020304" pitchFamily="18" charset="0"/>
                    <a:ea typeface="宋体" panose="02010600030101010101" pitchFamily="2" charset="-122"/>
                  </a:rPr>
                  <a:t>。该模型可表示为</a:t>
                </a:r>
                <a:endParaRPr lang="zh-CN" altLang="zh-CN" sz="1600" kern="100" dirty="0">
                  <a:effectLst/>
                  <a:latin typeface="Times New Roman" panose="02020603050405020304" pitchFamily="18" charset="0"/>
                  <a:ea typeface="宋体" panose="02010600030101010101" pitchFamily="2" charset="-122"/>
                </a:endParaRPr>
              </a:p>
              <a:p>
                <a:pPr indent="304800" algn="ctr">
                  <a:lnSpc>
                    <a:spcPct val="150000"/>
                  </a:lnSpc>
                </a:pP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rPr>
                          <m:t>𝑋</m:t>
                        </m:r>
                      </m:e>
                      <m:sub>
                        <m:r>
                          <a:rPr lang="en-US" altLang="zh-CN" sz="2000" i="1" kern="100">
                            <a:effectLst/>
                            <a:latin typeface="Cambria Math" panose="02040503050406030204" pitchFamily="18" charset="0"/>
                            <a:ea typeface="宋体" panose="02010600030101010101" pitchFamily="2" charset="-122"/>
                          </a:rPr>
                          <m:t>𝜏</m:t>
                        </m:r>
                      </m:sub>
                    </m:sSub>
                    <m:r>
                      <a:rPr lang="en-US" altLang="zh-CN" sz="2000" i="1" kern="100">
                        <a:effectLst/>
                        <a:latin typeface="Cambria Math" panose="02040503050406030204" pitchFamily="18" charset="0"/>
                        <a:ea typeface="宋体" panose="02010600030101010101" pitchFamily="2" charset="-122"/>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rPr>
                          <m:t>𝐹</m:t>
                        </m:r>
                      </m:e>
                      <m:sub>
                        <m:r>
                          <a:rPr lang="en-US" altLang="zh-CN" sz="2000" i="1" kern="100">
                            <a:effectLst/>
                            <a:latin typeface="Cambria Math" panose="02040503050406030204" pitchFamily="18" charset="0"/>
                            <a:ea typeface="宋体" panose="02010600030101010101" pitchFamily="2" charset="-122"/>
                          </a:rPr>
                          <m:t>𝑝</m:t>
                        </m:r>
                      </m:sub>
                    </m:sSub>
                    <m:d>
                      <m:dPr>
                        <m:ctrlPr>
                          <a:rPr lang="zh-CN" altLang="zh-CN" sz="2000" i="1" kern="100">
                            <a:effectLst/>
                            <a:latin typeface="Cambria Math" panose="02040503050406030204" pitchFamily="18" charset="0"/>
                            <a:ea typeface="Cambria Math" panose="02040503050406030204" pitchFamily="18" charset="0"/>
                          </a:rPr>
                        </m:ctrlPr>
                      </m:dPr>
                      <m:e>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rPr>
                              <m:t>𝑌</m:t>
                            </m:r>
                          </m:e>
                          <m:sub>
                            <m:r>
                              <a:rPr lang="en-US" altLang="zh-CN" sz="2000" i="1" kern="100">
                                <a:effectLst/>
                                <a:latin typeface="Cambria Math" panose="02040503050406030204" pitchFamily="18" charset="0"/>
                                <a:ea typeface="宋体" panose="02010600030101010101" pitchFamily="2" charset="-122"/>
                              </a:rPr>
                              <m:t>𝑡</m:t>
                            </m:r>
                            <m:r>
                              <a:rPr lang="en-US" altLang="zh-CN" sz="2000" i="1" kern="100">
                                <a:effectLst/>
                                <a:latin typeface="Cambria Math" panose="02040503050406030204" pitchFamily="18" charset="0"/>
                                <a:ea typeface="宋体" panose="02010600030101010101" pitchFamily="2" charset="-122"/>
                              </a:rPr>
                              <m:t>:</m:t>
                            </m:r>
                            <m:r>
                              <a:rPr lang="en-US" altLang="zh-CN" sz="2000" i="1" kern="100">
                                <a:effectLst/>
                                <a:latin typeface="Cambria Math" panose="02040503050406030204" pitchFamily="18" charset="0"/>
                                <a:ea typeface="宋体" panose="02010600030101010101" pitchFamily="2" charset="-122"/>
                              </a:rPr>
                              <m:t>𝑡</m:t>
                            </m:r>
                            <m:r>
                              <a:rPr lang="en-US" altLang="zh-CN" sz="2000" i="1" kern="100">
                                <a:effectLst/>
                                <a:latin typeface="Cambria Math" panose="02040503050406030204" pitchFamily="18" charset="0"/>
                                <a:ea typeface="宋体" panose="02010600030101010101" pitchFamily="2" charset="-122"/>
                              </a:rPr>
                              <m:t>+</m:t>
                            </m:r>
                            <m:r>
                              <a:rPr lang="en-US" altLang="zh-CN" sz="2000" i="1" kern="100">
                                <a:effectLst/>
                                <a:latin typeface="Cambria Math" panose="02040503050406030204" pitchFamily="18" charset="0"/>
                                <a:ea typeface="宋体" panose="02010600030101010101" pitchFamily="2" charset="-122"/>
                              </a:rPr>
                              <m:t>𝑊</m:t>
                            </m:r>
                            <m:r>
                              <a:rPr lang="en-US" altLang="zh-CN" sz="2000" i="1" kern="100">
                                <a:effectLst/>
                                <a:latin typeface="Cambria Math" panose="02040503050406030204" pitchFamily="18" charset="0"/>
                                <a:ea typeface="宋体" panose="02010600030101010101" pitchFamily="2" charset="-122"/>
                              </a:rPr>
                              <m:t>−1</m:t>
                            </m:r>
                          </m:sub>
                        </m:sSub>
                      </m:e>
                    </m:d>
                    <m:r>
                      <a:rPr lang="en-US" altLang="zh-CN" sz="2000" i="1" kern="100">
                        <a:effectLst/>
                        <a:latin typeface="Cambria Math" panose="02040503050406030204" pitchFamily="18" charset="0"/>
                        <a:ea typeface="宋体" panose="02010600030101010101" pitchFamily="2" charset="-122"/>
                      </a:rPr>
                      <m:t>+ </m:t>
                    </m:r>
                  </m:oMath>
                </a14:m>
                <a:r>
                  <a:rPr lang="en-US" altLang="zh-CN" sz="2000" i="1" kern="100" dirty="0">
                    <a:latin typeface="Cambria Math" panose="02040503050406030204" pitchFamily="18" charset="0"/>
                    <a:ea typeface="宋体" panose="02010600030101010101" pitchFamily="2" charset="-122"/>
                  </a:rPr>
                  <a:t>ϵ</a:t>
                </a:r>
              </a:p>
            </p:txBody>
          </p:sp>
        </mc:Choice>
        <mc:Fallback xmlns="">
          <p:sp>
            <p:nvSpPr>
              <p:cNvPr id="10" name="文本框 9">
                <a:extLst>
                  <a:ext uri="{FF2B5EF4-FFF2-40B4-BE49-F238E27FC236}">
                    <a16:creationId xmlns:a16="http://schemas.microsoft.com/office/drawing/2014/main" id="{34A7F652-E0B4-4B77-8687-60ED6DB69921}"/>
                  </a:ext>
                </a:extLst>
              </p:cNvPr>
              <p:cNvSpPr txBox="1">
                <a:spLocks noRot="1" noChangeAspect="1" noMove="1" noResize="1" noEditPoints="1" noAdjustHandles="1" noChangeArrowheads="1" noChangeShapeType="1" noTextEdit="1"/>
              </p:cNvSpPr>
              <p:nvPr/>
            </p:nvSpPr>
            <p:spPr>
              <a:xfrm>
                <a:off x="599142" y="1946029"/>
                <a:ext cx="7482974" cy="4241418"/>
              </a:xfrm>
              <a:prstGeom prst="rect">
                <a:avLst/>
              </a:prstGeom>
              <a:blipFill>
                <a:blip r:embed="rId5"/>
                <a:stretch>
                  <a:fillRect l="-733" r="-814" b="-8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6008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rtlCol="0">
            <a:normAutofit/>
          </a:bodyPr>
          <a:lstStyle/>
          <a:p>
            <a:pPr rtl="0"/>
            <a:r>
              <a:rPr lang="zh-CN" altLang="en-US" dirty="0">
                <a:cs typeface="Segoe UI Light" panose="020B0502040204020203" pitchFamily="34" charset="0"/>
              </a:rPr>
              <a:t>非侵入式负荷监测</a:t>
            </a:r>
          </a:p>
        </p:txBody>
      </p:sp>
      <p:sp>
        <p:nvSpPr>
          <p:cNvPr id="3" name="内容占位符 4">
            <a:extLst>
              <a:ext uri="{FF2B5EF4-FFF2-40B4-BE49-F238E27FC236}">
                <a16:creationId xmlns:a16="http://schemas.microsoft.com/office/drawing/2014/main" id="{15A478C7-C5C3-4713-B3B7-907BA56CF28A}"/>
              </a:ext>
            </a:extLst>
          </p:cNvPr>
          <p:cNvSpPr txBox="1">
            <a:spLocks/>
          </p:cNvSpPr>
          <p:nvPr/>
        </p:nvSpPr>
        <p:spPr>
          <a:xfrm>
            <a:off x="541611" y="2614427"/>
            <a:ext cx="9442648" cy="397827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3600"/>
              </a:lnSpc>
              <a:spcAft>
                <a:spcPts val="0"/>
              </a:spcAft>
            </a:pPr>
            <a:endParaRPr lang="zh-CN" altLang="en-US" sz="2000" dirty="0">
              <a:cs typeface="Segoe UI Light" panose="020B0502040204020203" pitchFamily="34" charset="0"/>
            </a:endParaRPr>
          </a:p>
        </p:txBody>
      </p:sp>
      <p:sp>
        <p:nvSpPr>
          <p:cNvPr id="2" name="矩形 1">
            <a:extLst>
              <a:ext uri="{FF2B5EF4-FFF2-40B4-BE49-F238E27FC236}">
                <a16:creationId xmlns:a16="http://schemas.microsoft.com/office/drawing/2014/main" id="{5228A571-4818-430D-A843-3239666987D3}"/>
              </a:ext>
            </a:extLst>
          </p:cNvPr>
          <p:cNvSpPr/>
          <p:nvPr/>
        </p:nvSpPr>
        <p:spPr>
          <a:xfrm>
            <a:off x="554792" y="2766757"/>
            <a:ext cx="10802849" cy="2308324"/>
          </a:xfrm>
          <a:prstGeom prst="rect">
            <a:avLst/>
          </a:prstGeom>
        </p:spPr>
        <p:txBody>
          <a:bodyPr wrap="square">
            <a:spAutoFit/>
          </a:bodyPr>
          <a:lstStyle/>
          <a:p>
            <a:r>
              <a:rPr lang="zh-CN" altLang="en-US" sz="2400" dirty="0">
                <a:latin typeface="宋体" panose="02010600030101010101" pitchFamily="2" charset="-122"/>
                <a:ea typeface="宋体" panose="02010600030101010101" pitchFamily="2" charset="-122"/>
              </a:rPr>
              <a:t>非侵入式负荷监测</a:t>
            </a:r>
            <a:r>
              <a:rPr lang="en-US" altLang="zh-CN" sz="2400" dirty="0">
                <a:latin typeface="宋体" panose="02010600030101010101" pitchFamily="2" charset="-122"/>
                <a:ea typeface="宋体" panose="02010600030101010101" pitchFamily="2" charset="-122"/>
              </a:rPr>
              <a:t>(Non-intrusive load monitoring, NILM)</a:t>
            </a:r>
            <a:r>
              <a:rPr lang="zh-CN" altLang="en-US" sz="2400" dirty="0">
                <a:latin typeface="宋体" panose="02010600030101010101" pitchFamily="2" charset="-122"/>
                <a:ea typeface="宋体" panose="02010600030101010101" pitchFamily="2" charset="-122"/>
              </a:rPr>
              <a:t>也称为负荷分解</a:t>
            </a:r>
            <a:r>
              <a:rPr lang="en-US" altLang="zh-CN" sz="2400" dirty="0">
                <a:latin typeface="宋体" panose="02010600030101010101" pitchFamily="2" charset="-122"/>
                <a:ea typeface="宋体" panose="02010600030101010101" pitchFamily="2" charset="-122"/>
              </a:rPr>
              <a:t>(Load disaggregation), </a:t>
            </a:r>
            <a:r>
              <a:rPr lang="zh-CN" altLang="en-US" sz="2400" dirty="0">
                <a:latin typeface="宋体" panose="02010600030101010101" pitchFamily="2" charset="-122"/>
                <a:ea typeface="宋体" panose="02010600030101010101" pitchFamily="2" charset="-122"/>
              </a:rPr>
              <a:t>其通过对某一特定区域的总电表数据进行分析</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可获取该范围内各用电负荷的相关信息。</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简单而言，目前所做的工作就是通过一个家庭的总功率分解出每个电器的功率或开关状态。</a:t>
            </a:r>
          </a:p>
        </p:txBody>
      </p:sp>
    </p:spTree>
    <p:extLst>
      <p:ext uri="{BB962C8B-B14F-4D97-AF65-F5344CB8AC3E}">
        <p14:creationId xmlns:p14="http://schemas.microsoft.com/office/powerpoint/2010/main" val="39588431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模型结构</a:t>
            </a:r>
            <a:r>
              <a:rPr lang="en-US" altLang="zh-CN" dirty="0">
                <a:cs typeface="Segoe UI Light" panose="020B0502040204020203" pitchFamily="34" charset="0"/>
              </a:rPr>
              <a:t>——</a:t>
            </a:r>
            <a:r>
              <a:rPr lang="zh-CN" altLang="en-US" dirty="0">
                <a:cs typeface="Segoe UI Light" panose="020B0502040204020203" pitchFamily="34" charset="0"/>
              </a:rPr>
              <a:t>社会特征</a:t>
            </a:r>
          </a:p>
        </p:txBody>
      </p:sp>
      <p:pic>
        <p:nvPicPr>
          <p:cNvPr id="13" name="图片 12">
            <a:extLst>
              <a:ext uri="{FF2B5EF4-FFF2-40B4-BE49-F238E27FC236}">
                <a16:creationId xmlns:a16="http://schemas.microsoft.com/office/drawing/2014/main" id="{FBE4ABF7-D5C0-4623-A60E-FF87C7999D98}"/>
              </a:ext>
            </a:extLst>
          </p:cNvPr>
          <p:cNvPicPr>
            <a:picLocks noChangeAspect="1"/>
          </p:cNvPicPr>
          <p:nvPr/>
        </p:nvPicPr>
        <p:blipFill>
          <a:blip r:embed="rId3"/>
          <a:stretch>
            <a:fillRect/>
          </a:stretch>
        </p:blipFill>
        <p:spPr>
          <a:xfrm>
            <a:off x="8533413" y="1932173"/>
            <a:ext cx="2645609" cy="3825408"/>
          </a:xfrm>
          <a:prstGeom prst="rect">
            <a:avLst/>
          </a:prstGeom>
        </p:spPr>
      </p:pic>
      <p:sp>
        <p:nvSpPr>
          <p:cNvPr id="14" name="文本框 13">
            <a:extLst>
              <a:ext uri="{FF2B5EF4-FFF2-40B4-BE49-F238E27FC236}">
                <a16:creationId xmlns:a16="http://schemas.microsoft.com/office/drawing/2014/main" id="{5AF8774F-02D1-47D4-994D-85E2D00A961E}"/>
              </a:ext>
            </a:extLst>
          </p:cNvPr>
          <p:cNvSpPr txBox="1"/>
          <p:nvPr/>
        </p:nvSpPr>
        <p:spPr>
          <a:xfrm>
            <a:off x="911275" y="2413716"/>
            <a:ext cx="6096982" cy="2862322"/>
          </a:xfrm>
          <a:prstGeom prst="rect">
            <a:avLst/>
          </a:prstGeom>
          <a:noFill/>
        </p:spPr>
        <p:txBody>
          <a:bodyPr wrap="square">
            <a:spAutoFit/>
          </a:bodyPr>
          <a:lstStyle/>
          <a:p>
            <a:pPr marL="285750" indent="-285750">
              <a:buFont typeface="Arial" panose="020B0604020202020204" pitchFamily="34" charset="0"/>
              <a:buChar char="•"/>
            </a:pPr>
            <a:r>
              <a:rPr lang="zh-CN" altLang="zh-CN" sz="2000" dirty="0">
                <a:effectLst/>
                <a:ea typeface="宋体" panose="02010600030101010101" pitchFamily="2" charset="-122"/>
                <a:cs typeface="Times New Roman" panose="02020603050405020304" pitchFamily="18" charset="0"/>
              </a:rPr>
              <a:t>采用一维卷积层进行特征提取，连接多层全连接层，最后输出数据至联合层</a:t>
            </a:r>
            <a:endParaRPr lang="en-US" altLang="zh-CN" sz="2000" dirty="0">
              <a:effectLst/>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sz="2000" dirty="0">
              <a:effectLst/>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sz="2000" dirty="0">
                <a:effectLst/>
                <a:ea typeface="宋体" panose="02010600030101010101" pitchFamily="2" charset="-122"/>
                <a:cs typeface="Times New Roman" panose="02020603050405020304" pitchFamily="18" charset="0"/>
              </a:rPr>
              <a:t>联合层用于特征联合，将社会特征与电气特征进行融合</a:t>
            </a:r>
            <a:endParaRPr lang="en-US" altLang="zh-CN" sz="2000" dirty="0">
              <a:effectLst/>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sz="2000" dirty="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sz="2000" dirty="0">
                <a:effectLst/>
                <a:ea typeface="宋体" panose="02010600030101010101" pitchFamily="2" charset="-122"/>
                <a:cs typeface="Times New Roman" panose="02020603050405020304" pitchFamily="18" charset="0"/>
              </a:rPr>
              <a:t>最终通过全连接层输出负荷辨识结果，即为每台电器设备在该时间窗口中点的功率，最终输出的功率数量为同时进行辨识的电器设备数量</a:t>
            </a:r>
            <a:endParaRPr lang="zh-CN" altLang="en-US" sz="2000" dirty="0"/>
          </a:p>
        </p:txBody>
      </p:sp>
    </p:spTree>
    <p:extLst>
      <p:ext uri="{BB962C8B-B14F-4D97-AF65-F5344CB8AC3E}">
        <p14:creationId xmlns:p14="http://schemas.microsoft.com/office/powerpoint/2010/main" val="3198983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模型支持模式</a:t>
            </a:r>
          </a:p>
        </p:txBody>
      </p:sp>
      <p:sp>
        <p:nvSpPr>
          <p:cNvPr id="5" name="内容占位符 17">
            <a:extLst>
              <a:ext uri="{FF2B5EF4-FFF2-40B4-BE49-F238E27FC236}">
                <a16:creationId xmlns:a16="http://schemas.microsoft.com/office/drawing/2014/main" id="{D60D81D4-BAE7-425A-9C86-424549AF9B6C}"/>
              </a:ext>
            </a:extLst>
          </p:cNvPr>
          <p:cNvSpPr txBox="1">
            <a:spLocks/>
          </p:cNvSpPr>
          <p:nvPr/>
        </p:nvSpPr>
        <p:spPr>
          <a:xfrm>
            <a:off x="871974" y="1453915"/>
            <a:ext cx="4321704" cy="50898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600"/>
              </a:lnSpc>
              <a:spcAft>
                <a:spcPts val="0"/>
              </a:spcAft>
              <a:buNone/>
            </a:pPr>
            <a:r>
              <a:rPr lang="zh-CN" altLang="en-US" dirty="0">
                <a:cs typeface="Segoe UI Light" panose="020B0502040204020203" pitchFamily="34" charset="0"/>
              </a:rPr>
              <a:t>         单次预测单个电器</a:t>
            </a:r>
            <a:endParaRPr lang="en-US" altLang="zh-CN" dirty="0">
              <a:cs typeface="Segoe UI Light" panose="020B0502040204020203" pitchFamily="34" charset="0"/>
            </a:endParaRPr>
          </a:p>
          <a:p>
            <a:pPr marL="0" indent="0">
              <a:lnSpc>
                <a:spcPts val="3600"/>
              </a:lnSpc>
              <a:spcAft>
                <a:spcPts val="0"/>
              </a:spcAft>
              <a:buNone/>
            </a:pPr>
            <a:endParaRPr lang="en-US" altLang="zh-CN" dirty="0">
              <a:latin typeface="Microsoft YaHei UI" panose="020B0503020204020204" pitchFamily="34" charset="-122"/>
              <a:ea typeface="Microsoft YaHei UI" panose="020B0503020204020204" pitchFamily="34" charset="-122"/>
              <a:cs typeface="Segoe UI" panose="020B0502040204020203" pitchFamily="34" charset="0"/>
            </a:endParaRPr>
          </a:p>
          <a:p>
            <a:pPr lvl="1">
              <a:spcAft>
                <a:spcPts val="600"/>
              </a:spcAft>
              <a:buAutoNum type="arabicPeriod"/>
              <a:defRPr/>
            </a:pPr>
            <a:endParaRPr lang="en-US" altLang="zh-CN" dirty="0">
              <a:latin typeface="Microsoft YaHei UI" panose="020B0503020204020204" pitchFamily="34" charset="-122"/>
              <a:ea typeface="Microsoft YaHei UI" panose="020B0503020204020204" pitchFamily="34" charset="-122"/>
              <a:cs typeface="Segoe UI" panose="020B0502040204020203" pitchFamily="34" charset="0"/>
            </a:endParaRPr>
          </a:p>
        </p:txBody>
      </p:sp>
      <p:pic>
        <p:nvPicPr>
          <p:cNvPr id="2" name="图片 1">
            <a:extLst>
              <a:ext uri="{FF2B5EF4-FFF2-40B4-BE49-F238E27FC236}">
                <a16:creationId xmlns:a16="http://schemas.microsoft.com/office/drawing/2014/main" id="{3948CA29-9A96-4EC8-8DB9-8401A2530EB9}"/>
              </a:ext>
            </a:extLst>
          </p:cNvPr>
          <p:cNvPicPr>
            <a:picLocks noChangeAspect="1"/>
          </p:cNvPicPr>
          <p:nvPr/>
        </p:nvPicPr>
        <p:blipFill>
          <a:blip r:embed="rId3"/>
          <a:stretch>
            <a:fillRect/>
          </a:stretch>
        </p:blipFill>
        <p:spPr>
          <a:xfrm>
            <a:off x="646776" y="2141760"/>
            <a:ext cx="3143420" cy="3840185"/>
          </a:xfrm>
          <a:prstGeom prst="rect">
            <a:avLst/>
          </a:prstGeom>
        </p:spPr>
      </p:pic>
      <p:sp>
        <p:nvSpPr>
          <p:cNvPr id="7" name="内容占位符 17">
            <a:extLst>
              <a:ext uri="{FF2B5EF4-FFF2-40B4-BE49-F238E27FC236}">
                <a16:creationId xmlns:a16="http://schemas.microsoft.com/office/drawing/2014/main" id="{A35A6216-18E9-4E28-8DB2-02F45F215F5A}"/>
              </a:ext>
            </a:extLst>
          </p:cNvPr>
          <p:cNvSpPr txBox="1">
            <a:spLocks/>
          </p:cNvSpPr>
          <p:nvPr/>
        </p:nvSpPr>
        <p:spPr>
          <a:xfrm>
            <a:off x="4729170" y="1453915"/>
            <a:ext cx="4321704" cy="50898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600"/>
              </a:lnSpc>
              <a:spcAft>
                <a:spcPts val="0"/>
              </a:spcAft>
              <a:buNone/>
            </a:pPr>
            <a:r>
              <a:rPr lang="zh-CN" altLang="en-US" dirty="0">
                <a:cs typeface="Segoe UI Light" panose="020B0502040204020203" pitchFamily="34" charset="0"/>
              </a:rPr>
              <a:t>          单次预测多个电器</a:t>
            </a:r>
            <a:endParaRPr lang="en-US" altLang="zh-CN" dirty="0">
              <a:cs typeface="Segoe UI Light" panose="020B0502040204020203" pitchFamily="34" charset="0"/>
            </a:endParaRPr>
          </a:p>
          <a:p>
            <a:pPr marL="0" indent="0">
              <a:lnSpc>
                <a:spcPts val="3600"/>
              </a:lnSpc>
              <a:spcAft>
                <a:spcPts val="0"/>
              </a:spcAft>
              <a:buNone/>
            </a:pPr>
            <a:endParaRPr lang="en-US" altLang="zh-CN" dirty="0">
              <a:latin typeface="Microsoft YaHei UI" panose="020B0503020204020204" pitchFamily="34" charset="-122"/>
              <a:ea typeface="Microsoft YaHei UI" panose="020B0503020204020204" pitchFamily="34" charset="-122"/>
              <a:cs typeface="Segoe UI" panose="020B0502040204020203" pitchFamily="34" charset="0"/>
            </a:endParaRPr>
          </a:p>
          <a:p>
            <a:pPr lvl="1">
              <a:spcAft>
                <a:spcPts val="600"/>
              </a:spcAft>
              <a:buAutoNum type="arabicPeriod"/>
              <a:defRPr/>
            </a:pPr>
            <a:endParaRPr lang="en-US" altLang="zh-CN" dirty="0">
              <a:latin typeface="Microsoft YaHei UI" panose="020B0503020204020204" pitchFamily="34" charset="-122"/>
              <a:ea typeface="Microsoft YaHei UI" panose="020B0503020204020204" pitchFamily="34" charset="-122"/>
              <a:cs typeface="Segoe UI" panose="020B0502040204020203" pitchFamily="34" charset="0"/>
            </a:endParaRPr>
          </a:p>
        </p:txBody>
      </p:sp>
      <p:pic>
        <p:nvPicPr>
          <p:cNvPr id="6" name="图片 5">
            <a:extLst>
              <a:ext uri="{FF2B5EF4-FFF2-40B4-BE49-F238E27FC236}">
                <a16:creationId xmlns:a16="http://schemas.microsoft.com/office/drawing/2014/main" id="{C60C3183-E762-4ADC-815C-D612AB8C0081}"/>
              </a:ext>
            </a:extLst>
          </p:cNvPr>
          <p:cNvPicPr>
            <a:picLocks noChangeAspect="1"/>
          </p:cNvPicPr>
          <p:nvPr/>
        </p:nvPicPr>
        <p:blipFill>
          <a:blip r:embed="rId4"/>
          <a:stretch>
            <a:fillRect/>
          </a:stretch>
        </p:blipFill>
        <p:spPr>
          <a:xfrm>
            <a:off x="4262953" y="2141760"/>
            <a:ext cx="3427035" cy="3840185"/>
          </a:xfrm>
          <a:prstGeom prst="rect">
            <a:avLst/>
          </a:prstGeom>
        </p:spPr>
      </p:pic>
      <p:sp>
        <p:nvSpPr>
          <p:cNvPr id="9" name="内容占位符 17">
            <a:extLst>
              <a:ext uri="{FF2B5EF4-FFF2-40B4-BE49-F238E27FC236}">
                <a16:creationId xmlns:a16="http://schemas.microsoft.com/office/drawing/2014/main" id="{4E622BC9-1D00-4672-8214-027372F457BB}"/>
              </a:ext>
            </a:extLst>
          </p:cNvPr>
          <p:cNvSpPr txBox="1">
            <a:spLocks/>
          </p:cNvSpPr>
          <p:nvPr/>
        </p:nvSpPr>
        <p:spPr>
          <a:xfrm>
            <a:off x="8373988" y="1453915"/>
            <a:ext cx="4321704" cy="50898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600"/>
              </a:lnSpc>
              <a:spcAft>
                <a:spcPts val="0"/>
              </a:spcAft>
              <a:buNone/>
            </a:pPr>
            <a:r>
              <a:rPr lang="zh-CN" altLang="en-US" dirty="0">
                <a:cs typeface="Segoe UI Light" panose="020B0502040204020203" pitchFamily="34" charset="0"/>
              </a:rPr>
              <a:t>                单次预测多个电器开关状态</a:t>
            </a:r>
            <a:endParaRPr lang="en-US" altLang="zh-CN" dirty="0">
              <a:cs typeface="Segoe UI Light" panose="020B0502040204020203" pitchFamily="34" charset="0"/>
            </a:endParaRPr>
          </a:p>
          <a:p>
            <a:pPr marL="0" indent="0">
              <a:lnSpc>
                <a:spcPts val="3600"/>
              </a:lnSpc>
              <a:spcAft>
                <a:spcPts val="0"/>
              </a:spcAft>
              <a:buNone/>
            </a:pPr>
            <a:endParaRPr lang="en-US" altLang="zh-CN" dirty="0">
              <a:latin typeface="Microsoft YaHei UI" panose="020B0503020204020204" pitchFamily="34" charset="-122"/>
              <a:ea typeface="Microsoft YaHei UI" panose="020B0503020204020204" pitchFamily="34" charset="-122"/>
              <a:cs typeface="Segoe UI" panose="020B0502040204020203" pitchFamily="34" charset="0"/>
            </a:endParaRPr>
          </a:p>
          <a:p>
            <a:pPr lvl="1">
              <a:spcAft>
                <a:spcPts val="600"/>
              </a:spcAft>
              <a:buAutoNum type="arabicPeriod"/>
              <a:defRPr/>
            </a:pPr>
            <a:endParaRPr lang="en-US" altLang="zh-CN" dirty="0">
              <a:latin typeface="Microsoft YaHei UI" panose="020B0503020204020204" pitchFamily="34" charset="-122"/>
              <a:ea typeface="Microsoft YaHei UI" panose="020B0503020204020204" pitchFamily="34" charset="-122"/>
              <a:cs typeface="Segoe UI" panose="020B0502040204020203" pitchFamily="34" charset="0"/>
            </a:endParaRPr>
          </a:p>
        </p:txBody>
      </p:sp>
      <p:pic>
        <p:nvPicPr>
          <p:cNvPr id="10" name="图片 9">
            <a:extLst>
              <a:ext uri="{FF2B5EF4-FFF2-40B4-BE49-F238E27FC236}">
                <a16:creationId xmlns:a16="http://schemas.microsoft.com/office/drawing/2014/main" id="{EEE39C4D-D8D7-44C3-B8A3-76FD341C3D67}"/>
              </a:ext>
            </a:extLst>
          </p:cNvPr>
          <p:cNvPicPr>
            <a:picLocks noChangeAspect="1"/>
          </p:cNvPicPr>
          <p:nvPr/>
        </p:nvPicPr>
        <p:blipFill>
          <a:blip r:embed="rId5"/>
          <a:stretch>
            <a:fillRect/>
          </a:stretch>
        </p:blipFill>
        <p:spPr>
          <a:xfrm>
            <a:off x="8147643" y="2141760"/>
            <a:ext cx="3397581" cy="3816316"/>
          </a:xfrm>
          <a:prstGeom prst="rect">
            <a:avLst/>
          </a:prstGeom>
        </p:spPr>
      </p:pic>
      <p:sp>
        <p:nvSpPr>
          <p:cNvPr id="11" name="矩形 10">
            <a:extLst>
              <a:ext uri="{FF2B5EF4-FFF2-40B4-BE49-F238E27FC236}">
                <a16:creationId xmlns:a16="http://schemas.microsoft.com/office/drawing/2014/main" id="{2D50695B-72C5-40A2-9C16-5D8D5253E0B4}"/>
              </a:ext>
            </a:extLst>
          </p:cNvPr>
          <p:cNvSpPr/>
          <p:nvPr/>
        </p:nvSpPr>
        <p:spPr>
          <a:xfrm>
            <a:off x="7941187" y="397142"/>
            <a:ext cx="3810491" cy="400110"/>
          </a:xfrm>
          <a:prstGeom prst="rect">
            <a:avLst/>
          </a:prstGeom>
        </p:spPr>
        <p:txBody>
          <a:bodyPr wrap="square">
            <a:spAutoFit/>
          </a:bodyPr>
          <a:lstStyle/>
          <a:p>
            <a:r>
              <a:rPr lang="zh-CN" altLang="en-US" sz="1000" dirty="0">
                <a:latin typeface="仿宋" panose="02010609060101010101" pitchFamily="49" charset="-122"/>
                <a:ea typeface="仿宋" panose="02010609060101010101" pitchFamily="49" charset="-122"/>
              </a:rPr>
              <a:t>根据判断电器是否运行的阈值，将大于阈值的功率数据转为标签</a:t>
            </a:r>
            <a:r>
              <a:rPr lang="en-US" altLang="zh-CN" sz="1000" dirty="0">
                <a:latin typeface="仿宋" panose="02010609060101010101" pitchFamily="49" charset="-122"/>
                <a:ea typeface="仿宋" panose="02010609060101010101" pitchFamily="49" charset="-122"/>
              </a:rPr>
              <a:t>1</a:t>
            </a:r>
            <a:r>
              <a:rPr lang="zh-CN" altLang="en-US" sz="1000" dirty="0">
                <a:latin typeface="仿宋" panose="02010609060101010101" pitchFamily="49" charset="-122"/>
                <a:ea typeface="仿宋" panose="02010609060101010101" pitchFamily="49" charset="-122"/>
              </a:rPr>
              <a:t>，代表开启，将小于阈值的功率数据转为标签</a:t>
            </a:r>
            <a:r>
              <a:rPr lang="en-US" altLang="zh-CN" sz="1000" dirty="0">
                <a:latin typeface="仿宋" panose="02010609060101010101" pitchFamily="49" charset="-122"/>
                <a:ea typeface="仿宋" panose="02010609060101010101" pitchFamily="49" charset="-122"/>
              </a:rPr>
              <a:t>0</a:t>
            </a:r>
            <a:r>
              <a:rPr lang="zh-CN" altLang="en-US" sz="1000" dirty="0">
                <a:latin typeface="仿宋" panose="02010609060101010101" pitchFamily="49" charset="-122"/>
                <a:ea typeface="仿宋" panose="02010609060101010101" pitchFamily="49" charset="-122"/>
              </a:rPr>
              <a:t>，代表关闭</a:t>
            </a:r>
          </a:p>
        </p:txBody>
      </p:sp>
      <p:cxnSp>
        <p:nvCxnSpPr>
          <p:cNvPr id="13" name="直接箭头连接符 12">
            <a:extLst>
              <a:ext uri="{FF2B5EF4-FFF2-40B4-BE49-F238E27FC236}">
                <a16:creationId xmlns:a16="http://schemas.microsoft.com/office/drawing/2014/main" id="{B539FC9D-4410-413F-8342-232CDBB20292}"/>
              </a:ext>
            </a:extLst>
          </p:cNvPr>
          <p:cNvCxnSpPr/>
          <p:nvPr/>
        </p:nvCxnSpPr>
        <p:spPr>
          <a:xfrm>
            <a:off x="9050874" y="980141"/>
            <a:ext cx="750538" cy="603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73881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分解结果测试</a:t>
            </a:r>
          </a:p>
        </p:txBody>
      </p:sp>
      <p:sp>
        <p:nvSpPr>
          <p:cNvPr id="5" name="内容占位符 17">
            <a:extLst>
              <a:ext uri="{FF2B5EF4-FFF2-40B4-BE49-F238E27FC236}">
                <a16:creationId xmlns:a16="http://schemas.microsoft.com/office/drawing/2014/main" id="{D60D81D4-BAE7-425A-9C86-424549AF9B6C}"/>
              </a:ext>
            </a:extLst>
          </p:cNvPr>
          <p:cNvSpPr txBox="1">
            <a:spLocks/>
          </p:cNvSpPr>
          <p:nvPr/>
        </p:nvSpPr>
        <p:spPr>
          <a:xfrm>
            <a:off x="541610" y="1524707"/>
            <a:ext cx="4321704" cy="50898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spcAft>
                <a:spcPts val="600"/>
              </a:spcAft>
              <a:buAutoNum type="arabicPeriod"/>
              <a:defRPr/>
            </a:pPr>
            <a:endParaRPr lang="en-US" altLang="zh-CN" dirty="0">
              <a:latin typeface="Microsoft YaHei UI" panose="020B0503020204020204" pitchFamily="34" charset="-122"/>
              <a:ea typeface="Microsoft YaHei UI" panose="020B0503020204020204" pitchFamily="34" charset="-122"/>
              <a:cs typeface="Segoe UI" panose="020B0502040204020203" pitchFamily="34" charset="0"/>
            </a:endParaRPr>
          </a:p>
          <a:p>
            <a:pPr lvl="1">
              <a:spcAft>
                <a:spcPts val="600"/>
              </a:spcAft>
              <a:buAutoNum type="arabicPeriod"/>
              <a:defRPr/>
            </a:pPr>
            <a:endParaRPr lang="en-US" altLang="zh-CN" dirty="0">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6" name="文本框 5">
            <a:extLst>
              <a:ext uri="{FF2B5EF4-FFF2-40B4-BE49-F238E27FC236}">
                <a16:creationId xmlns:a16="http://schemas.microsoft.com/office/drawing/2014/main" id="{8BA21F83-0332-41B5-8D07-64B7B56D898B}"/>
              </a:ext>
            </a:extLst>
          </p:cNvPr>
          <p:cNvSpPr txBox="1"/>
          <p:nvPr/>
        </p:nvSpPr>
        <p:spPr>
          <a:xfrm>
            <a:off x="4048198" y="1777327"/>
            <a:ext cx="2112296" cy="1546577"/>
          </a:xfrm>
          <a:prstGeom prst="rect">
            <a:avLst/>
          </a:prstGeom>
          <a:noFill/>
        </p:spPr>
        <p:txBody>
          <a:bodyPr wrap="square" rtlCol="0">
            <a:spAutoFit/>
          </a:bodyPr>
          <a:lstStyle/>
          <a:p>
            <a:r>
              <a:rPr lang="en-US" altLang="zh-CN" sz="1050" dirty="0"/>
              <a:t>Recall: 0.3397</a:t>
            </a:r>
            <a:endParaRPr lang="zh-CN" altLang="zh-CN" sz="1050" dirty="0"/>
          </a:p>
          <a:p>
            <a:r>
              <a:rPr lang="en-US" altLang="zh-CN" sz="1050" dirty="0"/>
              <a:t>Precision: 0.4384</a:t>
            </a:r>
            <a:endParaRPr lang="zh-CN" altLang="zh-CN" sz="1050" dirty="0"/>
          </a:p>
          <a:p>
            <a:r>
              <a:rPr lang="en-US" altLang="zh-CN" sz="1050" dirty="0"/>
              <a:t>Accuracy: 0.9860</a:t>
            </a:r>
            <a:endParaRPr lang="zh-CN" altLang="zh-CN" sz="1050" dirty="0"/>
          </a:p>
          <a:p>
            <a:r>
              <a:rPr lang="en-US" altLang="zh-CN" sz="1050" dirty="0"/>
              <a:t>F1 Score: 0.3828</a:t>
            </a:r>
          </a:p>
          <a:p>
            <a:endParaRPr lang="zh-CN" altLang="zh-CN" sz="1050" dirty="0"/>
          </a:p>
          <a:p>
            <a:r>
              <a:rPr lang="en-US" altLang="zh-CN" sz="1050" dirty="0"/>
              <a:t>Relative error in total energy: 0.239</a:t>
            </a:r>
            <a:endParaRPr lang="zh-CN" altLang="zh-CN" sz="1050" dirty="0"/>
          </a:p>
          <a:p>
            <a:r>
              <a:rPr lang="en-US" altLang="zh-CN" sz="1050" dirty="0"/>
              <a:t>Mean absolute error(in Watts): 23.243</a:t>
            </a:r>
            <a:endParaRPr lang="zh-CN" altLang="en-US" sz="600" dirty="0"/>
          </a:p>
        </p:txBody>
      </p:sp>
      <p:pic>
        <p:nvPicPr>
          <p:cNvPr id="9" name="图片 8">
            <a:extLst>
              <a:ext uri="{FF2B5EF4-FFF2-40B4-BE49-F238E27FC236}">
                <a16:creationId xmlns:a16="http://schemas.microsoft.com/office/drawing/2014/main" id="{71EA9FED-2F43-442A-B92B-E6B6957837B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5683" y="1335032"/>
            <a:ext cx="3508826" cy="2484025"/>
          </a:xfrm>
          <a:prstGeom prst="rect">
            <a:avLst/>
          </a:prstGeom>
          <a:noFill/>
          <a:ln>
            <a:noFill/>
          </a:ln>
        </p:spPr>
      </p:pic>
      <p:sp>
        <p:nvSpPr>
          <p:cNvPr id="10" name="文本框 9">
            <a:extLst>
              <a:ext uri="{FF2B5EF4-FFF2-40B4-BE49-F238E27FC236}">
                <a16:creationId xmlns:a16="http://schemas.microsoft.com/office/drawing/2014/main" id="{8ABA7807-0104-4452-B6B0-0A33738FCABA}"/>
              </a:ext>
            </a:extLst>
          </p:cNvPr>
          <p:cNvSpPr txBox="1"/>
          <p:nvPr/>
        </p:nvSpPr>
        <p:spPr>
          <a:xfrm>
            <a:off x="9681705" y="1653047"/>
            <a:ext cx="2112296" cy="1546577"/>
          </a:xfrm>
          <a:prstGeom prst="rect">
            <a:avLst/>
          </a:prstGeom>
          <a:noFill/>
        </p:spPr>
        <p:txBody>
          <a:bodyPr wrap="square" rtlCol="0">
            <a:spAutoFit/>
          </a:bodyPr>
          <a:lstStyle/>
          <a:p>
            <a:r>
              <a:rPr lang="en-US" altLang="zh-CN" sz="1050" dirty="0"/>
              <a:t>Recall: 0.9623205741626795</a:t>
            </a:r>
            <a:endParaRPr lang="zh-CN" altLang="zh-CN" sz="1050" dirty="0"/>
          </a:p>
          <a:p>
            <a:r>
              <a:rPr lang="en-US" altLang="zh-CN" sz="1050" dirty="0"/>
              <a:t>Precision: 0.6353823877846518</a:t>
            </a:r>
            <a:endParaRPr lang="zh-CN" altLang="zh-CN" sz="1050" dirty="0"/>
          </a:p>
          <a:p>
            <a:r>
              <a:rPr lang="en-US" altLang="zh-CN" sz="1050" dirty="0"/>
              <a:t>Accuracy: 0.855517578125</a:t>
            </a:r>
            <a:endParaRPr lang="zh-CN" altLang="zh-CN" sz="1050" dirty="0"/>
          </a:p>
          <a:p>
            <a:r>
              <a:rPr lang="en-US" altLang="zh-CN" sz="1050" dirty="0"/>
              <a:t>F1 Score: 0.7654007769761358</a:t>
            </a:r>
          </a:p>
          <a:p>
            <a:endParaRPr lang="zh-CN" altLang="zh-CN" sz="1050" dirty="0"/>
          </a:p>
          <a:p>
            <a:r>
              <a:rPr lang="en-US" altLang="zh-CN" sz="1050" dirty="0"/>
              <a:t>Relative error in total energy: 0.09474087933908058</a:t>
            </a:r>
            <a:endParaRPr lang="zh-CN" altLang="zh-CN" sz="1050" dirty="0"/>
          </a:p>
          <a:p>
            <a:r>
              <a:rPr lang="en-US" altLang="zh-CN" sz="1050" dirty="0"/>
              <a:t>Mean absolute error(in Watts): 33.05509239323437</a:t>
            </a:r>
            <a:endParaRPr lang="zh-CN" altLang="zh-CN" sz="1050" dirty="0"/>
          </a:p>
        </p:txBody>
      </p:sp>
      <p:pic>
        <p:nvPicPr>
          <p:cNvPr id="12" name="图片 11">
            <a:extLst>
              <a:ext uri="{FF2B5EF4-FFF2-40B4-BE49-F238E27FC236}">
                <a16:creationId xmlns:a16="http://schemas.microsoft.com/office/drawing/2014/main" id="{66D9F4C3-937B-43FB-B257-C8881193BE9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160494" y="1387586"/>
            <a:ext cx="3497522" cy="2348701"/>
          </a:xfrm>
          <a:prstGeom prst="rect">
            <a:avLst/>
          </a:prstGeom>
          <a:noFill/>
          <a:ln>
            <a:noFill/>
          </a:ln>
        </p:spPr>
      </p:pic>
      <p:sp>
        <p:nvSpPr>
          <p:cNvPr id="13" name="文本框 12">
            <a:extLst>
              <a:ext uri="{FF2B5EF4-FFF2-40B4-BE49-F238E27FC236}">
                <a16:creationId xmlns:a16="http://schemas.microsoft.com/office/drawing/2014/main" id="{8BBACA30-04EB-43EE-B88E-DB011E72A310}"/>
              </a:ext>
            </a:extLst>
          </p:cNvPr>
          <p:cNvSpPr txBox="1"/>
          <p:nvPr/>
        </p:nvSpPr>
        <p:spPr>
          <a:xfrm>
            <a:off x="4103224" y="4331386"/>
            <a:ext cx="2112296" cy="1546577"/>
          </a:xfrm>
          <a:prstGeom prst="rect">
            <a:avLst/>
          </a:prstGeom>
          <a:noFill/>
        </p:spPr>
        <p:txBody>
          <a:bodyPr wrap="square" rtlCol="0">
            <a:spAutoFit/>
          </a:bodyPr>
          <a:lstStyle/>
          <a:p>
            <a:r>
              <a:rPr lang="en-US" altLang="zh-CN" sz="1050" dirty="0"/>
              <a:t>Recall: 0.7214</a:t>
            </a:r>
            <a:endParaRPr lang="zh-CN" altLang="zh-CN" sz="1050" dirty="0"/>
          </a:p>
          <a:p>
            <a:r>
              <a:rPr lang="en-US" altLang="zh-CN" sz="1050" dirty="0"/>
              <a:t>Precision: 0.3961</a:t>
            </a:r>
            <a:endParaRPr lang="zh-CN" altLang="zh-CN" sz="1050" dirty="0"/>
          </a:p>
          <a:p>
            <a:r>
              <a:rPr lang="en-US" altLang="zh-CN" sz="1050" dirty="0"/>
              <a:t>Accuracy: 0.9447</a:t>
            </a:r>
            <a:endParaRPr lang="zh-CN" altLang="zh-CN" sz="1050" dirty="0"/>
          </a:p>
          <a:p>
            <a:r>
              <a:rPr lang="en-US" altLang="zh-CN" sz="1050" dirty="0"/>
              <a:t>F1 Score: 0.5114</a:t>
            </a:r>
          </a:p>
          <a:p>
            <a:endParaRPr lang="zh-CN" altLang="zh-CN" sz="1050" dirty="0"/>
          </a:p>
          <a:p>
            <a:r>
              <a:rPr lang="en-US" altLang="zh-CN" sz="1050" dirty="0"/>
              <a:t>Relative error in total energy: 0.5067</a:t>
            </a:r>
            <a:endParaRPr lang="zh-CN" altLang="zh-CN" sz="1050" dirty="0"/>
          </a:p>
          <a:p>
            <a:r>
              <a:rPr lang="en-US" altLang="zh-CN" sz="1050" dirty="0"/>
              <a:t>Mean absolute error(in Watts): 18.7704</a:t>
            </a:r>
            <a:endParaRPr lang="zh-CN" altLang="zh-CN" sz="600" dirty="0"/>
          </a:p>
        </p:txBody>
      </p:sp>
      <p:pic>
        <p:nvPicPr>
          <p:cNvPr id="15" name="图片 14">
            <a:extLst>
              <a:ext uri="{FF2B5EF4-FFF2-40B4-BE49-F238E27FC236}">
                <a16:creationId xmlns:a16="http://schemas.microsoft.com/office/drawing/2014/main" id="{6AEB9B6F-5691-415A-B544-E079E4D50C5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41610" y="3922482"/>
            <a:ext cx="3504522" cy="2436872"/>
          </a:xfrm>
          <a:prstGeom prst="rect">
            <a:avLst/>
          </a:prstGeom>
          <a:noFill/>
          <a:ln>
            <a:noFill/>
          </a:ln>
        </p:spPr>
      </p:pic>
      <p:sp>
        <p:nvSpPr>
          <p:cNvPr id="16" name="文本框 15">
            <a:extLst>
              <a:ext uri="{FF2B5EF4-FFF2-40B4-BE49-F238E27FC236}">
                <a16:creationId xmlns:a16="http://schemas.microsoft.com/office/drawing/2014/main" id="{0E472076-774B-45DA-879F-539D25A3558C}"/>
              </a:ext>
            </a:extLst>
          </p:cNvPr>
          <p:cNvSpPr txBox="1"/>
          <p:nvPr/>
        </p:nvSpPr>
        <p:spPr>
          <a:xfrm>
            <a:off x="9695486" y="4193343"/>
            <a:ext cx="2112296" cy="1546577"/>
          </a:xfrm>
          <a:prstGeom prst="rect">
            <a:avLst/>
          </a:prstGeom>
          <a:noFill/>
        </p:spPr>
        <p:txBody>
          <a:bodyPr wrap="square" rtlCol="0">
            <a:spAutoFit/>
          </a:bodyPr>
          <a:lstStyle/>
          <a:p>
            <a:r>
              <a:rPr lang="en-US" altLang="zh-CN" sz="1050" dirty="0"/>
              <a:t>Recall: 0.9545</a:t>
            </a:r>
            <a:endParaRPr lang="zh-CN" altLang="zh-CN" sz="1050" dirty="0"/>
          </a:p>
          <a:p>
            <a:r>
              <a:rPr lang="en-US" altLang="zh-CN" sz="1050" dirty="0"/>
              <a:t>Precision: 0.6471</a:t>
            </a:r>
            <a:endParaRPr lang="zh-CN" altLang="zh-CN" sz="1050" dirty="0"/>
          </a:p>
          <a:p>
            <a:r>
              <a:rPr lang="en-US" altLang="zh-CN" sz="1050" dirty="0"/>
              <a:t>Accuracy: 0.9933</a:t>
            </a:r>
            <a:endParaRPr lang="zh-CN" altLang="zh-CN" sz="1050" dirty="0"/>
          </a:p>
          <a:p>
            <a:r>
              <a:rPr lang="en-US" altLang="zh-CN" sz="1050" dirty="0"/>
              <a:t>F1 Score: 0.7713</a:t>
            </a:r>
          </a:p>
          <a:p>
            <a:endParaRPr lang="zh-CN" altLang="zh-CN" sz="1050" dirty="0"/>
          </a:p>
          <a:p>
            <a:r>
              <a:rPr lang="en-US" altLang="zh-CN" sz="1050" dirty="0"/>
              <a:t>Relative error in total energy: 0.04618</a:t>
            </a:r>
            <a:endParaRPr lang="zh-CN" altLang="zh-CN" sz="1050" dirty="0"/>
          </a:p>
          <a:p>
            <a:r>
              <a:rPr lang="en-US" altLang="zh-CN" sz="1050" dirty="0"/>
              <a:t>Mean absolute error(in Watts): 14.5615</a:t>
            </a:r>
            <a:endParaRPr lang="zh-CN" altLang="zh-CN" sz="1050" dirty="0"/>
          </a:p>
        </p:txBody>
      </p:sp>
      <p:pic>
        <p:nvPicPr>
          <p:cNvPr id="18" name="图片 17">
            <a:extLst>
              <a:ext uri="{FF2B5EF4-FFF2-40B4-BE49-F238E27FC236}">
                <a16:creationId xmlns:a16="http://schemas.microsoft.com/office/drawing/2014/main" id="{12B02E8D-997A-4170-BB08-68D5EC8A31A6}"/>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160494" y="3913835"/>
            <a:ext cx="3552215" cy="2418119"/>
          </a:xfrm>
          <a:prstGeom prst="rect">
            <a:avLst/>
          </a:prstGeom>
          <a:noFill/>
          <a:ln>
            <a:noFill/>
          </a:ln>
        </p:spPr>
      </p:pic>
    </p:spTree>
    <p:extLst>
      <p:ext uri="{BB962C8B-B14F-4D97-AF65-F5344CB8AC3E}">
        <p14:creationId xmlns:p14="http://schemas.microsoft.com/office/powerpoint/2010/main" val="4209369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02A4B-042D-4A32-B7D2-D9E86215257F}"/>
              </a:ext>
            </a:extLst>
          </p:cNvPr>
          <p:cNvSpPr>
            <a:spLocks noGrp="1"/>
          </p:cNvSpPr>
          <p:nvPr>
            <p:ph type="title"/>
          </p:nvPr>
        </p:nvSpPr>
        <p:spPr>
          <a:xfrm>
            <a:off x="521208" y="1470212"/>
            <a:ext cx="7122698" cy="706060"/>
          </a:xfrm>
        </p:spPr>
        <p:txBody>
          <a:bodyPr>
            <a:normAutofit/>
          </a:bodyPr>
          <a:lstStyle/>
          <a:p>
            <a:r>
              <a:rPr lang="zh-CN" altLang="en-US" dirty="0">
                <a:cs typeface="Segoe UI Light" panose="020B0502040204020203" pitchFamily="34" charset="0"/>
              </a:rPr>
              <a:t>非侵入式负荷监测系统设计与实现</a:t>
            </a:r>
            <a:endParaRPr lang="zh-CN" altLang="en-US" dirty="0"/>
          </a:p>
        </p:txBody>
      </p:sp>
      <p:sp>
        <p:nvSpPr>
          <p:cNvPr id="4" name="Rectangle 2">
            <a:extLst>
              <a:ext uri="{FF2B5EF4-FFF2-40B4-BE49-F238E27FC236}">
                <a16:creationId xmlns:a16="http://schemas.microsoft.com/office/drawing/2014/main" id="{AB6D0F77-245C-45C5-885C-B2D7A71FC864}"/>
              </a:ext>
            </a:extLst>
          </p:cNvPr>
          <p:cNvSpPr>
            <a:spLocks noChangeArrowheads="1"/>
          </p:cNvSpPr>
          <p:nvPr/>
        </p:nvSpPr>
        <p:spPr bwMode="auto">
          <a:xfrm>
            <a:off x="3460377" y="25937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5B502AF9-40E9-4D89-A132-460F0D2E98FB}"/>
              </a:ext>
            </a:extLst>
          </p:cNvPr>
          <p:cNvSpPr txBox="1"/>
          <p:nvPr/>
        </p:nvSpPr>
        <p:spPr>
          <a:xfrm>
            <a:off x="669365" y="3286223"/>
            <a:ext cx="7847106" cy="1631216"/>
          </a:xfrm>
          <a:prstGeom prst="rect">
            <a:avLst/>
          </a:prstGeom>
          <a:noFill/>
        </p:spPr>
        <p:txBody>
          <a:bodyPr wrap="square" rtlCol="0">
            <a:spAutoFit/>
          </a:bodyPr>
          <a:lstStyle/>
          <a:p>
            <a:pPr marL="342900" indent="-342900">
              <a:buAutoNum type="arabicPeriod"/>
            </a:pPr>
            <a:r>
              <a:rPr lang="zh-CN" altLang="en-US" sz="2000" dirty="0"/>
              <a:t>数据处理模块</a:t>
            </a:r>
            <a:endParaRPr lang="en-US" altLang="zh-CN" sz="2000" dirty="0"/>
          </a:p>
          <a:p>
            <a:pPr marL="342900" indent="-342900">
              <a:buAutoNum type="arabicPeriod"/>
            </a:pPr>
            <a:endParaRPr lang="en-US" altLang="zh-CN" sz="2000" dirty="0"/>
          </a:p>
          <a:p>
            <a:pPr marL="342900" indent="-342900">
              <a:buAutoNum type="arabicPeriod"/>
            </a:pPr>
            <a:r>
              <a:rPr lang="zh-CN" altLang="en-US" sz="2000" dirty="0"/>
              <a:t>模型训练模块</a:t>
            </a:r>
            <a:endParaRPr lang="en-US" altLang="zh-CN" sz="2000" dirty="0"/>
          </a:p>
          <a:p>
            <a:pPr marL="342900" indent="-342900">
              <a:buAutoNum type="arabicPeriod"/>
            </a:pPr>
            <a:endParaRPr lang="en-US" altLang="zh-CN" sz="2000" dirty="0"/>
          </a:p>
          <a:p>
            <a:pPr marL="342900" indent="-342900">
              <a:buAutoNum type="arabicPeriod"/>
            </a:pPr>
            <a:r>
              <a:rPr lang="zh-CN" altLang="en-US" sz="2000" dirty="0"/>
              <a:t>电表管理模块</a:t>
            </a:r>
          </a:p>
        </p:txBody>
      </p:sp>
    </p:spTree>
    <p:extLst>
      <p:ext uri="{BB962C8B-B14F-4D97-AF65-F5344CB8AC3E}">
        <p14:creationId xmlns:p14="http://schemas.microsoft.com/office/powerpoint/2010/main" val="3671630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r>
              <a:rPr lang="zh-CN" altLang="en-US" dirty="0"/>
              <a:t>系统模块设计</a:t>
            </a:r>
            <a:endParaRPr lang="en-US" altLang="zh-CN" dirty="0"/>
          </a:p>
        </p:txBody>
      </p:sp>
      <p:sp>
        <p:nvSpPr>
          <p:cNvPr id="7" name="内容占位符 17">
            <a:extLst>
              <a:ext uri="{FF2B5EF4-FFF2-40B4-BE49-F238E27FC236}">
                <a16:creationId xmlns:a16="http://schemas.microsoft.com/office/drawing/2014/main" id="{4EAFF6BE-0E96-4FA2-8728-0163022A2455}"/>
              </a:ext>
            </a:extLst>
          </p:cNvPr>
          <p:cNvSpPr txBox="1">
            <a:spLocks/>
          </p:cNvSpPr>
          <p:nvPr/>
        </p:nvSpPr>
        <p:spPr>
          <a:xfrm>
            <a:off x="627395" y="1768151"/>
            <a:ext cx="4321704" cy="50898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altLang="zh-CN" dirty="0">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9" name="文本框 8">
            <a:extLst>
              <a:ext uri="{FF2B5EF4-FFF2-40B4-BE49-F238E27FC236}">
                <a16:creationId xmlns:a16="http://schemas.microsoft.com/office/drawing/2014/main" id="{29F01831-F646-49BB-81C9-FEE8A52D3593}"/>
              </a:ext>
            </a:extLst>
          </p:cNvPr>
          <p:cNvSpPr txBox="1"/>
          <p:nvPr/>
        </p:nvSpPr>
        <p:spPr>
          <a:xfrm>
            <a:off x="461259" y="1313213"/>
            <a:ext cx="5144671" cy="5244193"/>
          </a:xfrm>
          <a:prstGeom prst="rect">
            <a:avLst/>
          </a:prstGeom>
          <a:noFill/>
        </p:spPr>
        <p:txBody>
          <a:bodyPr wrap="square">
            <a:spAutoFit/>
          </a:bodyPr>
          <a:lstStyle/>
          <a:p>
            <a:pPr algn="just">
              <a:lnSpc>
                <a:spcPct val="150000"/>
              </a:lnSpc>
            </a:pPr>
            <a:r>
              <a:rPr lang="en-US" altLang="zh-CN" kern="100" spc="-30" dirty="0">
                <a:latin typeface="宋体" panose="02010600030101010101" pitchFamily="2" charset="-122"/>
                <a:ea typeface="宋体" panose="02010600030101010101" pitchFamily="2" charset="-122"/>
              </a:rPr>
              <a:t>   1. </a:t>
            </a:r>
            <a:r>
              <a:rPr lang="zh-CN" altLang="zh-CN" sz="1800" kern="100" spc="-30" dirty="0">
                <a:effectLst/>
                <a:latin typeface="宋体" panose="02010600030101010101" pitchFamily="2" charset="-122"/>
                <a:ea typeface="宋体" panose="02010600030101010101" pitchFamily="2" charset="-122"/>
              </a:rPr>
              <a:t>数据处理模块：该模块可以收集实时电力数据，并将数据保存至数据库。在训练时向模型输出训练数据，辨识时提供总功率数据来检测模型辨识效果。</a:t>
            </a:r>
            <a:endParaRPr lang="en-US" altLang="zh-CN" sz="1800" kern="100" spc="-30" dirty="0">
              <a:effectLst/>
              <a:latin typeface="宋体" panose="02010600030101010101" pitchFamily="2" charset="-122"/>
              <a:ea typeface="宋体" panose="02010600030101010101" pitchFamily="2" charset="-122"/>
            </a:endParaRPr>
          </a:p>
          <a:p>
            <a:pPr indent="289560" algn="just">
              <a:lnSpc>
                <a:spcPct val="150000"/>
              </a:lnSpc>
            </a:pPr>
            <a:endParaRPr lang="en-US" altLang="zh-CN" sz="1400" kern="100" dirty="0">
              <a:latin typeface="宋体" panose="02010600030101010101" pitchFamily="2" charset="-122"/>
              <a:ea typeface="宋体" panose="02010600030101010101" pitchFamily="2" charset="-122"/>
            </a:endParaRPr>
          </a:p>
          <a:p>
            <a:pPr indent="289560" algn="just">
              <a:lnSpc>
                <a:spcPct val="150000"/>
              </a:lnSpc>
            </a:pPr>
            <a:r>
              <a:rPr lang="en-US" altLang="zh-CN" sz="1800" kern="100" spc="-30" dirty="0">
                <a:effectLst/>
                <a:latin typeface="宋体" panose="02010600030101010101" pitchFamily="2" charset="-122"/>
                <a:ea typeface="宋体" panose="02010600030101010101" pitchFamily="2" charset="-122"/>
              </a:rPr>
              <a:t>2. </a:t>
            </a:r>
            <a:r>
              <a:rPr lang="zh-CN" altLang="zh-CN" sz="1800" kern="100" spc="-30" dirty="0">
                <a:effectLst/>
                <a:latin typeface="宋体" panose="02010600030101010101" pitchFamily="2" charset="-122"/>
                <a:ea typeface="宋体" panose="02010600030101010101" pitchFamily="2" charset="-122"/>
              </a:rPr>
              <a:t>模型训练模块：该模块用于设定模型训练的参数和训练模型。设定参数如一次性加载的数据量大小、输入窗口大小、训练周期、模型类型、场景选择等。</a:t>
            </a:r>
            <a:endParaRPr lang="en-US" altLang="zh-CN" sz="1800" kern="100" spc="-30" dirty="0">
              <a:effectLst/>
              <a:latin typeface="宋体" panose="02010600030101010101" pitchFamily="2" charset="-122"/>
              <a:ea typeface="宋体" panose="02010600030101010101" pitchFamily="2" charset="-122"/>
            </a:endParaRPr>
          </a:p>
          <a:p>
            <a:pPr indent="289560" algn="just">
              <a:lnSpc>
                <a:spcPct val="150000"/>
              </a:lnSpc>
            </a:pPr>
            <a:endParaRPr lang="zh-CN" altLang="zh-CN" sz="1400" kern="100" dirty="0">
              <a:effectLst/>
              <a:latin typeface="宋体" panose="02010600030101010101" pitchFamily="2" charset="-122"/>
              <a:ea typeface="宋体" panose="02010600030101010101" pitchFamily="2" charset="-122"/>
            </a:endParaRPr>
          </a:p>
          <a:p>
            <a:pPr indent="289560" algn="just">
              <a:lnSpc>
                <a:spcPct val="150000"/>
              </a:lnSpc>
            </a:pPr>
            <a:r>
              <a:rPr lang="en-US" altLang="zh-CN" sz="1800" kern="100" spc="-30" dirty="0">
                <a:effectLst/>
                <a:latin typeface="宋体" panose="02010600030101010101" pitchFamily="2" charset="-122"/>
                <a:ea typeface="宋体" panose="02010600030101010101" pitchFamily="2" charset="-122"/>
              </a:rPr>
              <a:t>3. </a:t>
            </a:r>
            <a:r>
              <a:rPr lang="zh-CN" altLang="zh-CN" sz="1800" kern="100" spc="-30" dirty="0">
                <a:effectLst/>
                <a:latin typeface="宋体" panose="02010600030101010101" pitchFamily="2" charset="-122"/>
                <a:ea typeface="宋体" panose="02010600030101010101" pitchFamily="2" charset="-122"/>
              </a:rPr>
              <a:t>电表管理模块：该模块主要是向管理人员提供电表管理功能。如手动增加总表和分表，对采集数据打标签，采集数据复核等。</a:t>
            </a:r>
            <a:endParaRPr lang="zh-CN" altLang="zh-CN" sz="1400" kern="100" dirty="0">
              <a:effectLst/>
              <a:latin typeface="宋体" panose="02010600030101010101" pitchFamily="2" charset="-122"/>
              <a:ea typeface="宋体" panose="02010600030101010101" pitchFamily="2" charset="-122"/>
            </a:endParaRPr>
          </a:p>
        </p:txBody>
      </p:sp>
      <p:graphicFrame>
        <p:nvGraphicFramePr>
          <p:cNvPr id="12" name="对象 11">
            <a:extLst>
              <a:ext uri="{FF2B5EF4-FFF2-40B4-BE49-F238E27FC236}">
                <a16:creationId xmlns:a16="http://schemas.microsoft.com/office/drawing/2014/main" id="{0F9D0E60-4420-45C5-97EC-4DA1355E23FF}"/>
              </a:ext>
            </a:extLst>
          </p:cNvPr>
          <p:cNvGraphicFramePr>
            <a:graphicFrameLocks noChangeAspect="1"/>
          </p:cNvGraphicFramePr>
          <p:nvPr>
            <p:extLst>
              <p:ext uri="{D42A27DB-BD31-4B8C-83A1-F6EECF244321}">
                <p14:modId xmlns:p14="http://schemas.microsoft.com/office/powerpoint/2010/main" val="835046066"/>
              </p:ext>
            </p:extLst>
          </p:nvPr>
        </p:nvGraphicFramePr>
        <p:xfrm>
          <a:off x="6082416" y="1768151"/>
          <a:ext cx="5648325" cy="3590925"/>
        </p:xfrm>
        <a:graphic>
          <a:graphicData uri="http://schemas.openxmlformats.org/presentationml/2006/ole">
            <mc:AlternateContent xmlns:mc="http://schemas.openxmlformats.org/markup-compatibility/2006">
              <mc:Choice xmlns:v="urn:schemas-microsoft-com:vml" Requires="v">
                <p:oleObj name="Visio" r:id="rId3" imgW="5638545" imgH="3591061" progId="Visio.Drawing.15">
                  <p:embed/>
                </p:oleObj>
              </mc:Choice>
              <mc:Fallback>
                <p:oleObj name="Visio" r:id="rId3" imgW="5638545" imgH="3591061" progId="Visio.Drawing.15">
                  <p:embed/>
                  <p:pic>
                    <p:nvPicPr>
                      <p:cNvPr id="5" name="对象 4">
                        <a:extLst>
                          <a:ext uri="{FF2B5EF4-FFF2-40B4-BE49-F238E27FC236}">
                            <a16:creationId xmlns:a16="http://schemas.microsoft.com/office/drawing/2014/main" id="{D6BB23A5-27B5-4C93-BFE5-4DD3259CB5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2416" y="1768151"/>
                        <a:ext cx="5648325" cy="359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283039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r>
              <a:rPr lang="zh-CN" altLang="en-US" dirty="0"/>
              <a:t>数据库表设计</a:t>
            </a:r>
            <a:endParaRPr lang="en-US" altLang="zh-CN" dirty="0"/>
          </a:p>
        </p:txBody>
      </p:sp>
      <p:sp>
        <p:nvSpPr>
          <p:cNvPr id="7" name="内容占位符 17">
            <a:extLst>
              <a:ext uri="{FF2B5EF4-FFF2-40B4-BE49-F238E27FC236}">
                <a16:creationId xmlns:a16="http://schemas.microsoft.com/office/drawing/2014/main" id="{4EAFF6BE-0E96-4FA2-8728-0163022A2455}"/>
              </a:ext>
            </a:extLst>
          </p:cNvPr>
          <p:cNvSpPr txBox="1">
            <a:spLocks/>
          </p:cNvSpPr>
          <p:nvPr/>
        </p:nvSpPr>
        <p:spPr>
          <a:xfrm>
            <a:off x="627395" y="1768151"/>
            <a:ext cx="4321704" cy="50898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altLang="zh-CN" dirty="0">
              <a:latin typeface="Microsoft YaHei UI" panose="020B0503020204020204" pitchFamily="34" charset="-122"/>
              <a:ea typeface="Microsoft YaHei UI" panose="020B0503020204020204" pitchFamily="34" charset="-122"/>
              <a:cs typeface="Segoe UI" panose="020B0502040204020203" pitchFamily="34" charset="0"/>
            </a:endParaRPr>
          </a:p>
        </p:txBody>
      </p:sp>
      <p:graphicFrame>
        <p:nvGraphicFramePr>
          <p:cNvPr id="2" name="表格 1">
            <a:extLst>
              <a:ext uri="{FF2B5EF4-FFF2-40B4-BE49-F238E27FC236}">
                <a16:creationId xmlns:a16="http://schemas.microsoft.com/office/drawing/2014/main" id="{D0B6F17F-9F2D-485B-A231-BEAD8A2238C1}"/>
              </a:ext>
            </a:extLst>
          </p:cNvPr>
          <p:cNvGraphicFramePr>
            <a:graphicFrameLocks noGrp="1"/>
          </p:cNvGraphicFramePr>
          <p:nvPr>
            <p:extLst>
              <p:ext uri="{D42A27DB-BD31-4B8C-83A1-F6EECF244321}">
                <p14:modId xmlns:p14="http://schemas.microsoft.com/office/powerpoint/2010/main" val="4022573927"/>
              </p:ext>
            </p:extLst>
          </p:nvPr>
        </p:nvGraphicFramePr>
        <p:xfrm>
          <a:off x="1030420" y="2397743"/>
          <a:ext cx="4416424" cy="2546286"/>
        </p:xfrm>
        <a:graphic>
          <a:graphicData uri="http://schemas.openxmlformats.org/drawingml/2006/table">
            <a:tbl>
              <a:tblPr firstRow="1" firstCol="1" bandRow="1">
                <a:tableStyleId>{5C22544A-7EE6-4342-B048-85BDC9FD1C3A}</a:tableStyleId>
              </a:tblPr>
              <a:tblGrid>
                <a:gridCol w="1104106">
                  <a:extLst>
                    <a:ext uri="{9D8B030D-6E8A-4147-A177-3AD203B41FA5}">
                      <a16:colId xmlns:a16="http://schemas.microsoft.com/office/drawing/2014/main" val="3905232666"/>
                    </a:ext>
                  </a:extLst>
                </a:gridCol>
                <a:gridCol w="1104106">
                  <a:extLst>
                    <a:ext uri="{9D8B030D-6E8A-4147-A177-3AD203B41FA5}">
                      <a16:colId xmlns:a16="http://schemas.microsoft.com/office/drawing/2014/main" val="1124056894"/>
                    </a:ext>
                  </a:extLst>
                </a:gridCol>
                <a:gridCol w="1104106">
                  <a:extLst>
                    <a:ext uri="{9D8B030D-6E8A-4147-A177-3AD203B41FA5}">
                      <a16:colId xmlns:a16="http://schemas.microsoft.com/office/drawing/2014/main" val="2483979420"/>
                    </a:ext>
                  </a:extLst>
                </a:gridCol>
                <a:gridCol w="1104106">
                  <a:extLst>
                    <a:ext uri="{9D8B030D-6E8A-4147-A177-3AD203B41FA5}">
                      <a16:colId xmlns:a16="http://schemas.microsoft.com/office/drawing/2014/main" val="3180358707"/>
                    </a:ext>
                  </a:extLst>
                </a:gridCol>
              </a:tblGrid>
              <a:tr h="329246">
                <a:tc>
                  <a:txBody>
                    <a:bodyPr/>
                    <a:lstStyle/>
                    <a:p>
                      <a:pPr algn="ctr">
                        <a:lnSpc>
                          <a:spcPct val="150000"/>
                        </a:lnSpc>
                      </a:pPr>
                      <a:r>
                        <a:rPr lang="zh-CN" sz="1100" kern="100" spc="-30">
                          <a:effectLst/>
                        </a:rPr>
                        <a:t>属性</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dirty="0" err="1">
                          <a:effectLst/>
                        </a:rPr>
                        <a:t>Filed_id</a:t>
                      </a:r>
                      <a:endParaRPr lang="zh-CN" sz="1000" kern="100" dirty="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dirty="0">
                          <a:effectLst/>
                        </a:rPr>
                        <a:t>Key</a:t>
                      </a:r>
                      <a:endParaRPr lang="zh-CN" sz="1000" kern="100" dirty="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zh-CN" sz="1100" kern="100" spc="-30" dirty="0">
                          <a:effectLst/>
                        </a:rPr>
                        <a:t>类型</a:t>
                      </a:r>
                      <a:endParaRPr lang="zh-CN" sz="1000" kern="100" dirty="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8020174"/>
                  </a:ext>
                </a:extLst>
              </a:tr>
              <a:tr h="219137">
                <a:tc>
                  <a:txBody>
                    <a:bodyPr/>
                    <a:lstStyle/>
                    <a:p>
                      <a:pPr algn="ctr">
                        <a:lnSpc>
                          <a:spcPct val="150000"/>
                        </a:lnSpc>
                      </a:pPr>
                      <a:r>
                        <a:rPr lang="zh-CN" sz="1100" kern="100" spc="-30">
                          <a:effectLst/>
                        </a:rPr>
                        <a:t>主键</a:t>
                      </a:r>
                      <a:r>
                        <a:rPr lang="en-US" sz="1100" kern="100" spc="-30">
                          <a:effectLst/>
                        </a:rPr>
                        <a:t>id</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dirty="0">
                          <a:effectLst/>
                        </a:rPr>
                        <a:t>id</a:t>
                      </a:r>
                      <a:endParaRPr lang="zh-CN" sz="1000" kern="100" dirty="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dirty="0">
                          <a:effectLst/>
                        </a:rPr>
                        <a:t>PRI</a:t>
                      </a:r>
                      <a:endParaRPr lang="zh-CN" sz="1000" kern="100" dirty="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INT</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8162115"/>
                  </a:ext>
                </a:extLst>
              </a:tr>
              <a:tr h="219137">
                <a:tc>
                  <a:txBody>
                    <a:bodyPr/>
                    <a:lstStyle/>
                    <a:p>
                      <a:pPr algn="ctr">
                        <a:lnSpc>
                          <a:spcPct val="150000"/>
                        </a:lnSpc>
                      </a:pPr>
                      <a:r>
                        <a:rPr lang="zh-CN" sz="1100" kern="100" spc="-30">
                          <a:effectLst/>
                        </a:rPr>
                        <a:t>电表</a:t>
                      </a:r>
                      <a:r>
                        <a:rPr lang="en-US" sz="1100" kern="100" spc="-30">
                          <a:effectLst/>
                        </a:rPr>
                        <a:t>id</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meter</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INT</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0005465"/>
                  </a:ext>
                </a:extLst>
              </a:tr>
              <a:tr h="219137">
                <a:tc>
                  <a:txBody>
                    <a:bodyPr/>
                    <a:lstStyle/>
                    <a:p>
                      <a:pPr algn="ctr">
                        <a:lnSpc>
                          <a:spcPct val="150000"/>
                        </a:lnSpc>
                      </a:pPr>
                      <a:r>
                        <a:rPr lang="zh-CN" sz="1100" kern="100" spc="-30">
                          <a:effectLst/>
                        </a:rPr>
                        <a:t>功率</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KW</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INT</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5719352"/>
                  </a:ext>
                </a:extLst>
              </a:tr>
              <a:tr h="219137">
                <a:tc>
                  <a:txBody>
                    <a:bodyPr/>
                    <a:lstStyle/>
                    <a:p>
                      <a:pPr algn="ctr">
                        <a:lnSpc>
                          <a:spcPct val="150000"/>
                        </a:lnSpc>
                      </a:pPr>
                      <a:r>
                        <a:rPr lang="zh-CN" sz="1100" kern="100" spc="-30">
                          <a:effectLst/>
                        </a:rPr>
                        <a:t>电压</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V</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INT</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478592"/>
                  </a:ext>
                </a:extLst>
              </a:tr>
              <a:tr h="219137">
                <a:tc>
                  <a:txBody>
                    <a:bodyPr/>
                    <a:lstStyle/>
                    <a:p>
                      <a:pPr algn="ctr">
                        <a:lnSpc>
                          <a:spcPct val="150000"/>
                        </a:lnSpc>
                      </a:pPr>
                      <a:r>
                        <a:rPr lang="zh-CN" sz="1100" kern="100" spc="-30">
                          <a:effectLst/>
                        </a:rPr>
                        <a:t>电流</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A</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INT</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38860446"/>
                  </a:ext>
                </a:extLst>
              </a:tr>
              <a:tr h="219137">
                <a:tc>
                  <a:txBody>
                    <a:bodyPr/>
                    <a:lstStyle/>
                    <a:p>
                      <a:pPr algn="ctr">
                        <a:lnSpc>
                          <a:spcPct val="150000"/>
                        </a:lnSpc>
                      </a:pPr>
                      <a:r>
                        <a:rPr lang="zh-CN" sz="1100" kern="100" spc="-30">
                          <a:effectLst/>
                        </a:rPr>
                        <a:t>采集时间</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timestamp</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BIGINT</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2364119"/>
                  </a:ext>
                </a:extLst>
              </a:tr>
              <a:tr h="219137">
                <a:tc>
                  <a:txBody>
                    <a:bodyPr/>
                    <a:lstStyle/>
                    <a:p>
                      <a:pPr algn="ctr">
                        <a:lnSpc>
                          <a:spcPct val="150000"/>
                        </a:lnSpc>
                      </a:pPr>
                      <a:r>
                        <a:rPr lang="zh-CN" sz="1100" kern="100" spc="-30">
                          <a:effectLst/>
                        </a:rPr>
                        <a:t>电器名</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model</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 </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VARCHAR(40)</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7658832"/>
                  </a:ext>
                </a:extLst>
              </a:tr>
              <a:tr h="219137">
                <a:tc>
                  <a:txBody>
                    <a:bodyPr/>
                    <a:lstStyle/>
                    <a:p>
                      <a:pPr algn="ctr">
                        <a:lnSpc>
                          <a:spcPct val="150000"/>
                        </a:lnSpc>
                      </a:pPr>
                      <a:r>
                        <a:rPr lang="zh-CN" sz="1100" kern="100" spc="-30">
                          <a:effectLst/>
                        </a:rPr>
                        <a:t>是否为工作日</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isworkday</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 </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VARCHAR(10)</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1994698"/>
                  </a:ext>
                </a:extLst>
              </a:tr>
              <a:tr h="219137">
                <a:tc>
                  <a:txBody>
                    <a:bodyPr/>
                    <a:lstStyle/>
                    <a:p>
                      <a:pPr algn="ctr">
                        <a:lnSpc>
                          <a:spcPct val="150000"/>
                        </a:lnSpc>
                      </a:pPr>
                      <a:r>
                        <a:rPr lang="zh-CN" sz="1100" kern="100" spc="-30">
                          <a:effectLst/>
                        </a:rPr>
                        <a:t>温度</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centigrade</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 </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INT</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04279"/>
                  </a:ext>
                </a:extLst>
              </a:tr>
              <a:tr h="219137">
                <a:tc>
                  <a:txBody>
                    <a:bodyPr/>
                    <a:lstStyle/>
                    <a:p>
                      <a:pPr algn="ctr">
                        <a:lnSpc>
                          <a:spcPct val="150000"/>
                        </a:lnSpc>
                      </a:pPr>
                      <a:r>
                        <a:rPr lang="zh-CN" sz="1100" kern="100" spc="-30">
                          <a:effectLst/>
                        </a:rPr>
                        <a:t>家庭人数</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people</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 </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dirty="0">
                          <a:effectLst/>
                        </a:rPr>
                        <a:t>INT</a:t>
                      </a:r>
                      <a:endParaRPr lang="zh-CN" sz="1000" kern="100" dirty="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0118281"/>
                  </a:ext>
                </a:extLst>
              </a:tr>
            </a:tbl>
          </a:graphicData>
        </a:graphic>
      </p:graphicFrame>
      <p:graphicFrame>
        <p:nvGraphicFramePr>
          <p:cNvPr id="3" name="表格 2">
            <a:extLst>
              <a:ext uri="{FF2B5EF4-FFF2-40B4-BE49-F238E27FC236}">
                <a16:creationId xmlns:a16="http://schemas.microsoft.com/office/drawing/2014/main" id="{A4966133-A4F4-4BE6-B52B-5471F296732C}"/>
              </a:ext>
            </a:extLst>
          </p:cNvPr>
          <p:cNvGraphicFramePr>
            <a:graphicFrameLocks noGrp="1"/>
          </p:cNvGraphicFramePr>
          <p:nvPr>
            <p:extLst>
              <p:ext uri="{D42A27DB-BD31-4B8C-83A1-F6EECF244321}">
                <p14:modId xmlns:p14="http://schemas.microsoft.com/office/powerpoint/2010/main" val="3458629864"/>
              </p:ext>
            </p:extLst>
          </p:nvPr>
        </p:nvGraphicFramePr>
        <p:xfrm>
          <a:off x="6745156" y="3116425"/>
          <a:ext cx="4416424" cy="886398"/>
        </p:xfrm>
        <a:graphic>
          <a:graphicData uri="http://schemas.openxmlformats.org/drawingml/2006/table">
            <a:tbl>
              <a:tblPr firstRow="1" firstCol="1" bandRow="1">
                <a:tableStyleId>{5C22544A-7EE6-4342-B048-85BDC9FD1C3A}</a:tableStyleId>
              </a:tblPr>
              <a:tblGrid>
                <a:gridCol w="1104106">
                  <a:extLst>
                    <a:ext uri="{9D8B030D-6E8A-4147-A177-3AD203B41FA5}">
                      <a16:colId xmlns:a16="http://schemas.microsoft.com/office/drawing/2014/main" val="1709087337"/>
                    </a:ext>
                  </a:extLst>
                </a:gridCol>
                <a:gridCol w="1104106">
                  <a:extLst>
                    <a:ext uri="{9D8B030D-6E8A-4147-A177-3AD203B41FA5}">
                      <a16:colId xmlns:a16="http://schemas.microsoft.com/office/drawing/2014/main" val="112986327"/>
                    </a:ext>
                  </a:extLst>
                </a:gridCol>
                <a:gridCol w="1104106">
                  <a:extLst>
                    <a:ext uri="{9D8B030D-6E8A-4147-A177-3AD203B41FA5}">
                      <a16:colId xmlns:a16="http://schemas.microsoft.com/office/drawing/2014/main" val="2990829595"/>
                    </a:ext>
                  </a:extLst>
                </a:gridCol>
                <a:gridCol w="1104106">
                  <a:extLst>
                    <a:ext uri="{9D8B030D-6E8A-4147-A177-3AD203B41FA5}">
                      <a16:colId xmlns:a16="http://schemas.microsoft.com/office/drawing/2014/main" val="2090375137"/>
                    </a:ext>
                  </a:extLst>
                </a:gridCol>
              </a:tblGrid>
              <a:tr h="219137">
                <a:tc>
                  <a:txBody>
                    <a:bodyPr/>
                    <a:lstStyle/>
                    <a:p>
                      <a:pPr algn="ctr">
                        <a:lnSpc>
                          <a:spcPct val="150000"/>
                        </a:lnSpc>
                      </a:pPr>
                      <a:r>
                        <a:rPr lang="zh-CN" sz="1100" kern="100" spc="-30" dirty="0">
                          <a:effectLst/>
                        </a:rPr>
                        <a:t>属性</a:t>
                      </a:r>
                      <a:endParaRPr lang="zh-CN" sz="1000" kern="100" dirty="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Filed_id</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dirty="0">
                          <a:effectLst/>
                        </a:rPr>
                        <a:t>Key</a:t>
                      </a:r>
                      <a:endParaRPr lang="zh-CN" sz="1000" kern="100" dirty="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zh-CN" sz="1100" kern="100" spc="-30">
                          <a:effectLst/>
                        </a:rPr>
                        <a:t>类型</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0105657"/>
                  </a:ext>
                </a:extLst>
              </a:tr>
              <a:tr h="219137">
                <a:tc>
                  <a:txBody>
                    <a:bodyPr/>
                    <a:lstStyle/>
                    <a:p>
                      <a:pPr algn="ctr">
                        <a:lnSpc>
                          <a:spcPct val="150000"/>
                        </a:lnSpc>
                      </a:pPr>
                      <a:r>
                        <a:rPr lang="zh-CN" sz="1100" kern="100" spc="-30">
                          <a:effectLst/>
                        </a:rPr>
                        <a:t>主键</a:t>
                      </a:r>
                      <a:r>
                        <a:rPr lang="en-US" sz="1100" kern="100" spc="-30">
                          <a:effectLst/>
                        </a:rPr>
                        <a:t>id</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id</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dirty="0">
                          <a:effectLst/>
                        </a:rPr>
                        <a:t>PRI</a:t>
                      </a:r>
                      <a:endParaRPr lang="zh-CN" sz="1000" kern="100" dirty="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INT</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879631"/>
                  </a:ext>
                </a:extLst>
              </a:tr>
              <a:tr h="219137">
                <a:tc>
                  <a:txBody>
                    <a:bodyPr/>
                    <a:lstStyle/>
                    <a:p>
                      <a:pPr algn="ctr">
                        <a:lnSpc>
                          <a:spcPct val="150000"/>
                        </a:lnSpc>
                      </a:pPr>
                      <a:r>
                        <a:rPr lang="zh-CN" sz="1100" kern="100" spc="-30">
                          <a:effectLst/>
                        </a:rPr>
                        <a:t>总电表</a:t>
                      </a:r>
                      <a:r>
                        <a:rPr lang="en-US" sz="1100" kern="100" spc="-30">
                          <a:effectLst/>
                        </a:rPr>
                        <a:t>id</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parent</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dirty="0">
                          <a:effectLst/>
                        </a:rPr>
                        <a:t>-</a:t>
                      </a:r>
                      <a:endParaRPr lang="zh-CN" sz="1000" kern="100" dirty="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INT</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0491893"/>
                  </a:ext>
                </a:extLst>
              </a:tr>
              <a:tr h="219137">
                <a:tc>
                  <a:txBody>
                    <a:bodyPr/>
                    <a:lstStyle/>
                    <a:p>
                      <a:pPr algn="ctr">
                        <a:lnSpc>
                          <a:spcPct val="150000"/>
                        </a:lnSpc>
                      </a:pPr>
                      <a:r>
                        <a:rPr lang="zh-CN" sz="1100" kern="100" spc="-30">
                          <a:effectLst/>
                        </a:rPr>
                        <a:t>分电表</a:t>
                      </a:r>
                      <a:r>
                        <a:rPr lang="en-US" sz="1100" kern="100" spc="-30">
                          <a:effectLst/>
                        </a:rPr>
                        <a:t>id</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child</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a:effectLst/>
                        </a:rPr>
                        <a:t>-</a:t>
                      </a:r>
                      <a:endParaRPr lang="zh-CN" sz="1000" kern="10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100" kern="100" spc="-30" dirty="0">
                          <a:effectLst/>
                        </a:rPr>
                        <a:t>INT</a:t>
                      </a:r>
                      <a:endParaRPr lang="zh-CN" sz="1000" kern="100" dirty="0">
                        <a:effectLst/>
                        <a:latin typeface="Times New Roman" panose="02020603050405020304" pitchFamily="18" charset="0"/>
                        <a:ea typeface="宋体" panose="02010600030101010101" pitchFamily="2" charset="-122"/>
                      </a:endParaRPr>
                    </a:p>
                  </a:txBody>
                  <a:tcPr marL="62727" marR="6272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34074970"/>
                  </a:ext>
                </a:extLst>
              </a:tr>
            </a:tbl>
          </a:graphicData>
        </a:graphic>
      </p:graphicFrame>
      <p:sp>
        <p:nvSpPr>
          <p:cNvPr id="10" name="文本框 9">
            <a:extLst>
              <a:ext uri="{FF2B5EF4-FFF2-40B4-BE49-F238E27FC236}">
                <a16:creationId xmlns:a16="http://schemas.microsoft.com/office/drawing/2014/main" id="{B713147C-B0C6-4AA6-A5E9-EE5C30CA7E61}"/>
              </a:ext>
            </a:extLst>
          </p:cNvPr>
          <p:cNvSpPr txBox="1"/>
          <p:nvPr/>
        </p:nvSpPr>
        <p:spPr>
          <a:xfrm>
            <a:off x="7429368" y="4085448"/>
            <a:ext cx="3048000" cy="374654"/>
          </a:xfrm>
          <a:prstGeom prst="rect">
            <a:avLst/>
          </a:prstGeom>
          <a:noFill/>
        </p:spPr>
        <p:txBody>
          <a:bodyPr wrap="square">
            <a:spAutoFit/>
          </a:bodyPr>
          <a:lstStyle/>
          <a:p>
            <a:pPr indent="266700" algn="ctr">
              <a:lnSpc>
                <a:spcPct val="150000"/>
              </a:lnSpc>
            </a:pPr>
            <a:r>
              <a:rPr lang="zh-CN" altLang="zh-CN" sz="1400" kern="100" dirty="0">
                <a:effectLst/>
                <a:latin typeface="Times New Roman" panose="02020603050405020304" pitchFamily="18" charset="0"/>
                <a:ea typeface="宋体" panose="02010600030101010101" pitchFamily="2" charset="-122"/>
              </a:rPr>
              <a:t>表</a:t>
            </a:r>
            <a:r>
              <a:rPr lang="en-US" altLang="zh-CN" sz="1400" kern="100" dirty="0">
                <a:effectLst/>
                <a:latin typeface="Times New Roman" panose="02020603050405020304" pitchFamily="18" charset="0"/>
                <a:ea typeface="宋体" panose="02010600030101010101" pitchFamily="2" charset="-122"/>
              </a:rPr>
              <a:t>2 </a:t>
            </a:r>
            <a:r>
              <a:rPr lang="zh-CN" altLang="zh-CN" sz="1400" kern="100" dirty="0">
                <a:effectLst/>
                <a:latin typeface="Times New Roman" panose="02020603050405020304" pitchFamily="18" charset="0"/>
                <a:ea typeface="宋体" panose="02010600030101010101" pitchFamily="2" charset="-122"/>
              </a:rPr>
              <a:t>电表层次信息表</a:t>
            </a:r>
          </a:p>
        </p:txBody>
      </p:sp>
      <p:sp>
        <p:nvSpPr>
          <p:cNvPr id="11" name="文本框 10">
            <a:extLst>
              <a:ext uri="{FF2B5EF4-FFF2-40B4-BE49-F238E27FC236}">
                <a16:creationId xmlns:a16="http://schemas.microsoft.com/office/drawing/2014/main" id="{13D5CC21-B5E4-4357-B7B6-50F6FF3B6C33}"/>
              </a:ext>
            </a:extLst>
          </p:cNvPr>
          <p:cNvSpPr txBox="1"/>
          <p:nvPr/>
        </p:nvSpPr>
        <p:spPr>
          <a:xfrm>
            <a:off x="239059" y="4944029"/>
            <a:ext cx="6096000" cy="374654"/>
          </a:xfrm>
          <a:prstGeom prst="rect">
            <a:avLst/>
          </a:prstGeom>
          <a:noFill/>
        </p:spPr>
        <p:txBody>
          <a:bodyPr wrap="square">
            <a:spAutoFit/>
          </a:bodyPr>
          <a:lstStyle/>
          <a:p>
            <a:pPr indent="266700" algn="ctr">
              <a:lnSpc>
                <a:spcPct val="150000"/>
              </a:lnSpc>
            </a:pPr>
            <a:r>
              <a:rPr lang="zh-CN" altLang="zh-CN" sz="1400" kern="100" dirty="0">
                <a:effectLst/>
                <a:latin typeface="Times New Roman" panose="02020603050405020304" pitchFamily="18" charset="0"/>
                <a:ea typeface="宋体" panose="02010600030101010101" pitchFamily="2" charset="-122"/>
              </a:rPr>
              <a:t>表</a:t>
            </a:r>
            <a:r>
              <a:rPr lang="en-US" altLang="zh-CN" sz="1400" kern="100" dirty="0">
                <a:effectLst/>
                <a:latin typeface="Times New Roman" panose="02020603050405020304" pitchFamily="18" charset="0"/>
                <a:ea typeface="宋体" panose="02010600030101010101" pitchFamily="2" charset="-122"/>
              </a:rPr>
              <a:t>1 </a:t>
            </a:r>
            <a:r>
              <a:rPr lang="zh-CN" altLang="zh-CN" sz="1400" kern="100" dirty="0">
                <a:effectLst/>
                <a:latin typeface="Times New Roman" panose="02020603050405020304" pitchFamily="18" charset="0"/>
                <a:ea typeface="宋体" panose="02010600030101010101" pitchFamily="2" charset="-122"/>
              </a:rPr>
              <a:t>电表采集信息表</a:t>
            </a:r>
          </a:p>
        </p:txBody>
      </p:sp>
    </p:spTree>
    <p:extLst>
      <p:ext uri="{BB962C8B-B14F-4D97-AF65-F5344CB8AC3E}">
        <p14:creationId xmlns:p14="http://schemas.microsoft.com/office/powerpoint/2010/main" val="2554337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r>
              <a:rPr lang="zh-CN" altLang="en-US" dirty="0"/>
              <a:t>数据库表设计</a:t>
            </a:r>
            <a:endParaRPr lang="en-US" altLang="zh-CN" dirty="0"/>
          </a:p>
        </p:txBody>
      </p:sp>
      <p:sp>
        <p:nvSpPr>
          <p:cNvPr id="7" name="内容占位符 17">
            <a:extLst>
              <a:ext uri="{FF2B5EF4-FFF2-40B4-BE49-F238E27FC236}">
                <a16:creationId xmlns:a16="http://schemas.microsoft.com/office/drawing/2014/main" id="{4EAFF6BE-0E96-4FA2-8728-0163022A2455}"/>
              </a:ext>
            </a:extLst>
          </p:cNvPr>
          <p:cNvSpPr txBox="1">
            <a:spLocks/>
          </p:cNvSpPr>
          <p:nvPr/>
        </p:nvSpPr>
        <p:spPr>
          <a:xfrm>
            <a:off x="627395" y="1768151"/>
            <a:ext cx="4321704" cy="50898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altLang="zh-CN" dirty="0">
              <a:latin typeface="Microsoft YaHei UI" panose="020B0503020204020204" pitchFamily="34" charset="-122"/>
              <a:ea typeface="Microsoft YaHei UI" panose="020B0503020204020204" pitchFamily="34" charset="-122"/>
              <a:cs typeface="Segoe UI" panose="020B0502040204020203" pitchFamily="34" charset="0"/>
            </a:endParaRPr>
          </a:p>
        </p:txBody>
      </p:sp>
      <p:pic>
        <p:nvPicPr>
          <p:cNvPr id="9" name="图片 8">
            <a:extLst>
              <a:ext uri="{FF2B5EF4-FFF2-40B4-BE49-F238E27FC236}">
                <a16:creationId xmlns:a16="http://schemas.microsoft.com/office/drawing/2014/main" id="{8F4CF374-88E1-4EDE-B16D-1B4EEB836400}"/>
              </a:ext>
            </a:extLst>
          </p:cNvPr>
          <p:cNvPicPr>
            <a:picLocks noChangeAspect="1"/>
          </p:cNvPicPr>
          <p:nvPr/>
        </p:nvPicPr>
        <p:blipFill>
          <a:blip r:embed="rId3"/>
          <a:stretch>
            <a:fillRect/>
          </a:stretch>
        </p:blipFill>
        <p:spPr>
          <a:xfrm>
            <a:off x="7520172" y="1629620"/>
            <a:ext cx="2644418" cy="1474915"/>
          </a:xfrm>
          <a:prstGeom prst="rect">
            <a:avLst/>
          </a:prstGeom>
        </p:spPr>
      </p:pic>
      <p:pic>
        <p:nvPicPr>
          <p:cNvPr id="13" name="图片 12">
            <a:extLst>
              <a:ext uri="{FF2B5EF4-FFF2-40B4-BE49-F238E27FC236}">
                <a16:creationId xmlns:a16="http://schemas.microsoft.com/office/drawing/2014/main" id="{F1686428-ED84-4026-8FFA-E5D0F8F445D6}"/>
              </a:ext>
            </a:extLst>
          </p:cNvPr>
          <p:cNvPicPr>
            <a:picLocks noChangeAspect="1"/>
          </p:cNvPicPr>
          <p:nvPr/>
        </p:nvPicPr>
        <p:blipFill>
          <a:blip r:embed="rId4"/>
          <a:stretch>
            <a:fillRect/>
          </a:stretch>
        </p:blipFill>
        <p:spPr>
          <a:xfrm>
            <a:off x="7520172" y="3877660"/>
            <a:ext cx="2454770" cy="1690785"/>
          </a:xfrm>
          <a:prstGeom prst="rect">
            <a:avLst/>
          </a:prstGeom>
        </p:spPr>
      </p:pic>
      <p:sp>
        <p:nvSpPr>
          <p:cNvPr id="15" name="文本框 14">
            <a:extLst>
              <a:ext uri="{FF2B5EF4-FFF2-40B4-BE49-F238E27FC236}">
                <a16:creationId xmlns:a16="http://schemas.microsoft.com/office/drawing/2014/main" id="{FA71EAED-8693-4BC6-A90C-EA8B9C7736C0}"/>
              </a:ext>
            </a:extLst>
          </p:cNvPr>
          <p:cNvSpPr txBox="1"/>
          <p:nvPr/>
        </p:nvSpPr>
        <p:spPr>
          <a:xfrm>
            <a:off x="-443926" y="5643027"/>
            <a:ext cx="6096982" cy="455253"/>
          </a:xfrm>
          <a:prstGeom prst="rect">
            <a:avLst/>
          </a:prstGeom>
          <a:noFill/>
        </p:spPr>
        <p:txBody>
          <a:bodyPr wrap="square">
            <a:spAutoFit/>
          </a:bodyPr>
          <a:lstStyle/>
          <a:p>
            <a:pPr indent="266700" algn="ctr">
              <a:lnSpc>
                <a:spcPct val="150000"/>
              </a:lnSpc>
            </a:pPr>
            <a:r>
              <a:rPr lang="zh-CN" altLang="zh-CN" sz="1800" kern="100" dirty="0">
                <a:effectLst/>
                <a:latin typeface="Times New Roman" panose="02020603050405020304" pitchFamily="18" charset="0"/>
                <a:ea typeface="宋体" panose="02010600030101010101" pitchFamily="2" charset="-122"/>
              </a:rPr>
              <a:t>表</a:t>
            </a:r>
            <a:r>
              <a:rPr lang="en-US" altLang="zh-CN" sz="1800" kern="100" dirty="0">
                <a:effectLst/>
                <a:latin typeface="Times New Roman" panose="02020603050405020304" pitchFamily="18" charset="0"/>
                <a:ea typeface="宋体" panose="02010600030101010101" pitchFamily="2" charset="-122"/>
              </a:rPr>
              <a:t>3 </a:t>
            </a:r>
            <a:r>
              <a:rPr lang="zh-CN" altLang="zh-CN" sz="1800" kern="100" dirty="0">
                <a:effectLst/>
                <a:latin typeface="Times New Roman" panose="02020603050405020304" pitchFamily="18" charset="0"/>
                <a:ea typeface="宋体" panose="02010600030101010101" pitchFamily="2" charset="-122"/>
              </a:rPr>
              <a:t>电表</a:t>
            </a:r>
            <a:r>
              <a:rPr lang="zh-CN" altLang="en-US" sz="1800" kern="100" dirty="0">
                <a:effectLst/>
                <a:latin typeface="Times New Roman" panose="02020603050405020304" pitchFamily="18" charset="0"/>
                <a:ea typeface="宋体" panose="02010600030101010101" pitchFamily="2" charset="-122"/>
              </a:rPr>
              <a:t>数据</a:t>
            </a:r>
            <a:r>
              <a:rPr lang="zh-CN" altLang="zh-CN" sz="1800" kern="100" dirty="0">
                <a:effectLst/>
                <a:latin typeface="Times New Roman" panose="02020603050405020304" pitchFamily="18" charset="0"/>
                <a:ea typeface="宋体" panose="02010600030101010101" pitchFamily="2" charset="-122"/>
              </a:rPr>
              <a:t>表</a:t>
            </a:r>
          </a:p>
        </p:txBody>
      </p:sp>
      <p:sp>
        <p:nvSpPr>
          <p:cNvPr id="17" name="文本框 16">
            <a:extLst>
              <a:ext uri="{FF2B5EF4-FFF2-40B4-BE49-F238E27FC236}">
                <a16:creationId xmlns:a16="http://schemas.microsoft.com/office/drawing/2014/main" id="{0090901C-1409-4259-9591-B3D59136C37E}"/>
              </a:ext>
            </a:extLst>
          </p:cNvPr>
          <p:cNvSpPr txBox="1"/>
          <p:nvPr/>
        </p:nvSpPr>
        <p:spPr>
          <a:xfrm>
            <a:off x="5477435" y="3063767"/>
            <a:ext cx="6317128" cy="455253"/>
          </a:xfrm>
          <a:prstGeom prst="rect">
            <a:avLst/>
          </a:prstGeom>
          <a:noFill/>
        </p:spPr>
        <p:txBody>
          <a:bodyPr wrap="square">
            <a:spAutoFit/>
          </a:bodyPr>
          <a:lstStyle/>
          <a:p>
            <a:pPr indent="266700" algn="ctr">
              <a:lnSpc>
                <a:spcPct val="150000"/>
              </a:lnSpc>
            </a:pPr>
            <a:r>
              <a:rPr lang="zh-CN" altLang="zh-CN" sz="1800" kern="100" dirty="0">
                <a:effectLst/>
                <a:latin typeface="Times New Roman" panose="02020603050405020304" pitchFamily="18" charset="0"/>
                <a:ea typeface="宋体" panose="02010600030101010101" pitchFamily="2" charset="-122"/>
              </a:rPr>
              <a:t>表</a:t>
            </a:r>
            <a:r>
              <a:rPr lang="en-US" altLang="zh-CN" sz="1800" kern="100" dirty="0">
                <a:effectLst/>
                <a:latin typeface="Times New Roman" panose="02020603050405020304" pitchFamily="18" charset="0"/>
                <a:ea typeface="宋体" panose="02010600030101010101" pitchFamily="2" charset="-122"/>
              </a:rPr>
              <a:t>4 </a:t>
            </a:r>
            <a:r>
              <a:rPr lang="zh-CN" altLang="zh-CN" sz="1800" kern="100" dirty="0">
                <a:effectLst/>
                <a:latin typeface="Times New Roman" panose="02020603050405020304" pitchFamily="18" charset="0"/>
                <a:ea typeface="宋体" panose="02010600030101010101" pitchFamily="2" charset="-122"/>
              </a:rPr>
              <a:t>电表</a:t>
            </a:r>
            <a:r>
              <a:rPr lang="zh-CN" altLang="en-US" sz="1800" kern="100" dirty="0">
                <a:effectLst/>
                <a:latin typeface="Times New Roman" panose="02020603050405020304" pitchFamily="18" charset="0"/>
                <a:ea typeface="宋体" panose="02010600030101010101" pitchFamily="2" charset="-122"/>
              </a:rPr>
              <a:t>层次</a:t>
            </a:r>
            <a:r>
              <a:rPr lang="zh-CN" altLang="zh-CN" sz="1800" kern="100" dirty="0">
                <a:effectLst/>
                <a:latin typeface="Times New Roman" panose="02020603050405020304" pitchFamily="18" charset="0"/>
                <a:ea typeface="宋体" panose="02010600030101010101" pitchFamily="2" charset="-122"/>
              </a:rPr>
              <a:t>表</a:t>
            </a:r>
          </a:p>
        </p:txBody>
      </p:sp>
      <p:sp>
        <p:nvSpPr>
          <p:cNvPr id="18" name="文本框 17">
            <a:extLst>
              <a:ext uri="{FF2B5EF4-FFF2-40B4-BE49-F238E27FC236}">
                <a16:creationId xmlns:a16="http://schemas.microsoft.com/office/drawing/2014/main" id="{9830A05B-1763-4CB6-9BFC-3352DBBF2492}"/>
              </a:ext>
            </a:extLst>
          </p:cNvPr>
          <p:cNvSpPr txBox="1"/>
          <p:nvPr/>
        </p:nvSpPr>
        <p:spPr>
          <a:xfrm>
            <a:off x="5540188" y="5506779"/>
            <a:ext cx="6317128" cy="455253"/>
          </a:xfrm>
          <a:prstGeom prst="rect">
            <a:avLst/>
          </a:prstGeom>
          <a:noFill/>
        </p:spPr>
        <p:txBody>
          <a:bodyPr wrap="square">
            <a:spAutoFit/>
          </a:bodyPr>
          <a:lstStyle/>
          <a:p>
            <a:pPr indent="266700" algn="ctr">
              <a:lnSpc>
                <a:spcPct val="150000"/>
              </a:lnSpc>
            </a:pPr>
            <a:r>
              <a:rPr lang="zh-CN" altLang="zh-CN" sz="1800" kern="100" dirty="0">
                <a:effectLst/>
                <a:latin typeface="Times New Roman" panose="02020603050405020304" pitchFamily="18" charset="0"/>
                <a:ea typeface="宋体" panose="02010600030101010101" pitchFamily="2" charset="-122"/>
              </a:rPr>
              <a:t>表</a:t>
            </a:r>
            <a:r>
              <a:rPr lang="en-US" altLang="zh-CN" sz="1800" kern="100" dirty="0">
                <a:effectLst/>
                <a:latin typeface="Times New Roman" panose="02020603050405020304" pitchFamily="18" charset="0"/>
                <a:ea typeface="宋体" panose="02010600030101010101" pitchFamily="2" charset="-122"/>
              </a:rPr>
              <a:t>5 </a:t>
            </a:r>
            <a:r>
              <a:rPr lang="zh-CN" altLang="en-US" sz="1800" kern="100" dirty="0">
                <a:effectLst/>
                <a:latin typeface="Times New Roman" panose="02020603050405020304" pitchFamily="18" charset="0"/>
                <a:ea typeface="宋体" panose="02010600030101010101" pitchFamily="2" charset="-122"/>
              </a:rPr>
              <a:t>电器对应</a:t>
            </a:r>
            <a:r>
              <a:rPr lang="zh-CN" altLang="zh-CN" sz="1800" kern="100" dirty="0">
                <a:effectLst/>
                <a:latin typeface="Times New Roman" panose="02020603050405020304" pitchFamily="18" charset="0"/>
                <a:ea typeface="宋体" panose="02010600030101010101" pitchFamily="2" charset="-122"/>
              </a:rPr>
              <a:t>表</a:t>
            </a:r>
          </a:p>
        </p:txBody>
      </p:sp>
      <p:pic>
        <p:nvPicPr>
          <p:cNvPr id="20" name="图片 19">
            <a:extLst>
              <a:ext uri="{FF2B5EF4-FFF2-40B4-BE49-F238E27FC236}">
                <a16:creationId xmlns:a16="http://schemas.microsoft.com/office/drawing/2014/main" id="{7E8E7ED1-A3C6-46B5-B710-12E794CB1710}"/>
              </a:ext>
            </a:extLst>
          </p:cNvPr>
          <p:cNvPicPr>
            <a:picLocks noChangeAspect="1"/>
          </p:cNvPicPr>
          <p:nvPr/>
        </p:nvPicPr>
        <p:blipFill>
          <a:blip r:embed="rId5"/>
          <a:stretch>
            <a:fillRect/>
          </a:stretch>
        </p:blipFill>
        <p:spPr>
          <a:xfrm>
            <a:off x="860187" y="1526952"/>
            <a:ext cx="4321704" cy="4041493"/>
          </a:xfrm>
          <a:prstGeom prst="rect">
            <a:avLst/>
          </a:prstGeom>
        </p:spPr>
      </p:pic>
    </p:spTree>
    <p:extLst>
      <p:ext uri="{BB962C8B-B14F-4D97-AF65-F5344CB8AC3E}">
        <p14:creationId xmlns:p14="http://schemas.microsoft.com/office/powerpoint/2010/main" val="4954713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8D4DF-D330-4149-8F11-63D3C21704AD}"/>
              </a:ext>
            </a:extLst>
          </p:cNvPr>
          <p:cNvSpPr>
            <a:spLocks noGrp="1"/>
          </p:cNvSpPr>
          <p:nvPr>
            <p:ph type="title"/>
          </p:nvPr>
        </p:nvSpPr>
        <p:spPr/>
        <p:txBody>
          <a:bodyPr/>
          <a:lstStyle/>
          <a:p>
            <a:r>
              <a:rPr lang="zh-CN" altLang="en-US" dirty="0"/>
              <a:t>前端页面展示</a:t>
            </a:r>
          </a:p>
        </p:txBody>
      </p:sp>
      <p:pic>
        <p:nvPicPr>
          <p:cNvPr id="4" name="图片 3">
            <a:extLst>
              <a:ext uri="{FF2B5EF4-FFF2-40B4-BE49-F238E27FC236}">
                <a16:creationId xmlns:a16="http://schemas.microsoft.com/office/drawing/2014/main" id="{4D102819-70B2-41D9-9B66-2906C8FA05A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880" y="1463693"/>
            <a:ext cx="5274310" cy="2233295"/>
          </a:xfrm>
          <a:prstGeom prst="rect">
            <a:avLst/>
          </a:prstGeom>
          <a:noFill/>
          <a:ln>
            <a:noFill/>
          </a:ln>
        </p:spPr>
      </p:pic>
      <p:pic>
        <p:nvPicPr>
          <p:cNvPr id="5" name="图片 4">
            <a:extLst>
              <a:ext uri="{FF2B5EF4-FFF2-40B4-BE49-F238E27FC236}">
                <a16:creationId xmlns:a16="http://schemas.microsoft.com/office/drawing/2014/main" id="{EF00164C-A5ED-4E62-8F22-CB926C98205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1456" y="1463693"/>
            <a:ext cx="5274310" cy="2480310"/>
          </a:xfrm>
          <a:prstGeom prst="rect">
            <a:avLst/>
          </a:prstGeom>
          <a:noFill/>
          <a:ln>
            <a:noFill/>
          </a:ln>
        </p:spPr>
      </p:pic>
      <p:pic>
        <p:nvPicPr>
          <p:cNvPr id="6" name="图片 5">
            <a:extLst>
              <a:ext uri="{FF2B5EF4-FFF2-40B4-BE49-F238E27FC236}">
                <a16:creationId xmlns:a16="http://schemas.microsoft.com/office/drawing/2014/main" id="{B2F1CBF6-1C0E-4440-8070-A608E206AB4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18609" y="4072545"/>
            <a:ext cx="5274310" cy="2480310"/>
          </a:xfrm>
          <a:prstGeom prst="rect">
            <a:avLst/>
          </a:prstGeom>
          <a:noFill/>
          <a:ln>
            <a:noFill/>
          </a:ln>
        </p:spPr>
      </p:pic>
    </p:spTree>
    <p:extLst>
      <p:ext uri="{BB962C8B-B14F-4D97-AF65-F5344CB8AC3E}">
        <p14:creationId xmlns:p14="http://schemas.microsoft.com/office/powerpoint/2010/main" val="3106276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02A4B-042D-4A32-B7D2-D9E86215257F}"/>
              </a:ext>
            </a:extLst>
          </p:cNvPr>
          <p:cNvSpPr>
            <a:spLocks noGrp="1"/>
          </p:cNvSpPr>
          <p:nvPr>
            <p:ph type="title"/>
          </p:nvPr>
        </p:nvSpPr>
        <p:spPr>
          <a:xfrm>
            <a:off x="521208" y="1470212"/>
            <a:ext cx="7122698" cy="706060"/>
          </a:xfrm>
        </p:spPr>
        <p:txBody>
          <a:bodyPr>
            <a:normAutofit/>
          </a:bodyPr>
          <a:lstStyle/>
          <a:p>
            <a:r>
              <a:rPr lang="zh-CN" altLang="en-US" dirty="0">
                <a:cs typeface="Segoe UI Light" panose="020B0502040204020203" pitchFamily="34" charset="0"/>
              </a:rPr>
              <a:t>可行性分析</a:t>
            </a:r>
            <a:endParaRPr lang="zh-CN" altLang="en-US" dirty="0"/>
          </a:p>
        </p:txBody>
      </p:sp>
      <p:sp>
        <p:nvSpPr>
          <p:cNvPr id="4" name="Rectangle 2">
            <a:extLst>
              <a:ext uri="{FF2B5EF4-FFF2-40B4-BE49-F238E27FC236}">
                <a16:creationId xmlns:a16="http://schemas.microsoft.com/office/drawing/2014/main" id="{AB6D0F77-245C-45C5-885C-B2D7A71FC864}"/>
              </a:ext>
            </a:extLst>
          </p:cNvPr>
          <p:cNvSpPr>
            <a:spLocks noChangeArrowheads="1"/>
          </p:cNvSpPr>
          <p:nvPr/>
        </p:nvSpPr>
        <p:spPr bwMode="auto">
          <a:xfrm>
            <a:off x="3460377" y="25937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5B502AF9-40E9-4D89-A132-460F0D2E98FB}"/>
              </a:ext>
            </a:extLst>
          </p:cNvPr>
          <p:cNvSpPr txBox="1"/>
          <p:nvPr/>
        </p:nvSpPr>
        <p:spPr>
          <a:xfrm>
            <a:off x="669365" y="3286223"/>
            <a:ext cx="7847106" cy="2246769"/>
          </a:xfrm>
          <a:prstGeom prst="rect">
            <a:avLst/>
          </a:prstGeom>
          <a:noFill/>
        </p:spPr>
        <p:txBody>
          <a:bodyPr wrap="square" rtlCol="0">
            <a:spAutoFit/>
          </a:bodyPr>
          <a:lstStyle/>
          <a:p>
            <a:pPr marL="342900" indent="-342900">
              <a:buAutoNum type="arabicPeriod"/>
            </a:pPr>
            <a:r>
              <a:rPr lang="zh-CN" altLang="en-US" sz="2000" dirty="0"/>
              <a:t>技术可行性</a:t>
            </a:r>
            <a:endParaRPr lang="en-US" altLang="zh-CN" sz="2000" dirty="0"/>
          </a:p>
          <a:p>
            <a:pPr marL="342900" indent="-342900">
              <a:buAutoNum type="arabicPeriod"/>
            </a:pPr>
            <a:endParaRPr lang="en-US" altLang="zh-CN" sz="2000" dirty="0"/>
          </a:p>
          <a:p>
            <a:pPr marL="342900" indent="-342900">
              <a:buAutoNum type="arabicPeriod"/>
            </a:pPr>
            <a:r>
              <a:rPr lang="zh-CN" altLang="en-US" sz="2000" dirty="0"/>
              <a:t>个人能力可行性</a:t>
            </a:r>
            <a:endParaRPr lang="en-US" altLang="zh-CN" sz="2000" dirty="0"/>
          </a:p>
          <a:p>
            <a:pPr marL="342900" indent="-342900">
              <a:buAutoNum type="arabicPeriod"/>
            </a:pPr>
            <a:endParaRPr lang="en-US" altLang="zh-CN" sz="2000" dirty="0"/>
          </a:p>
          <a:p>
            <a:pPr marL="342900" indent="-342900">
              <a:buAutoNum type="arabicPeriod"/>
            </a:pPr>
            <a:r>
              <a:rPr lang="zh-CN" altLang="en-US" sz="2000" dirty="0"/>
              <a:t>企业支持可行性</a:t>
            </a:r>
            <a:endParaRPr lang="en-US" altLang="zh-CN" sz="2000" dirty="0"/>
          </a:p>
          <a:p>
            <a:pPr marL="342900" indent="-342900">
              <a:buAutoNum type="arabicPeriod"/>
            </a:pPr>
            <a:endParaRPr lang="en-US" altLang="zh-CN" sz="2000" dirty="0"/>
          </a:p>
          <a:p>
            <a:pPr marL="342900" indent="-342900">
              <a:buAutoNum type="arabicPeriod"/>
            </a:pPr>
            <a:r>
              <a:rPr lang="zh-CN" altLang="en-US" sz="2000" dirty="0"/>
              <a:t>导师指导可行性</a:t>
            </a:r>
          </a:p>
        </p:txBody>
      </p:sp>
    </p:spTree>
    <p:extLst>
      <p:ext uri="{BB962C8B-B14F-4D97-AF65-F5344CB8AC3E}">
        <p14:creationId xmlns:p14="http://schemas.microsoft.com/office/powerpoint/2010/main" val="4070412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02A4B-042D-4A32-B7D2-D9E86215257F}"/>
              </a:ext>
            </a:extLst>
          </p:cNvPr>
          <p:cNvSpPr>
            <a:spLocks noGrp="1"/>
          </p:cNvSpPr>
          <p:nvPr>
            <p:ph type="title"/>
          </p:nvPr>
        </p:nvSpPr>
        <p:spPr>
          <a:xfrm>
            <a:off x="521208" y="1470212"/>
            <a:ext cx="7122698" cy="706060"/>
          </a:xfrm>
        </p:spPr>
        <p:txBody>
          <a:bodyPr>
            <a:normAutofit/>
          </a:bodyPr>
          <a:lstStyle/>
          <a:p>
            <a:r>
              <a:rPr lang="zh-CN" altLang="en-US" dirty="0">
                <a:cs typeface="Segoe UI Light" panose="020B0502040204020203" pitchFamily="34" charset="0"/>
              </a:rPr>
              <a:t>感谢</a:t>
            </a:r>
            <a:endParaRPr lang="zh-CN" altLang="en-US" dirty="0"/>
          </a:p>
        </p:txBody>
      </p:sp>
      <p:sp>
        <p:nvSpPr>
          <p:cNvPr id="4" name="Rectangle 2">
            <a:extLst>
              <a:ext uri="{FF2B5EF4-FFF2-40B4-BE49-F238E27FC236}">
                <a16:creationId xmlns:a16="http://schemas.microsoft.com/office/drawing/2014/main" id="{AB6D0F77-245C-45C5-885C-B2D7A71FC864}"/>
              </a:ext>
            </a:extLst>
          </p:cNvPr>
          <p:cNvSpPr>
            <a:spLocks noChangeArrowheads="1"/>
          </p:cNvSpPr>
          <p:nvPr/>
        </p:nvSpPr>
        <p:spPr bwMode="auto">
          <a:xfrm>
            <a:off x="3460377" y="25937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5B502AF9-40E9-4D89-A132-460F0D2E98FB}"/>
              </a:ext>
            </a:extLst>
          </p:cNvPr>
          <p:cNvSpPr txBox="1"/>
          <p:nvPr/>
        </p:nvSpPr>
        <p:spPr>
          <a:xfrm>
            <a:off x="669364" y="3286223"/>
            <a:ext cx="10163735" cy="584775"/>
          </a:xfrm>
          <a:prstGeom prst="rect">
            <a:avLst/>
          </a:prstGeom>
          <a:noFill/>
        </p:spPr>
        <p:txBody>
          <a:bodyPr wrap="square" rtlCol="0">
            <a:spAutoFit/>
          </a:bodyPr>
          <a:lstStyle/>
          <a:p>
            <a:r>
              <a:rPr lang="zh-CN" altLang="en-US" sz="3200" dirty="0"/>
              <a:t>谢谢各位老师的认真倾听！</a:t>
            </a:r>
          </a:p>
        </p:txBody>
      </p:sp>
    </p:spTree>
    <p:extLst>
      <p:ext uri="{BB962C8B-B14F-4D97-AF65-F5344CB8AC3E}">
        <p14:creationId xmlns:p14="http://schemas.microsoft.com/office/powerpoint/2010/main" val="436949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背景</a:t>
            </a:r>
          </a:p>
        </p:txBody>
      </p:sp>
      <p:sp>
        <p:nvSpPr>
          <p:cNvPr id="38" name="内容占位符 17"/>
          <p:cNvSpPr txBox="1">
            <a:spLocks/>
          </p:cNvSpPr>
          <p:nvPr/>
        </p:nvSpPr>
        <p:spPr>
          <a:xfrm>
            <a:off x="541610" y="1256563"/>
            <a:ext cx="11091918" cy="535799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en-US" altLang="zh-CN" sz="3200" dirty="0">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7" name="文本框 6">
            <a:extLst>
              <a:ext uri="{FF2B5EF4-FFF2-40B4-BE49-F238E27FC236}">
                <a16:creationId xmlns:a16="http://schemas.microsoft.com/office/drawing/2014/main" id="{6C497E55-B992-411A-BE05-05642059BC48}"/>
              </a:ext>
            </a:extLst>
          </p:cNvPr>
          <p:cNvSpPr txBox="1"/>
          <p:nvPr/>
        </p:nvSpPr>
        <p:spPr>
          <a:xfrm>
            <a:off x="737419" y="1569229"/>
            <a:ext cx="10388764" cy="2939266"/>
          </a:xfrm>
          <a:prstGeom prst="rect">
            <a:avLst/>
          </a:prstGeom>
          <a:noFill/>
        </p:spPr>
        <p:txBody>
          <a:bodyPr wrap="square">
            <a:spAutoFit/>
          </a:bodyPr>
          <a:lstStyle/>
          <a:p>
            <a:pPr lvl="0" rtl="0">
              <a:spcAft>
                <a:spcPts val="600"/>
              </a:spcAft>
              <a:defRPr/>
            </a:pPr>
            <a:r>
              <a:rPr lang="en-US" altLang="zh-CN" sz="2000" dirty="0">
                <a:latin typeface="宋体" panose="02010600030101010101" pitchFamily="2" charset="-122"/>
                <a:ea typeface="宋体" panose="02010600030101010101" pitchFamily="2" charset="-122"/>
                <a:cs typeface="Segoe UI" panose="020B0502040204020203" pitchFamily="34" charset="0"/>
              </a:rPr>
              <a:t>1. </a:t>
            </a:r>
            <a:r>
              <a:rPr lang="zh-CN" altLang="en-US" sz="2000" dirty="0">
                <a:latin typeface="宋体" panose="02010600030101010101" pitchFamily="2" charset="-122"/>
                <a:ea typeface="宋体" panose="02010600030101010101" pitchFamily="2" charset="-122"/>
                <a:cs typeface="Segoe UI" panose="020B0502040204020203" pitchFamily="34" charset="0"/>
              </a:rPr>
              <a:t>电力系统迅速发展，为了提高电网的信息化程度，开展智能用电，需要对用户行为进行分析。</a:t>
            </a: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marL="514350" lvl="0" indent="-514350" rtl="0">
              <a:spcAft>
                <a:spcPts val="600"/>
              </a:spcAft>
              <a:buAutoNum type="arabicPeriod"/>
              <a:defRPr/>
            </a:pP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marL="514350" lvl="0" indent="-514350" rtl="0">
              <a:spcAft>
                <a:spcPts val="600"/>
              </a:spcAft>
              <a:buAutoNum type="arabicPeriod"/>
              <a:defRPr/>
            </a:pP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lvl="0" rtl="0">
              <a:spcAft>
                <a:spcPts val="600"/>
              </a:spcAft>
              <a:defRPr/>
            </a:pPr>
            <a:r>
              <a:rPr lang="en-US" altLang="zh-CN" sz="2000" dirty="0">
                <a:latin typeface="宋体" panose="02010600030101010101" pitchFamily="2" charset="-122"/>
                <a:ea typeface="宋体" panose="02010600030101010101" pitchFamily="2" charset="-122"/>
                <a:cs typeface="Segoe UI" panose="020B0502040204020203" pitchFamily="34" charset="0"/>
              </a:rPr>
              <a:t>2. </a:t>
            </a:r>
            <a:r>
              <a:rPr lang="zh-CN" altLang="en-US" sz="2000" dirty="0">
                <a:latin typeface="宋体" panose="02010600030101010101" pitchFamily="2" charset="-122"/>
                <a:ea typeface="宋体" panose="02010600030101010101" pitchFamily="2" charset="-122"/>
                <a:cs typeface="Segoe UI" panose="020B0502040204020203" pitchFamily="34" charset="0"/>
              </a:rPr>
              <a:t>尽管我国智能电网建设日益完善，但是受技术等多方面因素制约，常用的用电分析技术已经无法满足目前的要求，需要开展对负荷监测的相关研究。</a:t>
            </a: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marL="514350" lvl="0" indent="-514350" rtl="0">
              <a:spcAft>
                <a:spcPts val="600"/>
              </a:spcAft>
              <a:buAutoNum type="arabicPeriod"/>
              <a:defRPr/>
            </a:pP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marL="514350" lvl="0" indent="-514350" rtl="0">
              <a:spcAft>
                <a:spcPts val="600"/>
              </a:spcAft>
              <a:buAutoNum type="arabicPeriod"/>
              <a:defRPr/>
            </a:pPr>
            <a:endParaRPr lang="en-US" altLang="zh-CN" sz="2000" dirty="0">
              <a:latin typeface="宋体" panose="02010600030101010101" pitchFamily="2" charset="-122"/>
              <a:ea typeface="宋体" panose="02010600030101010101" pitchFamily="2" charset="-122"/>
              <a:cs typeface="Segoe UI" panose="020B0502040204020203" pitchFamily="34" charset="0"/>
            </a:endParaRPr>
          </a:p>
        </p:txBody>
      </p:sp>
    </p:spTree>
    <p:extLst>
      <p:ext uri="{BB962C8B-B14F-4D97-AF65-F5344CB8AC3E}">
        <p14:creationId xmlns:p14="http://schemas.microsoft.com/office/powerpoint/2010/main" val="31323877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分类</a:t>
            </a:r>
          </a:p>
        </p:txBody>
      </p:sp>
      <p:sp>
        <p:nvSpPr>
          <p:cNvPr id="38" name="内容占位符 17"/>
          <p:cNvSpPr txBox="1">
            <a:spLocks/>
          </p:cNvSpPr>
          <p:nvPr/>
        </p:nvSpPr>
        <p:spPr>
          <a:xfrm>
            <a:off x="541610" y="1256563"/>
            <a:ext cx="11091918" cy="535799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en-US" altLang="zh-CN" sz="3200" dirty="0">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7" name="文本框 6">
            <a:extLst>
              <a:ext uri="{FF2B5EF4-FFF2-40B4-BE49-F238E27FC236}">
                <a16:creationId xmlns:a16="http://schemas.microsoft.com/office/drawing/2014/main" id="{6C497E55-B992-411A-BE05-05642059BC48}"/>
              </a:ext>
            </a:extLst>
          </p:cNvPr>
          <p:cNvSpPr txBox="1"/>
          <p:nvPr/>
        </p:nvSpPr>
        <p:spPr>
          <a:xfrm>
            <a:off x="737419" y="1569229"/>
            <a:ext cx="10388764" cy="3247043"/>
          </a:xfrm>
          <a:prstGeom prst="rect">
            <a:avLst/>
          </a:prstGeom>
          <a:noFill/>
        </p:spPr>
        <p:txBody>
          <a:bodyPr wrap="square">
            <a:spAutoFit/>
          </a:bodyPr>
          <a:lstStyle/>
          <a:p>
            <a:pPr lvl="0" rtl="0">
              <a:spcAft>
                <a:spcPts val="600"/>
              </a:spcAft>
              <a:defRPr/>
            </a:pPr>
            <a:r>
              <a:rPr lang="en-US" altLang="zh-CN" sz="2000" b="1" dirty="0">
                <a:latin typeface="宋体" panose="02010600030101010101" pitchFamily="2" charset="-122"/>
                <a:ea typeface="宋体" panose="02010600030101010101" pitchFamily="2" charset="-122"/>
                <a:cs typeface="Segoe UI" panose="020B0502040204020203" pitchFamily="34" charset="0"/>
              </a:rPr>
              <a:t>1. </a:t>
            </a:r>
            <a:r>
              <a:rPr lang="zh-CN" altLang="en-US" sz="2000" b="1" dirty="0">
                <a:latin typeface="宋体" panose="02010600030101010101" pitchFamily="2" charset="-122"/>
                <a:ea typeface="宋体" panose="02010600030101010101" pitchFamily="2" charset="-122"/>
                <a:cs typeface="Segoe UI" panose="020B0502040204020203" pitchFamily="34" charset="0"/>
              </a:rPr>
              <a:t>侵入式负荷监测</a:t>
            </a:r>
            <a:endParaRPr lang="en-US" altLang="zh-CN" sz="2000" b="1" dirty="0">
              <a:latin typeface="宋体" panose="02010600030101010101" pitchFamily="2" charset="-122"/>
              <a:ea typeface="宋体" panose="02010600030101010101" pitchFamily="2" charset="-122"/>
              <a:cs typeface="Segoe UI" panose="020B0502040204020203" pitchFamily="34" charset="0"/>
            </a:endParaRPr>
          </a:p>
          <a:p>
            <a:pPr lvl="0" rtl="0">
              <a:spcAft>
                <a:spcPts val="600"/>
              </a:spcAft>
              <a:defRPr/>
            </a:pPr>
            <a:r>
              <a:rPr lang="en-US" altLang="zh-CN" sz="2000" b="1" dirty="0">
                <a:latin typeface="宋体" panose="02010600030101010101" pitchFamily="2" charset="-122"/>
                <a:ea typeface="宋体" panose="02010600030101010101" pitchFamily="2" charset="-122"/>
                <a:cs typeface="Segoe UI" panose="020B0502040204020203" pitchFamily="34" charset="0"/>
              </a:rPr>
              <a:t>    </a:t>
            </a:r>
            <a:r>
              <a:rPr lang="zh-CN" altLang="en-US" sz="2000" dirty="0">
                <a:latin typeface="宋体" panose="02010600030101010101" pitchFamily="2" charset="-122"/>
                <a:ea typeface="宋体" panose="02010600030101010101" pitchFamily="2" charset="-122"/>
                <a:cs typeface="Segoe UI" panose="020B0502040204020203" pitchFamily="34" charset="0"/>
              </a:rPr>
              <a:t>侵入式负荷监测是指在用电负荷上安装硬件监测设备，实时获取每个设备负荷的运行状态与用电量</a:t>
            </a: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lvl="0" rtl="0">
              <a:spcAft>
                <a:spcPts val="600"/>
              </a:spcAft>
              <a:defRPr/>
            </a:pP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lvl="0" rtl="0">
              <a:spcAft>
                <a:spcPts val="600"/>
              </a:spcAft>
              <a:defRPr/>
            </a:pP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lvl="0" rtl="0">
              <a:spcAft>
                <a:spcPts val="600"/>
              </a:spcAft>
              <a:defRPr/>
            </a:pPr>
            <a:r>
              <a:rPr lang="en-US" altLang="zh-CN" sz="2000" b="1" dirty="0">
                <a:latin typeface="宋体" panose="02010600030101010101" pitchFamily="2" charset="-122"/>
                <a:ea typeface="宋体" panose="02010600030101010101" pitchFamily="2" charset="-122"/>
                <a:cs typeface="Segoe UI" panose="020B0502040204020203" pitchFamily="34" charset="0"/>
              </a:rPr>
              <a:t>2. </a:t>
            </a:r>
            <a:r>
              <a:rPr lang="zh-CN" altLang="en-US" sz="2000" b="1" dirty="0">
                <a:latin typeface="宋体" panose="02010600030101010101" pitchFamily="2" charset="-122"/>
                <a:ea typeface="宋体" panose="02010600030101010101" pitchFamily="2" charset="-122"/>
                <a:cs typeface="Segoe UI" panose="020B0502040204020203" pitchFamily="34" charset="0"/>
              </a:rPr>
              <a:t>非侵入式负荷监测</a:t>
            </a:r>
            <a:endParaRPr lang="en-US" altLang="zh-CN" sz="2000" b="1" dirty="0">
              <a:latin typeface="宋体" panose="02010600030101010101" pitchFamily="2" charset="-122"/>
              <a:ea typeface="宋体" panose="02010600030101010101" pitchFamily="2" charset="-122"/>
              <a:cs typeface="Segoe UI" panose="020B0502040204020203" pitchFamily="34" charset="0"/>
            </a:endParaRPr>
          </a:p>
          <a:p>
            <a:pPr lvl="0" rtl="0">
              <a:spcAft>
                <a:spcPts val="600"/>
              </a:spcAft>
              <a:defRPr/>
            </a:pPr>
            <a:r>
              <a:rPr lang="en-US" altLang="zh-CN" sz="2000" dirty="0">
                <a:latin typeface="宋体" panose="02010600030101010101" pitchFamily="2" charset="-122"/>
                <a:ea typeface="宋体" panose="02010600030101010101" pitchFamily="2" charset="-122"/>
                <a:cs typeface="Segoe UI" panose="020B0502040204020203" pitchFamily="34" charset="0"/>
              </a:rPr>
              <a:t>    </a:t>
            </a:r>
            <a:r>
              <a:rPr lang="zh-CN" altLang="en-US" sz="2000" dirty="0">
                <a:latin typeface="宋体" panose="02010600030101010101" pitchFamily="2" charset="-122"/>
                <a:ea typeface="宋体" panose="02010600030101010101" pitchFamily="2" charset="-122"/>
                <a:cs typeface="Segoe UI" panose="020B0502040204020203" pitchFamily="34" charset="0"/>
              </a:rPr>
              <a:t>非侵入式负荷监测（</a:t>
            </a:r>
            <a:r>
              <a:rPr lang="en-US" altLang="zh-CN" sz="2000" dirty="0">
                <a:latin typeface="宋体" panose="02010600030101010101" pitchFamily="2" charset="-122"/>
                <a:ea typeface="宋体" panose="02010600030101010101" pitchFamily="2" charset="-122"/>
                <a:cs typeface="Segoe UI" panose="020B0502040204020203" pitchFamily="34" charset="0"/>
              </a:rPr>
              <a:t>Non-intrusive load monitoring, NILM</a:t>
            </a:r>
            <a:r>
              <a:rPr lang="zh-CN" altLang="en-US" sz="2000" dirty="0">
                <a:latin typeface="宋体" panose="02010600030101010101" pitchFamily="2" charset="-122"/>
                <a:ea typeface="宋体" panose="02010600030101010101" pitchFamily="2" charset="-122"/>
                <a:cs typeface="Segoe UI" panose="020B0502040204020203" pitchFamily="34" charset="0"/>
              </a:rPr>
              <a:t>）是指直接在主电路上安装非侵入式负荷监测装置，获取总用电负荷的电流、电压与功率信息，根据这些信息识别居民家庭内每个用电设备的负荷运行状态。</a:t>
            </a:r>
            <a:endParaRPr lang="en-US" altLang="zh-CN" sz="2000" dirty="0">
              <a:latin typeface="宋体" panose="02010600030101010101" pitchFamily="2" charset="-122"/>
              <a:ea typeface="宋体" panose="02010600030101010101" pitchFamily="2" charset="-122"/>
              <a:cs typeface="Segoe UI" panose="020B0502040204020203" pitchFamily="34" charset="0"/>
            </a:endParaRPr>
          </a:p>
        </p:txBody>
      </p:sp>
    </p:spTree>
    <p:extLst>
      <p:ext uri="{BB962C8B-B14F-4D97-AF65-F5344CB8AC3E}">
        <p14:creationId xmlns:p14="http://schemas.microsoft.com/office/powerpoint/2010/main" val="2733889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应用价值</a:t>
            </a:r>
          </a:p>
        </p:txBody>
      </p:sp>
      <p:sp>
        <p:nvSpPr>
          <p:cNvPr id="38" name="内容占位符 17"/>
          <p:cNvSpPr txBox="1">
            <a:spLocks/>
          </p:cNvSpPr>
          <p:nvPr/>
        </p:nvSpPr>
        <p:spPr>
          <a:xfrm>
            <a:off x="541610" y="1256563"/>
            <a:ext cx="11091918" cy="535799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en-US" altLang="zh-CN" sz="3200" dirty="0">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7" name="文本框 6">
            <a:extLst>
              <a:ext uri="{FF2B5EF4-FFF2-40B4-BE49-F238E27FC236}">
                <a16:creationId xmlns:a16="http://schemas.microsoft.com/office/drawing/2014/main" id="{6C497E55-B992-411A-BE05-05642059BC48}"/>
              </a:ext>
            </a:extLst>
          </p:cNvPr>
          <p:cNvSpPr txBox="1"/>
          <p:nvPr/>
        </p:nvSpPr>
        <p:spPr>
          <a:xfrm>
            <a:off x="737419" y="1569229"/>
            <a:ext cx="10388764" cy="4324261"/>
          </a:xfrm>
          <a:prstGeom prst="rect">
            <a:avLst/>
          </a:prstGeom>
          <a:noFill/>
        </p:spPr>
        <p:txBody>
          <a:bodyPr wrap="square">
            <a:spAutoFit/>
          </a:bodyPr>
          <a:lstStyle/>
          <a:p>
            <a:pPr marL="457200" lvl="0" indent="-457200" rtl="0">
              <a:spcAft>
                <a:spcPts val="600"/>
              </a:spcAft>
              <a:buAutoNum type="arabicPeriod"/>
              <a:defRPr/>
            </a:pPr>
            <a:r>
              <a:rPr lang="zh-CN" altLang="en-US" sz="2000" b="1" dirty="0">
                <a:latin typeface="宋体" panose="02010600030101010101" pitchFamily="2" charset="-122"/>
                <a:ea typeface="宋体" panose="02010600030101010101" pitchFamily="2" charset="-122"/>
                <a:cs typeface="Segoe UI" panose="020B0502040204020203" pitchFamily="34" charset="0"/>
              </a:rPr>
              <a:t>用户用电信息反馈</a:t>
            </a:r>
            <a:endParaRPr lang="en-US" altLang="zh-CN" sz="2000" b="1" dirty="0">
              <a:latin typeface="宋体" panose="02010600030101010101" pitchFamily="2" charset="-122"/>
              <a:ea typeface="宋体" panose="02010600030101010101" pitchFamily="2" charset="-122"/>
              <a:cs typeface="Segoe UI" panose="020B0502040204020203" pitchFamily="34" charset="0"/>
            </a:endParaRPr>
          </a:p>
          <a:p>
            <a:pPr lvl="0" rtl="0">
              <a:spcAft>
                <a:spcPts val="600"/>
              </a:spcAft>
              <a:defRPr/>
            </a:pPr>
            <a:r>
              <a:rPr lang="zh-CN" altLang="en-US" sz="2000" dirty="0">
                <a:latin typeface="宋体" panose="02010600030101010101" pitchFamily="2" charset="-122"/>
                <a:ea typeface="宋体" panose="02010600030101010101" pitchFamily="2" charset="-122"/>
                <a:cs typeface="Segoe UI" panose="020B0502040204020203" pitchFamily="34" charset="0"/>
              </a:rPr>
              <a:t>普通用户可以通过这种方式了解各个电器的用电情况，掌握各个电器的耗电状态，从而理性安排电器的使用。</a:t>
            </a: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lvl="0" rtl="0">
              <a:spcAft>
                <a:spcPts val="600"/>
              </a:spcAft>
              <a:defRPr/>
            </a:pP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lvl="0" rtl="0">
              <a:spcAft>
                <a:spcPts val="600"/>
              </a:spcAft>
              <a:defRPr/>
            </a:pPr>
            <a:r>
              <a:rPr lang="en-US" altLang="zh-CN" sz="2000" b="1" dirty="0">
                <a:latin typeface="宋体" panose="02010600030101010101" pitchFamily="2" charset="-122"/>
                <a:ea typeface="宋体" panose="02010600030101010101" pitchFamily="2" charset="-122"/>
                <a:cs typeface="Segoe UI" panose="020B0502040204020203" pitchFamily="34" charset="0"/>
              </a:rPr>
              <a:t>2. </a:t>
            </a:r>
            <a:r>
              <a:rPr lang="zh-CN" altLang="en-US" sz="2000" b="1" dirty="0">
                <a:latin typeface="宋体" panose="02010600030101010101" pitchFamily="2" charset="-122"/>
                <a:ea typeface="宋体" panose="02010600030101010101" pitchFamily="2" charset="-122"/>
                <a:cs typeface="Segoe UI" panose="020B0502040204020203" pitchFamily="34" charset="0"/>
              </a:rPr>
              <a:t>电力公司信息收集</a:t>
            </a:r>
            <a:endParaRPr lang="en-US" altLang="zh-CN" sz="2000" b="1" dirty="0">
              <a:latin typeface="宋体" panose="02010600030101010101" pitchFamily="2" charset="-122"/>
              <a:ea typeface="宋体" panose="02010600030101010101" pitchFamily="2" charset="-122"/>
              <a:cs typeface="Segoe UI" panose="020B0502040204020203" pitchFamily="34" charset="0"/>
            </a:endParaRPr>
          </a:p>
          <a:p>
            <a:pPr lvl="0" rtl="0">
              <a:spcAft>
                <a:spcPts val="600"/>
              </a:spcAft>
              <a:defRPr/>
            </a:pPr>
            <a:r>
              <a:rPr lang="zh-CN" altLang="en-US" sz="2000" dirty="0">
                <a:latin typeface="宋体" panose="02010600030101010101" pitchFamily="2" charset="-122"/>
                <a:ea typeface="宋体" panose="02010600030101010101" pitchFamily="2" charset="-122"/>
                <a:cs typeface="Segoe UI" panose="020B0502040204020203" pitchFamily="34" charset="0"/>
              </a:rPr>
              <a:t>电力公司可以了解各个用户的电器使用情况，一方面可以检测用户对于违规电器的使用，减少用电安全隐患；另一方面可以对各个区域乃至各个家庭的用电行为进行分析，做到对每个用户都实现有差异的定向服务，提升用户满意度。</a:t>
            </a: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lvl="0" rtl="0">
              <a:spcAft>
                <a:spcPts val="600"/>
              </a:spcAft>
              <a:defRPr/>
            </a:pP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a:spcAft>
                <a:spcPts val="600"/>
              </a:spcAft>
              <a:defRPr/>
            </a:pPr>
            <a:r>
              <a:rPr lang="en-US" altLang="zh-CN" sz="2000" b="1" dirty="0">
                <a:latin typeface="宋体" panose="02010600030101010101" pitchFamily="2" charset="-122"/>
                <a:ea typeface="宋体" panose="02010600030101010101" pitchFamily="2" charset="-122"/>
                <a:cs typeface="Segoe UI" panose="020B0502040204020203" pitchFamily="34" charset="0"/>
              </a:rPr>
              <a:t>3. </a:t>
            </a:r>
            <a:r>
              <a:rPr lang="zh-CN" altLang="en-US" sz="2000" b="1" dirty="0">
                <a:latin typeface="宋体" panose="02010600030101010101" pitchFamily="2" charset="-122"/>
                <a:ea typeface="宋体" panose="02010600030101010101" pitchFamily="2" charset="-122"/>
                <a:cs typeface="Segoe UI" panose="020B0502040204020203" pitchFamily="34" charset="0"/>
              </a:rPr>
              <a:t>电器制造商信息收集</a:t>
            </a:r>
            <a:endParaRPr lang="en-US" altLang="zh-CN" sz="2000" b="1" dirty="0">
              <a:latin typeface="宋体" panose="02010600030101010101" pitchFamily="2" charset="-122"/>
              <a:ea typeface="宋体" panose="02010600030101010101" pitchFamily="2" charset="-122"/>
              <a:cs typeface="Segoe UI" panose="020B0502040204020203" pitchFamily="34" charset="0"/>
            </a:endParaRPr>
          </a:p>
          <a:p>
            <a:pPr lvl="0" rtl="0">
              <a:spcAft>
                <a:spcPts val="600"/>
              </a:spcAft>
              <a:defRPr/>
            </a:pPr>
            <a:r>
              <a:rPr lang="zh-CN" altLang="en-US" sz="2000" dirty="0">
                <a:latin typeface="宋体" panose="02010600030101010101" pitchFamily="2" charset="-122"/>
                <a:ea typeface="宋体" panose="02010600030101010101" pitchFamily="2" charset="-122"/>
                <a:cs typeface="Segoe UI" panose="020B0502040204020203" pitchFamily="34" charset="0"/>
              </a:rPr>
              <a:t>电器制造商可以通过负荷分解获得的电器信息，查看分析电器的实际使用情况和电器规格是否匹配，提升电器制造质量。</a:t>
            </a:r>
            <a:endParaRPr lang="en-US" altLang="zh-CN" sz="2000" dirty="0">
              <a:latin typeface="宋体" panose="02010600030101010101" pitchFamily="2" charset="-122"/>
              <a:ea typeface="宋体" panose="02010600030101010101" pitchFamily="2" charset="-122"/>
              <a:cs typeface="Segoe UI" panose="020B0502040204020203" pitchFamily="34" charset="0"/>
            </a:endParaRPr>
          </a:p>
        </p:txBody>
      </p:sp>
    </p:spTree>
    <p:extLst>
      <p:ext uri="{BB962C8B-B14F-4D97-AF65-F5344CB8AC3E}">
        <p14:creationId xmlns:p14="http://schemas.microsoft.com/office/powerpoint/2010/main" val="3505959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rtlCol="0">
            <a:normAutofit/>
          </a:bodyPr>
          <a:lstStyle/>
          <a:p>
            <a:pPr rtl="0"/>
            <a:r>
              <a:rPr lang="zh-CN" altLang="en-US" dirty="0">
                <a:cs typeface="Segoe UI Light" panose="020B0502040204020203" pitchFamily="34" charset="0"/>
              </a:rPr>
              <a:t>国内外研究现状</a:t>
            </a:r>
          </a:p>
        </p:txBody>
      </p:sp>
      <p:sp>
        <p:nvSpPr>
          <p:cNvPr id="5" name="内容占位符 4"/>
          <p:cNvSpPr>
            <a:spLocks noGrp="1"/>
          </p:cNvSpPr>
          <p:nvPr>
            <p:ph sz="half" idx="4294967295"/>
          </p:nvPr>
        </p:nvSpPr>
        <p:spPr>
          <a:xfrm>
            <a:off x="541611" y="2614427"/>
            <a:ext cx="9442648" cy="3978275"/>
          </a:xfrm>
        </p:spPr>
        <p:txBody>
          <a:bodyPr rtlCol="0">
            <a:normAutofit/>
          </a:bodyPr>
          <a:lstStyle/>
          <a:p>
            <a:pPr marL="457200" indent="-457200" rtl="0">
              <a:lnSpc>
                <a:spcPts val="3600"/>
              </a:lnSpc>
              <a:spcAft>
                <a:spcPts val="0"/>
              </a:spcAft>
              <a:buAutoNum type="arabicPeriod"/>
            </a:pPr>
            <a:r>
              <a:rPr lang="zh-CN" altLang="en-US" sz="2000" dirty="0">
                <a:cs typeface="Segoe UI Light" panose="020B0502040204020203" pitchFamily="34" charset="0"/>
              </a:rPr>
              <a:t>基于组合优化的方式</a:t>
            </a:r>
            <a:endParaRPr lang="en-US" altLang="zh-CN" sz="2000" dirty="0">
              <a:cs typeface="Segoe UI Light" panose="020B0502040204020203" pitchFamily="34" charset="0"/>
            </a:endParaRPr>
          </a:p>
          <a:p>
            <a:pPr marL="457200" indent="-457200" rtl="0">
              <a:lnSpc>
                <a:spcPts val="3600"/>
              </a:lnSpc>
              <a:spcAft>
                <a:spcPts val="0"/>
              </a:spcAft>
              <a:buAutoNum type="arabicPeriod"/>
            </a:pPr>
            <a:r>
              <a:rPr lang="zh-CN" altLang="en-US" sz="2000" dirty="0">
                <a:cs typeface="Segoe UI Light" panose="020B0502040204020203" pitchFamily="34" charset="0"/>
              </a:rPr>
              <a:t>基于模式识别的方式</a:t>
            </a:r>
            <a:endParaRPr lang="en-US" altLang="zh-CN" sz="2000" dirty="0">
              <a:cs typeface="Segoe UI Light" panose="020B0502040204020203" pitchFamily="34" charset="0"/>
            </a:endParaRPr>
          </a:p>
          <a:p>
            <a:pPr marL="685800" lvl="1" indent="-457200">
              <a:lnSpc>
                <a:spcPts val="3600"/>
              </a:lnSpc>
              <a:spcAft>
                <a:spcPts val="0"/>
              </a:spcAft>
              <a:buAutoNum type="arabicPeriod"/>
            </a:pPr>
            <a:r>
              <a:rPr lang="zh-CN" altLang="en-US" sz="2000" dirty="0">
                <a:cs typeface="Segoe UI Light" panose="020B0502040204020203" pitchFamily="34" charset="0"/>
              </a:rPr>
              <a:t>有监督学习</a:t>
            </a:r>
            <a:endParaRPr lang="en-US" altLang="zh-CN" sz="2000" dirty="0">
              <a:cs typeface="Segoe UI Light" panose="020B0502040204020203" pitchFamily="34" charset="0"/>
            </a:endParaRPr>
          </a:p>
          <a:p>
            <a:pPr marL="685800" lvl="1" indent="-457200">
              <a:lnSpc>
                <a:spcPts val="3600"/>
              </a:lnSpc>
              <a:spcAft>
                <a:spcPts val="0"/>
              </a:spcAft>
              <a:buAutoNum type="arabicPeriod"/>
            </a:pPr>
            <a:r>
              <a:rPr lang="zh-CN" altLang="en-US" sz="2000" dirty="0">
                <a:cs typeface="Segoe UI Light" panose="020B0502040204020203" pitchFamily="34" charset="0"/>
              </a:rPr>
              <a:t>无监督学习</a:t>
            </a:r>
            <a:endParaRPr lang="en-US" altLang="zh-CN" sz="2000" dirty="0">
              <a:cs typeface="Segoe UI Light" panose="020B0502040204020203" pitchFamily="34" charset="0"/>
            </a:endParaRPr>
          </a:p>
        </p:txBody>
      </p:sp>
    </p:spTree>
    <p:extLst>
      <p:ext uri="{BB962C8B-B14F-4D97-AF65-F5344CB8AC3E}">
        <p14:creationId xmlns:p14="http://schemas.microsoft.com/office/powerpoint/2010/main" val="3045329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传统负荷监测方式</a:t>
            </a:r>
          </a:p>
        </p:txBody>
      </p:sp>
      <p:sp>
        <p:nvSpPr>
          <p:cNvPr id="38" name="内容占位符 17"/>
          <p:cNvSpPr txBox="1">
            <a:spLocks/>
          </p:cNvSpPr>
          <p:nvPr/>
        </p:nvSpPr>
        <p:spPr>
          <a:xfrm>
            <a:off x="541610" y="1256563"/>
            <a:ext cx="11091918" cy="535799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en-US" altLang="zh-CN" sz="3200" dirty="0">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7" name="文本框 6">
            <a:extLst>
              <a:ext uri="{FF2B5EF4-FFF2-40B4-BE49-F238E27FC236}">
                <a16:creationId xmlns:a16="http://schemas.microsoft.com/office/drawing/2014/main" id="{6C497E55-B992-411A-BE05-05642059BC48}"/>
              </a:ext>
            </a:extLst>
          </p:cNvPr>
          <p:cNvSpPr txBox="1"/>
          <p:nvPr/>
        </p:nvSpPr>
        <p:spPr>
          <a:xfrm>
            <a:off x="737419" y="1569229"/>
            <a:ext cx="10388764" cy="4016484"/>
          </a:xfrm>
          <a:prstGeom prst="rect">
            <a:avLst/>
          </a:prstGeom>
          <a:noFill/>
        </p:spPr>
        <p:txBody>
          <a:bodyPr wrap="square">
            <a:spAutoFit/>
          </a:bodyPr>
          <a:lstStyle/>
          <a:p>
            <a:pPr marL="457200" lvl="0" indent="-457200" rtl="0">
              <a:spcAft>
                <a:spcPts val="600"/>
              </a:spcAft>
              <a:buAutoNum type="arabicPeriod"/>
              <a:defRPr/>
            </a:pPr>
            <a:r>
              <a:rPr lang="zh-CN" altLang="en-US" sz="2000" b="1" dirty="0">
                <a:latin typeface="宋体" panose="02010600030101010101" pitchFamily="2" charset="-122"/>
                <a:ea typeface="宋体" panose="02010600030101010101" pitchFamily="2" charset="-122"/>
                <a:cs typeface="Segoe UI" panose="020B0502040204020203" pitchFamily="34" charset="0"/>
              </a:rPr>
              <a:t>组合优化</a:t>
            </a:r>
            <a:endParaRPr lang="en-US" altLang="zh-CN" sz="2000" b="1" dirty="0">
              <a:latin typeface="宋体" panose="02010600030101010101" pitchFamily="2" charset="-122"/>
              <a:ea typeface="宋体" panose="02010600030101010101" pitchFamily="2" charset="-122"/>
              <a:cs typeface="Segoe UI" panose="020B0502040204020203" pitchFamily="34" charset="0"/>
            </a:endParaRPr>
          </a:p>
          <a:p>
            <a:pPr lvl="0" rtl="0">
              <a:spcAft>
                <a:spcPts val="600"/>
              </a:spcAft>
              <a:defRPr/>
            </a:pPr>
            <a:r>
              <a:rPr lang="zh-CN" altLang="en-US" sz="2000" dirty="0">
                <a:latin typeface="宋体" panose="02010600030101010101" pitchFamily="2" charset="-122"/>
                <a:ea typeface="宋体" panose="02010600030101010101" pitchFamily="2" charset="-122"/>
                <a:cs typeface="Segoe UI" panose="020B0502040204020203" pitchFamily="34" charset="0"/>
              </a:rPr>
              <a:t>    尝试将观察到的功率测量值与设备特征库中设备功率信号的可能组合进行匹配，以减少匹配误差作为优化策略。</a:t>
            </a: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lvl="0" rtl="0">
              <a:spcAft>
                <a:spcPts val="600"/>
              </a:spcAft>
              <a:defRPr/>
            </a:pPr>
            <a:endParaRPr lang="en-US" altLang="zh-CN" sz="2000" b="1" dirty="0">
              <a:latin typeface="宋体" panose="02010600030101010101" pitchFamily="2" charset="-122"/>
              <a:ea typeface="宋体" panose="02010600030101010101" pitchFamily="2" charset="-122"/>
              <a:cs typeface="Segoe UI" panose="020B0502040204020203" pitchFamily="34" charset="0"/>
            </a:endParaRPr>
          </a:p>
          <a:p>
            <a:pPr lvl="0" rtl="0">
              <a:spcAft>
                <a:spcPts val="600"/>
              </a:spcAft>
              <a:defRPr/>
            </a:pPr>
            <a:r>
              <a:rPr lang="en-US" altLang="zh-CN" sz="2000" b="1" dirty="0">
                <a:latin typeface="宋体" panose="02010600030101010101" pitchFamily="2" charset="-122"/>
                <a:ea typeface="宋体" panose="02010600030101010101" pitchFamily="2" charset="-122"/>
                <a:cs typeface="Segoe UI" panose="020B0502040204020203" pitchFamily="34" charset="0"/>
              </a:rPr>
              <a:t>2. </a:t>
            </a:r>
            <a:r>
              <a:rPr lang="zh-CN" altLang="en-US" sz="2000" b="1" dirty="0">
                <a:latin typeface="宋体" panose="02010600030101010101" pitchFamily="2" charset="-122"/>
                <a:ea typeface="宋体" panose="02010600030101010101" pitchFamily="2" charset="-122"/>
                <a:cs typeface="Segoe UI" panose="020B0502040204020203" pitchFamily="34" charset="0"/>
              </a:rPr>
              <a:t>隐马尔可夫</a:t>
            </a:r>
            <a:endParaRPr lang="en-US" altLang="zh-CN" sz="2000" b="1" dirty="0">
              <a:latin typeface="宋体" panose="02010600030101010101" pitchFamily="2" charset="-122"/>
              <a:ea typeface="宋体" panose="02010600030101010101" pitchFamily="2" charset="-122"/>
              <a:cs typeface="Segoe UI" panose="020B0502040204020203" pitchFamily="34" charset="0"/>
            </a:endParaRPr>
          </a:p>
          <a:p>
            <a:pPr lvl="0" rtl="0">
              <a:spcAft>
                <a:spcPts val="600"/>
              </a:spcAft>
              <a:defRPr/>
            </a:pPr>
            <a:r>
              <a:rPr lang="zh-CN" altLang="en-US" sz="2000" dirty="0">
                <a:latin typeface="宋体" panose="02010600030101010101" pitchFamily="2" charset="-122"/>
                <a:ea typeface="宋体" panose="02010600030101010101" pitchFamily="2" charset="-122"/>
                <a:cs typeface="Segoe UI" panose="020B0502040204020203" pitchFamily="34" charset="0"/>
              </a:rPr>
              <a:t>    由初始状态概率向量</a:t>
            </a:r>
            <a:r>
              <a:rPr lang="en-US" altLang="zh-CN" sz="2000" dirty="0">
                <a:latin typeface="宋体" panose="02010600030101010101" pitchFamily="2" charset="-122"/>
                <a:ea typeface="宋体" panose="02010600030101010101" pitchFamily="2" charset="-122"/>
                <a:cs typeface="Segoe UI" panose="020B0502040204020203" pitchFamily="34" charset="0"/>
              </a:rPr>
              <a:t>π</a:t>
            </a:r>
            <a:r>
              <a:rPr lang="zh-CN" altLang="en-US" sz="2000" dirty="0">
                <a:latin typeface="宋体" panose="02010600030101010101" pitchFamily="2" charset="-122"/>
                <a:ea typeface="宋体" panose="02010600030101010101" pitchFamily="2" charset="-122"/>
                <a:cs typeface="Segoe UI" panose="020B0502040204020203" pitchFamily="34" charset="0"/>
              </a:rPr>
              <a:t>、状态转移模型</a:t>
            </a:r>
            <a:r>
              <a:rPr lang="en-US" altLang="zh-CN" sz="2000" dirty="0">
                <a:latin typeface="宋体" panose="02010600030101010101" pitchFamily="2" charset="-122"/>
                <a:ea typeface="宋体" panose="02010600030101010101" pitchFamily="2" charset="-122"/>
                <a:cs typeface="Segoe UI" panose="020B0502040204020203" pitchFamily="34" charset="0"/>
              </a:rPr>
              <a:t>A</a:t>
            </a:r>
            <a:r>
              <a:rPr lang="zh-CN" altLang="en-US" sz="2000" dirty="0">
                <a:latin typeface="宋体" panose="02010600030101010101" pitchFamily="2" charset="-122"/>
                <a:ea typeface="宋体" panose="02010600030101010101" pitchFamily="2" charset="-122"/>
                <a:cs typeface="Segoe UI" panose="020B0502040204020203" pitchFamily="34" charset="0"/>
              </a:rPr>
              <a:t>、观测概率矩阵</a:t>
            </a:r>
            <a:r>
              <a:rPr lang="en-US" altLang="zh-CN" sz="2000" dirty="0">
                <a:latin typeface="宋体" panose="02010600030101010101" pitchFamily="2" charset="-122"/>
                <a:ea typeface="宋体" panose="02010600030101010101" pitchFamily="2" charset="-122"/>
                <a:cs typeface="Segoe UI" panose="020B0502040204020203" pitchFamily="34" charset="0"/>
              </a:rPr>
              <a:t>B</a:t>
            </a:r>
            <a:r>
              <a:rPr lang="zh-CN" altLang="en-US" sz="2000" dirty="0">
                <a:latin typeface="宋体" panose="02010600030101010101" pitchFamily="2" charset="-122"/>
                <a:ea typeface="宋体" panose="02010600030101010101" pitchFamily="2" charset="-122"/>
                <a:cs typeface="Segoe UI" panose="020B0502040204020203" pitchFamily="34" charset="0"/>
              </a:rPr>
              <a:t>构建一个马尔可夫模型。观测序列为总电表采集的时间序列，隐含状态序列为每个电器的工作模式。</a:t>
            </a:r>
            <a:endParaRPr lang="en-US" altLang="zh-CN" sz="2000" dirty="0">
              <a:latin typeface="宋体" panose="02010600030101010101" pitchFamily="2" charset="-122"/>
              <a:ea typeface="宋体" panose="02010600030101010101" pitchFamily="2" charset="-122"/>
              <a:cs typeface="Segoe UI" panose="020B0502040204020203" pitchFamily="34" charset="0"/>
            </a:endParaRPr>
          </a:p>
          <a:p>
            <a:pPr>
              <a:spcAft>
                <a:spcPts val="600"/>
              </a:spcAft>
              <a:defRPr/>
            </a:pPr>
            <a:endParaRPr lang="en-US" altLang="zh-CN" sz="2000" b="1" dirty="0">
              <a:latin typeface="宋体" panose="02010600030101010101" pitchFamily="2" charset="-122"/>
              <a:ea typeface="宋体" panose="02010600030101010101" pitchFamily="2" charset="-122"/>
              <a:cs typeface="Segoe UI" panose="020B0502040204020203" pitchFamily="34" charset="0"/>
            </a:endParaRPr>
          </a:p>
          <a:p>
            <a:pPr>
              <a:spcAft>
                <a:spcPts val="600"/>
              </a:spcAft>
              <a:defRPr/>
            </a:pPr>
            <a:r>
              <a:rPr lang="en-US" altLang="zh-CN" sz="2000" b="1" dirty="0">
                <a:latin typeface="宋体" panose="02010600030101010101" pitchFamily="2" charset="-122"/>
                <a:ea typeface="宋体" panose="02010600030101010101" pitchFamily="2" charset="-122"/>
                <a:cs typeface="Segoe UI" panose="020B0502040204020203" pitchFamily="34" charset="0"/>
              </a:rPr>
              <a:t>3. </a:t>
            </a:r>
            <a:r>
              <a:rPr lang="zh-CN" altLang="en-US" sz="2000" b="1" dirty="0">
                <a:latin typeface="宋体" panose="02010600030101010101" pitchFamily="2" charset="-122"/>
                <a:ea typeface="宋体" panose="02010600030101010101" pitchFamily="2" charset="-122"/>
                <a:cs typeface="Segoe UI" panose="020B0502040204020203" pitchFamily="34" charset="0"/>
              </a:rPr>
              <a:t>稀疏编码</a:t>
            </a:r>
            <a:endParaRPr lang="en-US" altLang="zh-CN" sz="2000" b="1" dirty="0">
              <a:latin typeface="宋体" panose="02010600030101010101" pitchFamily="2" charset="-122"/>
              <a:ea typeface="宋体" panose="02010600030101010101" pitchFamily="2" charset="-122"/>
              <a:cs typeface="Segoe UI" panose="020B0502040204020203" pitchFamily="34" charset="0"/>
            </a:endParaRPr>
          </a:p>
          <a:p>
            <a:pPr lvl="0" rtl="0">
              <a:spcAft>
                <a:spcPts val="600"/>
              </a:spcAft>
              <a:defRPr/>
            </a:pPr>
            <a:r>
              <a:rPr lang="zh-CN" altLang="en-US" sz="2000" dirty="0">
                <a:latin typeface="宋体" panose="02010600030101010101" pitchFamily="2" charset="-122"/>
                <a:ea typeface="宋体" panose="02010600030101010101" pitchFamily="2" charset="-122"/>
                <a:cs typeface="Segoe UI" panose="020B0502040204020203" pitchFamily="34" charset="0"/>
              </a:rPr>
              <a:t>    为每一台设备建立相应的负荷矩阵。实际使用时将这些学习模型结合起来，仅使用它们的累计信号来分解从未见过的家庭中不同设备的功耗。</a:t>
            </a:r>
            <a:endParaRPr lang="en-US" altLang="zh-CN" sz="2000" dirty="0">
              <a:latin typeface="宋体" panose="02010600030101010101" pitchFamily="2" charset="-122"/>
              <a:ea typeface="宋体" panose="02010600030101010101" pitchFamily="2" charset="-122"/>
              <a:cs typeface="Segoe UI" panose="020B0502040204020203" pitchFamily="34" charset="0"/>
            </a:endParaRPr>
          </a:p>
        </p:txBody>
      </p:sp>
    </p:spTree>
    <p:extLst>
      <p:ext uri="{BB962C8B-B14F-4D97-AF65-F5344CB8AC3E}">
        <p14:creationId xmlns:p14="http://schemas.microsoft.com/office/powerpoint/2010/main" val="697282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传统负荷监测方式的不足</a:t>
            </a:r>
          </a:p>
        </p:txBody>
      </p:sp>
      <p:sp>
        <p:nvSpPr>
          <p:cNvPr id="38" name="内容占位符 17"/>
          <p:cNvSpPr txBox="1">
            <a:spLocks/>
          </p:cNvSpPr>
          <p:nvPr/>
        </p:nvSpPr>
        <p:spPr>
          <a:xfrm>
            <a:off x="541610" y="1256563"/>
            <a:ext cx="11091918" cy="535799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en-US" altLang="zh-CN" sz="3200" dirty="0">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7" name="文本框 6">
            <a:extLst>
              <a:ext uri="{FF2B5EF4-FFF2-40B4-BE49-F238E27FC236}">
                <a16:creationId xmlns:a16="http://schemas.microsoft.com/office/drawing/2014/main" id="{6C497E55-B992-411A-BE05-05642059BC48}"/>
              </a:ext>
            </a:extLst>
          </p:cNvPr>
          <p:cNvSpPr txBox="1"/>
          <p:nvPr/>
        </p:nvSpPr>
        <p:spPr>
          <a:xfrm>
            <a:off x="737419" y="1569229"/>
            <a:ext cx="10388764" cy="4293483"/>
          </a:xfrm>
          <a:prstGeom prst="rect">
            <a:avLst/>
          </a:prstGeom>
          <a:noFill/>
        </p:spPr>
        <p:txBody>
          <a:bodyPr wrap="square">
            <a:spAutoFit/>
          </a:bodyPr>
          <a:lstStyle/>
          <a:p>
            <a:pPr marL="457200" lvl="0" indent="-457200" rtl="0">
              <a:spcAft>
                <a:spcPts val="600"/>
              </a:spcAft>
              <a:buAutoNum type="arabicPeriod"/>
              <a:defRPr/>
            </a:pPr>
            <a:r>
              <a:rPr lang="zh-CN" altLang="en-US" sz="2000" b="1" dirty="0">
                <a:latin typeface="宋体" panose="02010600030101010101" pitchFamily="2" charset="-122"/>
                <a:ea typeface="宋体" panose="02010600030101010101" pitchFamily="2" charset="-122"/>
                <a:cs typeface="Segoe UI" panose="020B0502040204020203" pitchFamily="34" charset="0"/>
              </a:rPr>
              <a:t>组合优化</a:t>
            </a:r>
            <a:endParaRPr lang="en-US" altLang="zh-CN" sz="2000" b="1" dirty="0">
              <a:latin typeface="宋体" panose="02010600030101010101" pitchFamily="2" charset="-122"/>
              <a:ea typeface="宋体" panose="02010600030101010101" pitchFamily="2" charset="-122"/>
              <a:cs typeface="Segoe UI" panose="020B0502040204020203" pitchFamily="34" charset="0"/>
            </a:endParaRPr>
          </a:p>
          <a:p>
            <a:pPr lvl="0" rtl="0">
              <a:spcAft>
                <a:spcPts val="600"/>
              </a:spcAft>
              <a:defRPr/>
            </a:pPr>
            <a:r>
              <a:rPr lang="en-US" altLang="zh-CN" sz="1800" spc="-30" dirty="0">
                <a:effectLst/>
                <a:ea typeface="宋体" panose="02010600030101010101" pitchFamily="2" charset="-122"/>
                <a:cs typeface="Times New Roman" panose="02020603050405020304" pitchFamily="18" charset="0"/>
              </a:rPr>
              <a:t>        </a:t>
            </a:r>
            <a:r>
              <a:rPr lang="zh-CN" altLang="zh-CN" sz="1800" spc="-30" dirty="0">
                <a:effectLst/>
                <a:ea typeface="宋体" panose="02010600030101010101" pitchFamily="2" charset="-122"/>
                <a:cs typeface="Times New Roman" panose="02020603050405020304" pitchFamily="18" charset="0"/>
              </a:rPr>
              <a:t>对于设备数量较少且设备特征已知的情况具有相对较好的分解效果。但是该方法本质上是</a:t>
            </a:r>
            <a:r>
              <a:rPr lang="en-US" altLang="zh-CN" sz="1800" spc="-30" dirty="0">
                <a:effectLst/>
                <a:ea typeface="宋体" panose="02010600030101010101" pitchFamily="2" charset="-122"/>
                <a:cs typeface="Times New Roman" panose="02020603050405020304" pitchFamily="18" charset="0"/>
              </a:rPr>
              <a:t>NP</a:t>
            </a:r>
            <a:r>
              <a:rPr lang="zh-CN" altLang="zh-CN" sz="1800" spc="-30" dirty="0">
                <a:effectLst/>
                <a:ea typeface="宋体" panose="02010600030101010101" pitchFamily="2" charset="-122"/>
                <a:cs typeface="Times New Roman" panose="02020603050405020304" pitchFamily="18" charset="0"/>
              </a:rPr>
              <a:t>完全问题，优化提升困难；其次，该方法假设各设备的特征满足叠加性，但是并不是所有设备的负荷特征都满足这一特性；最后，该方法需要一个完整的设备特征库，这一需求在实际应用中很难被满足</a:t>
            </a:r>
            <a:endParaRPr lang="en-US" altLang="zh-CN" sz="2000" b="1" dirty="0">
              <a:latin typeface="宋体" panose="02010600030101010101" pitchFamily="2" charset="-122"/>
              <a:ea typeface="宋体" panose="02010600030101010101" pitchFamily="2" charset="-122"/>
              <a:cs typeface="Segoe UI" panose="020B0502040204020203" pitchFamily="34" charset="0"/>
            </a:endParaRPr>
          </a:p>
          <a:p>
            <a:pPr lvl="0" rtl="0">
              <a:spcAft>
                <a:spcPts val="600"/>
              </a:spcAft>
              <a:defRPr/>
            </a:pPr>
            <a:endParaRPr lang="en-US" altLang="zh-CN" sz="2000" b="1" dirty="0">
              <a:latin typeface="宋体" panose="02010600030101010101" pitchFamily="2" charset="-122"/>
              <a:ea typeface="宋体" panose="02010600030101010101" pitchFamily="2" charset="-122"/>
              <a:cs typeface="Segoe UI" panose="020B0502040204020203" pitchFamily="34" charset="0"/>
            </a:endParaRPr>
          </a:p>
          <a:p>
            <a:pPr lvl="0" rtl="0">
              <a:spcAft>
                <a:spcPts val="600"/>
              </a:spcAft>
              <a:defRPr/>
            </a:pPr>
            <a:r>
              <a:rPr lang="en-US" altLang="zh-CN" sz="2000" b="1" dirty="0">
                <a:latin typeface="宋体" panose="02010600030101010101" pitchFamily="2" charset="-122"/>
                <a:ea typeface="宋体" panose="02010600030101010101" pitchFamily="2" charset="-122"/>
                <a:cs typeface="Segoe UI" panose="020B0502040204020203" pitchFamily="34" charset="0"/>
              </a:rPr>
              <a:t>2. </a:t>
            </a:r>
            <a:r>
              <a:rPr lang="zh-CN" altLang="en-US" sz="2000" b="1" dirty="0">
                <a:latin typeface="宋体" panose="02010600030101010101" pitchFamily="2" charset="-122"/>
                <a:ea typeface="宋体" panose="02010600030101010101" pitchFamily="2" charset="-122"/>
                <a:cs typeface="Segoe UI" panose="020B0502040204020203" pitchFamily="34" charset="0"/>
              </a:rPr>
              <a:t>隐马尔可夫</a:t>
            </a:r>
            <a:endParaRPr lang="en-US" altLang="zh-CN" sz="2000" b="1" dirty="0">
              <a:latin typeface="宋体" panose="02010600030101010101" pitchFamily="2" charset="-122"/>
              <a:ea typeface="宋体" panose="02010600030101010101" pitchFamily="2" charset="-122"/>
              <a:cs typeface="Segoe UI" panose="020B0502040204020203" pitchFamily="34" charset="0"/>
            </a:endParaRPr>
          </a:p>
          <a:p>
            <a:pPr lvl="0" rtl="0">
              <a:spcAft>
                <a:spcPts val="600"/>
              </a:spcAft>
              <a:defRPr/>
            </a:pPr>
            <a:r>
              <a:rPr lang="zh-CN" altLang="en-US" sz="2000" dirty="0">
                <a:latin typeface="宋体" panose="02010600030101010101" pitchFamily="2" charset="-122"/>
                <a:ea typeface="宋体" panose="02010600030101010101" pitchFamily="2" charset="-122"/>
                <a:cs typeface="Segoe UI" panose="020B0502040204020203" pitchFamily="34" charset="0"/>
              </a:rPr>
              <a:t>    </a:t>
            </a:r>
            <a:r>
              <a:rPr lang="en-US" altLang="zh-CN" sz="1800" spc="-30" dirty="0">
                <a:effectLst/>
                <a:latin typeface="宋体" panose="02010600030101010101" pitchFamily="2" charset="-122"/>
                <a:cs typeface="Times New Roman" panose="02020603050405020304" pitchFamily="18" charset="0"/>
              </a:rPr>
              <a:t>FHMM</a:t>
            </a:r>
            <a:r>
              <a:rPr lang="zh-CN" altLang="zh-CN" sz="1800" spc="-30" dirty="0">
                <a:effectLst/>
                <a:ea typeface="宋体" panose="02010600030101010101" pitchFamily="2" charset="-122"/>
                <a:cs typeface="Times New Roman" panose="02020603050405020304" pitchFamily="18" charset="0"/>
              </a:rPr>
              <a:t>中假设每台设备之间的状态是相互独立的，忽略了设备之间的相关性信息。此外，</a:t>
            </a:r>
            <a:r>
              <a:rPr lang="en-US" altLang="zh-CN" sz="1800" spc="-30" dirty="0">
                <a:effectLst/>
                <a:ea typeface="宋体" panose="02010600030101010101" pitchFamily="2" charset="-122"/>
                <a:cs typeface="Times New Roman" panose="02020603050405020304" pitchFamily="18" charset="0"/>
              </a:rPr>
              <a:t>FHMM</a:t>
            </a:r>
            <a:r>
              <a:rPr lang="zh-CN" altLang="zh-CN" sz="1800" spc="-30" dirty="0">
                <a:effectLst/>
                <a:ea typeface="宋体" panose="02010600030101010101" pitchFamily="2" charset="-122"/>
                <a:cs typeface="Times New Roman" panose="02020603050405020304" pitchFamily="18" charset="0"/>
              </a:rPr>
              <a:t>的模型复杂度仍然较高，并且要得出精确推理所需的状态数量仍然会呈指数型增加，这给实际应用带来了困难</a:t>
            </a:r>
            <a:endParaRPr lang="en-US" altLang="zh-CN" sz="1800" spc="-30" dirty="0">
              <a:effectLst/>
              <a:ea typeface="宋体" panose="02010600030101010101" pitchFamily="2" charset="-122"/>
              <a:cs typeface="Times New Roman" panose="02020603050405020304" pitchFamily="18" charset="0"/>
            </a:endParaRPr>
          </a:p>
          <a:p>
            <a:pPr lvl="0" rtl="0">
              <a:spcAft>
                <a:spcPts val="600"/>
              </a:spcAft>
              <a:defRPr/>
            </a:pPr>
            <a:endParaRPr lang="en-US" altLang="zh-CN" sz="2000" b="1" dirty="0">
              <a:latin typeface="宋体" panose="02010600030101010101" pitchFamily="2" charset="-122"/>
              <a:ea typeface="宋体" panose="02010600030101010101" pitchFamily="2" charset="-122"/>
              <a:cs typeface="Segoe UI" panose="020B0502040204020203" pitchFamily="34" charset="0"/>
            </a:endParaRPr>
          </a:p>
          <a:p>
            <a:pPr lvl="0" rtl="0">
              <a:spcAft>
                <a:spcPts val="600"/>
              </a:spcAft>
              <a:defRPr/>
            </a:pPr>
            <a:endParaRPr lang="en-US" altLang="zh-CN" sz="2000" b="1" dirty="0">
              <a:latin typeface="宋体" panose="02010600030101010101" pitchFamily="2" charset="-122"/>
              <a:ea typeface="宋体" panose="02010600030101010101" pitchFamily="2" charset="-122"/>
              <a:cs typeface="Segoe UI" panose="020B0502040204020203" pitchFamily="34" charset="0"/>
            </a:endParaRPr>
          </a:p>
          <a:p>
            <a:pPr marL="342900" lvl="0" indent="-342900" rtl="0">
              <a:spcAft>
                <a:spcPts val="600"/>
              </a:spcAft>
              <a:buFont typeface="Arial" panose="020B0604020202020204" pitchFamily="34" charset="0"/>
              <a:buChar char="•"/>
              <a:defRPr/>
            </a:pPr>
            <a:r>
              <a:rPr lang="zh-CN" altLang="en-US" sz="2800" b="1" dirty="0">
                <a:latin typeface="宋体" panose="02010600030101010101" pitchFamily="2" charset="-122"/>
                <a:ea typeface="宋体" panose="02010600030101010101" pitchFamily="2" charset="-122"/>
                <a:cs typeface="Segoe UI" panose="020B0502040204020203" pitchFamily="34" charset="0"/>
              </a:rPr>
              <a:t>深度学习开始走入人们的视野</a:t>
            </a:r>
            <a:endParaRPr lang="en-US" altLang="zh-CN" sz="2800" b="1" dirty="0">
              <a:latin typeface="宋体" panose="02010600030101010101" pitchFamily="2" charset="-122"/>
              <a:ea typeface="宋体" panose="02010600030101010101" pitchFamily="2" charset="-122"/>
              <a:cs typeface="Segoe UI" panose="020B0502040204020203" pitchFamily="34" charset="0"/>
            </a:endParaRPr>
          </a:p>
        </p:txBody>
      </p:sp>
    </p:spTree>
    <p:extLst>
      <p:ext uri="{BB962C8B-B14F-4D97-AF65-F5344CB8AC3E}">
        <p14:creationId xmlns:p14="http://schemas.microsoft.com/office/powerpoint/2010/main" val="25028714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分钟级电表数据分解</a:t>
            </a:r>
          </a:p>
        </p:txBody>
      </p:sp>
      <p:sp>
        <p:nvSpPr>
          <p:cNvPr id="38" name="内容占位符 17"/>
          <p:cNvSpPr txBox="1">
            <a:spLocks/>
          </p:cNvSpPr>
          <p:nvPr/>
        </p:nvSpPr>
        <p:spPr>
          <a:xfrm>
            <a:off x="541610" y="1256563"/>
            <a:ext cx="11091918" cy="535799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en-US" altLang="zh-CN" sz="3200" dirty="0">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7" name="文本框 6">
            <a:extLst>
              <a:ext uri="{FF2B5EF4-FFF2-40B4-BE49-F238E27FC236}">
                <a16:creationId xmlns:a16="http://schemas.microsoft.com/office/drawing/2014/main" id="{6C497E55-B992-411A-BE05-05642059BC48}"/>
              </a:ext>
            </a:extLst>
          </p:cNvPr>
          <p:cNvSpPr txBox="1"/>
          <p:nvPr/>
        </p:nvSpPr>
        <p:spPr>
          <a:xfrm>
            <a:off x="737419" y="1569229"/>
            <a:ext cx="10388764" cy="3170099"/>
          </a:xfrm>
          <a:prstGeom prst="rect">
            <a:avLst/>
          </a:prstGeom>
          <a:noFill/>
        </p:spPr>
        <p:txBody>
          <a:bodyPr wrap="square">
            <a:spAutoFit/>
          </a:bodyPr>
          <a:lstStyle/>
          <a:p>
            <a:pPr marL="457200" lvl="0" indent="-457200" rtl="0">
              <a:spcAft>
                <a:spcPts val="600"/>
              </a:spcAft>
              <a:buAutoNum type="arabicPeriod"/>
              <a:defRPr/>
            </a:pPr>
            <a:r>
              <a:rPr lang="zh-CN" altLang="zh-CN" sz="2000" spc="-30" dirty="0">
                <a:effectLst/>
                <a:latin typeface="宋体" panose="02010600030101010101" pitchFamily="2" charset="-122"/>
                <a:ea typeface="宋体" panose="02010600030101010101" pitchFamily="2" charset="-122"/>
                <a:cs typeface="Times New Roman" panose="02020603050405020304" pitchFamily="18" charset="0"/>
              </a:rPr>
              <a:t>目前，大多数对于非侵入式负荷监测的研究都集中于秒级或者毫秒级的数据，而现有居民电表采集数据的频率为分钟级，为了实现秒级或毫秒级数据的采集，需要增加专用的采集设备</a:t>
            </a:r>
            <a:r>
              <a:rPr lang="zh-CN" altLang="en-US" sz="2000" spc="-3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2000" spc="-30" dirty="0">
              <a:effectLst/>
              <a:latin typeface="宋体" panose="02010600030101010101" pitchFamily="2" charset="-122"/>
              <a:ea typeface="宋体" panose="02010600030101010101" pitchFamily="2" charset="-122"/>
              <a:cs typeface="Times New Roman" panose="02020603050405020304" pitchFamily="18" charset="0"/>
            </a:endParaRPr>
          </a:p>
          <a:p>
            <a:pPr marL="457200" lvl="0" indent="-457200" rtl="0">
              <a:spcAft>
                <a:spcPts val="600"/>
              </a:spcAft>
              <a:buAutoNum type="arabicPeriod"/>
              <a:defRPr/>
            </a:pPr>
            <a:endParaRPr lang="en-US" altLang="zh-CN" sz="2000" spc="-30" dirty="0">
              <a:effectLst/>
              <a:latin typeface="宋体" panose="02010600030101010101" pitchFamily="2" charset="-122"/>
              <a:ea typeface="宋体" panose="02010600030101010101" pitchFamily="2" charset="-122"/>
              <a:cs typeface="Times New Roman" panose="02020603050405020304" pitchFamily="18" charset="0"/>
            </a:endParaRPr>
          </a:p>
          <a:p>
            <a:pPr marL="457200" lvl="0" indent="-457200" rtl="0">
              <a:spcAft>
                <a:spcPts val="600"/>
              </a:spcAft>
              <a:buAutoNum type="arabicPeriod"/>
              <a:defRPr/>
            </a:pPr>
            <a:r>
              <a:rPr lang="zh-CN" altLang="zh-CN" sz="2000" spc="-30" dirty="0">
                <a:effectLst/>
                <a:latin typeface="宋体" panose="02010600030101010101" pitchFamily="2" charset="-122"/>
                <a:ea typeface="宋体" panose="02010600030101010101" pitchFamily="2" charset="-122"/>
                <a:cs typeface="Times New Roman" panose="02020603050405020304" pitchFamily="18" charset="0"/>
              </a:rPr>
              <a:t>采集分钟级数据，只需要在软件层面对电表进行改造，成本较低。</a:t>
            </a:r>
            <a:endParaRPr lang="en-US" altLang="zh-CN" sz="2000" spc="-30" dirty="0">
              <a:effectLst/>
              <a:latin typeface="宋体" panose="02010600030101010101" pitchFamily="2" charset="-122"/>
              <a:ea typeface="宋体" panose="02010600030101010101" pitchFamily="2" charset="-122"/>
              <a:cs typeface="Times New Roman" panose="02020603050405020304" pitchFamily="18" charset="0"/>
            </a:endParaRPr>
          </a:p>
          <a:p>
            <a:pPr marL="457200" lvl="0" indent="-457200" rtl="0">
              <a:spcAft>
                <a:spcPts val="600"/>
              </a:spcAft>
              <a:buAutoNum type="arabicPeriod"/>
              <a:defRPr/>
            </a:pPr>
            <a:endParaRPr lang="en-US" altLang="zh-CN" sz="2000" spc="-30" dirty="0">
              <a:effectLst/>
              <a:latin typeface="宋体" panose="02010600030101010101" pitchFamily="2" charset="-122"/>
              <a:ea typeface="宋体" panose="02010600030101010101" pitchFamily="2" charset="-122"/>
              <a:cs typeface="Times New Roman" panose="02020603050405020304" pitchFamily="18" charset="0"/>
            </a:endParaRPr>
          </a:p>
          <a:p>
            <a:pPr marL="457200" lvl="0" indent="-457200" rtl="0">
              <a:spcAft>
                <a:spcPts val="600"/>
              </a:spcAft>
              <a:buAutoNum type="arabicPeriod"/>
              <a:defRPr/>
            </a:pPr>
            <a:r>
              <a:rPr lang="zh-CN" altLang="zh-CN" sz="2000" spc="-30" dirty="0">
                <a:effectLst/>
                <a:latin typeface="宋体" panose="02010600030101010101" pitchFamily="2" charset="-122"/>
                <a:ea typeface="宋体" panose="02010600030101010101" pitchFamily="2" charset="-122"/>
                <a:cs typeface="Times New Roman" panose="02020603050405020304" pitchFamily="18" charset="0"/>
              </a:rPr>
              <a:t>秒级和毫秒级这类相对高频数据相比，针对分钟级数据的非侵入式负荷监测存在着预测精准度较低、采集数据量的时间跨度较大等问题。因此，需要引入居民家庭的社会特征，以提高面向分钟级数据的负荷辨识精度</a:t>
            </a:r>
            <a:endParaRPr lang="en-US" altLang="zh-CN" sz="2400" dirty="0">
              <a:latin typeface="宋体" panose="02010600030101010101" pitchFamily="2" charset="-122"/>
              <a:ea typeface="宋体" panose="02010600030101010101" pitchFamily="2" charset="-122"/>
              <a:cs typeface="Segoe UI" panose="020B0502040204020203" pitchFamily="34" charset="0"/>
            </a:endParaRPr>
          </a:p>
        </p:txBody>
      </p:sp>
    </p:spTree>
    <p:extLst>
      <p:ext uri="{BB962C8B-B14F-4D97-AF65-F5344CB8AC3E}">
        <p14:creationId xmlns:p14="http://schemas.microsoft.com/office/powerpoint/2010/main" val="619070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31_TF10001108.potx" id="{D183F7B2-BB7C-4769-A654-F50CCFED9CE6}" vid="{19F569AA-F1B7-4CD3-A3E0-DFBF7B5FB0CC}"/>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{12BA09B4-4757-4D2A-9789-CCB9CEBE2822}tf10001108_win32</Template>
  <TotalTime>0</TotalTime>
  <Words>1916</Words>
  <Application>Microsoft Office PowerPoint</Application>
  <PresentationFormat>宽屏</PresentationFormat>
  <Paragraphs>297</Paragraphs>
  <Slides>29</Slides>
  <Notes>25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0" baseType="lpstr">
      <vt:lpstr>Microsoft YaHei UI</vt:lpstr>
      <vt:lpstr>仿宋</vt:lpstr>
      <vt:lpstr>宋体</vt:lpstr>
      <vt:lpstr>Arial</vt:lpstr>
      <vt:lpstr>Cambria Math</vt:lpstr>
      <vt:lpstr>Segoe UI</vt:lpstr>
      <vt:lpstr>Segoe UI Light</vt:lpstr>
      <vt:lpstr>Times New Roman</vt:lpstr>
      <vt:lpstr>Wingdings</vt:lpstr>
      <vt:lpstr>欢迎文档</vt:lpstr>
      <vt:lpstr>Visio</vt:lpstr>
      <vt:lpstr>PowerPoint 演示文稿</vt:lpstr>
      <vt:lpstr>非侵入式负荷监测</vt:lpstr>
      <vt:lpstr>背景</vt:lpstr>
      <vt:lpstr>分类</vt:lpstr>
      <vt:lpstr>应用价值</vt:lpstr>
      <vt:lpstr>国内外研究现状</vt:lpstr>
      <vt:lpstr>传统负荷监测方式</vt:lpstr>
      <vt:lpstr>传统负荷监测方式的不足</vt:lpstr>
      <vt:lpstr>分钟级电表数据分解</vt:lpstr>
      <vt:lpstr>研究目标</vt:lpstr>
      <vt:lpstr>研究内容</vt:lpstr>
      <vt:lpstr>数据采集</vt:lpstr>
      <vt:lpstr>数据收集——电气特征</vt:lpstr>
      <vt:lpstr>数据采集装置</vt:lpstr>
      <vt:lpstr>数据收集——社会特征</vt:lpstr>
      <vt:lpstr>数据预处理</vt:lpstr>
      <vt:lpstr>数据处理：后处理</vt:lpstr>
      <vt:lpstr>基于混合数据的多输入负荷监测方法</vt:lpstr>
      <vt:lpstr>模型结构——电气特征</vt:lpstr>
      <vt:lpstr>模型结构——社会特征</vt:lpstr>
      <vt:lpstr>模型支持模式</vt:lpstr>
      <vt:lpstr>分解结果测试</vt:lpstr>
      <vt:lpstr>非侵入式负荷监测系统设计与实现</vt:lpstr>
      <vt:lpstr>系统模块设计</vt:lpstr>
      <vt:lpstr>数据库表设计</vt:lpstr>
      <vt:lpstr>数据库表设计</vt:lpstr>
      <vt:lpstr>前端页面展示</vt:lpstr>
      <vt:lpstr>可行性分析</vt:lpstr>
      <vt:lpstr>感谢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2020-10-24T07:12:04Z</dcterms:created>
  <dcterms:modified xsi:type="dcterms:W3CDTF">2021-04-19T17:38:02Z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