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2A3E-F7DA-41F1-9E90-70164837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4E124-29F8-48EB-A65C-0F1082EB6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D2F79-7A2D-4980-BC81-C52FCF56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13F7-56DE-4E81-8B6F-CD5CA0F3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4D4E-476A-40BA-84C3-D5B38163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0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AFED-AE3B-40DD-BBF7-9FBFB991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B071D-5605-4226-A08A-C72FBBAC8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8B0D-5A5A-4E27-BB37-9DE07205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C475-3DB1-4439-892F-67414CD0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B0B9-2A74-488A-A31A-C6CD34F7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5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D0D5E-3C81-4E65-AF78-542A73762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EF3A0-DA41-4475-908D-82B6281D3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6CCC-0AA2-40B5-9523-14A4F617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4A85-E843-457D-93CC-887A2612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A0DB-6202-42B4-B9AA-94BFD00E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6B06-79BC-4F08-BDBA-286E39B6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8DAC-47D1-493F-BF42-21466DE6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E457-F948-4DF5-ACC7-03741398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D72A-262D-46F8-AA8A-3707DEB2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2E42-F8F3-420F-B63E-52F19E97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5A9E-C0E7-49DE-99DB-3D9D0C71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1F241-E6CC-4253-89A5-1BFA0F42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138D-9B7D-4C1B-A2ED-22D4975E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1E0C-431D-4E8C-BC3A-77A765D2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4FAC-2FE5-4078-9096-FDA1535D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70A4-0656-4235-AFF7-BFAACEE4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8009-2B12-41E4-8810-22BE9D79D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BF893-8E3D-449F-9A3A-92CAFBEC4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BF3CA-D066-447C-9785-24F0E3AB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B551-3319-48A7-94B2-3B0B7474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F7BFD-B68E-4247-AAFB-F0D66069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0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B3F3-D84B-4442-96A4-7DA08D4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4CAE-6E6C-4634-8C7F-BDCD90169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D7DAE-3E0E-428B-9C2F-29858C5D4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DDFEC-F9A5-4DF9-82B4-1D5656F79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821C9-FE8C-428F-83BC-D0FE341DD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71A16-7207-417B-8FEA-830C76CB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155A5-BD78-4864-8522-781417CE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DB109-7868-4FDA-A7C5-EE980234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4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18B4-1FFF-498A-89BF-0965306B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8003B-88B6-4359-A534-B4C0B1CD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86F08-E8BD-46B1-9B7E-9BBB44B3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AE812-8D71-4E74-8415-EC8C79E7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4EC4F-E488-4AF2-90F6-49A3FE58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CFFC7-B630-4A6B-B17A-079E841E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E8E59-7381-4CA7-9CE6-885CE13B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627D-F9F6-41A8-8155-743D561B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A4A8-0AEC-4AB2-B299-D1F7D760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F142-CF0D-4E44-BC1E-F54775EA3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85702-E88D-447C-86A0-F8D2192D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258D-8792-434C-A8B8-FDBBB5D8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CEEE-8E21-480B-93EB-EA59FE0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999A-D1D5-4B9C-80BE-FFF516D1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990BF-28E9-4D86-9F8B-F43C8F502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55F9A-A502-4469-B644-8F58D80E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E271E-5460-4636-A25C-CA60568D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9D49B-C27E-4E75-9052-6FE5D72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8AE9-A45F-4A74-AD94-269F6387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BFF5B-AFA1-4986-97EA-0714A7BB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D715F-4A75-48FD-BE68-FD6674D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AFF2-D4B4-41AA-8720-41AEC899B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5662-94D2-4B20-8964-17E791C02F1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9B305-6925-4D8C-8C55-22A281D7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626D-CD94-4D8D-A93A-35235124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0CEB-CDE3-410D-AF1C-76C4C94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.com/" TargetMode="External"/><Relationship Id="rId2" Type="http://schemas.openxmlformats.org/officeDocument/2006/relationships/hyperlink" Target="http://www.hcad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4A6CF7-7B7D-4434-B0BB-E52E3B5C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708" y="1663501"/>
            <a:ext cx="3712284" cy="503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85E57-70E3-42AA-AE86-9E5864EA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83" y="1439656"/>
            <a:ext cx="2784632" cy="52947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66C578-F273-487D-BCD1-F6F2FB76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212" y="337504"/>
            <a:ext cx="9144000" cy="1488863"/>
          </a:xfrm>
        </p:spPr>
        <p:txBody>
          <a:bodyPr>
            <a:normAutofit fontScale="90000"/>
          </a:bodyPr>
          <a:lstStyle/>
          <a:p>
            <a:r>
              <a:rPr lang="en-US" dirty="0"/>
              <a:t>Houston Real Estate – Tax value Versus Sales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BCACB-32CF-476F-8573-FE23CB3A9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683" y="2240250"/>
            <a:ext cx="9144000" cy="502950"/>
          </a:xfrm>
        </p:spPr>
        <p:txBody>
          <a:bodyPr/>
          <a:lstStyle/>
          <a:p>
            <a:r>
              <a:rPr lang="en-US" dirty="0"/>
              <a:t>Stanislav Kuzmin, Henry </a:t>
            </a:r>
            <a:r>
              <a:rPr lang="en-US" dirty="0" err="1"/>
              <a:t>Wycislo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DD3BB95-60BB-4102-8A74-78217BE1440C}"/>
              </a:ext>
            </a:extLst>
          </p:cNvPr>
          <p:cNvSpPr/>
          <p:nvPr/>
        </p:nvSpPr>
        <p:spPr>
          <a:xfrm>
            <a:off x="3547715" y="5352967"/>
            <a:ext cx="4505284" cy="6553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08621-DA22-49C0-B625-E4E5BD10F9A9}"/>
              </a:ext>
            </a:extLst>
          </p:cNvPr>
          <p:cNvSpPr txBox="1"/>
          <p:nvPr/>
        </p:nvSpPr>
        <p:spPr>
          <a:xfrm>
            <a:off x="5378561" y="4179317"/>
            <a:ext cx="833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54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1094-AD0D-4318-B5B9-D8D13D34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and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FA844-B39F-46C0-AE4F-8C1D314F1535}"/>
              </a:ext>
            </a:extLst>
          </p:cNvPr>
          <p:cNvSpPr txBox="1"/>
          <p:nvPr/>
        </p:nvSpPr>
        <p:spPr>
          <a:xfrm>
            <a:off x="804515" y="2087815"/>
            <a:ext cx="3586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people sell the house, do they price it above or below the tax appraisal value?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depend on the area 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79CB7-E7E5-4773-B405-C4D1E66DECFC}"/>
              </a:ext>
            </a:extLst>
          </p:cNvPr>
          <p:cNvSpPr txBox="1"/>
          <p:nvPr/>
        </p:nvSpPr>
        <p:spPr>
          <a:xfrm>
            <a:off x="6593099" y="2044646"/>
            <a:ext cx="4395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reals estate tax appraisal database from Harris County Appraisal District </a:t>
            </a:r>
            <a:r>
              <a:rPr lang="en-US" dirty="0">
                <a:hlinkClick r:id="rId2"/>
              </a:rPr>
              <a:t>www.hcad.org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Scrape listings from Houston Association of Realtors </a:t>
            </a:r>
            <a:r>
              <a:rPr lang="en-US" dirty="0">
                <a:hlinkClick r:id="rId3"/>
              </a:rPr>
              <a:t>http://www.har.com</a:t>
            </a:r>
            <a:r>
              <a:rPr lang="en-US" dirty="0"/>
              <a:t> for all Harris county zip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 sales listings to the values extracted from real property tax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0AF61-515B-4880-8A15-24239E27E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680" y="2722596"/>
            <a:ext cx="757861" cy="757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36A43-5D36-4795-9F5A-A82108B5E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04048"/>
            <a:ext cx="757861" cy="7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4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56E8-4296-462E-8690-CF5AFFC7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EC8AD3-CF17-4A8F-BFC9-33AD35F1598B}"/>
              </a:ext>
            </a:extLst>
          </p:cNvPr>
          <p:cNvSpPr/>
          <p:nvPr/>
        </p:nvSpPr>
        <p:spPr>
          <a:xfrm>
            <a:off x="953645" y="1652199"/>
            <a:ext cx="2099588" cy="985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data from HCAD as flat file (800+mb)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F4EAF5-BFED-4334-8393-60AEB6096E63}"/>
              </a:ext>
            </a:extLst>
          </p:cNvPr>
          <p:cNvSpPr/>
          <p:nvPr/>
        </p:nvSpPr>
        <p:spPr>
          <a:xfrm>
            <a:off x="1045870" y="3380927"/>
            <a:ext cx="2099588" cy="1209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Pull data into a Pandas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628EF5-CBC6-4EAD-AFA4-1ACD37808E15}"/>
              </a:ext>
            </a:extLst>
          </p:cNvPr>
          <p:cNvSpPr/>
          <p:nvPr/>
        </p:nvSpPr>
        <p:spPr>
          <a:xfrm>
            <a:off x="953645" y="5330732"/>
            <a:ext cx="2099588" cy="985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 into PostgreSQL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304E5-2EC9-42D3-8DA9-1AF27C0F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1" y="1801982"/>
            <a:ext cx="757861" cy="75786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580C868C-B7C3-49A8-BFCC-A06A420C65C3}"/>
              </a:ext>
            </a:extLst>
          </p:cNvPr>
          <p:cNvSpPr/>
          <p:nvPr/>
        </p:nvSpPr>
        <p:spPr>
          <a:xfrm>
            <a:off x="1801329" y="2735351"/>
            <a:ext cx="298259" cy="5768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9389160-78DA-4889-A98B-FAB5549F3908}"/>
              </a:ext>
            </a:extLst>
          </p:cNvPr>
          <p:cNvSpPr/>
          <p:nvPr/>
        </p:nvSpPr>
        <p:spPr>
          <a:xfrm>
            <a:off x="1797405" y="4685156"/>
            <a:ext cx="298259" cy="5768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B4DD8C-6634-436C-BFA4-155F8555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" y="3787877"/>
            <a:ext cx="953645" cy="360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0DEAF-3594-4F92-95A2-802351D63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3" y="5277097"/>
            <a:ext cx="770156" cy="68293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303F93-A8C9-468C-AFF5-981E5D6970E8}"/>
              </a:ext>
            </a:extLst>
          </p:cNvPr>
          <p:cNvSpPr/>
          <p:nvPr/>
        </p:nvSpPr>
        <p:spPr>
          <a:xfrm>
            <a:off x="7424208" y="212524"/>
            <a:ext cx="2099588" cy="985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</a:t>
            </a:r>
            <a:r>
              <a:rPr lang="en-US" dirty="0" err="1"/>
              <a:t>Haris</a:t>
            </a:r>
            <a:r>
              <a:rPr lang="en-US" dirty="0"/>
              <a:t> County ZIP Codes</a:t>
            </a:r>
          </a:p>
        </p:txBody>
      </p:sp>
      <p:pic>
        <p:nvPicPr>
          <p:cNvPr id="1026" name="Picture 2" descr="Zip Code Reference Information">
            <a:extLst>
              <a:ext uri="{FF2B5EF4-FFF2-40B4-BE49-F238E27FC236}">
                <a16:creationId xmlns:a16="http://schemas.microsoft.com/office/drawing/2014/main" id="{E2D0B6AD-1585-4868-96F9-F26AF73B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052" y="212524"/>
            <a:ext cx="1285211" cy="93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5BD286-19E2-411C-A362-C030573AFAA7}"/>
              </a:ext>
            </a:extLst>
          </p:cNvPr>
          <p:cNvSpPr/>
          <p:nvPr/>
        </p:nvSpPr>
        <p:spPr>
          <a:xfrm>
            <a:off x="7206402" y="1957114"/>
            <a:ext cx="3798882" cy="985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Search properties in a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Cycle through search pages for particular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Scrape to </a:t>
            </a:r>
            <a:r>
              <a:rPr lang="en-US" sz="1400" dirty="0" err="1"/>
              <a:t>dataframe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DD8103-493E-4362-A178-8D557C2E7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0" y="6124569"/>
            <a:ext cx="908683" cy="2054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731B6A-5244-4FFE-A09B-503E49B3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294" y="3013394"/>
            <a:ext cx="953645" cy="3605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C8C13A-7C79-45C8-9BB5-39EBA9313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2922" y="1488468"/>
            <a:ext cx="757861" cy="7259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3889B5-0EED-4C9C-9E33-5E84042A7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4684" y="2553265"/>
            <a:ext cx="907410" cy="3888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F950E0-7423-48BA-A372-075A1960F0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9058" y="2206979"/>
            <a:ext cx="903036" cy="25414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89F435-1841-41F1-92C8-ADB8B307FA3D}"/>
              </a:ext>
            </a:extLst>
          </p:cNvPr>
          <p:cNvSpPr/>
          <p:nvPr/>
        </p:nvSpPr>
        <p:spPr>
          <a:xfrm>
            <a:off x="8527258" y="5613945"/>
            <a:ext cx="2099588" cy="985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 into PostgreSQL database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9F9BDE3-0C9D-42CC-AFAD-F2C0E738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554" y="5546094"/>
            <a:ext cx="770156" cy="6829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6328690-B4E3-4D4F-84C9-12A11E0CB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5111" y="6393566"/>
            <a:ext cx="908683" cy="205420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98B0BBA6-9E06-49E8-B6F8-59EEA0F44CC1}"/>
              </a:ext>
            </a:extLst>
          </p:cNvPr>
          <p:cNvSpPr/>
          <p:nvPr/>
        </p:nvSpPr>
        <p:spPr>
          <a:xfrm>
            <a:off x="8867379" y="1297690"/>
            <a:ext cx="298259" cy="5768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6E01F7A-ABF5-4DB6-9BC9-073A43029256}"/>
              </a:ext>
            </a:extLst>
          </p:cNvPr>
          <p:cNvSpPr/>
          <p:nvPr/>
        </p:nvSpPr>
        <p:spPr>
          <a:xfrm>
            <a:off x="8807584" y="2972190"/>
            <a:ext cx="298259" cy="5768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B0E7120-DD08-4AE9-8B66-7177502ED3D2}"/>
              </a:ext>
            </a:extLst>
          </p:cNvPr>
          <p:cNvSpPr/>
          <p:nvPr/>
        </p:nvSpPr>
        <p:spPr>
          <a:xfrm>
            <a:off x="7906919" y="3626586"/>
            <a:ext cx="2099588" cy="1209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Parse addresses house number, street name, apartment and zip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D3024F4-FC8E-4FC2-A8A2-D449ED2119B2}"/>
              </a:ext>
            </a:extLst>
          </p:cNvPr>
          <p:cNvSpPr/>
          <p:nvPr/>
        </p:nvSpPr>
        <p:spPr>
          <a:xfrm>
            <a:off x="9016508" y="4973604"/>
            <a:ext cx="298259" cy="5768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D0CA3F5-8B29-4E6F-98A4-76DACA3FFEFB}"/>
              </a:ext>
            </a:extLst>
          </p:cNvPr>
          <p:cNvSpPr/>
          <p:nvPr/>
        </p:nvSpPr>
        <p:spPr>
          <a:xfrm>
            <a:off x="3934377" y="3492601"/>
            <a:ext cx="3172386" cy="283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Cross-match properties on the market with properties in the HCAD TAX database using SQL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comparison histograms and </a:t>
            </a:r>
            <a:r>
              <a:rPr lang="en-US" dirty="0" err="1"/>
              <a:t>crossplots</a:t>
            </a:r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A60B185-A9EF-455C-9C47-1006022F8A69}"/>
              </a:ext>
            </a:extLst>
          </p:cNvPr>
          <p:cNvSpPr/>
          <p:nvPr/>
        </p:nvSpPr>
        <p:spPr>
          <a:xfrm>
            <a:off x="3103707" y="5725767"/>
            <a:ext cx="778586" cy="2825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83787A7-7972-4B80-897B-7784643FD008}"/>
              </a:ext>
            </a:extLst>
          </p:cNvPr>
          <p:cNvSpPr/>
          <p:nvPr/>
        </p:nvSpPr>
        <p:spPr>
          <a:xfrm rot="10800000">
            <a:off x="7246201" y="5738191"/>
            <a:ext cx="1193703" cy="2987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C34A820-27EB-413C-BA15-523E2DDAA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54" y="2546097"/>
            <a:ext cx="1390588" cy="9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F110-F5AF-4508-A93C-28F22597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286"/>
          </a:xfrm>
        </p:spPr>
        <p:txBody>
          <a:bodyPr/>
          <a:lstStyle/>
          <a:p>
            <a:r>
              <a:rPr lang="en-US" dirty="0"/>
              <a:t>Results and conclusions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250D6-1596-406C-B50B-4031FCEB3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" y="1579868"/>
            <a:ext cx="3623918" cy="2415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BFDF83-5E27-495D-996C-A7035B1F0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" y="4194270"/>
            <a:ext cx="3623918" cy="24159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2128F-E4E5-4179-9423-1D391D667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929" y="4194269"/>
            <a:ext cx="3678200" cy="24521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94B52C-C483-4370-A751-11B37E9BD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42" y="1640430"/>
            <a:ext cx="3776479" cy="25176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5A84E4-8104-42A0-B78A-C3A4439478DE}"/>
              </a:ext>
            </a:extLst>
          </p:cNvPr>
          <p:cNvSpPr txBox="1"/>
          <p:nvPr/>
        </p:nvSpPr>
        <p:spPr>
          <a:xfrm>
            <a:off x="808693" y="6488668"/>
            <a:ext cx="206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price ZIP 77026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93AEF-5ACD-4590-A894-60D55533C0EF}"/>
              </a:ext>
            </a:extLst>
          </p:cNvPr>
          <p:cNvSpPr txBox="1"/>
          <p:nvPr/>
        </p:nvSpPr>
        <p:spPr>
          <a:xfrm>
            <a:off x="4147586" y="653510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price ZIP 77005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883CA-4587-4E80-9B72-BE6F3F6314B5}"/>
              </a:ext>
            </a:extLst>
          </p:cNvPr>
          <p:cNvSpPr txBox="1"/>
          <p:nvPr/>
        </p:nvSpPr>
        <p:spPr>
          <a:xfrm>
            <a:off x="7558517" y="1054948"/>
            <a:ext cx="41010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sellers value their houses higher than the tax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low and high price zip codes display the same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advertising price is close to tax value, but there are more optimists than pessimists that skew the distribution towards higher prices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E6762D-E69E-478F-80BD-631BC01D73CC}"/>
              </a:ext>
            </a:extLst>
          </p:cNvPr>
          <p:cNvSpPr/>
          <p:nvPr/>
        </p:nvSpPr>
        <p:spPr>
          <a:xfrm>
            <a:off x="3869521" y="1612955"/>
            <a:ext cx="1381411" cy="12832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4AAC1-8878-4FBD-A3A4-F98517498697}"/>
              </a:ext>
            </a:extLst>
          </p:cNvPr>
          <p:cNvSpPr txBox="1"/>
          <p:nvPr/>
        </p:nvSpPr>
        <p:spPr>
          <a:xfrm>
            <a:off x="4917600" y="1499806"/>
            <a:ext cx="126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Optimists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5A52D3-5471-41EF-BF2F-5BCBFEC30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943" y="5449067"/>
            <a:ext cx="1189946" cy="8842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3DE4F1-701E-439F-97C1-F3ABC9566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6943" y="4518006"/>
            <a:ext cx="1023852" cy="884236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7486A9F-1F91-447D-B566-04DF3F8424C9}"/>
              </a:ext>
            </a:extLst>
          </p:cNvPr>
          <p:cNvSpPr/>
          <p:nvPr/>
        </p:nvSpPr>
        <p:spPr>
          <a:xfrm>
            <a:off x="5360163" y="2720862"/>
            <a:ext cx="1381411" cy="128329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65F7CB-DEE8-437C-90A9-DE45D3B4AF0D}"/>
              </a:ext>
            </a:extLst>
          </p:cNvPr>
          <p:cNvSpPr txBox="1"/>
          <p:nvPr/>
        </p:nvSpPr>
        <p:spPr>
          <a:xfrm>
            <a:off x="6461469" y="2623411"/>
            <a:ext cx="12676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Pessimists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1D66A0-053D-45EB-AC30-B66DB20B1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4635" y="4991925"/>
            <a:ext cx="936398" cy="8182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6E8AD55-323E-483B-8579-98F817BD3B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1140" y="4984071"/>
            <a:ext cx="936398" cy="84026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9E9E636-3182-4B31-8F2D-B1DD52E4B0FC}"/>
              </a:ext>
            </a:extLst>
          </p:cNvPr>
          <p:cNvSpPr/>
          <p:nvPr/>
        </p:nvSpPr>
        <p:spPr>
          <a:xfrm>
            <a:off x="1161136" y="5086105"/>
            <a:ext cx="907056" cy="784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4B9AB0-8178-42D8-B291-93988EEF4401}"/>
              </a:ext>
            </a:extLst>
          </p:cNvPr>
          <p:cNvSpPr/>
          <p:nvPr/>
        </p:nvSpPr>
        <p:spPr>
          <a:xfrm>
            <a:off x="2252082" y="5086105"/>
            <a:ext cx="948466" cy="784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674414-707F-49B7-9DA3-1B45C6AA8527}"/>
              </a:ext>
            </a:extLst>
          </p:cNvPr>
          <p:cNvSpPr/>
          <p:nvPr/>
        </p:nvSpPr>
        <p:spPr>
          <a:xfrm>
            <a:off x="6807821" y="4634149"/>
            <a:ext cx="907056" cy="784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391C1A-548B-4FD2-A8B7-C02990A077A5}"/>
              </a:ext>
            </a:extLst>
          </p:cNvPr>
          <p:cNvSpPr/>
          <p:nvPr/>
        </p:nvSpPr>
        <p:spPr>
          <a:xfrm>
            <a:off x="6807821" y="5568049"/>
            <a:ext cx="948466" cy="784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Houston Real Estate – Tax value Versus Sales Price</vt:lpstr>
      <vt:lpstr>Questions Asked and Plan</vt:lpstr>
      <vt:lpstr>Workflow</vt:lpstr>
      <vt:lpstr>Results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Real Estate – Tax value Versus Sales Price</dc:title>
  <dc:creator>Stanislav Kuzmin</dc:creator>
  <cp:lastModifiedBy>Stanislav Kuzmin</cp:lastModifiedBy>
  <cp:revision>4</cp:revision>
  <dcterms:created xsi:type="dcterms:W3CDTF">2021-10-12T18:52:49Z</dcterms:created>
  <dcterms:modified xsi:type="dcterms:W3CDTF">2021-10-12T20:18:08Z</dcterms:modified>
</cp:coreProperties>
</file>