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86" r:id="rId2"/>
    <p:sldId id="257" r:id="rId3"/>
    <p:sldId id="287" r:id="rId4"/>
    <p:sldId id="262" r:id="rId5"/>
    <p:sldId id="271" r:id="rId6"/>
    <p:sldId id="293" r:id="rId7"/>
    <p:sldId id="292" r:id="rId8"/>
    <p:sldId id="302" r:id="rId9"/>
    <p:sldId id="259" r:id="rId10"/>
    <p:sldId id="301" r:id="rId11"/>
    <p:sldId id="260" r:id="rId12"/>
    <p:sldId id="264" r:id="rId13"/>
    <p:sldId id="296" r:id="rId14"/>
    <p:sldId id="297" r:id="rId15"/>
    <p:sldId id="298" r:id="rId16"/>
    <p:sldId id="299" r:id="rId17"/>
    <p:sldId id="300" r:id="rId18"/>
    <p:sldId id="265" r:id="rId19"/>
    <p:sldId id="290"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386" userDrawn="1">
          <p15:clr>
            <a:srgbClr val="A4A3A4"/>
          </p15:clr>
        </p15:guide>
        <p15:guide id="3" pos="3840" userDrawn="1">
          <p15:clr>
            <a:srgbClr val="A4A3A4"/>
          </p15:clr>
        </p15:guide>
        <p15:guide id="4" pos="4294" userDrawn="1">
          <p15:clr>
            <a:srgbClr val="A4A3A4"/>
          </p15:clr>
        </p15:guide>
        <p15:guide id="5" pos="699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E8CE"/>
    <a:srgbClr val="02ADA7"/>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56" autoAdjust="0"/>
    <p:restoredTop sz="88596" autoAdjust="0"/>
  </p:normalViewPr>
  <p:slideViewPr>
    <p:cSldViewPr snapToGrid="0" showGuides="1">
      <p:cViewPr varScale="1">
        <p:scale>
          <a:sx n="76" d="100"/>
          <a:sy n="76" d="100"/>
        </p:scale>
        <p:origin x="950" y="58"/>
      </p:cViewPr>
      <p:guideLst>
        <p:guide orient="horz" pos="2160"/>
        <p:guide pos="3386"/>
        <p:guide pos="3840"/>
        <p:guide pos="4294"/>
        <p:guide pos="6992"/>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微软雅黑" panose="020B0503020204020204" pitchFamily="34" charset="-122"/>
              </a:defRPr>
            </a:lvl1pPr>
          </a:lstStyle>
          <a:p>
            <a:fld id="{CB3082E6-DC43-477D-88D0-057B52E28271}" type="datetimeFigureOut">
              <a:rPr lang="zh-CN" altLang="en-US" smtClean="0"/>
              <a:pPr/>
              <a:t>2020/3/12</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微软雅黑" panose="020B0503020204020204" pitchFamily="34" charset="-122"/>
              </a:defRPr>
            </a:lvl1pPr>
          </a:lstStyle>
          <a:p>
            <a:fld id="{30105B57-AC97-423B-B243-283EEFDA9C70}" type="slidenum">
              <a:rPr lang="zh-CN" altLang="en-US" smtClean="0"/>
              <a:pPr/>
              <a:t>‹#›</a:t>
            </a:fld>
            <a:endParaRPr lang="zh-CN" altLang="en-US" dirty="0"/>
          </a:p>
        </p:txBody>
      </p:sp>
    </p:spTree>
    <p:extLst>
      <p:ext uri="{BB962C8B-B14F-4D97-AF65-F5344CB8AC3E}">
        <p14:creationId xmlns:p14="http://schemas.microsoft.com/office/powerpoint/2010/main" val="5490204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微软雅黑" panose="020B0503020204020204" pitchFamily="34" charset="-122"/>
        <a:cs typeface="+mn-cs"/>
      </a:defRPr>
    </a:lvl1pPr>
    <a:lvl2pPr marL="457200" algn="l" defTabSz="914400" rtl="0" eaLnBrk="1" latinLnBrk="0" hangingPunct="1">
      <a:defRPr sz="1200" kern="1200">
        <a:solidFill>
          <a:schemeClr val="tx1"/>
        </a:solidFill>
        <a:latin typeface="+mn-lt"/>
        <a:ea typeface="微软雅黑" panose="020B0503020204020204" pitchFamily="34" charset="-122"/>
        <a:cs typeface="+mn-cs"/>
      </a:defRPr>
    </a:lvl2pPr>
    <a:lvl3pPr marL="914400" algn="l" defTabSz="914400" rtl="0" eaLnBrk="1" latinLnBrk="0" hangingPunct="1">
      <a:defRPr sz="1200" kern="1200">
        <a:solidFill>
          <a:schemeClr val="tx1"/>
        </a:solidFill>
        <a:latin typeface="+mn-lt"/>
        <a:ea typeface="微软雅黑" panose="020B0503020204020204" pitchFamily="34" charset="-122"/>
        <a:cs typeface="+mn-cs"/>
      </a:defRPr>
    </a:lvl3pPr>
    <a:lvl4pPr marL="1371600" algn="l" defTabSz="914400" rtl="0" eaLnBrk="1" latinLnBrk="0" hangingPunct="1">
      <a:defRPr sz="1200" kern="1200">
        <a:solidFill>
          <a:schemeClr val="tx1"/>
        </a:solidFill>
        <a:latin typeface="+mn-lt"/>
        <a:ea typeface="微软雅黑" panose="020B0503020204020204" pitchFamily="34" charset="-122"/>
        <a:cs typeface="+mn-cs"/>
      </a:defRPr>
    </a:lvl4pPr>
    <a:lvl5pPr marL="1828800" algn="l" defTabSz="914400" rtl="0" eaLnBrk="1" latinLnBrk="0" hangingPunct="1">
      <a:defRPr sz="1200" kern="1200">
        <a:solidFill>
          <a:schemeClr val="tx1"/>
        </a:solidFill>
        <a:latin typeface="+mn-lt"/>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EC9482-03FF-4C27-B6AC-C7182F714958}" type="slidenum">
              <a:rPr lang="zh-CN" altLang="en-US" smtClean="0"/>
              <a:t>1</a:t>
            </a:fld>
            <a:endParaRPr lang="zh-CN" altLang="en-US"/>
          </a:p>
        </p:txBody>
      </p:sp>
    </p:spTree>
    <p:extLst>
      <p:ext uri="{BB962C8B-B14F-4D97-AF65-F5344CB8AC3E}">
        <p14:creationId xmlns:p14="http://schemas.microsoft.com/office/powerpoint/2010/main" val="1270702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0105B57-AC97-423B-B243-283EEFDA9C70}" type="slidenum">
              <a:rPr lang="zh-CN" altLang="en-US" smtClean="0"/>
              <a:t>4</a:t>
            </a:fld>
            <a:endParaRPr lang="zh-CN" altLang="en-US"/>
          </a:p>
        </p:txBody>
      </p:sp>
    </p:spTree>
    <p:extLst>
      <p:ext uri="{BB962C8B-B14F-4D97-AF65-F5344CB8AC3E}">
        <p14:creationId xmlns:p14="http://schemas.microsoft.com/office/powerpoint/2010/main" val="3427670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0105B57-AC97-423B-B243-283EEFDA9C70}" type="slidenum">
              <a:rPr lang="zh-CN" altLang="en-US" smtClean="0"/>
              <a:pPr/>
              <a:t>10</a:t>
            </a:fld>
            <a:endParaRPr lang="zh-CN" altLang="en-US" dirty="0"/>
          </a:p>
        </p:txBody>
      </p:sp>
    </p:spTree>
    <p:extLst>
      <p:ext uri="{BB962C8B-B14F-4D97-AF65-F5344CB8AC3E}">
        <p14:creationId xmlns:p14="http://schemas.microsoft.com/office/powerpoint/2010/main" val="19545655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EC9482-03FF-4C27-B6AC-C7182F714958}" type="slidenum">
              <a:rPr lang="zh-CN" altLang="en-US" smtClean="0"/>
              <a:t>19</a:t>
            </a:fld>
            <a:endParaRPr lang="zh-CN" altLang="en-US"/>
          </a:p>
        </p:txBody>
      </p:sp>
    </p:spTree>
    <p:extLst>
      <p:ext uri="{BB962C8B-B14F-4D97-AF65-F5344CB8AC3E}">
        <p14:creationId xmlns:p14="http://schemas.microsoft.com/office/powerpoint/2010/main" val="2532011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1034EA90-82C3-44DB-BF90-4715BF3C80A2}" type="datetimeFigureOut">
              <a:rPr lang="zh-CN" altLang="en-US" smtClean="0"/>
              <a:t>2020/3/12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2E5AEEF-0CAF-418D-B607-A44C6C9A8AD0}" type="slidenum">
              <a:rPr lang="zh-CN" altLang="en-US" smtClean="0"/>
              <a:t>‹#›</a:t>
            </a:fld>
            <a:endParaRPr lang="zh-CN" altLang="en-US"/>
          </a:p>
        </p:txBody>
      </p:sp>
    </p:spTree>
    <p:extLst>
      <p:ext uri="{BB962C8B-B14F-4D97-AF65-F5344CB8AC3E}">
        <p14:creationId xmlns:p14="http://schemas.microsoft.com/office/powerpoint/2010/main" val="203827328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034EA90-82C3-44DB-BF90-4715BF3C80A2}" type="datetimeFigureOut">
              <a:rPr lang="zh-CN" altLang="en-US" smtClean="0"/>
              <a:t>2020/3/12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2E5AEEF-0CAF-418D-B607-A44C6C9A8AD0}" type="slidenum">
              <a:rPr lang="zh-CN" altLang="en-US" smtClean="0"/>
              <a:t>‹#›</a:t>
            </a:fld>
            <a:endParaRPr lang="zh-CN" altLang="en-US"/>
          </a:p>
        </p:txBody>
      </p:sp>
    </p:spTree>
    <p:extLst>
      <p:ext uri="{BB962C8B-B14F-4D97-AF65-F5344CB8AC3E}">
        <p14:creationId xmlns:p14="http://schemas.microsoft.com/office/powerpoint/2010/main" val="140845374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034EA90-82C3-44DB-BF90-4715BF3C80A2}" type="datetimeFigureOut">
              <a:rPr lang="zh-CN" altLang="en-US" smtClean="0"/>
              <a:t>2020/3/12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2E5AEEF-0CAF-418D-B607-A44C6C9A8AD0}" type="slidenum">
              <a:rPr lang="zh-CN" altLang="en-US" smtClean="0"/>
              <a:t>‹#›</a:t>
            </a:fld>
            <a:endParaRPr lang="zh-CN" altLang="en-US"/>
          </a:p>
        </p:txBody>
      </p:sp>
    </p:spTree>
    <p:extLst>
      <p:ext uri="{BB962C8B-B14F-4D97-AF65-F5344CB8AC3E}">
        <p14:creationId xmlns:p14="http://schemas.microsoft.com/office/powerpoint/2010/main" val="50573393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pic>
        <p:nvPicPr>
          <p:cNvPr id="4" name="图片 3"/>
          <p:cNvPicPr>
            <a:picLocks noChangeAspect="1"/>
          </p:cNvPicPr>
          <p:nvPr userDrawn="1"/>
        </p:nvPicPr>
        <p:blipFill rotWithShape="1">
          <a:blip r:embed="rId2"/>
          <a:srcRect b="9944"/>
          <a:stretch>
            <a:fillRect/>
          </a:stretch>
        </p:blipFill>
        <p:spPr>
          <a:xfrm>
            <a:off x="0" y="-1"/>
            <a:ext cx="12192000" cy="6858001"/>
          </a:xfrm>
          <a:prstGeom prst="rect">
            <a:avLst/>
          </a:prstGeom>
        </p:spPr>
      </p:pic>
      <p:sp>
        <p:nvSpPr>
          <p:cNvPr id="7" name="矩形 6"/>
          <p:cNvSpPr/>
          <p:nvPr userDrawn="1"/>
        </p:nvSpPr>
        <p:spPr>
          <a:xfrm>
            <a:off x="0" y="744644"/>
            <a:ext cx="12192000" cy="61133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Tree>
    <p:extLst>
      <p:ext uri="{BB962C8B-B14F-4D97-AF65-F5344CB8AC3E}">
        <p14:creationId xmlns:p14="http://schemas.microsoft.com/office/powerpoint/2010/main" val="36766766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
        <p:nvSpPr>
          <p:cNvPr id="9" name="图片占位符 8"/>
          <p:cNvSpPr>
            <a:spLocks noGrp="1"/>
          </p:cNvSpPr>
          <p:nvPr>
            <p:ph type="pic" sz="quarter" idx="10"/>
          </p:nvPr>
        </p:nvSpPr>
        <p:spPr>
          <a:xfrm>
            <a:off x="1"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1112338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034EA90-82C3-44DB-BF90-4715BF3C80A2}" type="datetimeFigureOut">
              <a:rPr lang="zh-CN" altLang="en-US" smtClean="0"/>
              <a:t>2020/3/12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2E5AEEF-0CAF-418D-B607-A44C6C9A8AD0}" type="slidenum">
              <a:rPr lang="zh-CN" altLang="en-US" smtClean="0"/>
              <a:t>‹#›</a:t>
            </a:fld>
            <a:endParaRPr lang="zh-CN" altLang="en-US"/>
          </a:p>
        </p:txBody>
      </p:sp>
    </p:spTree>
    <p:extLst>
      <p:ext uri="{BB962C8B-B14F-4D97-AF65-F5344CB8AC3E}">
        <p14:creationId xmlns:p14="http://schemas.microsoft.com/office/powerpoint/2010/main" val="243930083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1034EA90-82C3-44DB-BF90-4715BF3C80A2}" type="datetimeFigureOut">
              <a:rPr lang="zh-CN" altLang="en-US" smtClean="0"/>
              <a:t>2020/3/12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2E5AEEF-0CAF-418D-B607-A44C6C9A8AD0}" type="slidenum">
              <a:rPr lang="zh-CN" altLang="en-US" smtClean="0"/>
              <a:t>‹#›</a:t>
            </a:fld>
            <a:endParaRPr lang="zh-CN" altLang="en-US"/>
          </a:p>
        </p:txBody>
      </p:sp>
    </p:spTree>
    <p:extLst>
      <p:ext uri="{BB962C8B-B14F-4D97-AF65-F5344CB8AC3E}">
        <p14:creationId xmlns:p14="http://schemas.microsoft.com/office/powerpoint/2010/main" val="416463946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034EA90-82C3-44DB-BF90-4715BF3C80A2}" type="datetimeFigureOut">
              <a:rPr lang="zh-CN" altLang="en-US" smtClean="0"/>
              <a:t>2020/3/12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2E5AEEF-0CAF-418D-B607-A44C6C9A8AD0}" type="slidenum">
              <a:rPr lang="zh-CN" altLang="en-US" smtClean="0"/>
              <a:t>‹#›</a:t>
            </a:fld>
            <a:endParaRPr lang="zh-CN" altLang="en-US"/>
          </a:p>
        </p:txBody>
      </p:sp>
    </p:spTree>
    <p:extLst>
      <p:ext uri="{BB962C8B-B14F-4D97-AF65-F5344CB8AC3E}">
        <p14:creationId xmlns:p14="http://schemas.microsoft.com/office/powerpoint/2010/main" val="32180582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034EA90-82C3-44DB-BF90-4715BF3C80A2}" type="datetimeFigureOut">
              <a:rPr lang="zh-CN" altLang="en-US" smtClean="0"/>
              <a:t>2020/3/12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2E5AEEF-0CAF-418D-B607-A44C6C9A8AD0}" type="slidenum">
              <a:rPr lang="zh-CN" altLang="en-US" smtClean="0"/>
              <a:t>‹#›</a:t>
            </a:fld>
            <a:endParaRPr lang="zh-CN" altLang="en-US"/>
          </a:p>
        </p:txBody>
      </p:sp>
    </p:spTree>
    <p:extLst>
      <p:ext uri="{BB962C8B-B14F-4D97-AF65-F5344CB8AC3E}">
        <p14:creationId xmlns:p14="http://schemas.microsoft.com/office/powerpoint/2010/main" val="37500048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1034EA90-82C3-44DB-BF90-4715BF3C80A2}" type="datetimeFigureOut">
              <a:rPr lang="zh-CN" altLang="en-US" smtClean="0"/>
              <a:t>2020/3/12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2E5AEEF-0CAF-418D-B607-A44C6C9A8AD0}" type="slidenum">
              <a:rPr lang="zh-CN" altLang="en-US" smtClean="0"/>
              <a:t>‹#›</a:t>
            </a:fld>
            <a:endParaRPr lang="zh-CN" altLang="en-US"/>
          </a:p>
        </p:txBody>
      </p:sp>
    </p:spTree>
    <p:extLst>
      <p:ext uri="{BB962C8B-B14F-4D97-AF65-F5344CB8AC3E}">
        <p14:creationId xmlns:p14="http://schemas.microsoft.com/office/powerpoint/2010/main" val="65325285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034EA90-82C3-44DB-BF90-4715BF3C80A2}" type="datetimeFigureOut">
              <a:rPr lang="zh-CN" altLang="en-US" smtClean="0"/>
              <a:t>2020/3/12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2E5AEEF-0CAF-418D-B607-A44C6C9A8AD0}" type="slidenum">
              <a:rPr lang="zh-CN" altLang="en-US" smtClean="0"/>
              <a:t>‹#›</a:t>
            </a:fld>
            <a:endParaRPr lang="zh-CN" altLang="en-US"/>
          </a:p>
        </p:txBody>
      </p:sp>
    </p:spTree>
    <p:extLst>
      <p:ext uri="{BB962C8B-B14F-4D97-AF65-F5344CB8AC3E}">
        <p14:creationId xmlns:p14="http://schemas.microsoft.com/office/powerpoint/2010/main" val="79713180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034EA90-82C3-44DB-BF90-4715BF3C80A2}" type="datetimeFigureOut">
              <a:rPr lang="zh-CN" altLang="en-US" smtClean="0"/>
              <a:t>2020/3/12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2E5AEEF-0CAF-418D-B607-A44C6C9A8AD0}" type="slidenum">
              <a:rPr lang="zh-CN" altLang="en-US" smtClean="0"/>
              <a:t>‹#›</a:t>
            </a:fld>
            <a:endParaRPr lang="zh-CN" altLang="en-US"/>
          </a:p>
        </p:txBody>
      </p:sp>
    </p:spTree>
    <p:extLst>
      <p:ext uri="{BB962C8B-B14F-4D97-AF65-F5344CB8AC3E}">
        <p14:creationId xmlns:p14="http://schemas.microsoft.com/office/powerpoint/2010/main" val="292989744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034EA90-82C3-44DB-BF90-4715BF3C80A2}" type="datetimeFigureOut">
              <a:rPr lang="zh-CN" altLang="en-US" smtClean="0"/>
              <a:t>2020/3/12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2E5AEEF-0CAF-418D-B607-A44C6C9A8AD0}" type="slidenum">
              <a:rPr lang="zh-CN" altLang="en-US" smtClean="0"/>
              <a:t>‹#›</a:t>
            </a:fld>
            <a:endParaRPr lang="zh-CN" altLang="en-US"/>
          </a:p>
        </p:txBody>
      </p:sp>
    </p:spTree>
    <p:extLst>
      <p:ext uri="{BB962C8B-B14F-4D97-AF65-F5344CB8AC3E}">
        <p14:creationId xmlns:p14="http://schemas.microsoft.com/office/powerpoint/2010/main" val="138639881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微软雅黑" panose="020B0503020204020204" pitchFamily="34" charset="-122"/>
              </a:defRPr>
            </a:lvl1pPr>
          </a:lstStyle>
          <a:p>
            <a:fld id="{1034EA90-82C3-44DB-BF90-4715BF3C80A2}" type="datetimeFigureOut">
              <a:rPr lang="zh-CN" altLang="en-US" smtClean="0"/>
              <a:pPr/>
              <a:t>2020/3/12</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ea typeface="微软雅黑" panose="020B0503020204020204" pitchFamily="34" charset="-122"/>
              </a:defRPr>
            </a:lvl1pPr>
          </a:lstStyle>
          <a:p>
            <a:fld id="{32E5AEEF-0CAF-418D-B607-A44C6C9A8AD0}" type="slidenum">
              <a:rPr lang="zh-CN" altLang="en-US" smtClean="0"/>
              <a:pPr/>
              <a:t>‹#›</a:t>
            </a:fld>
            <a:endParaRPr lang="zh-CN" altLang="en-US" dirty="0"/>
          </a:p>
        </p:txBody>
      </p:sp>
    </p:spTree>
    <p:extLst>
      <p:ext uri="{BB962C8B-B14F-4D97-AF65-F5344CB8AC3E}">
        <p14:creationId xmlns:p14="http://schemas.microsoft.com/office/powerpoint/2010/main" val="15389762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Lst>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9.jpg"/><Relationship Id="rId7"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 Id="rId9" Type="http://schemas.openxmlformats.org/officeDocument/2006/relationships/image" Target="../media/image31.png"/></Relationships>
</file>

<file path=ppt/slides/_rels/slide12.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3.jpg"/><Relationship Id="rId7" Type="http://schemas.openxmlformats.org/officeDocument/2006/relationships/image" Target="../media/image35.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4.png"/><Relationship Id="rId5" Type="http://schemas.openxmlformats.org/officeDocument/2006/relationships/image" Target="../media/image32.wmf"/><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3.jp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1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3.jp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1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33.jpg"/><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1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33.jpg"/><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1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33.jpg"/><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50.png"/></Relationships>
</file>

<file path=ppt/slides/_rels/slide1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1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baike.baidu.com/item/%E4%BC%A0%E7%BB%9F%E6%95%B0%E6%8D%AE%E5%BA%93" TargetMode="External"/><Relationship Id="rId2" Type="http://schemas.openxmlformats.org/officeDocument/2006/relationships/hyperlink" Target="https://baike.baidu.com/item/%E5%AD%98%E5%82%A8" TargetMode="Externa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a:extLst>
              <a:ext uri="{FF2B5EF4-FFF2-40B4-BE49-F238E27FC236}">
                <a16:creationId xmlns:a16="http://schemas.microsoft.com/office/drawing/2014/main" id="{B772BBC1-3545-484D-81F4-FF8BB0FDFA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7" name="矩形 16">
            <a:extLst>
              <a:ext uri="{FF2B5EF4-FFF2-40B4-BE49-F238E27FC236}">
                <a16:creationId xmlns:a16="http://schemas.microsoft.com/office/drawing/2014/main" id="{CAA3E5AD-6F75-4363-8B0D-2B6B5A3528CD}"/>
              </a:ext>
            </a:extLst>
          </p:cNvPr>
          <p:cNvSpPr/>
          <p:nvPr/>
        </p:nvSpPr>
        <p:spPr>
          <a:xfrm rot="2490605">
            <a:off x="-3019103" y="-182992"/>
            <a:ext cx="8138486" cy="7414108"/>
          </a:xfrm>
          <a:prstGeom prst="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8" name="等腰三角形 17">
            <a:extLst>
              <a:ext uri="{FF2B5EF4-FFF2-40B4-BE49-F238E27FC236}">
                <a16:creationId xmlns:a16="http://schemas.microsoft.com/office/drawing/2014/main" id="{6A7F5F9A-781E-448F-BAD4-3269190A1913}"/>
              </a:ext>
            </a:extLst>
          </p:cNvPr>
          <p:cNvSpPr/>
          <p:nvPr/>
        </p:nvSpPr>
        <p:spPr>
          <a:xfrm rot="19185197">
            <a:off x="-2206896" y="-867692"/>
            <a:ext cx="7183540" cy="7515612"/>
          </a:xfrm>
          <a:prstGeom prst="triangle">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 name="文本框 2"/>
          <p:cNvSpPr txBox="1"/>
          <p:nvPr/>
        </p:nvSpPr>
        <p:spPr>
          <a:xfrm>
            <a:off x="2044401" y="3304939"/>
            <a:ext cx="7802136" cy="1107996"/>
          </a:xfrm>
          <a:prstGeom prst="rect">
            <a:avLst/>
          </a:prstGeom>
          <a:noFill/>
        </p:spPr>
        <p:txBody>
          <a:bodyPr wrap="none" rtlCol="0">
            <a:spAutoFit/>
            <a:scene3d>
              <a:camera prst="orthographicFront"/>
              <a:lightRig rig="threePt" dir="t"/>
            </a:scene3d>
            <a:sp3d contourW="25400"/>
          </a:bodyPr>
          <a:lstStyle/>
          <a:p>
            <a:r>
              <a:rPr lang="zh-CN" altLang="en-US" sz="6600" dirty="0">
                <a:solidFill>
                  <a:schemeClr val="bg1"/>
                </a:solidFill>
                <a:ea typeface="微软雅黑" panose="020B0503020204020204" pitchFamily="34" charset="-122"/>
              </a:rPr>
              <a:t>离线小组商业计划书</a:t>
            </a:r>
          </a:p>
        </p:txBody>
      </p:sp>
      <p:sp>
        <p:nvSpPr>
          <p:cNvPr id="4" name="文本框 3"/>
          <p:cNvSpPr txBox="1"/>
          <p:nvPr/>
        </p:nvSpPr>
        <p:spPr>
          <a:xfrm rot="16200000">
            <a:off x="8396638" y="2929322"/>
            <a:ext cx="6630341" cy="369332"/>
          </a:xfrm>
          <a:prstGeom prst="rect">
            <a:avLst/>
          </a:prstGeom>
          <a:noFill/>
        </p:spPr>
        <p:txBody>
          <a:bodyPr wrap="none" rtlCol="0">
            <a:spAutoFit/>
          </a:bodyPr>
          <a:lstStyle/>
          <a:p>
            <a:r>
              <a:rPr lang="en-US" altLang="zh-CN" spc="600" dirty="0">
                <a:solidFill>
                  <a:schemeClr val="bg1">
                    <a:alpha val="67000"/>
                  </a:schemeClr>
                </a:solidFill>
                <a:latin typeface="等线" panose="02010600030101010101" pitchFamily="2" charset="-122"/>
                <a:ea typeface="等线" panose="02010600030101010101" pitchFamily="2" charset="-122"/>
              </a:rPr>
              <a:t>ADD YOUR TEXT HERE ADD YOUR TEXT</a:t>
            </a:r>
          </a:p>
        </p:txBody>
      </p:sp>
      <p:cxnSp>
        <p:nvCxnSpPr>
          <p:cNvPr id="5" name="直接连接符 4"/>
          <p:cNvCxnSpPr>
            <a:cxnSpLocks/>
          </p:cNvCxnSpPr>
          <p:nvPr/>
        </p:nvCxnSpPr>
        <p:spPr>
          <a:xfrm>
            <a:off x="-12699" y="4879270"/>
            <a:ext cx="9976732" cy="0"/>
          </a:xfrm>
          <a:prstGeom prst="line">
            <a:avLst/>
          </a:prstGeom>
          <a:ln w="38100">
            <a:solidFill>
              <a:srgbClr val="42E8CE"/>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a:cxnSpLocks/>
          </p:cNvCxnSpPr>
          <p:nvPr/>
        </p:nvCxnSpPr>
        <p:spPr>
          <a:xfrm>
            <a:off x="1841500" y="3113989"/>
            <a:ext cx="0" cy="3744011"/>
          </a:xfrm>
          <a:prstGeom prst="line">
            <a:avLst/>
          </a:prstGeom>
          <a:ln w="38100">
            <a:solidFill>
              <a:srgbClr val="42E8CE"/>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044401" y="5054595"/>
            <a:ext cx="2730235" cy="400110"/>
          </a:xfrm>
          <a:prstGeom prst="rect">
            <a:avLst/>
          </a:prstGeom>
          <a:noFill/>
        </p:spPr>
        <p:txBody>
          <a:bodyPr wrap="none" rtlCol="0">
            <a:spAutoFit/>
          </a:bodyPr>
          <a:lstStyle/>
          <a:p>
            <a:r>
              <a:rPr lang="en-US" altLang="zh-CN" sz="2000" spc="600" dirty="0">
                <a:solidFill>
                  <a:schemeClr val="bg1"/>
                </a:solidFill>
                <a:ea typeface="微软雅黑" panose="020B0503020204020204" pitchFamily="34" charset="-122"/>
              </a:rPr>
              <a:t>2020 / 03 / 07</a:t>
            </a:r>
          </a:p>
        </p:txBody>
      </p:sp>
      <p:sp>
        <p:nvSpPr>
          <p:cNvPr id="8" name="矩形 7"/>
          <p:cNvSpPr/>
          <p:nvPr/>
        </p:nvSpPr>
        <p:spPr>
          <a:xfrm>
            <a:off x="2044400" y="4395626"/>
            <a:ext cx="5952117" cy="338554"/>
          </a:xfrm>
          <a:prstGeom prst="rect">
            <a:avLst/>
          </a:prstGeom>
        </p:spPr>
        <p:txBody>
          <a:bodyPr wrap="square">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altLang="zh-CN" sz="1600" u="none" strike="noStrike" kern="1200" cap="none" spc="0" normalizeH="0" baseline="0" noProof="0" dirty="0">
                <a:ln>
                  <a:noFill/>
                </a:ln>
                <a:solidFill>
                  <a:schemeClr val="bg1"/>
                </a:solidFill>
                <a:effectLst/>
                <a:uLnTx/>
                <a:uFillTx/>
                <a:ea typeface="等线" panose="02010600030101010101" pitchFamily="2" charset="-122"/>
                <a:cs typeface="+mn-cs"/>
              </a:rPr>
              <a:t>1705E-</a:t>
            </a:r>
            <a:r>
              <a:rPr kumimoji="0" lang="zh-CN" altLang="en-US" sz="1600" u="none" strike="noStrike" kern="1200" cap="none" spc="0" normalizeH="0" baseline="0" noProof="0" dirty="0">
                <a:ln>
                  <a:noFill/>
                </a:ln>
                <a:solidFill>
                  <a:schemeClr val="bg1"/>
                </a:solidFill>
                <a:effectLst/>
                <a:uLnTx/>
                <a:uFillTx/>
                <a:ea typeface="等线" panose="02010600030101010101" pitchFamily="2" charset="-122"/>
                <a:cs typeface="+mn-cs"/>
              </a:rPr>
              <a:t>离线小组</a:t>
            </a:r>
          </a:p>
        </p:txBody>
      </p:sp>
      <p:sp>
        <p:nvSpPr>
          <p:cNvPr id="16" name="标题 1">
            <a:extLst>
              <a:ext uri="{FF2B5EF4-FFF2-40B4-BE49-F238E27FC236}">
                <a16:creationId xmlns:a16="http://schemas.microsoft.com/office/drawing/2014/main" id="{6B6DB23E-AF34-4F17-A69A-BF3A3B91D3ED}"/>
              </a:ext>
            </a:extLst>
          </p:cNvPr>
          <p:cNvSpPr txBox="1">
            <a:spLocks/>
          </p:cNvSpPr>
          <p:nvPr/>
        </p:nvSpPr>
        <p:spPr>
          <a:xfrm>
            <a:off x="7432938" y="566184"/>
            <a:ext cx="3215470" cy="1203798"/>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10000" dirty="0">
                <a:solidFill>
                  <a:schemeClr val="bg1">
                    <a:alpha val="50000"/>
                  </a:schemeClr>
                </a:solidFill>
                <a:latin typeface="Shunpu" panose="02000609000000000000" pitchFamily="49" charset="-128"/>
                <a:ea typeface="Shunpu" panose="02000609000000000000" pitchFamily="49" charset="-128"/>
              </a:rPr>
              <a:t>2020</a:t>
            </a:r>
            <a:endParaRPr lang="zh-CN" altLang="en-US" sz="10000" dirty="0">
              <a:solidFill>
                <a:schemeClr val="bg1">
                  <a:alpha val="50000"/>
                </a:schemeClr>
              </a:solidFill>
              <a:latin typeface="Shunpu" panose="02000609000000000000" pitchFamily="49" charset="-128"/>
              <a:ea typeface="Shunpu" panose="02000609000000000000" pitchFamily="49" charset="-128"/>
            </a:endParaRPr>
          </a:p>
        </p:txBody>
      </p:sp>
    </p:spTree>
    <p:extLst>
      <p:ext uri="{BB962C8B-B14F-4D97-AF65-F5344CB8AC3E}">
        <p14:creationId xmlns:p14="http://schemas.microsoft.com/office/powerpoint/2010/main" val="3480447364"/>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p:cTn id="16" dur="500" fill="hold"/>
                                        <p:tgtEl>
                                          <p:spTgt spid="3"/>
                                        </p:tgtEl>
                                        <p:attrNameLst>
                                          <p:attrName>ppt_w</p:attrName>
                                        </p:attrNameLst>
                                      </p:cBhvr>
                                      <p:tavLst>
                                        <p:tav tm="0">
                                          <p:val>
                                            <p:fltVal val="0"/>
                                          </p:val>
                                        </p:tav>
                                        <p:tav tm="100000">
                                          <p:val>
                                            <p:strVal val="#ppt_w"/>
                                          </p:val>
                                        </p:tav>
                                      </p:tavLst>
                                    </p:anim>
                                    <p:anim calcmode="lin" valueType="num">
                                      <p:cBhvr>
                                        <p:cTn id="17" dur="500" fill="hold"/>
                                        <p:tgtEl>
                                          <p:spTgt spid="3"/>
                                        </p:tgtEl>
                                        <p:attrNameLst>
                                          <p:attrName>ppt_h</p:attrName>
                                        </p:attrNameLst>
                                      </p:cBhvr>
                                      <p:tavLst>
                                        <p:tav tm="0">
                                          <p:val>
                                            <p:fltVal val="0"/>
                                          </p:val>
                                        </p:tav>
                                        <p:tav tm="100000">
                                          <p:val>
                                            <p:strVal val="#ppt_h"/>
                                          </p:val>
                                        </p:tav>
                                      </p:tavLst>
                                    </p:anim>
                                    <p:animEffect transition="in" filter="fade">
                                      <p:cBhvr>
                                        <p:cTn id="18" dur="500"/>
                                        <p:tgtEl>
                                          <p:spTgt spid="3"/>
                                        </p:tgtEl>
                                      </p:cBhvr>
                                    </p:animEffect>
                                  </p:childTnLst>
                                </p:cTn>
                              </p:par>
                            </p:childTnLst>
                          </p:cTn>
                        </p:par>
                        <p:par>
                          <p:cTn id="19" fill="hold">
                            <p:stCondLst>
                              <p:cond delay="1000"/>
                            </p:stCondLst>
                            <p:childTnLst>
                              <p:par>
                                <p:cTn id="20" presetID="22" presetClass="entr" presetSubtype="8"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par>
                          <p:cTn id="23" fill="hold">
                            <p:stCondLst>
                              <p:cond delay="1500"/>
                            </p:stCondLst>
                            <p:childTnLst>
                              <p:par>
                                <p:cTn id="24" presetID="10" presetClass="entr" presetSubtype="0"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par>
                          <p:cTn id="27" fill="hold">
                            <p:stCondLst>
                              <p:cond delay="2000"/>
                            </p:stCondLst>
                            <p:childTnLst>
                              <p:par>
                                <p:cTn id="28" presetID="22" presetClass="entr" presetSubtype="4" fill="hold" grpId="0" nodeType="after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wipe(down)">
                                      <p:cBhvr>
                                        <p:cTn id="30" dur="500"/>
                                        <p:tgtEl>
                                          <p:spTgt spid="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500"/>
                                        <p:tgtEl>
                                          <p:spTgt spid="16"/>
                                        </p:tgtEl>
                                      </p:cBhvr>
                                    </p:animEffect>
                                  </p:childTnLst>
                                </p:cTn>
                              </p:par>
                            </p:childTnLst>
                          </p:cTn>
                        </p:par>
                        <p:par>
                          <p:cTn id="34" fill="hold">
                            <p:stCondLst>
                              <p:cond delay="2500"/>
                            </p:stCondLst>
                            <p:childTnLst>
                              <p:par>
                                <p:cTn id="35" presetID="2" presetClass="entr" presetSubtype="9" fill="hold" grpId="0" nodeType="after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500" fill="hold"/>
                                        <p:tgtEl>
                                          <p:spTgt spid="17"/>
                                        </p:tgtEl>
                                        <p:attrNameLst>
                                          <p:attrName>ppt_x</p:attrName>
                                        </p:attrNameLst>
                                      </p:cBhvr>
                                      <p:tavLst>
                                        <p:tav tm="0">
                                          <p:val>
                                            <p:strVal val="0-#ppt_w/2"/>
                                          </p:val>
                                        </p:tav>
                                        <p:tav tm="100000">
                                          <p:val>
                                            <p:strVal val="#ppt_x"/>
                                          </p:val>
                                        </p:tav>
                                      </p:tavLst>
                                    </p:anim>
                                    <p:anim calcmode="lin" valueType="num">
                                      <p:cBhvr additive="base">
                                        <p:cTn id="38" dur="500" fill="hold"/>
                                        <p:tgtEl>
                                          <p:spTgt spid="17"/>
                                        </p:tgtEl>
                                        <p:attrNameLst>
                                          <p:attrName>ppt_y</p:attrName>
                                        </p:attrNameLst>
                                      </p:cBhvr>
                                      <p:tavLst>
                                        <p:tav tm="0">
                                          <p:val>
                                            <p:strVal val="0-#ppt_h/2"/>
                                          </p:val>
                                        </p:tav>
                                        <p:tav tm="100000">
                                          <p:val>
                                            <p:strVal val="#ppt_y"/>
                                          </p:val>
                                        </p:tav>
                                      </p:tavLst>
                                    </p:anim>
                                  </p:childTnLst>
                                </p:cTn>
                              </p:par>
                              <p:par>
                                <p:cTn id="39" presetID="2" presetClass="entr" presetSubtype="12"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anim calcmode="lin" valueType="num">
                                      <p:cBhvr additive="base">
                                        <p:cTn id="41" dur="500" fill="hold"/>
                                        <p:tgtEl>
                                          <p:spTgt spid="18"/>
                                        </p:tgtEl>
                                        <p:attrNameLst>
                                          <p:attrName>ppt_x</p:attrName>
                                        </p:attrNameLst>
                                      </p:cBhvr>
                                      <p:tavLst>
                                        <p:tav tm="0">
                                          <p:val>
                                            <p:strVal val="0-#ppt_w/2"/>
                                          </p:val>
                                        </p:tav>
                                        <p:tav tm="100000">
                                          <p:val>
                                            <p:strVal val="#ppt_x"/>
                                          </p:val>
                                        </p:tav>
                                      </p:tavLst>
                                    </p:anim>
                                    <p:anim calcmode="lin" valueType="num">
                                      <p:cBhvr additive="base">
                                        <p:cTn id="4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3" grpId="0"/>
      <p:bldP spid="4" grpId="0"/>
      <p:bldP spid="7" grpId="0"/>
      <p:bldP spid="8" grpId="0"/>
      <p:bldP spid="1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3353"/>
            <a:ext cx="12192000" cy="6870192"/>
          </a:xfrm>
        </p:spPr>
      </p:pic>
      <p:grpSp>
        <p:nvGrpSpPr>
          <p:cNvPr id="72" name="组合 71"/>
          <p:cNvGrpSpPr/>
          <p:nvPr/>
        </p:nvGrpSpPr>
        <p:grpSpPr>
          <a:xfrm>
            <a:off x="330200" y="257175"/>
            <a:ext cx="11468100" cy="542925"/>
            <a:chOff x="330200" y="257175"/>
            <a:chExt cx="11468100" cy="542925"/>
          </a:xfrm>
        </p:grpSpPr>
        <p:sp>
          <p:nvSpPr>
            <p:cNvPr id="17" name="矩形 16"/>
            <p:cNvSpPr/>
            <p:nvPr/>
          </p:nvSpPr>
          <p:spPr>
            <a:xfrm>
              <a:off x="330200" y="257175"/>
              <a:ext cx="542925" cy="542925"/>
            </a:xfrm>
            <a:prstGeom prst="rect">
              <a:avLst/>
            </a:prstGeom>
            <a:solidFill>
              <a:srgbClr val="42E8CE"/>
            </a:solidFill>
            <a:ln>
              <a:solidFill>
                <a:srgbClr val="42E8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bg2">
                      <a:lumMod val="25000"/>
                    </a:schemeClr>
                  </a:solidFill>
                  <a:latin typeface="Bauhaus 93" panose="04030905020B02020C02" pitchFamily="82" charset="0"/>
                  <a:ea typeface="微软雅黑" panose="020B0503020204020204" pitchFamily="34" charset="-122"/>
                </a:rPr>
                <a:t>Logo</a:t>
              </a:r>
            </a:p>
            <a:p>
              <a:pPr algn="ctr"/>
              <a:r>
                <a:rPr lang="en-US" altLang="zh-CN" sz="1200" dirty="0">
                  <a:solidFill>
                    <a:schemeClr val="bg2">
                      <a:lumMod val="25000"/>
                    </a:schemeClr>
                  </a:solidFill>
                  <a:latin typeface="Bauhaus 93" panose="04030905020B02020C02" pitchFamily="82" charset="0"/>
                  <a:ea typeface="微软雅黑" panose="020B0503020204020204" pitchFamily="34" charset="-122"/>
                </a:rPr>
                <a:t>here</a:t>
              </a:r>
              <a:endParaRPr lang="zh-CN" altLang="en-US" sz="1200" dirty="0">
                <a:solidFill>
                  <a:schemeClr val="bg2">
                    <a:lumMod val="25000"/>
                  </a:schemeClr>
                </a:solidFill>
                <a:latin typeface="Bauhaus 93" panose="04030905020B02020C02" pitchFamily="82" charset="0"/>
                <a:ea typeface="微软雅黑" panose="020B0503020204020204" pitchFamily="34" charset="-122"/>
              </a:endParaRPr>
            </a:p>
          </p:txBody>
        </p:sp>
        <p:grpSp>
          <p:nvGrpSpPr>
            <p:cNvPr id="18" name="组合 17"/>
            <p:cNvGrpSpPr/>
            <p:nvPr/>
          </p:nvGrpSpPr>
          <p:grpSpPr>
            <a:xfrm>
              <a:off x="11493500" y="257175"/>
              <a:ext cx="304800" cy="203200"/>
              <a:chOff x="11379200" y="257175"/>
              <a:chExt cx="304800" cy="203200"/>
            </a:xfrm>
          </p:grpSpPr>
          <p:cxnSp>
            <p:nvCxnSpPr>
              <p:cNvPr id="19" name="直接连接符 18"/>
              <p:cNvCxnSpPr/>
              <p:nvPr/>
            </p:nvCxnSpPr>
            <p:spPr>
              <a:xfrm>
                <a:off x="11379200" y="257175"/>
                <a:ext cx="304800" cy="0"/>
              </a:xfrm>
              <a:prstGeom prst="line">
                <a:avLst/>
              </a:prstGeom>
              <a:ln w="19050">
                <a:solidFill>
                  <a:srgbClr val="42E8CE"/>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1379200" y="358775"/>
                <a:ext cx="304800" cy="0"/>
              </a:xfrm>
              <a:prstGeom prst="line">
                <a:avLst/>
              </a:prstGeom>
              <a:ln w="19050">
                <a:solidFill>
                  <a:srgbClr val="42E8CE"/>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11379200" y="460375"/>
                <a:ext cx="304800" cy="0"/>
              </a:xfrm>
              <a:prstGeom prst="line">
                <a:avLst/>
              </a:prstGeom>
              <a:ln w="19050">
                <a:solidFill>
                  <a:srgbClr val="42E8CE"/>
                </a:solidFill>
              </a:ln>
            </p:spPr>
            <p:style>
              <a:lnRef idx="1">
                <a:schemeClr val="accent1"/>
              </a:lnRef>
              <a:fillRef idx="0">
                <a:schemeClr val="accent1"/>
              </a:fillRef>
              <a:effectRef idx="0">
                <a:schemeClr val="accent1"/>
              </a:effectRef>
              <a:fontRef idx="minor">
                <a:schemeClr val="tx1"/>
              </a:fontRef>
            </p:style>
          </p:cxnSp>
        </p:grpSp>
      </p:grpSp>
      <p:grpSp>
        <p:nvGrpSpPr>
          <p:cNvPr id="66" name="组合 65"/>
          <p:cNvGrpSpPr/>
          <p:nvPr/>
        </p:nvGrpSpPr>
        <p:grpSpPr>
          <a:xfrm>
            <a:off x="873125" y="3302935"/>
            <a:ext cx="2976648" cy="334708"/>
            <a:chOff x="873125" y="3302935"/>
            <a:chExt cx="2079712" cy="334708"/>
          </a:xfrm>
        </p:grpSpPr>
        <p:sp>
          <p:nvSpPr>
            <p:cNvPr id="32" name="矩形 31"/>
            <p:cNvSpPr/>
            <p:nvPr/>
          </p:nvSpPr>
          <p:spPr>
            <a:xfrm>
              <a:off x="873125" y="3345599"/>
              <a:ext cx="2079712" cy="292044"/>
            </a:xfrm>
            <a:prstGeom prst="rect">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3" name="文本框 32"/>
            <p:cNvSpPr txBox="1"/>
            <p:nvPr/>
          </p:nvSpPr>
          <p:spPr>
            <a:xfrm>
              <a:off x="968892" y="3302935"/>
              <a:ext cx="1970318" cy="334707"/>
            </a:xfrm>
            <a:prstGeom prst="rect">
              <a:avLst/>
            </a:prstGeom>
            <a:noFill/>
          </p:spPr>
          <p:txBody>
            <a:bodyPr wrap="square" rtlCol="0">
              <a:spAutoFit/>
            </a:bodyPr>
            <a:lstStyle/>
            <a:p>
              <a:pPr algn="r">
                <a:lnSpc>
                  <a:spcPct val="150000"/>
                </a:lnSpc>
              </a:pPr>
              <a:r>
                <a:rPr lang="zh-CN" altLang="en-US" sz="1050" dirty="0">
                  <a:solidFill>
                    <a:schemeClr val="bg2">
                      <a:lumMod val="25000"/>
                    </a:schemeClr>
                  </a:solidFill>
                  <a:latin typeface="微软雅黑" panose="020B0503020204020204" pitchFamily="34" charset="-122"/>
                  <a:ea typeface="微软雅黑" panose="020B0503020204020204" pitchFamily="34" charset="-122"/>
                </a:rPr>
                <a:t>获取</a:t>
              </a:r>
              <a:r>
                <a:rPr lang="en-US" altLang="zh-CN" sz="1050" dirty="0">
                  <a:solidFill>
                    <a:schemeClr val="bg2">
                      <a:lumMod val="25000"/>
                    </a:schemeClr>
                  </a:solidFill>
                  <a:latin typeface="微软雅黑" panose="020B0503020204020204" pitchFamily="34" charset="-122"/>
                  <a:ea typeface="微软雅黑" panose="020B0503020204020204" pitchFamily="34" charset="-122"/>
                </a:rPr>
                <a:t>file</a:t>
              </a:r>
              <a:r>
                <a:rPr lang="zh-CN" altLang="en-US" sz="1050" dirty="0">
                  <a:solidFill>
                    <a:schemeClr val="bg2">
                      <a:lumMod val="25000"/>
                    </a:schemeClr>
                  </a:solidFill>
                  <a:latin typeface="微软雅黑" panose="020B0503020204020204" pitchFamily="34" charset="-122"/>
                  <a:ea typeface="微软雅黑" panose="020B0503020204020204" pitchFamily="34" charset="-122"/>
                </a:rPr>
                <a:t>本地的信息</a:t>
              </a:r>
              <a:endParaRPr lang="en-US" altLang="zh-CN" sz="1050" dirty="0">
                <a:solidFill>
                  <a:schemeClr val="bg2">
                    <a:lumMod val="25000"/>
                  </a:schemeClr>
                </a:solidFill>
                <a:latin typeface="微软雅黑" panose="020B0503020204020204" pitchFamily="34" charset="-122"/>
                <a:ea typeface="微软雅黑" panose="020B0503020204020204" pitchFamily="34" charset="-122"/>
              </a:endParaRPr>
            </a:p>
          </p:txBody>
        </p:sp>
      </p:grpSp>
      <p:grpSp>
        <p:nvGrpSpPr>
          <p:cNvPr id="67" name="组合 66"/>
          <p:cNvGrpSpPr/>
          <p:nvPr/>
        </p:nvGrpSpPr>
        <p:grpSpPr>
          <a:xfrm>
            <a:off x="4222791" y="3305177"/>
            <a:ext cx="2956329" cy="336272"/>
            <a:chOff x="3159125" y="3301371"/>
            <a:chExt cx="2079712" cy="336272"/>
          </a:xfrm>
        </p:grpSpPr>
        <p:sp>
          <p:nvSpPr>
            <p:cNvPr id="36" name="矩形 35"/>
            <p:cNvSpPr/>
            <p:nvPr/>
          </p:nvSpPr>
          <p:spPr>
            <a:xfrm>
              <a:off x="3159125" y="3345599"/>
              <a:ext cx="2079712" cy="292044"/>
            </a:xfrm>
            <a:prstGeom prst="rect">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7" name="文本框 36"/>
            <p:cNvSpPr txBox="1"/>
            <p:nvPr/>
          </p:nvSpPr>
          <p:spPr>
            <a:xfrm>
              <a:off x="3245841" y="3301371"/>
              <a:ext cx="1990540" cy="334707"/>
            </a:xfrm>
            <a:prstGeom prst="rect">
              <a:avLst/>
            </a:prstGeom>
            <a:noFill/>
          </p:spPr>
          <p:txBody>
            <a:bodyPr wrap="square" rtlCol="0">
              <a:spAutoFit/>
            </a:bodyPr>
            <a:lstStyle/>
            <a:p>
              <a:pPr algn="r">
                <a:lnSpc>
                  <a:spcPct val="150000"/>
                </a:lnSpc>
              </a:pPr>
              <a:r>
                <a:rPr lang="zh-CN" altLang="en-US" sz="1050" dirty="0">
                  <a:solidFill>
                    <a:schemeClr val="bg2">
                      <a:lumMod val="25000"/>
                    </a:schemeClr>
                  </a:solidFill>
                  <a:latin typeface="微软雅黑" panose="020B0503020204020204" pitchFamily="34" charset="-122"/>
                  <a:ea typeface="微软雅黑" panose="020B0503020204020204" pitchFamily="34" charset="-122"/>
                </a:rPr>
                <a:t>再从自行创建的</a:t>
              </a:r>
              <a:r>
                <a:rPr lang="en-US" altLang="zh-CN" sz="1050" dirty="0">
                  <a:solidFill>
                    <a:schemeClr val="bg2">
                      <a:lumMod val="25000"/>
                    </a:schemeClr>
                  </a:solidFill>
                  <a:latin typeface="微软雅黑" panose="020B0503020204020204" pitchFamily="34" charset="-122"/>
                  <a:ea typeface="微软雅黑" panose="020B0503020204020204" pitchFamily="34" charset="-122"/>
                </a:rPr>
                <a:t>file</a:t>
              </a:r>
              <a:r>
                <a:rPr lang="zh-CN" altLang="en-US" sz="1050" dirty="0">
                  <a:solidFill>
                    <a:schemeClr val="bg2">
                      <a:lumMod val="25000"/>
                    </a:schemeClr>
                  </a:solidFill>
                  <a:latin typeface="微软雅黑" panose="020B0503020204020204" pitchFamily="34" charset="-122"/>
                  <a:ea typeface="微软雅黑" panose="020B0503020204020204" pitchFamily="34" charset="-122"/>
                </a:rPr>
                <a:t>文件读取</a:t>
              </a:r>
              <a:endParaRPr lang="en-US" altLang="zh-CN" sz="1050" dirty="0">
                <a:solidFill>
                  <a:schemeClr val="bg2">
                    <a:lumMod val="25000"/>
                  </a:schemeClr>
                </a:solidFill>
                <a:latin typeface="微软雅黑" panose="020B0503020204020204" pitchFamily="34" charset="-122"/>
                <a:ea typeface="微软雅黑" panose="020B0503020204020204" pitchFamily="34" charset="-122"/>
              </a:endParaRPr>
            </a:p>
          </p:txBody>
        </p:sp>
      </p:grpSp>
      <p:grpSp>
        <p:nvGrpSpPr>
          <p:cNvPr id="71" name="组合 70"/>
          <p:cNvGrpSpPr/>
          <p:nvPr/>
        </p:nvGrpSpPr>
        <p:grpSpPr>
          <a:xfrm>
            <a:off x="873125" y="5623626"/>
            <a:ext cx="2976648" cy="306174"/>
            <a:chOff x="873125" y="5623626"/>
            <a:chExt cx="2079712" cy="306174"/>
          </a:xfrm>
        </p:grpSpPr>
        <p:sp>
          <p:nvSpPr>
            <p:cNvPr id="44" name="矩形 43"/>
            <p:cNvSpPr/>
            <p:nvPr/>
          </p:nvSpPr>
          <p:spPr>
            <a:xfrm>
              <a:off x="873125" y="5630691"/>
              <a:ext cx="2079712" cy="292044"/>
            </a:xfrm>
            <a:prstGeom prst="rect">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45" name="文本框 44"/>
            <p:cNvSpPr txBox="1"/>
            <p:nvPr/>
          </p:nvSpPr>
          <p:spPr>
            <a:xfrm>
              <a:off x="1269957" y="5623626"/>
              <a:ext cx="1682880" cy="306174"/>
            </a:xfrm>
            <a:prstGeom prst="rect">
              <a:avLst/>
            </a:prstGeom>
            <a:noFill/>
          </p:spPr>
          <p:txBody>
            <a:bodyPr wrap="square" rtlCol="0">
              <a:spAutoFit/>
            </a:bodyPr>
            <a:lstStyle/>
            <a:p>
              <a:pPr algn="r">
                <a:lnSpc>
                  <a:spcPct val="150000"/>
                </a:lnSpc>
              </a:pPr>
              <a:r>
                <a:rPr lang="zh-CN" altLang="en-US" sz="1050" dirty="0">
                  <a:solidFill>
                    <a:schemeClr val="bg2">
                      <a:lumMod val="25000"/>
                    </a:schemeClr>
                  </a:solidFill>
                  <a:latin typeface="微软雅黑" panose="020B0503020204020204" pitchFamily="34" charset="-122"/>
                  <a:ea typeface="微软雅黑" panose="020B0503020204020204" pitchFamily="34" charset="-122"/>
                </a:rPr>
                <a:t>同一个用户的数据聚合并存入</a:t>
              </a:r>
              <a:endParaRPr lang="en-US" altLang="zh-CN" sz="1050" dirty="0">
                <a:solidFill>
                  <a:schemeClr val="bg2">
                    <a:lumMod val="25000"/>
                  </a:schemeClr>
                </a:solidFill>
                <a:latin typeface="微软雅黑" panose="020B0503020204020204" pitchFamily="34" charset="-122"/>
                <a:ea typeface="微软雅黑" panose="020B0503020204020204" pitchFamily="34" charset="-122"/>
              </a:endParaRPr>
            </a:p>
          </p:txBody>
        </p:sp>
      </p:grpSp>
      <p:grpSp>
        <p:nvGrpSpPr>
          <p:cNvPr id="70" name="组合 69"/>
          <p:cNvGrpSpPr/>
          <p:nvPr/>
        </p:nvGrpSpPr>
        <p:grpSpPr>
          <a:xfrm>
            <a:off x="4222791" y="5630691"/>
            <a:ext cx="3031449" cy="334707"/>
            <a:chOff x="4222790" y="5539304"/>
            <a:chExt cx="3031449" cy="334707"/>
          </a:xfrm>
        </p:grpSpPr>
        <p:sp>
          <p:nvSpPr>
            <p:cNvPr id="48" name="矩形 47"/>
            <p:cNvSpPr/>
            <p:nvPr/>
          </p:nvSpPr>
          <p:spPr>
            <a:xfrm>
              <a:off x="4222790" y="5539304"/>
              <a:ext cx="3031449" cy="292044"/>
            </a:xfrm>
            <a:prstGeom prst="rect">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49" name="文本框 48"/>
            <p:cNvSpPr txBox="1"/>
            <p:nvPr/>
          </p:nvSpPr>
          <p:spPr>
            <a:xfrm>
              <a:off x="5428299" y="5539304"/>
              <a:ext cx="1825940" cy="334707"/>
            </a:xfrm>
            <a:prstGeom prst="rect">
              <a:avLst/>
            </a:prstGeom>
            <a:noFill/>
          </p:spPr>
          <p:txBody>
            <a:bodyPr wrap="square" rtlCol="0">
              <a:spAutoFit/>
            </a:bodyPr>
            <a:lstStyle/>
            <a:p>
              <a:pPr algn="r">
                <a:lnSpc>
                  <a:spcPct val="150000"/>
                </a:lnSpc>
              </a:pPr>
              <a:r>
                <a:rPr lang="zh-CN" altLang="en-US" sz="1050" dirty="0">
                  <a:solidFill>
                    <a:schemeClr val="bg2">
                      <a:lumMod val="25000"/>
                    </a:schemeClr>
                  </a:solidFill>
                  <a:latin typeface="微软雅黑" panose="020B0503020204020204" pitchFamily="34" charset="-122"/>
                  <a:ea typeface="微软雅黑" panose="020B0503020204020204" pitchFamily="34" charset="-122"/>
                </a:rPr>
                <a:t>获取数据以</a:t>
              </a:r>
              <a:r>
                <a:rPr lang="en-US" altLang="zh-CN" sz="1050" dirty="0">
                  <a:solidFill>
                    <a:schemeClr val="bg2">
                      <a:lumMod val="25000"/>
                    </a:schemeClr>
                  </a:solidFill>
                  <a:latin typeface="微软雅黑" panose="020B0503020204020204" pitchFamily="34" charset="-122"/>
                  <a:ea typeface="微软雅黑" panose="020B0503020204020204" pitchFamily="34" charset="-122"/>
                </a:rPr>
                <a:t>double</a:t>
              </a:r>
              <a:r>
                <a:rPr lang="zh-CN" altLang="en-US" sz="1050" dirty="0">
                  <a:solidFill>
                    <a:schemeClr val="bg2">
                      <a:lumMod val="25000"/>
                    </a:schemeClr>
                  </a:solidFill>
                  <a:latin typeface="微软雅黑" panose="020B0503020204020204" pitchFamily="34" charset="-122"/>
                  <a:ea typeface="微软雅黑" panose="020B0503020204020204" pitchFamily="34" charset="-122"/>
                </a:rPr>
                <a:t>接收</a:t>
              </a:r>
              <a:endParaRPr lang="en-US" altLang="zh-CN" sz="1050" dirty="0">
                <a:solidFill>
                  <a:schemeClr val="bg2">
                    <a:lumMod val="25000"/>
                  </a:schemeClr>
                </a:solidFill>
                <a:latin typeface="微软雅黑" panose="020B0503020204020204" pitchFamily="34" charset="-122"/>
                <a:ea typeface="微软雅黑" panose="020B0503020204020204" pitchFamily="34" charset="-122"/>
              </a:endParaRPr>
            </a:p>
          </p:txBody>
        </p:sp>
      </p:grpSp>
      <p:sp>
        <p:nvSpPr>
          <p:cNvPr id="54" name="矩形 53"/>
          <p:cNvSpPr/>
          <p:nvPr/>
        </p:nvSpPr>
        <p:spPr>
          <a:xfrm>
            <a:off x="8107549" y="2972196"/>
            <a:ext cx="3124735" cy="1330893"/>
          </a:xfrm>
          <a:prstGeom prst="rect">
            <a:avLst/>
          </a:prstGeom>
          <a:noFill/>
          <a:ln w="19050">
            <a:solidFill>
              <a:srgbClr val="42E8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55" name="文本框 54"/>
          <p:cNvSpPr txBox="1"/>
          <p:nvPr/>
        </p:nvSpPr>
        <p:spPr>
          <a:xfrm>
            <a:off x="8978704" y="1864044"/>
            <a:ext cx="2997200"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代码讲解</a:t>
            </a:r>
          </a:p>
        </p:txBody>
      </p:sp>
      <p:sp>
        <p:nvSpPr>
          <p:cNvPr id="56" name="文本框 55"/>
          <p:cNvSpPr txBox="1"/>
          <p:nvPr/>
        </p:nvSpPr>
        <p:spPr>
          <a:xfrm>
            <a:off x="8138838" y="2972196"/>
            <a:ext cx="3093446" cy="1167692"/>
          </a:xfrm>
          <a:prstGeom prst="rect">
            <a:avLst/>
          </a:prstGeom>
          <a:noFill/>
        </p:spPr>
        <p:txBody>
          <a:bodyPr wrap="square" rtlCol="0">
            <a:spAutoFit/>
          </a:bodyPr>
          <a:lstStyle/>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       读取实时组下沉到</a:t>
            </a:r>
            <a:r>
              <a:rPr lang="en-US" altLang="zh-CN" sz="1200" dirty="0" err="1">
                <a:solidFill>
                  <a:schemeClr val="bg1"/>
                </a:solidFill>
                <a:latin typeface="微软雅黑" panose="020B0503020204020204" pitchFamily="34" charset="-122"/>
                <a:ea typeface="微软雅黑" panose="020B0503020204020204" pitchFamily="34" charset="-122"/>
              </a:rPr>
              <a:t>hdfs</a:t>
            </a:r>
            <a:r>
              <a:rPr lang="zh-CN" altLang="en-US" sz="1200" dirty="0">
                <a:solidFill>
                  <a:schemeClr val="bg1"/>
                </a:solidFill>
                <a:latin typeface="微软雅黑" panose="020B0503020204020204" pitchFamily="34" charset="-122"/>
                <a:ea typeface="微软雅黑" panose="020B0503020204020204" pitchFamily="34" charset="-122"/>
              </a:rPr>
              <a:t>的数据，标签库找数据组要，用</a:t>
            </a:r>
            <a:r>
              <a:rPr lang="en-US" altLang="zh-CN" sz="1200" dirty="0" err="1">
                <a:solidFill>
                  <a:schemeClr val="bg1"/>
                </a:solidFill>
                <a:latin typeface="微软雅黑" panose="020B0503020204020204" pitchFamily="34" charset="-122"/>
                <a:ea typeface="微软雅黑" panose="020B0503020204020204" pitchFamily="34" charset="-122"/>
              </a:rPr>
              <a:t>sparkcore</a:t>
            </a:r>
            <a:r>
              <a:rPr lang="zh-CN" altLang="en-US" sz="1200" dirty="0">
                <a:solidFill>
                  <a:schemeClr val="bg1"/>
                </a:solidFill>
                <a:latin typeface="微软雅黑" panose="020B0503020204020204" pitchFamily="34" charset="-122"/>
                <a:ea typeface="微软雅黑" panose="020B0503020204020204" pitchFamily="34" charset="-122"/>
              </a:rPr>
              <a:t>做用户画像（从</a:t>
            </a:r>
            <a:r>
              <a:rPr lang="en-US" altLang="zh-CN" sz="1200" dirty="0">
                <a:solidFill>
                  <a:schemeClr val="bg1"/>
                </a:solidFill>
                <a:latin typeface="微软雅黑" panose="020B0503020204020204" pitchFamily="34" charset="-122"/>
                <a:ea typeface="微软雅黑" panose="020B0503020204020204" pitchFamily="34" charset="-122"/>
              </a:rPr>
              <a:t>HBase</a:t>
            </a:r>
            <a:r>
              <a:rPr lang="zh-CN" altLang="en-US" sz="1200" dirty="0">
                <a:solidFill>
                  <a:schemeClr val="bg1"/>
                </a:solidFill>
                <a:latin typeface="微软雅黑" panose="020B0503020204020204" pitchFamily="34" charset="-122"/>
                <a:ea typeface="微软雅黑" panose="020B0503020204020204" pitchFamily="34" charset="-122"/>
              </a:rPr>
              <a:t>中读已存在的用户画像），将计算的结果存入</a:t>
            </a:r>
            <a:r>
              <a:rPr lang="en-US" altLang="zh-CN" sz="1200" dirty="0">
                <a:solidFill>
                  <a:schemeClr val="bg1"/>
                </a:solidFill>
                <a:latin typeface="微软雅黑" panose="020B0503020204020204" pitchFamily="34" charset="-122"/>
                <a:ea typeface="微软雅黑" panose="020B0503020204020204" pitchFamily="34" charset="-122"/>
              </a:rPr>
              <a:t>HBase</a:t>
            </a:r>
            <a:endParaRPr lang="zh-CN" altLang="en-US" sz="1200" dirty="0">
              <a:solidFill>
                <a:schemeClr val="bg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4"/>
          <a:stretch>
            <a:fillRect/>
          </a:stretch>
        </p:blipFill>
        <p:spPr>
          <a:xfrm>
            <a:off x="873125" y="2017997"/>
            <a:ext cx="2976648" cy="1236215"/>
          </a:xfrm>
          <a:prstGeom prst="rect">
            <a:avLst/>
          </a:prstGeom>
        </p:spPr>
      </p:pic>
      <p:pic>
        <p:nvPicPr>
          <p:cNvPr id="3" name="图片 2"/>
          <p:cNvPicPr>
            <a:picLocks noChangeAspect="1"/>
          </p:cNvPicPr>
          <p:nvPr/>
        </p:nvPicPr>
        <p:blipFill>
          <a:blip r:embed="rId5"/>
          <a:stretch>
            <a:fillRect/>
          </a:stretch>
        </p:blipFill>
        <p:spPr>
          <a:xfrm>
            <a:off x="4222792" y="2068962"/>
            <a:ext cx="2956329" cy="1249689"/>
          </a:xfrm>
          <a:prstGeom prst="rect">
            <a:avLst/>
          </a:prstGeom>
        </p:spPr>
      </p:pic>
      <p:pic>
        <p:nvPicPr>
          <p:cNvPr id="4" name="图片 3"/>
          <p:cNvPicPr>
            <a:picLocks noChangeAspect="1"/>
          </p:cNvPicPr>
          <p:nvPr/>
        </p:nvPicPr>
        <p:blipFill>
          <a:blip r:embed="rId6"/>
          <a:stretch>
            <a:fillRect/>
          </a:stretch>
        </p:blipFill>
        <p:spPr>
          <a:xfrm>
            <a:off x="873125" y="4303089"/>
            <a:ext cx="2976648" cy="1236215"/>
          </a:xfrm>
          <a:prstGeom prst="rect">
            <a:avLst/>
          </a:prstGeom>
        </p:spPr>
      </p:pic>
      <p:pic>
        <p:nvPicPr>
          <p:cNvPr id="6" name="图片 5"/>
          <p:cNvPicPr>
            <a:picLocks noChangeAspect="1"/>
          </p:cNvPicPr>
          <p:nvPr/>
        </p:nvPicPr>
        <p:blipFill>
          <a:blip r:embed="rId7"/>
          <a:stretch>
            <a:fillRect/>
          </a:stretch>
        </p:blipFill>
        <p:spPr>
          <a:xfrm>
            <a:off x="4229198" y="4303089"/>
            <a:ext cx="3025042" cy="1283126"/>
          </a:xfrm>
          <a:prstGeom prst="rect">
            <a:avLst/>
          </a:prstGeom>
        </p:spPr>
      </p:pic>
    </p:spTree>
    <p:extLst>
      <p:ext uri="{BB962C8B-B14F-4D97-AF65-F5344CB8AC3E}">
        <p14:creationId xmlns:p14="http://schemas.microsoft.com/office/powerpoint/2010/main" val="4140458"/>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500"/>
                                        <p:tgtEl>
                                          <p:spTgt spid="72"/>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66"/>
                                        </p:tgtEl>
                                        <p:attrNameLst>
                                          <p:attrName>style.visibility</p:attrName>
                                        </p:attrNameLst>
                                      </p:cBhvr>
                                      <p:to>
                                        <p:strVal val="visible"/>
                                      </p:to>
                                    </p:set>
                                    <p:animEffect transition="in" filter="fade">
                                      <p:cBhvr>
                                        <p:cTn id="11" dur="1000"/>
                                        <p:tgtEl>
                                          <p:spTgt spid="66"/>
                                        </p:tgtEl>
                                      </p:cBhvr>
                                    </p:animEffect>
                                    <p:anim calcmode="lin" valueType="num">
                                      <p:cBhvr>
                                        <p:cTn id="12" dur="1000" fill="hold"/>
                                        <p:tgtEl>
                                          <p:spTgt spid="66"/>
                                        </p:tgtEl>
                                        <p:attrNameLst>
                                          <p:attrName>ppt_x</p:attrName>
                                        </p:attrNameLst>
                                      </p:cBhvr>
                                      <p:tavLst>
                                        <p:tav tm="0">
                                          <p:val>
                                            <p:strVal val="#ppt_x"/>
                                          </p:val>
                                        </p:tav>
                                        <p:tav tm="100000">
                                          <p:val>
                                            <p:strVal val="#ppt_x"/>
                                          </p:val>
                                        </p:tav>
                                      </p:tavLst>
                                    </p:anim>
                                    <p:anim calcmode="lin" valueType="num">
                                      <p:cBhvr>
                                        <p:cTn id="13" dur="1000" fill="hold"/>
                                        <p:tgtEl>
                                          <p:spTgt spid="66"/>
                                        </p:tgtEl>
                                        <p:attrNameLst>
                                          <p:attrName>ppt_y</p:attrName>
                                        </p:attrNameLst>
                                      </p:cBhvr>
                                      <p:tavLst>
                                        <p:tav tm="0">
                                          <p:val>
                                            <p:strVal val="#ppt_y+.1"/>
                                          </p:val>
                                        </p:tav>
                                        <p:tav tm="100000">
                                          <p:val>
                                            <p:strVal val="#ppt_y"/>
                                          </p:val>
                                        </p:tav>
                                      </p:tavLst>
                                    </p:anim>
                                  </p:childTnLst>
                                </p:cTn>
                              </p:par>
                              <p:par>
                                <p:cTn id="14" presetID="42" presetClass="entr" presetSubtype="0" fill="hold" nodeType="withEffect">
                                  <p:stCondLst>
                                    <p:cond delay="0"/>
                                  </p:stCondLst>
                                  <p:childTnLst>
                                    <p:set>
                                      <p:cBhvr>
                                        <p:cTn id="15" dur="1" fill="hold">
                                          <p:stCondLst>
                                            <p:cond delay="0"/>
                                          </p:stCondLst>
                                        </p:cTn>
                                        <p:tgtEl>
                                          <p:spTgt spid="67"/>
                                        </p:tgtEl>
                                        <p:attrNameLst>
                                          <p:attrName>style.visibility</p:attrName>
                                        </p:attrNameLst>
                                      </p:cBhvr>
                                      <p:to>
                                        <p:strVal val="visible"/>
                                      </p:to>
                                    </p:set>
                                    <p:animEffect transition="in" filter="fade">
                                      <p:cBhvr>
                                        <p:cTn id="16" dur="1000"/>
                                        <p:tgtEl>
                                          <p:spTgt spid="67"/>
                                        </p:tgtEl>
                                      </p:cBhvr>
                                    </p:animEffect>
                                    <p:anim calcmode="lin" valueType="num">
                                      <p:cBhvr>
                                        <p:cTn id="17" dur="1000" fill="hold"/>
                                        <p:tgtEl>
                                          <p:spTgt spid="67"/>
                                        </p:tgtEl>
                                        <p:attrNameLst>
                                          <p:attrName>ppt_x</p:attrName>
                                        </p:attrNameLst>
                                      </p:cBhvr>
                                      <p:tavLst>
                                        <p:tav tm="0">
                                          <p:val>
                                            <p:strVal val="#ppt_x"/>
                                          </p:val>
                                        </p:tav>
                                        <p:tav tm="100000">
                                          <p:val>
                                            <p:strVal val="#ppt_x"/>
                                          </p:val>
                                        </p:tav>
                                      </p:tavLst>
                                    </p:anim>
                                    <p:anim calcmode="lin" valueType="num">
                                      <p:cBhvr>
                                        <p:cTn id="18" dur="1000" fill="hold"/>
                                        <p:tgtEl>
                                          <p:spTgt spid="67"/>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0"/>
                                  </p:stCondLst>
                                  <p:childTnLst>
                                    <p:set>
                                      <p:cBhvr>
                                        <p:cTn id="20" dur="1" fill="hold">
                                          <p:stCondLst>
                                            <p:cond delay="0"/>
                                          </p:stCondLst>
                                        </p:cTn>
                                        <p:tgtEl>
                                          <p:spTgt spid="70"/>
                                        </p:tgtEl>
                                        <p:attrNameLst>
                                          <p:attrName>style.visibility</p:attrName>
                                        </p:attrNameLst>
                                      </p:cBhvr>
                                      <p:to>
                                        <p:strVal val="visible"/>
                                      </p:to>
                                    </p:set>
                                    <p:animEffect transition="in" filter="fade">
                                      <p:cBhvr>
                                        <p:cTn id="21" dur="1000"/>
                                        <p:tgtEl>
                                          <p:spTgt spid="70"/>
                                        </p:tgtEl>
                                      </p:cBhvr>
                                    </p:animEffect>
                                    <p:anim calcmode="lin" valueType="num">
                                      <p:cBhvr>
                                        <p:cTn id="22" dur="1000" fill="hold"/>
                                        <p:tgtEl>
                                          <p:spTgt spid="70"/>
                                        </p:tgtEl>
                                        <p:attrNameLst>
                                          <p:attrName>ppt_x</p:attrName>
                                        </p:attrNameLst>
                                      </p:cBhvr>
                                      <p:tavLst>
                                        <p:tav tm="0">
                                          <p:val>
                                            <p:strVal val="#ppt_x"/>
                                          </p:val>
                                        </p:tav>
                                        <p:tav tm="100000">
                                          <p:val>
                                            <p:strVal val="#ppt_x"/>
                                          </p:val>
                                        </p:tav>
                                      </p:tavLst>
                                    </p:anim>
                                    <p:anim calcmode="lin" valueType="num">
                                      <p:cBhvr>
                                        <p:cTn id="23" dur="1000" fill="hold"/>
                                        <p:tgtEl>
                                          <p:spTgt spid="70"/>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71"/>
                                        </p:tgtEl>
                                        <p:attrNameLst>
                                          <p:attrName>style.visibility</p:attrName>
                                        </p:attrNameLst>
                                      </p:cBhvr>
                                      <p:to>
                                        <p:strVal val="visible"/>
                                      </p:to>
                                    </p:set>
                                    <p:animEffect transition="in" filter="fade">
                                      <p:cBhvr>
                                        <p:cTn id="26" dur="1000"/>
                                        <p:tgtEl>
                                          <p:spTgt spid="71"/>
                                        </p:tgtEl>
                                      </p:cBhvr>
                                    </p:animEffect>
                                    <p:anim calcmode="lin" valueType="num">
                                      <p:cBhvr>
                                        <p:cTn id="27" dur="1000" fill="hold"/>
                                        <p:tgtEl>
                                          <p:spTgt spid="71"/>
                                        </p:tgtEl>
                                        <p:attrNameLst>
                                          <p:attrName>ppt_x</p:attrName>
                                        </p:attrNameLst>
                                      </p:cBhvr>
                                      <p:tavLst>
                                        <p:tav tm="0">
                                          <p:val>
                                            <p:strVal val="#ppt_x"/>
                                          </p:val>
                                        </p:tav>
                                        <p:tav tm="100000">
                                          <p:val>
                                            <p:strVal val="#ppt_x"/>
                                          </p:val>
                                        </p:tav>
                                      </p:tavLst>
                                    </p:anim>
                                    <p:anim calcmode="lin" valueType="num">
                                      <p:cBhvr>
                                        <p:cTn id="28" dur="1000" fill="hold"/>
                                        <p:tgtEl>
                                          <p:spTgt spid="71"/>
                                        </p:tgtEl>
                                        <p:attrNameLst>
                                          <p:attrName>ppt_y</p:attrName>
                                        </p:attrNameLst>
                                      </p:cBhvr>
                                      <p:tavLst>
                                        <p:tav tm="0">
                                          <p:val>
                                            <p:strVal val="#ppt_y+.1"/>
                                          </p:val>
                                        </p:tav>
                                        <p:tav tm="100000">
                                          <p:val>
                                            <p:strVal val="#ppt_y"/>
                                          </p:val>
                                        </p:tav>
                                      </p:tavLst>
                                    </p:anim>
                                  </p:childTnLst>
                                </p:cTn>
                              </p:par>
                            </p:childTnLst>
                          </p:cTn>
                        </p:par>
                        <p:par>
                          <p:cTn id="29" fill="hold">
                            <p:stCondLst>
                              <p:cond delay="1500"/>
                            </p:stCondLst>
                            <p:childTnLst>
                              <p:par>
                                <p:cTn id="30" presetID="42" presetClass="entr" presetSubtype="0" fill="hold" grpId="0" nodeType="afterEffect">
                                  <p:stCondLst>
                                    <p:cond delay="0"/>
                                  </p:stCondLst>
                                  <p:childTnLst>
                                    <p:set>
                                      <p:cBhvr>
                                        <p:cTn id="31" dur="1" fill="hold">
                                          <p:stCondLst>
                                            <p:cond delay="0"/>
                                          </p:stCondLst>
                                        </p:cTn>
                                        <p:tgtEl>
                                          <p:spTgt spid="55"/>
                                        </p:tgtEl>
                                        <p:attrNameLst>
                                          <p:attrName>style.visibility</p:attrName>
                                        </p:attrNameLst>
                                      </p:cBhvr>
                                      <p:to>
                                        <p:strVal val="visible"/>
                                      </p:to>
                                    </p:set>
                                    <p:animEffect transition="in" filter="fade">
                                      <p:cBhvr>
                                        <p:cTn id="32" dur="1000"/>
                                        <p:tgtEl>
                                          <p:spTgt spid="55"/>
                                        </p:tgtEl>
                                      </p:cBhvr>
                                    </p:animEffect>
                                    <p:anim calcmode="lin" valueType="num">
                                      <p:cBhvr>
                                        <p:cTn id="33" dur="1000" fill="hold"/>
                                        <p:tgtEl>
                                          <p:spTgt spid="55"/>
                                        </p:tgtEl>
                                        <p:attrNameLst>
                                          <p:attrName>ppt_x</p:attrName>
                                        </p:attrNameLst>
                                      </p:cBhvr>
                                      <p:tavLst>
                                        <p:tav tm="0">
                                          <p:val>
                                            <p:strVal val="#ppt_x"/>
                                          </p:val>
                                        </p:tav>
                                        <p:tav tm="100000">
                                          <p:val>
                                            <p:strVal val="#ppt_x"/>
                                          </p:val>
                                        </p:tav>
                                      </p:tavLst>
                                    </p:anim>
                                    <p:anim calcmode="lin" valueType="num">
                                      <p:cBhvr>
                                        <p:cTn id="34" dur="1000" fill="hold"/>
                                        <p:tgtEl>
                                          <p:spTgt spid="55"/>
                                        </p:tgtEl>
                                        <p:attrNameLst>
                                          <p:attrName>ppt_y</p:attrName>
                                        </p:attrNameLst>
                                      </p:cBhvr>
                                      <p:tavLst>
                                        <p:tav tm="0">
                                          <p:val>
                                            <p:strVal val="#ppt_y+.1"/>
                                          </p:val>
                                        </p:tav>
                                        <p:tav tm="100000">
                                          <p:val>
                                            <p:strVal val="#ppt_y"/>
                                          </p:val>
                                        </p:tav>
                                      </p:tavLst>
                                    </p:anim>
                                  </p:childTnLst>
                                </p:cTn>
                              </p:par>
                              <p:par>
                                <p:cTn id="35" presetID="16" presetClass="entr" presetSubtype="21" fill="hold" grpId="0" nodeType="withEffect">
                                  <p:stCondLst>
                                    <p:cond delay="0"/>
                                  </p:stCondLst>
                                  <p:childTnLst>
                                    <p:set>
                                      <p:cBhvr>
                                        <p:cTn id="36" dur="1" fill="hold">
                                          <p:stCondLst>
                                            <p:cond delay="0"/>
                                          </p:stCondLst>
                                        </p:cTn>
                                        <p:tgtEl>
                                          <p:spTgt spid="54"/>
                                        </p:tgtEl>
                                        <p:attrNameLst>
                                          <p:attrName>style.visibility</p:attrName>
                                        </p:attrNameLst>
                                      </p:cBhvr>
                                      <p:to>
                                        <p:strVal val="visible"/>
                                      </p:to>
                                    </p:set>
                                    <p:animEffect transition="in" filter="barn(inVertical)">
                                      <p:cBhvr>
                                        <p:cTn id="37" dur="500"/>
                                        <p:tgtEl>
                                          <p:spTgt spid="54"/>
                                        </p:tgtEl>
                                      </p:cBhvr>
                                    </p:animEffect>
                                  </p:childTnLst>
                                </p:cTn>
                              </p:par>
                            </p:childTnLst>
                          </p:cTn>
                        </p:par>
                        <p:par>
                          <p:cTn id="38" fill="hold">
                            <p:stCondLst>
                              <p:cond delay="2500"/>
                            </p:stCondLst>
                            <p:childTnLst>
                              <p:par>
                                <p:cTn id="39" presetID="22" presetClass="entr" presetSubtype="1" fill="hold" grpId="0" nodeType="afterEffect">
                                  <p:stCondLst>
                                    <p:cond delay="0"/>
                                  </p:stCondLst>
                                  <p:childTnLst>
                                    <p:set>
                                      <p:cBhvr>
                                        <p:cTn id="40" dur="1" fill="hold">
                                          <p:stCondLst>
                                            <p:cond delay="0"/>
                                          </p:stCondLst>
                                        </p:cTn>
                                        <p:tgtEl>
                                          <p:spTgt spid="56"/>
                                        </p:tgtEl>
                                        <p:attrNameLst>
                                          <p:attrName>style.visibility</p:attrName>
                                        </p:attrNameLst>
                                      </p:cBhvr>
                                      <p:to>
                                        <p:strVal val="visible"/>
                                      </p:to>
                                    </p:set>
                                    <p:animEffect transition="in" filter="wipe(up)">
                                      <p:cBhvr>
                                        <p:cTn id="41"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5" grpId="0"/>
      <p:bldP spid="5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图片 39"/>
          <p:cNvPicPr>
            <a:picLocks noChangeAspect="1"/>
          </p:cNvPicPr>
          <p:nvPr/>
        </p:nvPicPr>
        <p:blipFill rotWithShape="1">
          <a:blip r:embed="rId2" cstate="email">
            <a:duotone>
              <a:schemeClr val="accent3">
                <a:shade val="45000"/>
                <a:satMod val="135000"/>
              </a:schemeClr>
              <a:prstClr val="white"/>
            </a:duotone>
            <a:extLst>
              <a:ext uri="{BEBA8EAE-BF5A-486C-A8C5-ECC9F3942E4B}">
                <a14:imgProps xmlns:a14="http://schemas.microsoft.com/office/drawing/2010/main">
                  <a14:imgLayer>
                    <a14:imgEffect>
                      <a14:saturation sat="0"/>
                    </a14:imgEffect>
                  </a14:imgLayer>
                </a14:imgProps>
              </a:ext>
              <a:ext uri="{28A0092B-C50C-407E-A947-70E740481C1C}">
                <a14:useLocalDpi xmlns:a14="http://schemas.microsoft.com/office/drawing/2010/main"/>
              </a:ext>
            </a:extLst>
          </a:blip>
          <a:srcRect/>
          <a:stretch/>
        </p:blipFill>
        <p:spPr>
          <a:xfrm>
            <a:off x="0" y="-38100"/>
            <a:ext cx="12192000" cy="6896100"/>
          </a:xfrm>
          <a:prstGeom prst="rect">
            <a:avLst/>
          </a:prstGeom>
        </p:spPr>
      </p:pic>
      <p:sp>
        <p:nvSpPr>
          <p:cNvPr id="37" name="矩形 36"/>
          <p:cNvSpPr/>
          <p:nvPr/>
        </p:nvSpPr>
        <p:spPr>
          <a:xfrm>
            <a:off x="0" y="-27274"/>
            <a:ext cx="6096000" cy="6885274"/>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9" name="标题 1"/>
          <p:cNvSpPr txBox="1">
            <a:spLocks/>
          </p:cNvSpPr>
          <p:nvPr/>
        </p:nvSpPr>
        <p:spPr>
          <a:xfrm>
            <a:off x="0" y="4064732"/>
            <a:ext cx="9009773" cy="160155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12500" i="1" dirty="0">
                <a:solidFill>
                  <a:schemeClr val="bg1">
                    <a:alpha val="20000"/>
                  </a:schemeClr>
                </a:solidFill>
                <a:latin typeface="Shunpu" panose="02000609000000000000" pitchFamily="49" charset="-128"/>
                <a:ea typeface="Shunpu" panose="02000609000000000000" pitchFamily="49" charset="-128"/>
              </a:rPr>
              <a:t>AWESOME</a:t>
            </a:r>
            <a:r>
              <a:rPr lang="en-US" altLang="zh-CN" sz="8800" dirty="0">
                <a:solidFill>
                  <a:schemeClr val="bg2">
                    <a:lumMod val="25000"/>
                  </a:schemeClr>
                </a:solidFill>
                <a:latin typeface="微软雅黑" panose="020B0503020204020204" pitchFamily="34" charset="-122"/>
                <a:ea typeface="微软雅黑" panose="020B0503020204020204" pitchFamily="34" charset="-122"/>
              </a:rPr>
              <a:t> </a:t>
            </a:r>
            <a:endParaRPr lang="zh-CN" altLang="en-US" sz="12500" i="1" dirty="0">
              <a:solidFill>
                <a:schemeClr val="bg1">
                  <a:alpha val="20000"/>
                </a:schemeClr>
              </a:solidFill>
              <a:latin typeface="Shunpu" panose="02000609000000000000" pitchFamily="49" charset="-128"/>
              <a:ea typeface="Shunpu" panose="02000609000000000000" pitchFamily="49" charset="-128"/>
            </a:endParaRPr>
          </a:p>
        </p:txBody>
      </p:sp>
      <p:grpSp>
        <p:nvGrpSpPr>
          <p:cNvPr id="41" name="组合 40"/>
          <p:cNvGrpSpPr/>
          <p:nvPr/>
        </p:nvGrpSpPr>
        <p:grpSpPr>
          <a:xfrm>
            <a:off x="330200" y="257175"/>
            <a:ext cx="11468100" cy="542925"/>
            <a:chOff x="330200" y="257175"/>
            <a:chExt cx="11468100" cy="542925"/>
          </a:xfrm>
        </p:grpSpPr>
        <p:sp>
          <p:nvSpPr>
            <p:cNvPr id="6" name="矩形 5"/>
            <p:cNvSpPr/>
            <p:nvPr/>
          </p:nvSpPr>
          <p:spPr>
            <a:xfrm>
              <a:off x="330200" y="257175"/>
              <a:ext cx="542925" cy="542925"/>
            </a:xfrm>
            <a:prstGeom prst="rect">
              <a:avLst/>
            </a:prstGeom>
            <a:solidFill>
              <a:srgbClr val="42E8CE"/>
            </a:solidFill>
            <a:ln>
              <a:solidFill>
                <a:srgbClr val="42E8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bg2">
                      <a:lumMod val="25000"/>
                    </a:schemeClr>
                  </a:solidFill>
                  <a:latin typeface="Bauhaus 93" panose="04030905020B02020C02" pitchFamily="82" charset="0"/>
                  <a:ea typeface="微软雅黑" panose="020B0503020204020204" pitchFamily="34" charset="-122"/>
                </a:rPr>
                <a:t>Logo</a:t>
              </a:r>
            </a:p>
            <a:p>
              <a:pPr algn="ctr"/>
              <a:r>
                <a:rPr lang="en-US" altLang="zh-CN" sz="1200" dirty="0">
                  <a:solidFill>
                    <a:schemeClr val="bg2">
                      <a:lumMod val="25000"/>
                    </a:schemeClr>
                  </a:solidFill>
                  <a:latin typeface="Bauhaus 93" panose="04030905020B02020C02" pitchFamily="82" charset="0"/>
                  <a:ea typeface="微软雅黑" panose="020B0503020204020204" pitchFamily="34" charset="-122"/>
                </a:rPr>
                <a:t>here</a:t>
              </a:r>
              <a:endParaRPr lang="zh-CN" altLang="en-US" sz="1200" dirty="0">
                <a:solidFill>
                  <a:schemeClr val="bg2">
                    <a:lumMod val="25000"/>
                  </a:schemeClr>
                </a:solidFill>
                <a:latin typeface="Bauhaus 93" panose="04030905020B02020C02" pitchFamily="82" charset="0"/>
                <a:ea typeface="微软雅黑" panose="020B0503020204020204" pitchFamily="34" charset="-122"/>
              </a:endParaRPr>
            </a:p>
          </p:txBody>
        </p:sp>
        <p:grpSp>
          <p:nvGrpSpPr>
            <p:cNvPr id="7" name="组合 6"/>
            <p:cNvGrpSpPr/>
            <p:nvPr/>
          </p:nvGrpSpPr>
          <p:grpSpPr>
            <a:xfrm>
              <a:off x="11493500" y="257175"/>
              <a:ext cx="304800" cy="203200"/>
              <a:chOff x="11379200" y="257175"/>
              <a:chExt cx="304800" cy="203200"/>
            </a:xfrm>
          </p:grpSpPr>
          <p:cxnSp>
            <p:nvCxnSpPr>
              <p:cNvPr id="8" name="直接连接符 7"/>
              <p:cNvCxnSpPr/>
              <p:nvPr/>
            </p:nvCxnSpPr>
            <p:spPr>
              <a:xfrm>
                <a:off x="11379200" y="257175"/>
                <a:ext cx="304800" cy="0"/>
              </a:xfrm>
              <a:prstGeom prst="line">
                <a:avLst/>
              </a:prstGeom>
              <a:ln w="19050">
                <a:solidFill>
                  <a:srgbClr val="42E8CE"/>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1379200" y="358775"/>
                <a:ext cx="304800" cy="0"/>
              </a:xfrm>
              <a:prstGeom prst="line">
                <a:avLst/>
              </a:prstGeom>
              <a:ln w="19050">
                <a:solidFill>
                  <a:srgbClr val="42E8CE"/>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1379200" y="460375"/>
                <a:ext cx="304800" cy="0"/>
              </a:xfrm>
              <a:prstGeom prst="line">
                <a:avLst/>
              </a:prstGeom>
              <a:ln w="19050">
                <a:solidFill>
                  <a:srgbClr val="42E8CE"/>
                </a:solidFill>
              </a:ln>
            </p:spPr>
            <p:style>
              <a:lnRef idx="1">
                <a:schemeClr val="accent1"/>
              </a:lnRef>
              <a:fillRef idx="0">
                <a:schemeClr val="accent1"/>
              </a:fillRef>
              <a:effectRef idx="0">
                <a:schemeClr val="accent1"/>
              </a:effectRef>
              <a:fontRef idx="minor">
                <a:schemeClr val="tx1"/>
              </a:fontRef>
            </p:style>
          </p:cxnSp>
        </p:grpSp>
      </p:grpSp>
      <p:sp>
        <p:nvSpPr>
          <p:cNvPr id="12" name="矩形 11"/>
          <p:cNvSpPr/>
          <p:nvPr/>
        </p:nvSpPr>
        <p:spPr>
          <a:xfrm>
            <a:off x="975543" y="2873021"/>
            <a:ext cx="3474050" cy="1503932"/>
          </a:xfrm>
          <a:prstGeom prst="rect">
            <a:avLst/>
          </a:prstGeom>
          <a:noFill/>
          <a:ln w="19050">
            <a:solidFill>
              <a:srgbClr val="42E8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1" name="文本框 10"/>
          <p:cNvSpPr txBox="1"/>
          <p:nvPr/>
        </p:nvSpPr>
        <p:spPr>
          <a:xfrm>
            <a:off x="1679576" y="1984387"/>
            <a:ext cx="2997200"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代码讲解</a:t>
            </a:r>
          </a:p>
        </p:txBody>
      </p:sp>
      <p:sp>
        <p:nvSpPr>
          <p:cNvPr id="14" name="文本框 13"/>
          <p:cNvSpPr txBox="1"/>
          <p:nvPr/>
        </p:nvSpPr>
        <p:spPr>
          <a:xfrm>
            <a:off x="887814" y="2954944"/>
            <a:ext cx="3561779" cy="890693"/>
          </a:xfrm>
          <a:prstGeom prst="rect">
            <a:avLst/>
          </a:prstGeom>
          <a:noFill/>
        </p:spPr>
        <p:txBody>
          <a:bodyPr wrap="square" rtlCol="0">
            <a:spAutoFit/>
          </a:bodyPr>
          <a:lstStyle/>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      用</a:t>
            </a:r>
            <a:r>
              <a:rPr lang="en-US" altLang="zh-CN" sz="1200" dirty="0">
                <a:solidFill>
                  <a:schemeClr val="bg1"/>
                </a:solidFill>
                <a:latin typeface="微软雅黑" panose="020B0503020204020204" pitchFamily="34" charset="-122"/>
                <a:ea typeface="微软雅黑" panose="020B0503020204020204" pitchFamily="34" charset="-122"/>
              </a:rPr>
              <a:t>hive on spark</a:t>
            </a:r>
            <a:r>
              <a:rPr lang="zh-CN" altLang="en-US" sz="1200" dirty="0">
                <a:solidFill>
                  <a:schemeClr val="bg1"/>
                </a:solidFill>
                <a:latin typeface="微软雅黑" panose="020B0503020204020204" pitchFamily="34" charset="-122"/>
                <a:ea typeface="微软雅黑" panose="020B0503020204020204" pitchFamily="34" charset="-122"/>
              </a:rPr>
              <a:t>统计日度指标，新增，日活，历史指标，用</a:t>
            </a:r>
            <a:r>
              <a:rPr lang="en-US" altLang="zh-CN" sz="1200" dirty="0" err="1">
                <a:solidFill>
                  <a:schemeClr val="bg1"/>
                </a:solidFill>
                <a:latin typeface="微软雅黑" panose="020B0503020204020204" pitchFamily="34" charset="-122"/>
                <a:ea typeface="微软雅黑" panose="020B0503020204020204" pitchFamily="34" charset="-122"/>
              </a:rPr>
              <a:t>sqoop</a:t>
            </a:r>
            <a:r>
              <a:rPr lang="zh-CN" altLang="en-US" sz="1200" dirty="0">
                <a:solidFill>
                  <a:schemeClr val="bg1"/>
                </a:solidFill>
                <a:latin typeface="微软雅黑" panose="020B0503020204020204" pitchFamily="34" charset="-122"/>
                <a:ea typeface="微软雅黑" panose="020B0503020204020204" pitchFamily="34" charset="-122"/>
              </a:rPr>
              <a:t>将日度指标统计结果导出到</a:t>
            </a:r>
            <a:r>
              <a:rPr lang="en-US" altLang="zh-CN" sz="1200" dirty="0" err="1">
                <a:solidFill>
                  <a:schemeClr val="bg1"/>
                </a:solidFill>
                <a:latin typeface="微软雅黑" panose="020B0503020204020204" pitchFamily="34" charset="-122"/>
                <a:ea typeface="微软雅黑" panose="020B0503020204020204" pitchFamily="34" charset="-122"/>
              </a:rPr>
              <a:t>mysql</a:t>
            </a:r>
            <a:r>
              <a:rPr lang="zh-CN" altLang="en-US" sz="1200" dirty="0">
                <a:solidFill>
                  <a:schemeClr val="bg1"/>
                </a:solidFill>
                <a:latin typeface="微软雅黑" panose="020B0503020204020204" pitchFamily="34" charset="-122"/>
                <a:ea typeface="微软雅黑" panose="020B0503020204020204" pitchFamily="34" charset="-122"/>
              </a:rPr>
              <a:t>中</a:t>
            </a:r>
          </a:p>
        </p:txBody>
      </p:sp>
      <p:cxnSp>
        <p:nvCxnSpPr>
          <p:cNvPr id="16" name="直接连接符 15"/>
          <p:cNvCxnSpPr/>
          <p:nvPr/>
        </p:nvCxnSpPr>
        <p:spPr>
          <a:xfrm>
            <a:off x="987425" y="4838700"/>
            <a:ext cx="681747" cy="0"/>
          </a:xfrm>
          <a:prstGeom prst="line">
            <a:avLst/>
          </a:prstGeom>
          <a:ln w="38100">
            <a:solidFill>
              <a:srgbClr val="42E8CE"/>
            </a:solidFill>
          </a:ln>
        </p:spPr>
        <p:style>
          <a:lnRef idx="1">
            <a:schemeClr val="accent1"/>
          </a:lnRef>
          <a:fillRef idx="0">
            <a:schemeClr val="accent1"/>
          </a:fillRef>
          <a:effectRef idx="0">
            <a:schemeClr val="accent1"/>
          </a:effectRef>
          <a:fontRef idx="minor">
            <a:schemeClr val="tx1"/>
          </a:fontRef>
        </p:style>
      </p:cxnSp>
      <p:pic>
        <p:nvPicPr>
          <p:cNvPr id="38" name="图片 37"/>
          <p:cNvPicPr>
            <a:picLocks noChangeAspect="1"/>
          </p:cNvPicPr>
          <p:nvPr/>
        </p:nvPicPr>
        <p:blipFill rotWithShape="1">
          <a:blip r:embed="rId3" cstate="email">
            <a:duotone>
              <a:schemeClr val="bg2">
                <a:shade val="45000"/>
                <a:satMod val="135000"/>
              </a:schemeClr>
              <a:prstClr val="white"/>
            </a:duotone>
            <a:extLst>
              <a:ext uri="{BEBA8EAE-BF5A-486C-A8C5-ECC9F3942E4B}">
                <a14:imgProps xmlns:a14="http://schemas.microsoft.com/office/drawing/2010/main">
                  <a14:imgLayer>
                    <a14:imgEffect>
                      <a14:colorTemperature colorTemp="1500"/>
                    </a14:imgEffect>
                    <a14:imgEffect>
                      <a14:saturation sat="0"/>
                    </a14:imgEffect>
                    <a14:imgEffect>
                      <a14:brightnessContrast bright="20000"/>
                    </a14:imgEffect>
                  </a14:imgLayer>
                </a14:imgProps>
              </a:ext>
              <a:ext uri="{28A0092B-C50C-407E-A947-70E740481C1C}">
                <a14:useLocalDpi xmlns:a14="http://schemas.microsoft.com/office/drawing/2010/main"/>
              </a:ext>
            </a:extLst>
          </a:blip>
          <a:srcRect/>
          <a:stretch/>
        </p:blipFill>
        <p:spPr>
          <a:xfrm>
            <a:off x="5250731" y="1517715"/>
            <a:ext cx="7096590" cy="4807650"/>
          </a:xfrm>
          <a:prstGeom prst="rect">
            <a:avLst/>
          </a:prstGeom>
        </p:spPr>
      </p:pic>
      <p:pic>
        <p:nvPicPr>
          <p:cNvPr id="21" name="图片 20"/>
          <p:cNvPicPr>
            <a:picLocks noChangeAspect="1"/>
          </p:cNvPicPr>
          <p:nvPr/>
        </p:nvPicPr>
        <p:blipFill rotWithShape="1">
          <a:blip r:embed="rId4" cstate="email">
            <a:extLst>
              <a:ext uri="{28A0092B-C50C-407E-A947-70E740481C1C}">
                <a14:useLocalDpi xmlns:a14="http://schemas.microsoft.com/office/drawing/2010/main"/>
              </a:ext>
            </a:extLst>
          </a:blip>
          <a:srcRect r="69341"/>
          <a:stretch/>
        </p:blipFill>
        <p:spPr>
          <a:xfrm>
            <a:off x="5820593" y="3323983"/>
            <a:ext cx="622863" cy="654710"/>
          </a:xfrm>
          <a:prstGeom prst="rect">
            <a:avLst/>
          </a:prstGeom>
        </p:spPr>
      </p:pic>
      <p:pic>
        <p:nvPicPr>
          <p:cNvPr id="22" name="图片 21"/>
          <p:cNvPicPr>
            <a:picLocks noChangeAspect="1"/>
          </p:cNvPicPr>
          <p:nvPr/>
        </p:nvPicPr>
        <p:blipFill rotWithShape="1">
          <a:blip r:embed="rId5" cstate="email">
            <a:extLst>
              <a:ext uri="{28A0092B-C50C-407E-A947-70E740481C1C}">
                <a14:useLocalDpi xmlns:a14="http://schemas.microsoft.com/office/drawing/2010/main"/>
              </a:ext>
            </a:extLst>
          </a:blip>
          <a:srcRect l="67805"/>
          <a:stretch/>
        </p:blipFill>
        <p:spPr>
          <a:xfrm>
            <a:off x="5880996" y="4657940"/>
            <a:ext cx="549747" cy="550287"/>
          </a:xfrm>
          <a:prstGeom prst="rect">
            <a:avLst/>
          </a:prstGeom>
        </p:spPr>
      </p:pic>
      <p:pic>
        <p:nvPicPr>
          <p:cNvPr id="23" name="图片 22"/>
          <p:cNvPicPr>
            <a:picLocks noChangeAspect="1"/>
          </p:cNvPicPr>
          <p:nvPr/>
        </p:nvPicPr>
        <p:blipFill rotWithShape="1">
          <a:blip r:embed="rId6" cstate="email">
            <a:extLst>
              <a:ext uri="{28A0092B-C50C-407E-A947-70E740481C1C}">
                <a14:useLocalDpi xmlns:a14="http://schemas.microsoft.com/office/drawing/2010/main"/>
              </a:ext>
            </a:extLst>
          </a:blip>
          <a:srcRect l="31259" r="35108"/>
          <a:stretch/>
        </p:blipFill>
        <p:spPr>
          <a:xfrm>
            <a:off x="5835689" y="2014046"/>
            <a:ext cx="614117" cy="588441"/>
          </a:xfrm>
          <a:prstGeom prst="rect">
            <a:avLst/>
          </a:prstGeom>
        </p:spPr>
      </p:pic>
      <p:cxnSp>
        <p:nvCxnSpPr>
          <p:cNvPr id="25" name="直接连接符 24"/>
          <p:cNvCxnSpPr/>
          <p:nvPr/>
        </p:nvCxnSpPr>
        <p:spPr>
          <a:xfrm>
            <a:off x="6651625" y="1846556"/>
            <a:ext cx="0" cy="975726"/>
          </a:xfrm>
          <a:prstGeom prst="line">
            <a:avLst/>
          </a:prstGeom>
          <a:ln w="19050">
            <a:solidFill>
              <a:srgbClr val="42E8CE"/>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6648450" y="3151448"/>
            <a:ext cx="0" cy="975726"/>
          </a:xfrm>
          <a:prstGeom prst="line">
            <a:avLst/>
          </a:prstGeom>
          <a:ln w="19050">
            <a:solidFill>
              <a:srgbClr val="42E8CE"/>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6651625" y="4443641"/>
            <a:ext cx="0" cy="975726"/>
          </a:xfrm>
          <a:prstGeom prst="line">
            <a:avLst/>
          </a:prstGeom>
          <a:ln w="19050">
            <a:solidFill>
              <a:srgbClr val="42E8CE"/>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6841247" y="1854988"/>
            <a:ext cx="4338931" cy="947068"/>
            <a:chOff x="6841247" y="1854988"/>
            <a:chExt cx="4258553" cy="683687"/>
          </a:xfrm>
        </p:grpSpPr>
        <p:sp>
          <p:nvSpPr>
            <p:cNvPr id="28" name="文本框 27"/>
            <p:cNvSpPr txBox="1"/>
            <p:nvPr/>
          </p:nvSpPr>
          <p:spPr>
            <a:xfrm>
              <a:off x="6959392" y="1854988"/>
              <a:ext cx="2787921" cy="307777"/>
            </a:xfrm>
            <a:prstGeom prst="rect">
              <a:avLst/>
            </a:prstGeom>
            <a:noFill/>
          </p:spPr>
          <p:txBody>
            <a:bodyPr wrap="square" rtlCol="0">
              <a:spAutoFit/>
            </a:bodyPr>
            <a:lstStyle/>
            <a:p>
              <a:r>
                <a:rPr lang="zh-CN" altLang="en-US" sz="1400" b="1" dirty="0">
                  <a:solidFill>
                    <a:schemeClr val="bg2">
                      <a:lumMod val="25000"/>
                    </a:schemeClr>
                  </a:solidFill>
                  <a:latin typeface="微软雅黑" panose="020B0503020204020204" pitchFamily="34" charset="-122"/>
                  <a:ea typeface="微软雅黑" panose="020B0503020204020204" pitchFamily="34" charset="-122"/>
                </a:rPr>
                <a:t>伪装</a:t>
              </a:r>
              <a:r>
                <a:rPr lang="en-US" altLang="zh-CN" sz="1400" b="1" dirty="0" err="1">
                  <a:solidFill>
                    <a:schemeClr val="bg2">
                      <a:lumMod val="25000"/>
                    </a:schemeClr>
                  </a:solidFill>
                  <a:latin typeface="微软雅黑" panose="020B0503020204020204" pitchFamily="34" charset="-122"/>
                  <a:ea typeface="微软雅黑" panose="020B0503020204020204" pitchFamily="34" charset="-122"/>
                </a:rPr>
                <a:t>hdfs</a:t>
              </a:r>
              <a:r>
                <a:rPr lang="zh-CN" altLang="en-US" sz="1400" b="1" dirty="0">
                  <a:solidFill>
                    <a:schemeClr val="bg2">
                      <a:lumMod val="25000"/>
                    </a:schemeClr>
                  </a:solidFill>
                  <a:latin typeface="微软雅黑" panose="020B0503020204020204" pitchFamily="34" charset="-122"/>
                  <a:ea typeface="微软雅黑" panose="020B0503020204020204" pitchFamily="34" charset="-122"/>
                </a:rPr>
                <a:t>用户，建立</a:t>
              </a:r>
              <a:r>
                <a:rPr lang="en-US" altLang="zh-CN" sz="1400" b="1" dirty="0">
                  <a:solidFill>
                    <a:schemeClr val="bg2">
                      <a:lumMod val="25000"/>
                    </a:schemeClr>
                  </a:solidFill>
                  <a:latin typeface="微软雅黑" panose="020B0503020204020204" pitchFamily="34" charset="-122"/>
                  <a:ea typeface="微软雅黑" panose="020B0503020204020204" pitchFamily="34" charset="-122"/>
                </a:rPr>
                <a:t>spark</a:t>
              </a:r>
              <a:r>
                <a:rPr lang="zh-CN" altLang="en-US" sz="1400" b="1" dirty="0">
                  <a:solidFill>
                    <a:schemeClr val="bg2">
                      <a:lumMod val="25000"/>
                    </a:schemeClr>
                  </a:solidFill>
                  <a:latin typeface="微软雅黑" panose="020B0503020204020204" pitchFamily="34" charset="-122"/>
                  <a:ea typeface="微软雅黑" panose="020B0503020204020204" pitchFamily="34" charset="-122"/>
                </a:rPr>
                <a:t>链接</a:t>
              </a:r>
            </a:p>
          </p:txBody>
        </p:sp>
        <p:sp>
          <p:nvSpPr>
            <p:cNvPr id="29" name="文本框 28"/>
            <p:cNvSpPr txBox="1"/>
            <p:nvPr/>
          </p:nvSpPr>
          <p:spPr>
            <a:xfrm>
              <a:off x="6841247" y="2232501"/>
              <a:ext cx="4258553" cy="306174"/>
            </a:xfrm>
            <a:prstGeom prst="rect">
              <a:avLst/>
            </a:prstGeom>
            <a:noFill/>
          </p:spPr>
          <p:txBody>
            <a:bodyPr wrap="square" rtlCol="0">
              <a:spAutoFit/>
            </a:bodyPr>
            <a:lstStyle/>
            <a:p>
              <a:pPr>
                <a:lnSpc>
                  <a:spcPct val="150000"/>
                </a:lnSpc>
              </a:pPr>
              <a:endParaRPr lang="en-US" altLang="zh-CN" sz="1050" dirty="0">
                <a:solidFill>
                  <a:schemeClr val="bg2">
                    <a:lumMod val="25000"/>
                  </a:schemeClr>
                </a:solidFill>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6841247" y="3261474"/>
            <a:ext cx="4258553" cy="578115"/>
            <a:chOff x="6841247" y="3261474"/>
            <a:chExt cx="4258553" cy="578115"/>
          </a:xfrm>
        </p:grpSpPr>
        <p:sp>
          <p:nvSpPr>
            <p:cNvPr id="30" name="文本框 29"/>
            <p:cNvSpPr txBox="1"/>
            <p:nvPr/>
          </p:nvSpPr>
          <p:spPr>
            <a:xfrm>
              <a:off x="6883400" y="3261474"/>
              <a:ext cx="2260600" cy="307777"/>
            </a:xfrm>
            <a:prstGeom prst="rect">
              <a:avLst/>
            </a:prstGeom>
            <a:noFill/>
          </p:spPr>
          <p:txBody>
            <a:bodyPr wrap="square" rtlCol="0">
              <a:spAutoFit/>
            </a:bodyPr>
            <a:lstStyle/>
            <a:p>
              <a:r>
                <a:rPr lang="zh-CN" altLang="en-US" sz="1400" b="1" dirty="0">
                  <a:solidFill>
                    <a:schemeClr val="bg2">
                      <a:lumMod val="25000"/>
                    </a:schemeClr>
                  </a:solidFill>
                  <a:latin typeface="微软雅黑" panose="020B0503020204020204" pitchFamily="34" charset="-122"/>
                  <a:ea typeface="微软雅黑" panose="020B0503020204020204" pitchFamily="34" charset="-122"/>
                </a:rPr>
                <a:t>创建表，日活表。</a:t>
              </a:r>
            </a:p>
          </p:txBody>
        </p:sp>
        <p:sp>
          <p:nvSpPr>
            <p:cNvPr id="31" name="文本框 30"/>
            <p:cNvSpPr txBox="1"/>
            <p:nvPr/>
          </p:nvSpPr>
          <p:spPr>
            <a:xfrm>
              <a:off x="6841247" y="3533415"/>
              <a:ext cx="4258553" cy="306174"/>
            </a:xfrm>
            <a:prstGeom prst="rect">
              <a:avLst/>
            </a:prstGeom>
            <a:noFill/>
          </p:spPr>
          <p:txBody>
            <a:bodyPr wrap="square" rtlCol="0">
              <a:spAutoFit/>
            </a:bodyPr>
            <a:lstStyle/>
            <a:p>
              <a:pPr>
                <a:lnSpc>
                  <a:spcPct val="150000"/>
                </a:lnSpc>
              </a:pPr>
              <a:endParaRPr lang="en-US" altLang="zh-CN" sz="1050" dirty="0">
                <a:solidFill>
                  <a:schemeClr val="bg2">
                    <a:lumMod val="25000"/>
                  </a:schemeClr>
                </a:solidFill>
                <a:latin typeface="微软雅黑" panose="020B0503020204020204" pitchFamily="34" charset="-122"/>
                <a:ea typeface="微软雅黑" panose="020B0503020204020204" pitchFamily="34" charset="-122"/>
              </a:endParaRPr>
            </a:p>
          </p:txBody>
        </p:sp>
      </p:grpSp>
      <p:grpSp>
        <p:nvGrpSpPr>
          <p:cNvPr id="4" name="组合 3"/>
          <p:cNvGrpSpPr/>
          <p:nvPr/>
        </p:nvGrpSpPr>
        <p:grpSpPr>
          <a:xfrm>
            <a:off x="6841246" y="4464342"/>
            <a:ext cx="4258554" cy="683687"/>
            <a:chOff x="6841246" y="4464342"/>
            <a:chExt cx="4258554" cy="683687"/>
          </a:xfrm>
        </p:grpSpPr>
        <p:sp>
          <p:nvSpPr>
            <p:cNvPr id="32" name="文本框 31"/>
            <p:cNvSpPr txBox="1"/>
            <p:nvPr/>
          </p:nvSpPr>
          <p:spPr>
            <a:xfrm>
              <a:off x="6841246" y="4464342"/>
              <a:ext cx="2969663" cy="307777"/>
            </a:xfrm>
            <a:prstGeom prst="rect">
              <a:avLst/>
            </a:prstGeom>
            <a:noFill/>
          </p:spPr>
          <p:txBody>
            <a:bodyPr wrap="square" rtlCol="0">
              <a:spAutoFit/>
            </a:bodyPr>
            <a:lstStyle/>
            <a:p>
              <a:r>
                <a:rPr lang="zh-CN" altLang="en-US" sz="1400" b="1" dirty="0">
                  <a:solidFill>
                    <a:schemeClr val="bg2">
                      <a:lumMod val="25000"/>
                    </a:schemeClr>
                  </a:solidFill>
                  <a:latin typeface="微软雅黑" panose="020B0503020204020204" pitchFamily="34" charset="-122"/>
                  <a:ea typeface="微软雅黑" panose="020B0503020204020204" pitchFamily="34" charset="-122"/>
                </a:rPr>
                <a:t>用</a:t>
              </a:r>
              <a:r>
                <a:rPr lang="en-US" altLang="zh-CN" sz="1400" b="1" dirty="0" err="1">
                  <a:solidFill>
                    <a:schemeClr val="bg2">
                      <a:lumMod val="25000"/>
                    </a:schemeClr>
                  </a:solidFill>
                  <a:latin typeface="微软雅黑" panose="020B0503020204020204" pitchFamily="34" charset="-122"/>
                  <a:ea typeface="微软雅黑" panose="020B0503020204020204" pitchFamily="34" charset="-122"/>
                </a:rPr>
                <a:t>sqoop</a:t>
              </a:r>
              <a:r>
                <a:rPr lang="zh-CN" altLang="en-US" sz="1400" b="1" dirty="0">
                  <a:solidFill>
                    <a:schemeClr val="bg2">
                      <a:lumMod val="25000"/>
                    </a:schemeClr>
                  </a:solidFill>
                  <a:latin typeface="微软雅黑" panose="020B0503020204020204" pitchFamily="34" charset="-122"/>
                  <a:ea typeface="微软雅黑" panose="020B0503020204020204" pitchFamily="34" charset="-122"/>
                </a:rPr>
                <a:t>将数据导入到</a:t>
              </a:r>
              <a:r>
                <a:rPr lang="en-US" altLang="zh-CN" sz="1400" b="1" dirty="0" err="1">
                  <a:solidFill>
                    <a:schemeClr val="bg2">
                      <a:lumMod val="25000"/>
                    </a:schemeClr>
                  </a:solidFill>
                  <a:latin typeface="微软雅黑" panose="020B0503020204020204" pitchFamily="34" charset="-122"/>
                  <a:ea typeface="微软雅黑" panose="020B0503020204020204" pitchFamily="34" charset="-122"/>
                </a:rPr>
                <a:t>mysql</a:t>
              </a:r>
              <a:endParaRPr lang="zh-CN" altLang="en-US" sz="14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6841247" y="4841855"/>
              <a:ext cx="4258553" cy="306174"/>
            </a:xfrm>
            <a:prstGeom prst="rect">
              <a:avLst/>
            </a:prstGeom>
            <a:noFill/>
          </p:spPr>
          <p:txBody>
            <a:bodyPr wrap="square" rtlCol="0">
              <a:spAutoFit/>
            </a:bodyPr>
            <a:lstStyle/>
            <a:p>
              <a:pPr>
                <a:lnSpc>
                  <a:spcPct val="150000"/>
                </a:lnSpc>
              </a:pPr>
              <a:endParaRPr lang="en-US" altLang="zh-CN" sz="1050" dirty="0">
                <a:solidFill>
                  <a:schemeClr val="bg2">
                    <a:lumMod val="25000"/>
                  </a:schemeClr>
                </a:solidFill>
                <a:latin typeface="微软雅黑" panose="020B0503020204020204" pitchFamily="34" charset="-122"/>
                <a:ea typeface="微软雅黑" panose="020B0503020204020204" pitchFamily="34" charset="-122"/>
              </a:endParaRPr>
            </a:p>
          </p:txBody>
        </p:sp>
      </p:grpSp>
      <p:pic>
        <p:nvPicPr>
          <p:cNvPr id="5" name="图片 4">
            <a:extLst>
              <a:ext uri="{FF2B5EF4-FFF2-40B4-BE49-F238E27FC236}">
                <a16:creationId xmlns:a16="http://schemas.microsoft.com/office/drawing/2014/main" id="{431B727C-8BE5-4FEE-9491-4000E95A8291}"/>
              </a:ext>
            </a:extLst>
          </p:cNvPr>
          <p:cNvPicPr>
            <a:picLocks noChangeAspect="1"/>
          </p:cNvPicPr>
          <p:nvPr/>
        </p:nvPicPr>
        <p:blipFill>
          <a:blip r:embed="rId7"/>
          <a:stretch>
            <a:fillRect/>
          </a:stretch>
        </p:blipFill>
        <p:spPr>
          <a:xfrm>
            <a:off x="6811767" y="2175727"/>
            <a:ext cx="5281617" cy="975721"/>
          </a:xfrm>
          <a:prstGeom prst="rect">
            <a:avLst/>
          </a:prstGeom>
        </p:spPr>
      </p:pic>
      <p:pic>
        <p:nvPicPr>
          <p:cNvPr id="13" name="图片 12">
            <a:extLst>
              <a:ext uri="{FF2B5EF4-FFF2-40B4-BE49-F238E27FC236}">
                <a16:creationId xmlns:a16="http://schemas.microsoft.com/office/drawing/2014/main" id="{CD0E3119-E9E2-4F4B-96C6-081DC43C256E}"/>
              </a:ext>
            </a:extLst>
          </p:cNvPr>
          <p:cNvPicPr>
            <a:picLocks noChangeAspect="1"/>
          </p:cNvPicPr>
          <p:nvPr/>
        </p:nvPicPr>
        <p:blipFill>
          <a:blip r:embed="rId8"/>
          <a:stretch>
            <a:fillRect/>
          </a:stretch>
        </p:blipFill>
        <p:spPr>
          <a:xfrm>
            <a:off x="6714259" y="3654487"/>
            <a:ext cx="5392166" cy="452580"/>
          </a:xfrm>
          <a:prstGeom prst="rect">
            <a:avLst/>
          </a:prstGeom>
        </p:spPr>
      </p:pic>
      <p:pic>
        <p:nvPicPr>
          <p:cNvPr id="15" name="图片 14">
            <a:extLst>
              <a:ext uri="{FF2B5EF4-FFF2-40B4-BE49-F238E27FC236}">
                <a16:creationId xmlns:a16="http://schemas.microsoft.com/office/drawing/2014/main" id="{CE736F74-1D06-4E4A-9C71-23F175DEBEB4}"/>
              </a:ext>
            </a:extLst>
          </p:cNvPr>
          <p:cNvPicPr>
            <a:picLocks noChangeAspect="1"/>
          </p:cNvPicPr>
          <p:nvPr/>
        </p:nvPicPr>
        <p:blipFill>
          <a:blip r:embed="rId9"/>
          <a:stretch>
            <a:fillRect/>
          </a:stretch>
        </p:blipFill>
        <p:spPr>
          <a:xfrm>
            <a:off x="6679162" y="4811701"/>
            <a:ext cx="5474392" cy="661958"/>
          </a:xfrm>
          <a:prstGeom prst="rect">
            <a:avLst/>
          </a:prstGeom>
        </p:spPr>
      </p:pic>
    </p:spTree>
    <p:extLst>
      <p:ext uri="{BB962C8B-B14F-4D97-AF65-F5344CB8AC3E}">
        <p14:creationId xmlns:p14="http://schemas.microsoft.com/office/powerpoint/2010/main" val="2337325551"/>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fade">
                                      <p:cBhvr>
                                        <p:cTn id="11" dur="500"/>
                                        <p:tgtEl>
                                          <p:spTgt spid="41"/>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1000"/>
                                        <p:tgtEl>
                                          <p:spTgt spid="11"/>
                                        </p:tgtEl>
                                      </p:cBhvr>
                                    </p:animEffect>
                                    <p:anim calcmode="lin" valueType="num">
                                      <p:cBhvr>
                                        <p:cTn id="16" dur="1000" fill="hold"/>
                                        <p:tgtEl>
                                          <p:spTgt spid="11"/>
                                        </p:tgtEl>
                                        <p:attrNameLst>
                                          <p:attrName>ppt_x</p:attrName>
                                        </p:attrNameLst>
                                      </p:cBhvr>
                                      <p:tavLst>
                                        <p:tav tm="0">
                                          <p:val>
                                            <p:strVal val="#ppt_x"/>
                                          </p:val>
                                        </p:tav>
                                        <p:tav tm="100000">
                                          <p:val>
                                            <p:strVal val="#ppt_x"/>
                                          </p:val>
                                        </p:tav>
                                      </p:tavLst>
                                    </p:anim>
                                    <p:anim calcmode="lin" valueType="num">
                                      <p:cBhvr>
                                        <p:cTn id="17" dur="1000" fill="hold"/>
                                        <p:tgtEl>
                                          <p:spTgt spid="11"/>
                                        </p:tgtEl>
                                        <p:attrNameLst>
                                          <p:attrName>ppt_y</p:attrName>
                                        </p:attrNameLst>
                                      </p:cBhvr>
                                      <p:tavLst>
                                        <p:tav tm="0">
                                          <p:val>
                                            <p:strVal val="#ppt_y+.1"/>
                                          </p:val>
                                        </p:tav>
                                        <p:tav tm="100000">
                                          <p:val>
                                            <p:strVal val="#ppt_y"/>
                                          </p:val>
                                        </p:tav>
                                      </p:tavLst>
                                    </p:anim>
                                  </p:childTnLst>
                                </p:cTn>
                              </p:par>
                              <p:par>
                                <p:cTn id="18" presetID="16" presetClass="entr" presetSubtype="37"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barn(outVertical)">
                                      <p:cBhvr>
                                        <p:cTn id="20" dur="500"/>
                                        <p:tgtEl>
                                          <p:spTgt spid="12"/>
                                        </p:tgtEl>
                                      </p:cBhvr>
                                    </p:animEffect>
                                  </p:childTnLst>
                                </p:cTn>
                              </p:par>
                            </p:childTnLst>
                          </p:cTn>
                        </p:par>
                        <p:par>
                          <p:cTn id="21" fill="hold">
                            <p:stCondLst>
                              <p:cond delay="2000"/>
                            </p:stCondLst>
                            <p:childTnLst>
                              <p:par>
                                <p:cTn id="22" presetID="22" presetClass="entr" presetSubtype="1" fill="hold" grpId="0" nodeType="after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up)">
                                      <p:cBhvr>
                                        <p:cTn id="24" dur="500"/>
                                        <p:tgtEl>
                                          <p:spTgt spid="14"/>
                                        </p:tgtEl>
                                      </p:cBhvr>
                                    </p:animEffect>
                                  </p:childTnLst>
                                </p:cTn>
                              </p:par>
                            </p:childTnLst>
                          </p:cTn>
                        </p:par>
                        <p:par>
                          <p:cTn id="25" fill="hold">
                            <p:stCondLst>
                              <p:cond delay="2500"/>
                            </p:stCondLst>
                            <p:childTnLst>
                              <p:par>
                                <p:cTn id="26" presetID="22" presetClass="entr" presetSubtype="8" fill="hold" nodeType="after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ipe(left)">
                                      <p:cBhvr>
                                        <p:cTn id="28" dur="750"/>
                                        <p:tgtEl>
                                          <p:spTgt spid="16"/>
                                        </p:tgtEl>
                                      </p:cBhvr>
                                    </p:animEffect>
                                  </p:childTnLst>
                                </p:cTn>
                              </p:par>
                              <p:par>
                                <p:cTn id="29" presetID="14" presetClass="entr" presetSubtype="5"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randombar(vertical)">
                                      <p:cBhvr>
                                        <p:cTn id="31" dur="750"/>
                                        <p:tgtEl>
                                          <p:spTgt spid="39"/>
                                        </p:tgtEl>
                                      </p:cBhvr>
                                    </p:animEffect>
                                  </p:childTnLst>
                                </p:cTn>
                              </p:par>
                            </p:childTnLst>
                          </p:cTn>
                        </p:par>
                        <p:par>
                          <p:cTn id="32" fill="hold">
                            <p:stCondLst>
                              <p:cond delay="3250"/>
                            </p:stCondLst>
                            <p:childTnLst>
                              <p:par>
                                <p:cTn id="33" presetID="22" presetClass="entr" presetSubtype="8" fill="hold" nodeType="afterEffect">
                                  <p:stCondLst>
                                    <p:cond delay="0"/>
                                  </p:stCondLst>
                                  <p:childTnLst>
                                    <p:set>
                                      <p:cBhvr>
                                        <p:cTn id="34" dur="1" fill="hold">
                                          <p:stCondLst>
                                            <p:cond delay="0"/>
                                          </p:stCondLst>
                                        </p:cTn>
                                        <p:tgtEl>
                                          <p:spTgt spid="38"/>
                                        </p:tgtEl>
                                        <p:attrNameLst>
                                          <p:attrName>style.visibility</p:attrName>
                                        </p:attrNameLst>
                                      </p:cBhvr>
                                      <p:to>
                                        <p:strVal val="visible"/>
                                      </p:to>
                                    </p:set>
                                    <p:animEffect transition="in" filter="wipe(left)">
                                      <p:cBhvr>
                                        <p:cTn id="35" dur="750"/>
                                        <p:tgtEl>
                                          <p:spTgt spid="38"/>
                                        </p:tgtEl>
                                      </p:cBhvr>
                                    </p:animEffect>
                                  </p:childTnLst>
                                </p:cTn>
                              </p:par>
                            </p:childTnLst>
                          </p:cTn>
                        </p:par>
                        <p:par>
                          <p:cTn id="36" fill="hold">
                            <p:stCondLst>
                              <p:cond delay="4000"/>
                            </p:stCondLst>
                            <p:childTnLst>
                              <p:par>
                                <p:cTn id="37" presetID="22" presetClass="entr" presetSubtype="2" fill="hold" nodeType="after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wipe(right)">
                                      <p:cBhvr>
                                        <p:cTn id="39" dur="500"/>
                                        <p:tgtEl>
                                          <p:spTgt spid="23"/>
                                        </p:tgtEl>
                                      </p:cBhvr>
                                    </p:animEffect>
                                  </p:childTnLst>
                                </p:cTn>
                              </p:par>
                            </p:childTnLst>
                          </p:cTn>
                        </p:par>
                        <p:par>
                          <p:cTn id="40" fill="hold">
                            <p:stCondLst>
                              <p:cond delay="4500"/>
                            </p:stCondLst>
                            <p:childTnLst>
                              <p:par>
                                <p:cTn id="41" presetID="16" presetClass="entr" presetSubtype="42" fill="hold" nodeType="after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barn(outHorizontal)">
                                      <p:cBhvr>
                                        <p:cTn id="43" dur="500"/>
                                        <p:tgtEl>
                                          <p:spTgt spid="25"/>
                                        </p:tgtEl>
                                      </p:cBhvr>
                                    </p:animEffect>
                                  </p:childTnLst>
                                </p:cTn>
                              </p:par>
                            </p:childTnLst>
                          </p:cTn>
                        </p:par>
                        <p:par>
                          <p:cTn id="44" fill="hold">
                            <p:stCondLst>
                              <p:cond delay="5000"/>
                            </p:stCondLst>
                            <p:childTnLst>
                              <p:par>
                                <p:cTn id="45" presetID="22" presetClass="entr" presetSubtype="8" fill="hold" nodeType="after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wipe(left)">
                                      <p:cBhvr>
                                        <p:cTn id="47" dur="500"/>
                                        <p:tgtEl>
                                          <p:spTgt spid="2"/>
                                        </p:tgtEl>
                                      </p:cBhvr>
                                    </p:animEffect>
                                  </p:childTnLst>
                                </p:cTn>
                              </p:par>
                            </p:childTnLst>
                          </p:cTn>
                        </p:par>
                        <p:par>
                          <p:cTn id="48" fill="hold">
                            <p:stCondLst>
                              <p:cond delay="5500"/>
                            </p:stCondLst>
                            <p:childTnLst>
                              <p:par>
                                <p:cTn id="49" presetID="22" presetClass="entr" presetSubtype="2" fill="hold" nodeType="after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wipe(right)">
                                      <p:cBhvr>
                                        <p:cTn id="51" dur="500"/>
                                        <p:tgtEl>
                                          <p:spTgt spid="21"/>
                                        </p:tgtEl>
                                      </p:cBhvr>
                                    </p:animEffect>
                                  </p:childTnLst>
                                </p:cTn>
                              </p:par>
                            </p:childTnLst>
                          </p:cTn>
                        </p:par>
                        <p:par>
                          <p:cTn id="52" fill="hold">
                            <p:stCondLst>
                              <p:cond delay="6000"/>
                            </p:stCondLst>
                            <p:childTnLst>
                              <p:par>
                                <p:cTn id="53" presetID="16" presetClass="entr" presetSubtype="42" fill="hold" nodeType="after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barn(outHorizontal)">
                                      <p:cBhvr>
                                        <p:cTn id="55" dur="500"/>
                                        <p:tgtEl>
                                          <p:spTgt spid="26"/>
                                        </p:tgtEl>
                                      </p:cBhvr>
                                    </p:animEffect>
                                  </p:childTnLst>
                                </p:cTn>
                              </p:par>
                            </p:childTnLst>
                          </p:cTn>
                        </p:par>
                        <p:par>
                          <p:cTn id="56" fill="hold">
                            <p:stCondLst>
                              <p:cond delay="6500"/>
                            </p:stCondLst>
                            <p:childTnLst>
                              <p:par>
                                <p:cTn id="57" presetID="22" presetClass="entr" presetSubtype="8" fill="hold" nodeType="afterEffect">
                                  <p:stCondLst>
                                    <p:cond delay="0"/>
                                  </p:stCondLst>
                                  <p:childTnLst>
                                    <p:set>
                                      <p:cBhvr>
                                        <p:cTn id="58" dur="1" fill="hold">
                                          <p:stCondLst>
                                            <p:cond delay="0"/>
                                          </p:stCondLst>
                                        </p:cTn>
                                        <p:tgtEl>
                                          <p:spTgt spid="3"/>
                                        </p:tgtEl>
                                        <p:attrNameLst>
                                          <p:attrName>style.visibility</p:attrName>
                                        </p:attrNameLst>
                                      </p:cBhvr>
                                      <p:to>
                                        <p:strVal val="visible"/>
                                      </p:to>
                                    </p:set>
                                    <p:animEffect transition="in" filter="wipe(left)">
                                      <p:cBhvr>
                                        <p:cTn id="59" dur="500"/>
                                        <p:tgtEl>
                                          <p:spTgt spid="3"/>
                                        </p:tgtEl>
                                      </p:cBhvr>
                                    </p:animEffect>
                                  </p:childTnLst>
                                </p:cTn>
                              </p:par>
                            </p:childTnLst>
                          </p:cTn>
                        </p:par>
                        <p:par>
                          <p:cTn id="60" fill="hold">
                            <p:stCondLst>
                              <p:cond delay="7000"/>
                            </p:stCondLst>
                            <p:childTnLst>
                              <p:par>
                                <p:cTn id="61" presetID="22" presetClass="entr" presetSubtype="2" fill="hold" nodeType="after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wipe(right)">
                                      <p:cBhvr>
                                        <p:cTn id="63" dur="500"/>
                                        <p:tgtEl>
                                          <p:spTgt spid="22"/>
                                        </p:tgtEl>
                                      </p:cBhvr>
                                    </p:animEffect>
                                  </p:childTnLst>
                                </p:cTn>
                              </p:par>
                            </p:childTnLst>
                          </p:cTn>
                        </p:par>
                        <p:par>
                          <p:cTn id="64" fill="hold">
                            <p:stCondLst>
                              <p:cond delay="7500"/>
                            </p:stCondLst>
                            <p:childTnLst>
                              <p:par>
                                <p:cTn id="65" presetID="16" presetClass="entr" presetSubtype="42" fill="hold" nodeType="afterEffect">
                                  <p:stCondLst>
                                    <p:cond delay="0"/>
                                  </p:stCondLst>
                                  <p:childTnLst>
                                    <p:set>
                                      <p:cBhvr>
                                        <p:cTn id="66" dur="1" fill="hold">
                                          <p:stCondLst>
                                            <p:cond delay="0"/>
                                          </p:stCondLst>
                                        </p:cTn>
                                        <p:tgtEl>
                                          <p:spTgt spid="27"/>
                                        </p:tgtEl>
                                        <p:attrNameLst>
                                          <p:attrName>style.visibility</p:attrName>
                                        </p:attrNameLst>
                                      </p:cBhvr>
                                      <p:to>
                                        <p:strVal val="visible"/>
                                      </p:to>
                                    </p:set>
                                    <p:animEffect transition="in" filter="barn(outHorizontal)">
                                      <p:cBhvr>
                                        <p:cTn id="67" dur="500"/>
                                        <p:tgtEl>
                                          <p:spTgt spid="27"/>
                                        </p:tgtEl>
                                      </p:cBhvr>
                                    </p:animEffect>
                                  </p:childTnLst>
                                </p:cTn>
                              </p:par>
                            </p:childTnLst>
                          </p:cTn>
                        </p:par>
                        <p:par>
                          <p:cTn id="68" fill="hold">
                            <p:stCondLst>
                              <p:cond delay="8000"/>
                            </p:stCondLst>
                            <p:childTnLst>
                              <p:par>
                                <p:cTn id="69" presetID="22" presetClass="entr" presetSubtype="8" fill="hold" nodeType="afterEffect">
                                  <p:stCondLst>
                                    <p:cond delay="0"/>
                                  </p:stCondLst>
                                  <p:childTnLst>
                                    <p:set>
                                      <p:cBhvr>
                                        <p:cTn id="70" dur="1" fill="hold">
                                          <p:stCondLst>
                                            <p:cond delay="0"/>
                                          </p:stCondLst>
                                        </p:cTn>
                                        <p:tgtEl>
                                          <p:spTgt spid="4"/>
                                        </p:tgtEl>
                                        <p:attrNameLst>
                                          <p:attrName>style.visibility</p:attrName>
                                        </p:attrNameLst>
                                      </p:cBhvr>
                                      <p:to>
                                        <p:strVal val="visible"/>
                                      </p:to>
                                    </p:set>
                                    <p:animEffect transition="in" filter="wipe(left)">
                                      <p:cBhvr>
                                        <p:cTn id="7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9" grpId="0"/>
      <p:bldP spid="12" grpId="0" animBg="1"/>
      <p:bldP spid="11" grpId="0"/>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7999"/>
          </a:xfrm>
          <a:prstGeom prst="rect">
            <a:avLst/>
          </a:prstGeom>
        </p:spPr>
      </p:pic>
      <p:sp>
        <p:nvSpPr>
          <p:cNvPr id="9" name="矩形 8"/>
          <p:cNvSpPr/>
          <p:nvPr/>
        </p:nvSpPr>
        <p:spPr>
          <a:xfrm>
            <a:off x="457200" y="1206500"/>
            <a:ext cx="11252200" cy="5194300"/>
          </a:xfrm>
          <a:prstGeom prst="rect">
            <a:avLst/>
          </a:prstGeom>
          <a:noFill/>
          <a:ln w="381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lumMod val="25000"/>
                </a:schemeClr>
              </a:solidFill>
              <a:ea typeface="微软雅黑" panose="020B0503020204020204" pitchFamily="34" charset="-122"/>
            </a:endParaRPr>
          </a:p>
        </p:txBody>
      </p:sp>
      <p:sp>
        <p:nvSpPr>
          <p:cNvPr id="10" name="矩形 9"/>
          <p:cNvSpPr/>
          <p:nvPr/>
        </p:nvSpPr>
        <p:spPr>
          <a:xfrm>
            <a:off x="3996965" y="882171"/>
            <a:ext cx="3665163" cy="648657"/>
          </a:xfrm>
          <a:prstGeom prst="rect">
            <a:avLst/>
          </a:prstGeom>
          <a:solidFill>
            <a:srgbClr val="42E8CE"/>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a:solidFill>
                  <a:schemeClr val="bg2">
                    <a:lumMod val="25000"/>
                  </a:schemeClr>
                </a:solidFill>
                <a:latin typeface="微软雅黑" panose="020B0503020204020204" pitchFamily="34" charset="-122"/>
                <a:ea typeface="微软雅黑" panose="020B0503020204020204" pitchFamily="34" charset="-122"/>
              </a:rPr>
              <a:t>项目部署文档</a:t>
            </a:r>
          </a:p>
        </p:txBody>
      </p:sp>
      <p:sp>
        <p:nvSpPr>
          <p:cNvPr id="22" name="文本框 21"/>
          <p:cNvSpPr txBox="1"/>
          <p:nvPr/>
        </p:nvSpPr>
        <p:spPr>
          <a:xfrm>
            <a:off x="-82467" y="2418791"/>
            <a:ext cx="2260600" cy="307777"/>
          </a:xfrm>
          <a:prstGeom prst="rect">
            <a:avLst/>
          </a:prstGeom>
          <a:noFill/>
        </p:spPr>
        <p:txBody>
          <a:bodyPr wrap="square" rtlCol="0">
            <a:spAutoFit/>
          </a:bodyPr>
          <a:lstStyle/>
          <a:p>
            <a:pPr algn="ctr"/>
            <a:r>
              <a:rPr lang="zh-CN" altLang="en-US" sz="1400" b="1" dirty="0">
                <a:solidFill>
                  <a:schemeClr val="bg2">
                    <a:lumMod val="25000"/>
                  </a:schemeClr>
                </a:solidFill>
                <a:latin typeface="微软雅黑" panose="020B0503020204020204" pitchFamily="34" charset="-122"/>
                <a:ea typeface="微软雅黑" panose="020B0503020204020204" pitchFamily="34" charset="-122"/>
              </a:rPr>
              <a:t>点击查看</a:t>
            </a:r>
          </a:p>
        </p:txBody>
      </p:sp>
      <p:graphicFrame>
        <p:nvGraphicFramePr>
          <p:cNvPr id="4" name="对象 3">
            <a:extLst>
              <a:ext uri="{FF2B5EF4-FFF2-40B4-BE49-F238E27FC236}">
                <a16:creationId xmlns:a16="http://schemas.microsoft.com/office/drawing/2014/main" id="{DD1A860D-81B3-467A-BAF9-1777C9B50578}"/>
              </a:ext>
            </a:extLst>
          </p:cNvPr>
          <p:cNvGraphicFramePr>
            <a:graphicFrameLocks noChangeAspect="1"/>
          </p:cNvGraphicFramePr>
          <p:nvPr>
            <p:extLst>
              <p:ext uri="{D42A27DB-BD31-4B8C-83A1-F6EECF244321}">
                <p14:modId xmlns:p14="http://schemas.microsoft.com/office/powerpoint/2010/main" val="448165075"/>
              </p:ext>
            </p:extLst>
          </p:nvPr>
        </p:nvGraphicFramePr>
        <p:xfrm>
          <a:off x="354514" y="1530828"/>
          <a:ext cx="1386639" cy="887963"/>
        </p:xfrm>
        <a:graphic>
          <a:graphicData uri="http://schemas.openxmlformats.org/presentationml/2006/ole">
            <mc:AlternateContent xmlns:mc="http://schemas.openxmlformats.org/markup-compatibility/2006">
              <mc:Choice xmlns:v="urn:schemas-microsoft-com:vml" Requires="v">
                <p:oleObj spid="_x0000_s1029" name="包装程序外壳对象" showAsIcon="1" r:id="rId4" imgW="683640" imgH="437400" progId="Package">
                  <p:embed/>
                </p:oleObj>
              </mc:Choice>
              <mc:Fallback>
                <p:oleObj name="包装程序外壳对象" showAsIcon="1" r:id="rId4" imgW="683640" imgH="437400" progId="Package">
                  <p:embed/>
                  <p:pic>
                    <p:nvPicPr>
                      <p:cNvPr id="0" name=""/>
                      <p:cNvPicPr/>
                      <p:nvPr/>
                    </p:nvPicPr>
                    <p:blipFill>
                      <a:blip r:embed="rId5"/>
                      <a:stretch>
                        <a:fillRect/>
                      </a:stretch>
                    </p:blipFill>
                    <p:spPr>
                      <a:xfrm>
                        <a:off x="354514" y="1530828"/>
                        <a:ext cx="1386639" cy="887963"/>
                      </a:xfrm>
                      <a:prstGeom prst="rect">
                        <a:avLst/>
                      </a:prstGeom>
                    </p:spPr>
                  </p:pic>
                </p:oleObj>
              </mc:Fallback>
            </mc:AlternateContent>
          </a:graphicData>
        </a:graphic>
      </p:graphicFrame>
      <p:pic>
        <p:nvPicPr>
          <p:cNvPr id="41" name="图片 40">
            <a:extLst>
              <a:ext uri="{FF2B5EF4-FFF2-40B4-BE49-F238E27FC236}">
                <a16:creationId xmlns:a16="http://schemas.microsoft.com/office/drawing/2014/main" id="{879AC57A-6F63-4780-ABDE-0EE6E4ADE3F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74276" y="1530828"/>
            <a:ext cx="3299381" cy="4849521"/>
          </a:xfrm>
          <a:prstGeom prst="rect">
            <a:avLst/>
          </a:prstGeom>
        </p:spPr>
      </p:pic>
      <p:pic>
        <p:nvPicPr>
          <p:cNvPr id="43" name="图片 42">
            <a:extLst>
              <a:ext uri="{FF2B5EF4-FFF2-40B4-BE49-F238E27FC236}">
                <a16:creationId xmlns:a16="http://schemas.microsoft.com/office/drawing/2014/main" id="{54DBE88E-1A3D-4761-9202-47B8A6C2BB4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35253" y="1530829"/>
            <a:ext cx="2998421" cy="4863530"/>
          </a:xfrm>
          <a:prstGeom prst="rect">
            <a:avLst/>
          </a:prstGeom>
        </p:spPr>
      </p:pic>
      <p:pic>
        <p:nvPicPr>
          <p:cNvPr id="45" name="图片 44">
            <a:extLst>
              <a:ext uri="{FF2B5EF4-FFF2-40B4-BE49-F238E27FC236}">
                <a16:creationId xmlns:a16="http://schemas.microsoft.com/office/drawing/2014/main" id="{3BEDA3E1-7E55-4895-8E7C-F741A4146FC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33673" y="1530828"/>
            <a:ext cx="2434369" cy="4849520"/>
          </a:xfrm>
          <a:prstGeom prst="rect">
            <a:avLst/>
          </a:prstGeom>
        </p:spPr>
      </p:pic>
    </p:spTree>
    <p:extLst>
      <p:ext uri="{BB962C8B-B14F-4D97-AF65-F5344CB8AC3E}">
        <p14:creationId xmlns:p14="http://schemas.microsoft.com/office/powerpoint/2010/main" val="3808302164"/>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750" fill="hold"/>
                                        <p:tgtEl>
                                          <p:spTgt spid="10"/>
                                        </p:tgtEl>
                                        <p:attrNameLst>
                                          <p:attrName>ppt_w</p:attrName>
                                        </p:attrNameLst>
                                      </p:cBhvr>
                                      <p:tavLst>
                                        <p:tav tm="0">
                                          <p:val>
                                            <p:fltVal val="0"/>
                                          </p:val>
                                        </p:tav>
                                        <p:tav tm="100000">
                                          <p:val>
                                            <p:strVal val="#ppt_w"/>
                                          </p:val>
                                        </p:tav>
                                      </p:tavLst>
                                    </p:anim>
                                    <p:anim calcmode="lin" valueType="num">
                                      <p:cBhvr>
                                        <p:cTn id="8" dur="750" fill="hold"/>
                                        <p:tgtEl>
                                          <p:spTgt spid="10"/>
                                        </p:tgtEl>
                                        <p:attrNameLst>
                                          <p:attrName>ppt_h</p:attrName>
                                        </p:attrNameLst>
                                      </p:cBhvr>
                                      <p:tavLst>
                                        <p:tav tm="0">
                                          <p:val>
                                            <p:fltVal val="0"/>
                                          </p:val>
                                        </p:tav>
                                        <p:tav tm="100000">
                                          <p:val>
                                            <p:strVal val="#ppt_h"/>
                                          </p:val>
                                        </p:tav>
                                      </p:tavLst>
                                    </p:anim>
                                    <p:animEffect transition="in" filter="fade">
                                      <p:cBhvr>
                                        <p:cTn id="9" dur="750"/>
                                        <p:tgtEl>
                                          <p:spTgt spid="10"/>
                                        </p:tgtEl>
                                      </p:cBhvr>
                                    </p:animEffect>
                                    <p:anim calcmode="lin" valueType="num">
                                      <p:cBhvr>
                                        <p:cTn id="10" dur="750" fill="hold"/>
                                        <p:tgtEl>
                                          <p:spTgt spid="10"/>
                                        </p:tgtEl>
                                        <p:attrNameLst>
                                          <p:attrName>ppt_x</p:attrName>
                                        </p:attrNameLst>
                                      </p:cBhvr>
                                      <p:tavLst>
                                        <p:tav tm="0">
                                          <p:val>
                                            <p:fltVal val="0.5"/>
                                          </p:val>
                                        </p:tav>
                                        <p:tav tm="100000">
                                          <p:val>
                                            <p:strVal val="#ppt_x"/>
                                          </p:val>
                                        </p:tav>
                                      </p:tavLst>
                                    </p:anim>
                                    <p:anim calcmode="lin" valueType="num">
                                      <p:cBhvr>
                                        <p:cTn id="11" dur="750" fill="hold"/>
                                        <p:tgtEl>
                                          <p:spTgt spid="10"/>
                                        </p:tgtEl>
                                        <p:attrNameLst>
                                          <p:attrName>ppt_y</p:attrName>
                                        </p:attrNameLst>
                                      </p:cBhvr>
                                      <p:tavLst>
                                        <p:tav tm="0">
                                          <p:val>
                                            <p:fltVal val="0.5"/>
                                          </p:val>
                                        </p:tav>
                                        <p:tav tm="100000">
                                          <p:val>
                                            <p:strVal val="#ppt_y"/>
                                          </p:val>
                                        </p:tav>
                                      </p:tavLst>
                                    </p:anim>
                                  </p:childTnLst>
                                </p:cTn>
                              </p:par>
                            </p:childTnLst>
                          </p:cTn>
                        </p:par>
                        <p:par>
                          <p:cTn id="12" fill="hold">
                            <p:stCondLst>
                              <p:cond delay="750"/>
                            </p:stCondLst>
                            <p:childTnLst>
                              <p:par>
                                <p:cTn id="13" presetID="22" presetClass="entr" presetSubtype="1"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up)">
                                      <p:cBhvr>
                                        <p:cTn id="15"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7999"/>
          </a:xfrm>
          <a:prstGeom prst="rect">
            <a:avLst/>
          </a:prstGeom>
        </p:spPr>
      </p:pic>
      <p:sp>
        <p:nvSpPr>
          <p:cNvPr id="9" name="矩形 8"/>
          <p:cNvSpPr/>
          <p:nvPr/>
        </p:nvSpPr>
        <p:spPr>
          <a:xfrm>
            <a:off x="457200" y="1206500"/>
            <a:ext cx="11252200" cy="5194300"/>
          </a:xfrm>
          <a:prstGeom prst="rect">
            <a:avLst/>
          </a:prstGeom>
          <a:noFill/>
          <a:ln w="381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lumMod val="25000"/>
                </a:schemeClr>
              </a:solidFill>
              <a:ea typeface="微软雅黑" panose="020B0503020204020204" pitchFamily="34" charset="-122"/>
            </a:endParaRPr>
          </a:p>
        </p:txBody>
      </p:sp>
      <p:sp>
        <p:nvSpPr>
          <p:cNvPr id="10" name="矩形 9"/>
          <p:cNvSpPr/>
          <p:nvPr/>
        </p:nvSpPr>
        <p:spPr>
          <a:xfrm>
            <a:off x="3996965" y="882171"/>
            <a:ext cx="3665163" cy="648657"/>
          </a:xfrm>
          <a:prstGeom prst="rect">
            <a:avLst/>
          </a:prstGeom>
          <a:solidFill>
            <a:srgbClr val="42E8CE"/>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a:solidFill>
                  <a:schemeClr val="bg2">
                    <a:lumMod val="25000"/>
                  </a:schemeClr>
                </a:solidFill>
                <a:latin typeface="微软雅黑" panose="020B0503020204020204" pitchFamily="34" charset="-122"/>
                <a:ea typeface="微软雅黑" panose="020B0503020204020204" pitchFamily="34" charset="-122"/>
              </a:rPr>
              <a:t>项目部署文档</a:t>
            </a:r>
          </a:p>
        </p:txBody>
      </p:sp>
      <p:pic>
        <p:nvPicPr>
          <p:cNvPr id="3" name="图片 2">
            <a:extLst>
              <a:ext uri="{FF2B5EF4-FFF2-40B4-BE49-F238E27FC236}">
                <a16:creationId xmlns:a16="http://schemas.microsoft.com/office/drawing/2014/main" id="{B95DE34F-4C36-4BEF-8078-CB5A0C5511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7446" y="1507988"/>
            <a:ext cx="2776501" cy="4892812"/>
          </a:xfrm>
          <a:prstGeom prst="rect">
            <a:avLst/>
          </a:prstGeom>
        </p:spPr>
      </p:pic>
      <p:pic>
        <p:nvPicPr>
          <p:cNvPr id="6" name="图片 5">
            <a:extLst>
              <a:ext uri="{FF2B5EF4-FFF2-40B4-BE49-F238E27FC236}">
                <a16:creationId xmlns:a16="http://schemas.microsoft.com/office/drawing/2014/main" id="{B184EDED-9D81-44F1-AC1B-7EAB3A846D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3946" y="1507988"/>
            <a:ext cx="3399761" cy="4892812"/>
          </a:xfrm>
          <a:prstGeom prst="rect">
            <a:avLst/>
          </a:prstGeom>
        </p:spPr>
      </p:pic>
      <p:pic>
        <p:nvPicPr>
          <p:cNvPr id="11" name="图片 10">
            <a:extLst>
              <a:ext uri="{FF2B5EF4-FFF2-40B4-BE49-F238E27FC236}">
                <a16:creationId xmlns:a16="http://schemas.microsoft.com/office/drawing/2014/main" id="{56CE358C-4872-4F9B-88DF-D599360F9FE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3708" y="1530828"/>
            <a:ext cx="2868086" cy="4869972"/>
          </a:xfrm>
          <a:prstGeom prst="rect">
            <a:avLst/>
          </a:prstGeom>
        </p:spPr>
      </p:pic>
    </p:spTree>
    <p:extLst>
      <p:ext uri="{BB962C8B-B14F-4D97-AF65-F5344CB8AC3E}">
        <p14:creationId xmlns:p14="http://schemas.microsoft.com/office/powerpoint/2010/main" val="390625764"/>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750" fill="hold"/>
                                        <p:tgtEl>
                                          <p:spTgt spid="10"/>
                                        </p:tgtEl>
                                        <p:attrNameLst>
                                          <p:attrName>ppt_w</p:attrName>
                                        </p:attrNameLst>
                                      </p:cBhvr>
                                      <p:tavLst>
                                        <p:tav tm="0">
                                          <p:val>
                                            <p:fltVal val="0"/>
                                          </p:val>
                                        </p:tav>
                                        <p:tav tm="100000">
                                          <p:val>
                                            <p:strVal val="#ppt_w"/>
                                          </p:val>
                                        </p:tav>
                                      </p:tavLst>
                                    </p:anim>
                                    <p:anim calcmode="lin" valueType="num">
                                      <p:cBhvr>
                                        <p:cTn id="8" dur="750" fill="hold"/>
                                        <p:tgtEl>
                                          <p:spTgt spid="10"/>
                                        </p:tgtEl>
                                        <p:attrNameLst>
                                          <p:attrName>ppt_h</p:attrName>
                                        </p:attrNameLst>
                                      </p:cBhvr>
                                      <p:tavLst>
                                        <p:tav tm="0">
                                          <p:val>
                                            <p:fltVal val="0"/>
                                          </p:val>
                                        </p:tav>
                                        <p:tav tm="100000">
                                          <p:val>
                                            <p:strVal val="#ppt_h"/>
                                          </p:val>
                                        </p:tav>
                                      </p:tavLst>
                                    </p:anim>
                                    <p:animEffect transition="in" filter="fade">
                                      <p:cBhvr>
                                        <p:cTn id="9" dur="750"/>
                                        <p:tgtEl>
                                          <p:spTgt spid="10"/>
                                        </p:tgtEl>
                                      </p:cBhvr>
                                    </p:animEffect>
                                    <p:anim calcmode="lin" valueType="num">
                                      <p:cBhvr>
                                        <p:cTn id="10" dur="750" fill="hold"/>
                                        <p:tgtEl>
                                          <p:spTgt spid="10"/>
                                        </p:tgtEl>
                                        <p:attrNameLst>
                                          <p:attrName>ppt_x</p:attrName>
                                        </p:attrNameLst>
                                      </p:cBhvr>
                                      <p:tavLst>
                                        <p:tav tm="0">
                                          <p:val>
                                            <p:fltVal val="0.5"/>
                                          </p:val>
                                        </p:tav>
                                        <p:tav tm="100000">
                                          <p:val>
                                            <p:strVal val="#ppt_x"/>
                                          </p:val>
                                        </p:tav>
                                      </p:tavLst>
                                    </p:anim>
                                    <p:anim calcmode="lin" valueType="num">
                                      <p:cBhvr>
                                        <p:cTn id="11" dur="750" fill="hold"/>
                                        <p:tgtEl>
                                          <p:spTgt spid="10"/>
                                        </p:tgtEl>
                                        <p:attrNameLst>
                                          <p:attrName>ppt_y</p:attrName>
                                        </p:attrNameLst>
                                      </p:cBhvr>
                                      <p:tavLst>
                                        <p:tav tm="0">
                                          <p:val>
                                            <p:fltVal val="0.5"/>
                                          </p:val>
                                        </p:tav>
                                        <p:tav tm="100000">
                                          <p:val>
                                            <p:strVal val="#ppt_y"/>
                                          </p:val>
                                        </p:tav>
                                      </p:tavLst>
                                    </p:anim>
                                  </p:childTnLst>
                                </p:cTn>
                              </p:par>
                            </p:childTnLst>
                          </p:cTn>
                        </p:par>
                        <p:par>
                          <p:cTn id="12" fill="hold">
                            <p:stCondLst>
                              <p:cond delay="750"/>
                            </p:stCondLst>
                            <p:childTnLst>
                              <p:par>
                                <p:cTn id="13" presetID="22" presetClass="entr" presetSubtype="1"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up)">
                                      <p:cBhvr>
                                        <p:cTn id="15"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7999"/>
          </a:xfrm>
          <a:prstGeom prst="rect">
            <a:avLst/>
          </a:prstGeom>
        </p:spPr>
      </p:pic>
      <p:sp>
        <p:nvSpPr>
          <p:cNvPr id="9" name="矩形 8"/>
          <p:cNvSpPr/>
          <p:nvPr/>
        </p:nvSpPr>
        <p:spPr>
          <a:xfrm>
            <a:off x="457200" y="1206500"/>
            <a:ext cx="11252200" cy="5194300"/>
          </a:xfrm>
          <a:prstGeom prst="rect">
            <a:avLst/>
          </a:prstGeom>
          <a:noFill/>
          <a:ln w="381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lumMod val="25000"/>
                </a:schemeClr>
              </a:solidFill>
              <a:ea typeface="微软雅黑" panose="020B0503020204020204" pitchFamily="34" charset="-122"/>
            </a:endParaRPr>
          </a:p>
        </p:txBody>
      </p:sp>
      <p:sp>
        <p:nvSpPr>
          <p:cNvPr id="10" name="矩形 9"/>
          <p:cNvSpPr/>
          <p:nvPr/>
        </p:nvSpPr>
        <p:spPr>
          <a:xfrm>
            <a:off x="3996965" y="882171"/>
            <a:ext cx="3665163" cy="648657"/>
          </a:xfrm>
          <a:prstGeom prst="rect">
            <a:avLst/>
          </a:prstGeom>
          <a:solidFill>
            <a:srgbClr val="42E8CE"/>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a:solidFill>
                  <a:schemeClr val="bg2">
                    <a:lumMod val="25000"/>
                  </a:schemeClr>
                </a:solidFill>
                <a:latin typeface="微软雅黑" panose="020B0503020204020204" pitchFamily="34" charset="-122"/>
                <a:ea typeface="微软雅黑" panose="020B0503020204020204" pitchFamily="34" charset="-122"/>
              </a:rPr>
              <a:t>项目部署文档</a:t>
            </a:r>
          </a:p>
        </p:txBody>
      </p:sp>
      <p:pic>
        <p:nvPicPr>
          <p:cNvPr id="3" name="图片 2">
            <a:extLst>
              <a:ext uri="{FF2B5EF4-FFF2-40B4-BE49-F238E27FC236}">
                <a16:creationId xmlns:a16="http://schemas.microsoft.com/office/drawing/2014/main" id="{842079F2-C4EF-4D68-A0B5-015381C585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9186" y="1522251"/>
            <a:ext cx="2933591" cy="4878549"/>
          </a:xfrm>
          <a:prstGeom prst="rect">
            <a:avLst/>
          </a:prstGeom>
        </p:spPr>
      </p:pic>
      <p:pic>
        <p:nvPicPr>
          <p:cNvPr id="6" name="图片 5">
            <a:extLst>
              <a:ext uri="{FF2B5EF4-FFF2-40B4-BE49-F238E27FC236}">
                <a16:creationId xmlns:a16="http://schemas.microsoft.com/office/drawing/2014/main" id="{76F9B34A-5CE9-42EA-9427-E6E0E1A63E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42777" y="1511547"/>
            <a:ext cx="3205953" cy="4889253"/>
          </a:xfrm>
          <a:prstGeom prst="rect">
            <a:avLst/>
          </a:prstGeom>
        </p:spPr>
      </p:pic>
      <p:pic>
        <p:nvPicPr>
          <p:cNvPr id="11" name="图片 10">
            <a:extLst>
              <a:ext uri="{FF2B5EF4-FFF2-40B4-BE49-F238E27FC236}">
                <a16:creationId xmlns:a16="http://schemas.microsoft.com/office/drawing/2014/main" id="{2063A5B5-2879-41B3-A142-9BD343D5AB8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48730" y="1511547"/>
            <a:ext cx="2756457" cy="4835097"/>
          </a:xfrm>
          <a:prstGeom prst="rect">
            <a:avLst/>
          </a:prstGeom>
        </p:spPr>
      </p:pic>
    </p:spTree>
    <p:extLst>
      <p:ext uri="{BB962C8B-B14F-4D97-AF65-F5344CB8AC3E}">
        <p14:creationId xmlns:p14="http://schemas.microsoft.com/office/powerpoint/2010/main" val="1290046866"/>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750" fill="hold"/>
                                        <p:tgtEl>
                                          <p:spTgt spid="10"/>
                                        </p:tgtEl>
                                        <p:attrNameLst>
                                          <p:attrName>ppt_w</p:attrName>
                                        </p:attrNameLst>
                                      </p:cBhvr>
                                      <p:tavLst>
                                        <p:tav tm="0">
                                          <p:val>
                                            <p:fltVal val="0"/>
                                          </p:val>
                                        </p:tav>
                                        <p:tav tm="100000">
                                          <p:val>
                                            <p:strVal val="#ppt_w"/>
                                          </p:val>
                                        </p:tav>
                                      </p:tavLst>
                                    </p:anim>
                                    <p:anim calcmode="lin" valueType="num">
                                      <p:cBhvr>
                                        <p:cTn id="8" dur="750" fill="hold"/>
                                        <p:tgtEl>
                                          <p:spTgt spid="10"/>
                                        </p:tgtEl>
                                        <p:attrNameLst>
                                          <p:attrName>ppt_h</p:attrName>
                                        </p:attrNameLst>
                                      </p:cBhvr>
                                      <p:tavLst>
                                        <p:tav tm="0">
                                          <p:val>
                                            <p:fltVal val="0"/>
                                          </p:val>
                                        </p:tav>
                                        <p:tav tm="100000">
                                          <p:val>
                                            <p:strVal val="#ppt_h"/>
                                          </p:val>
                                        </p:tav>
                                      </p:tavLst>
                                    </p:anim>
                                    <p:animEffect transition="in" filter="fade">
                                      <p:cBhvr>
                                        <p:cTn id="9" dur="750"/>
                                        <p:tgtEl>
                                          <p:spTgt spid="10"/>
                                        </p:tgtEl>
                                      </p:cBhvr>
                                    </p:animEffect>
                                    <p:anim calcmode="lin" valueType="num">
                                      <p:cBhvr>
                                        <p:cTn id="10" dur="750" fill="hold"/>
                                        <p:tgtEl>
                                          <p:spTgt spid="10"/>
                                        </p:tgtEl>
                                        <p:attrNameLst>
                                          <p:attrName>ppt_x</p:attrName>
                                        </p:attrNameLst>
                                      </p:cBhvr>
                                      <p:tavLst>
                                        <p:tav tm="0">
                                          <p:val>
                                            <p:fltVal val="0.5"/>
                                          </p:val>
                                        </p:tav>
                                        <p:tav tm="100000">
                                          <p:val>
                                            <p:strVal val="#ppt_x"/>
                                          </p:val>
                                        </p:tav>
                                      </p:tavLst>
                                    </p:anim>
                                    <p:anim calcmode="lin" valueType="num">
                                      <p:cBhvr>
                                        <p:cTn id="11" dur="750" fill="hold"/>
                                        <p:tgtEl>
                                          <p:spTgt spid="10"/>
                                        </p:tgtEl>
                                        <p:attrNameLst>
                                          <p:attrName>ppt_y</p:attrName>
                                        </p:attrNameLst>
                                      </p:cBhvr>
                                      <p:tavLst>
                                        <p:tav tm="0">
                                          <p:val>
                                            <p:fltVal val="0.5"/>
                                          </p:val>
                                        </p:tav>
                                        <p:tav tm="100000">
                                          <p:val>
                                            <p:strVal val="#ppt_y"/>
                                          </p:val>
                                        </p:tav>
                                      </p:tavLst>
                                    </p:anim>
                                  </p:childTnLst>
                                </p:cTn>
                              </p:par>
                            </p:childTnLst>
                          </p:cTn>
                        </p:par>
                        <p:par>
                          <p:cTn id="12" fill="hold">
                            <p:stCondLst>
                              <p:cond delay="750"/>
                            </p:stCondLst>
                            <p:childTnLst>
                              <p:par>
                                <p:cTn id="13" presetID="22" presetClass="entr" presetSubtype="1"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up)">
                                      <p:cBhvr>
                                        <p:cTn id="15"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7999"/>
          </a:xfrm>
          <a:prstGeom prst="rect">
            <a:avLst/>
          </a:prstGeom>
        </p:spPr>
      </p:pic>
      <p:sp>
        <p:nvSpPr>
          <p:cNvPr id="9" name="矩形 8"/>
          <p:cNvSpPr/>
          <p:nvPr/>
        </p:nvSpPr>
        <p:spPr>
          <a:xfrm>
            <a:off x="457200" y="1206500"/>
            <a:ext cx="11252200" cy="5194300"/>
          </a:xfrm>
          <a:prstGeom prst="rect">
            <a:avLst/>
          </a:prstGeom>
          <a:noFill/>
          <a:ln w="381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lumMod val="25000"/>
                </a:schemeClr>
              </a:solidFill>
              <a:ea typeface="微软雅黑" panose="020B0503020204020204" pitchFamily="34" charset="-122"/>
            </a:endParaRPr>
          </a:p>
        </p:txBody>
      </p:sp>
      <p:sp>
        <p:nvSpPr>
          <p:cNvPr id="10" name="矩形 9"/>
          <p:cNvSpPr/>
          <p:nvPr/>
        </p:nvSpPr>
        <p:spPr>
          <a:xfrm>
            <a:off x="3996965" y="882171"/>
            <a:ext cx="3665163" cy="648657"/>
          </a:xfrm>
          <a:prstGeom prst="rect">
            <a:avLst/>
          </a:prstGeom>
          <a:solidFill>
            <a:srgbClr val="42E8CE"/>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a:solidFill>
                  <a:schemeClr val="bg2">
                    <a:lumMod val="25000"/>
                  </a:schemeClr>
                </a:solidFill>
                <a:latin typeface="微软雅黑" panose="020B0503020204020204" pitchFamily="34" charset="-122"/>
                <a:ea typeface="微软雅黑" panose="020B0503020204020204" pitchFamily="34" charset="-122"/>
              </a:rPr>
              <a:t>项目部署文档</a:t>
            </a:r>
          </a:p>
        </p:txBody>
      </p:sp>
      <p:pic>
        <p:nvPicPr>
          <p:cNvPr id="3" name="图片 2">
            <a:extLst>
              <a:ext uri="{FF2B5EF4-FFF2-40B4-BE49-F238E27FC236}">
                <a16:creationId xmlns:a16="http://schemas.microsoft.com/office/drawing/2014/main" id="{4A2D0AED-2C07-45DC-9A33-F8E7602E20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064" y="1534808"/>
            <a:ext cx="2815503" cy="4865992"/>
          </a:xfrm>
          <a:prstGeom prst="rect">
            <a:avLst/>
          </a:prstGeom>
        </p:spPr>
      </p:pic>
      <p:pic>
        <p:nvPicPr>
          <p:cNvPr id="6" name="图片 5">
            <a:extLst>
              <a:ext uri="{FF2B5EF4-FFF2-40B4-BE49-F238E27FC236}">
                <a16:creationId xmlns:a16="http://schemas.microsoft.com/office/drawing/2014/main" id="{A4B90965-8AAB-45C8-8AA1-E12B82858B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94567" y="1530828"/>
            <a:ext cx="3132863" cy="4869972"/>
          </a:xfrm>
          <a:prstGeom prst="rect">
            <a:avLst/>
          </a:prstGeom>
        </p:spPr>
      </p:pic>
      <p:pic>
        <p:nvPicPr>
          <p:cNvPr id="11" name="图片 10">
            <a:extLst>
              <a:ext uri="{FF2B5EF4-FFF2-40B4-BE49-F238E27FC236}">
                <a16:creationId xmlns:a16="http://schemas.microsoft.com/office/drawing/2014/main" id="{7C68B0A8-F2A6-4004-993F-F597DEECA82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27430" y="1530828"/>
            <a:ext cx="3132864" cy="4869770"/>
          </a:xfrm>
          <a:prstGeom prst="rect">
            <a:avLst/>
          </a:prstGeom>
        </p:spPr>
      </p:pic>
    </p:spTree>
    <p:extLst>
      <p:ext uri="{BB962C8B-B14F-4D97-AF65-F5344CB8AC3E}">
        <p14:creationId xmlns:p14="http://schemas.microsoft.com/office/powerpoint/2010/main" val="1971597057"/>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750" fill="hold"/>
                                        <p:tgtEl>
                                          <p:spTgt spid="10"/>
                                        </p:tgtEl>
                                        <p:attrNameLst>
                                          <p:attrName>ppt_w</p:attrName>
                                        </p:attrNameLst>
                                      </p:cBhvr>
                                      <p:tavLst>
                                        <p:tav tm="0">
                                          <p:val>
                                            <p:fltVal val="0"/>
                                          </p:val>
                                        </p:tav>
                                        <p:tav tm="100000">
                                          <p:val>
                                            <p:strVal val="#ppt_w"/>
                                          </p:val>
                                        </p:tav>
                                      </p:tavLst>
                                    </p:anim>
                                    <p:anim calcmode="lin" valueType="num">
                                      <p:cBhvr>
                                        <p:cTn id="8" dur="750" fill="hold"/>
                                        <p:tgtEl>
                                          <p:spTgt spid="10"/>
                                        </p:tgtEl>
                                        <p:attrNameLst>
                                          <p:attrName>ppt_h</p:attrName>
                                        </p:attrNameLst>
                                      </p:cBhvr>
                                      <p:tavLst>
                                        <p:tav tm="0">
                                          <p:val>
                                            <p:fltVal val="0"/>
                                          </p:val>
                                        </p:tav>
                                        <p:tav tm="100000">
                                          <p:val>
                                            <p:strVal val="#ppt_h"/>
                                          </p:val>
                                        </p:tav>
                                      </p:tavLst>
                                    </p:anim>
                                    <p:animEffect transition="in" filter="fade">
                                      <p:cBhvr>
                                        <p:cTn id="9" dur="750"/>
                                        <p:tgtEl>
                                          <p:spTgt spid="10"/>
                                        </p:tgtEl>
                                      </p:cBhvr>
                                    </p:animEffect>
                                    <p:anim calcmode="lin" valueType="num">
                                      <p:cBhvr>
                                        <p:cTn id="10" dur="750" fill="hold"/>
                                        <p:tgtEl>
                                          <p:spTgt spid="10"/>
                                        </p:tgtEl>
                                        <p:attrNameLst>
                                          <p:attrName>ppt_x</p:attrName>
                                        </p:attrNameLst>
                                      </p:cBhvr>
                                      <p:tavLst>
                                        <p:tav tm="0">
                                          <p:val>
                                            <p:fltVal val="0.5"/>
                                          </p:val>
                                        </p:tav>
                                        <p:tav tm="100000">
                                          <p:val>
                                            <p:strVal val="#ppt_x"/>
                                          </p:val>
                                        </p:tav>
                                      </p:tavLst>
                                    </p:anim>
                                    <p:anim calcmode="lin" valueType="num">
                                      <p:cBhvr>
                                        <p:cTn id="11" dur="750" fill="hold"/>
                                        <p:tgtEl>
                                          <p:spTgt spid="10"/>
                                        </p:tgtEl>
                                        <p:attrNameLst>
                                          <p:attrName>ppt_y</p:attrName>
                                        </p:attrNameLst>
                                      </p:cBhvr>
                                      <p:tavLst>
                                        <p:tav tm="0">
                                          <p:val>
                                            <p:fltVal val="0.5"/>
                                          </p:val>
                                        </p:tav>
                                        <p:tav tm="100000">
                                          <p:val>
                                            <p:strVal val="#ppt_y"/>
                                          </p:val>
                                        </p:tav>
                                      </p:tavLst>
                                    </p:anim>
                                  </p:childTnLst>
                                </p:cTn>
                              </p:par>
                            </p:childTnLst>
                          </p:cTn>
                        </p:par>
                        <p:par>
                          <p:cTn id="12" fill="hold">
                            <p:stCondLst>
                              <p:cond delay="750"/>
                            </p:stCondLst>
                            <p:childTnLst>
                              <p:par>
                                <p:cTn id="13" presetID="22" presetClass="entr" presetSubtype="1"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up)">
                                      <p:cBhvr>
                                        <p:cTn id="15"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7999"/>
          </a:xfrm>
          <a:prstGeom prst="rect">
            <a:avLst/>
          </a:prstGeom>
        </p:spPr>
      </p:pic>
      <p:sp>
        <p:nvSpPr>
          <p:cNvPr id="9" name="矩形 8"/>
          <p:cNvSpPr/>
          <p:nvPr/>
        </p:nvSpPr>
        <p:spPr>
          <a:xfrm>
            <a:off x="457200" y="1206500"/>
            <a:ext cx="11252200" cy="5194300"/>
          </a:xfrm>
          <a:prstGeom prst="rect">
            <a:avLst/>
          </a:prstGeom>
          <a:noFill/>
          <a:ln w="381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lumMod val="25000"/>
                </a:schemeClr>
              </a:solidFill>
              <a:ea typeface="微软雅黑" panose="020B0503020204020204" pitchFamily="34" charset="-122"/>
            </a:endParaRPr>
          </a:p>
        </p:txBody>
      </p:sp>
      <p:sp>
        <p:nvSpPr>
          <p:cNvPr id="10" name="矩形 9"/>
          <p:cNvSpPr/>
          <p:nvPr/>
        </p:nvSpPr>
        <p:spPr>
          <a:xfrm>
            <a:off x="3996965" y="882171"/>
            <a:ext cx="3665163" cy="648657"/>
          </a:xfrm>
          <a:prstGeom prst="rect">
            <a:avLst/>
          </a:prstGeom>
          <a:solidFill>
            <a:srgbClr val="42E8CE"/>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a:solidFill>
                  <a:schemeClr val="bg2">
                    <a:lumMod val="25000"/>
                  </a:schemeClr>
                </a:solidFill>
                <a:latin typeface="微软雅黑" panose="020B0503020204020204" pitchFamily="34" charset="-122"/>
                <a:ea typeface="微软雅黑" panose="020B0503020204020204" pitchFamily="34" charset="-122"/>
              </a:rPr>
              <a:t>项目部署文档</a:t>
            </a:r>
          </a:p>
        </p:txBody>
      </p:sp>
      <p:pic>
        <p:nvPicPr>
          <p:cNvPr id="3" name="图片 2">
            <a:extLst>
              <a:ext uri="{FF2B5EF4-FFF2-40B4-BE49-F238E27FC236}">
                <a16:creationId xmlns:a16="http://schemas.microsoft.com/office/drawing/2014/main" id="{98B979BC-A3EB-4577-B366-C3C584E914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5158" y="1530827"/>
            <a:ext cx="2779653" cy="4869973"/>
          </a:xfrm>
          <a:prstGeom prst="rect">
            <a:avLst/>
          </a:prstGeom>
        </p:spPr>
      </p:pic>
      <p:pic>
        <p:nvPicPr>
          <p:cNvPr id="6" name="图片 5">
            <a:extLst>
              <a:ext uri="{FF2B5EF4-FFF2-40B4-BE49-F238E27FC236}">
                <a16:creationId xmlns:a16="http://schemas.microsoft.com/office/drawing/2014/main" id="{1E11DBE5-D811-4D25-AE4D-6246F14221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85976" y="1525167"/>
            <a:ext cx="2914418" cy="4875633"/>
          </a:xfrm>
          <a:prstGeom prst="rect">
            <a:avLst/>
          </a:prstGeom>
        </p:spPr>
      </p:pic>
      <p:pic>
        <p:nvPicPr>
          <p:cNvPr id="11" name="图片 10">
            <a:extLst>
              <a:ext uri="{FF2B5EF4-FFF2-40B4-BE49-F238E27FC236}">
                <a16:creationId xmlns:a16="http://schemas.microsoft.com/office/drawing/2014/main" id="{723FBDA8-3868-406E-A0AB-F47861C579E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00394" y="1525167"/>
            <a:ext cx="3187225" cy="4875633"/>
          </a:xfrm>
          <a:prstGeom prst="rect">
            <a:avLst/>
          </a:prstGeom>
        </p:spPr>
      </p:pic>
    </p:spTree>
    <p:extLst>
      <p:ext uri="{BB962C8B-B14F-4D97-AF65-F5344CB8AC3E}">
        <p14:creationId xmlns:p14="http://schemas.microsoft.com/office/powerpoint/2010/main" val="699636640"/>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750" fill="hold"/>
                                        <p:tgtEl>
                                          <p:spTgt spid="10"/>
                                        </p:tgtEl>
                                        <p:attrNameLst>
                                          <p:attrName>ppt_w</p:attrName>
                                        </p:attrNameLst>
                                      </p:cBhvr>
                                      <p:tavLst>
                                        <p:tav tm="0">
                                          <p:val>
                                            <p:fltVal val="0"/>
                                          </p:val>
                                        </p:tav>
                                        <p:tav tm="100000">
                                          <p:val>
                                            <p:strVal val="#ppt_w"/>
                                          </p:val>
                                        </p:tav>
                                      </p:tavLst>
                                    </p:anim>
                                    <p:anim calcmode="lin" valueType="num">
                                      <p:cBhvr>
                                        <p:cTn id="8" dur="750" fill="hold"/>
                                        <p:tgtEl>
                                          <p:spTgt spid="10"/>
                                        </p:tgtEl>
                                        <p:attrNameLst>
                                          <p:attrName>ppt_h</p:attrName>
                                        </p:attrNameLst>
                                      </p:cBhvr>
                                      <p:tavLst>
                                        <p:tav tm="0">
                                          <p:val>
                                            <p:fltVal val="0"/>
                                          </p:val>
                                        </p:tav>
                                        <p:tav tm="100000">
                                          <p:val>
                                            <p:strVal val="#ppt_h"/>
                                          </p:val>
                                        </p:tav>
                                      </p:tavLst>
                                    </p:anim>
                                    <p:animEffect transition="in" filter="fade">
                                      <p:cBhvr>
                                        <p:cTn id="9" dur="750"/>
                                        <p:tgtEl>
                                          <p:spTgt spid="10"/>
                                        </p:tgtEl>
                                      </p:cBhvr>
                                    </p:animEffect>
                                    <p:anim calcmode="lin" valueType="num">
                                      <p:cBhvr>
                                        <p:cTn id="10" dur="750" fill="hold"/>
                                        <p:tgtEl>
                                          <p:spTgt spid="10"/>
                                        </p:tgtEl>
                                        <p:attrNameLst>
                                          <p:attrName>ppt_x</p:attrName>
                                        </p:attrNameLst>
                                      </p:cBhvr>
                                      <p:tavLst>
                                        <p:tav tm="0">
                                          <p:val>
                                            <p:fltVal val="0.5"/>
                                          </p:val>
                                        </p:tav>
                                        <p:tav tm="100000">
                                          <p:val>
                                            <p:strVal val="#ppt_x"/>
                                          </p:val>
                                        </p:tav>
                                      </p:tavLst>
                                    </p:anim>
                                    <p:anim calcmode="lin" valueType="num">
                                      <p:cBhvr>
                                        <p:cTn id="11" dur="750" fill="hold"/>
                                        <p:tgtEl>
                                          <p:spTgt spid="10"/>
                                        </p:tgtEl>
                                        <p:attrNameLst>
                                          <p:attrName>ppt_y</p:attrName>
                                        </p:attrNameLst>
                                      </p:cBhvr>
                                      <p:tavLst>
                                        <p:tav tm="0">
                                          <p:val>
                                            <p:fltVal val="0.5"/>
                                          </p:val>
                                        </p:tav>
                                        <p:tav tm="100000">
                                          <p:val>
                                            <p:strVal val="#ppt_y"/>
                                          </p:val>
                                        </p:tav>
                                      </p:tavLst>
                                    </p:anim>
                                  </p:childTnLst>
                                </p:cTn>
                              </p:par>
                            </p:childTnLst>
                          </p:cTn>
                        </p:par>
                        <p:par>
                          <p:cTn id="12" fill="hold">
                            <p:stCondLst>
                              <p:cond delay="750"/>
                            </p:stCondLst>
                            <p:childTnLst>
                              <p:par>
                                <p:cTn id="13" presetID="22" presetClass="entr" presetSubtype="1"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up)">
                                      <p:cBhvr>
                                        <p:cTn id="15"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7999"/>
          </a:xfrm>
          <a:prstGeom prst="rect">
            <a:avLst/>
          </a:prstGeom>
        </p:spPr>
      </p:pic>
      <p:sp>
        <p:nvSpPr>
          <p:cNvPr id="9" name="矩形 8"/>
          <p:cNvSpPr/>
          <p:nvPr/>
        </p:nvSpPr>
        <p:spPr>
          <a:xfrm>
            <a:off x="457200" y="1206500"/>
            <a:ext cx="11252200" cy="5194300"/>
          </a:xfrm>
          <a:prstGeom prst="rect">
            <a:avLst/>
          </a:prstGeom>
          <a:noFill/>
          <a:ln w="381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lumMod val="25000"/>
                </a:schemeClr>
              </a:solidFill>
              <a:ea typeface="微软雅黑" panose="020B0503020204020204" pitchFamily="34" charset="-122"/>
            </a:endParaRPr>
          </a:p>
        </p:txBody>
      </p:sp>
      <p:sp>
        <p:nvSpPr>
          <p:cNvPr id="10" name="矩形 9"/>
          <p:cNvSpPr/>
          <p:nvPr/>
        </p:nvSpPr>
        <p:spPr>
          <a:xfrm>
            <a:off x="3996965" y="882171"/>
            <a:ext cx="3665163" cy="648657"/>
          </a:xfrm>
          <a:prstGeom prst="rect">
            <a:avLst/>
          </a:prstGeom>
          <a:solidFill>
            <a:srgbClr val="42E8CE"/>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a:solidFill>
                  <a:schemeClr val="bg2">
                    <a:lumMod val="25000"/>
                  </a:schemeClr>
                </a:solidFill>
                <a:latin typeface="微软雅黑" panose="020B0503020204020204" pitchFamily="34" charset="-122"/>
                <a:ea typeface="微软雅黑" panose="020B0503020204020204" pitchFamily="34" charset="-122"/>
              </a:rPr>
              <a:t>项目部署文档</a:t>
            </a:r>
          </a:p>
        </p:txBody>
      </p:sp>
      <p:pic>
        <p:nvPicPr>
          <p:cNvPr id="3" name="图片 2">
            <a:extLst>
              <a:ext uri="{FF2B5EF4-FFF2-40B4-BE49-F238E27FC236}">
                <a16:creationId xmlns:a16="http://schemas.microsoft.com/office/drawing/2014/main" id="{D07731F2-0B21-4202-A9F9-45AF431201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7346" y="1545599"/>
            <a:ext cx="2836005" cy="4869972"/>
          </a:xfrm>
          <a:prstGeom prst="rect">
            <a:avLst/>
          </a:prstGeom>
        </p:spPr>
      </p:pic>
      <p:pic>
        <p:nvPicPr>
          <p:cNvPr id="6" name="图片 5">
            <a:extLst>
              <a:ext uri="{FF2B5EF4-FFF2-40B4-BE49-F238E27FC236}">
                <a16:creationId xmlns:a16="http://schemas.microsoft.com/office/drawing/2014/main" id="{ED5934B2-86D2-48CB-8392-AD8B7E2412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3351" y="1525354"/>
            <a:ext cx="3178816" cy="4875446"/>
          </a:xfrm>
          <a:prstGeom prst="rect">
            <a:avLst/>
          </a:prstGeom>
        </p:spPr>
      </p:pic>
      <p:pic>
        <p:nvPicPr>
          <p:cNvPr id="11" name="图片 10">
            <a:extLst>
              <a:ext uri="{FF2B5EF4-FFF2-40B4-BE49-F238E27FC236}">
                <a16:creationId xmlns:a16="http://schemas.microsoft.com/office/drawing/2014/main" id="{41428AFB-C918-4FBA-8297-D173B451AB9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82167" y="1538062"/>
            <a:ext cx="3038475" cy="590550"/>
          </a:xfrm>
          <a:prstGeom prst="rect">
            <a:avLst/>
          </a:prstGeom>
        </p:spPr>
      </p:pic>
    </p:spTree>
    <p:extLst>
      <p:ext uri="{BB962C8B-B14F-4D97-AF65-F5344CB8AC3E}">
        <p14:creationId xmlns:p14="http://schemas.microsoft.com/office/powerpoint/2010/main" val="3257651662"/>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750" fill="hold"/>
                                        <p:tgtEl>
                                          <p:spTgt spid="10"/>
                                        </p:tgtEl>
                                        <p:attrNameLst>
                                          <p:attrName>ppt_w</p:attrName>
                                        </p:attrNameLst>
                                      </p:cBhvr>
                                      <p:tavLst>
                                        <p:tav tm="0">
                                          <p:val>
                                            <p:fltVal val="0"/>
                                          </p:val>
                                        </p:tav>
                                        <p:tav tm="100000">
                                          <p:val>
                                            <p:strVal val="#ppt_w"/>
                                          </p:val>
                                        </p:tav>
                                      </p:tavLst>
                                    </p:anim>
                                    <p:anim calcmode="lin" valueType="num">
                                      <p:cBhvr>
                                        <p:cTn id="8" dur="750" fill="hold"/>
                                        <p:tgtEl>
                                          <p:spTgt spid="10"/>
                                        </p:tgtEl>
                                        <p:attrNameLst>
                                          <p:attrName>ppt_h</p:attrName>
                                        </p:attrNameLst>
                                      </p:cBhvr>
                                      <p:tavLst>
                                        <p:tav tm="0">
                                          <p:val>
                                            <p:fltVal val="0"/>
                                          </p:val>
                                        </p:tav>
                                        <p:tav tm="100000">
                                          <p:val>
                                            <p:strVal val="#ppt_h"/>
                                          </p:val>
                                        </p:tav>
                                      </p:tavLst>
                                    </p:anim>
                                    <p:animEffect transition="in" filter="fade">
                                      <p:cBhvr>
                                        <p:cTn id="9" dur="750"/>
                                        <p:tgtEl>
                                          <p:spTgt spid="10"/>
                                        </p:tgtEl>
                                      </p:cBhvr>
                                    </p:animEffect>
                                    <p:anim calcmode="lin" valueType="num">
                                      <p:cBhvr>
                                        <p:cTn id="10" dur="750" fill="hold"/>
                                        <p:tgtEl>
                                          <p:spTgt spid="10"/>
                                        </p:tgtEl>
                                        <p:attrNameLst>
                                          <p:attrName>ppt_x</p:attrName>
                                        </p:attrNameLst>
                                      </p:cBhvr>
                                      <p:tavLst>
                                        <p:tav tm="0">
                                          <p:val>
                                            <p:fltVal val="0.5"/>
                                          </p:val>
                                        </p:tav>
                                        <p:tav tm="100000">
                                          <p:val>
                                            <p:strVal val="#ppt_x"/>
                                          </p:val>
                                        </p:tav>
                                      </p:tavLst>
                                    </p:anim>
                                    <p:anim calcmode="lin" valueType="num">
                                      <p:cBhvr>
                                        <p:cTn id="11" dur="750" fill="hold"/>
                                        <p:tgtEl>
                                          <p:spTgt spid="10"/>
                                        </p:tgtEl>
                                        <p:attrNameLst>
                                          <p:attrName>ppt_y</p:attrName>
                                        </p:attrNameLst>
                                      </p:cBhvr>
                                      <p:tavLst>
                                        <p:tav tm="0">
                                          <p:val>
                                            <p:fltVal val="0.5"/>
                                          </p:val>
                                        </p:tav>
                                        <p:tav tm="100000">
                                          <p:val>
                                            <p:strVal val="#ppt_y"/>
                                          </p:val>
                                        </p:tav>
                                      </p:tavLst>
                                    </p:anim>
                                  </p:childTnLst>
                                </p:cTn>
                              </p:par>
                            </p:childTnLst>
                          </p:cTn>
                        </p:par>
                        <p:par>
                          <p:cTn id="12" fill="hold">
                            <p:stCondLst>
                              <p:cond delay="750"/>
                            </p:stCondLst>
                            <p:childTnLst>
                              <p:par>
                                <p:cTn id="13" presetID="22" presetClass="entr" presetSubtype="1"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up)">
                                      <p:cBhvr>
                                        <p:cTn id="15"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858963" y="2284872"/>
            <a:ext cx="2818985" cy="1754326"/>
            <a:chOff x="8280815" y="2295229"/>
            <a:chExt cx="2818985" cy="1754326"/>
          </a:xfrm>
        </p:grpSpPr>
        <p:sp>
          <p:nvSpPr>
            <p:cNvPr id="14" name="文本框 13"/>
            <p:cNvSpPr txBox="1"/>
            <p:nvPr/>
          </p:nvSpPr>
          <p:spPr>
            <a:xfrm>
              <a:off x="8493692" y="3118102"/>
              <a:ext cx="2606108" cy="336695"/>
            </a:xfrm>
            <a:prstGeom prst="rect">
              <a:avLst/>
            </a:prstGeom>
            <a:noFill/>
          </p:spPr>
          <p:txBody>
            <a:bodyPr wrap="square" rtlCol="0">
              <a:spAutoFit/>
            </a:bodyPr>
            <a:lstStyle/>
            <a:p>
              <a:pPr>
                <a:lnSpc>
                  <a:spcPct val="150000"/>
                </a:lnSpc>
              </a:pPr>
              <a:r>
                <a:rPr lang="zh-CN" altLang="en-US" sz="1200" dirty="0">
                  <a:solidFill>
                    <a:schemeClr val="bg2">
                      <a:lumMod val="25000"/>
                    </a:schemeClr>
                  </a:solidFill>
                  <a:latin typeface="微软雅黑" panose="020B0503020204020204" pitchFamily="34" charset="-122"/>
                  <a:ea typeface="微软雅黑" panose="020B0503020204020204" pitchFamily="34" charset="-122"/>
                </a:rPr>
                <a:t>详细的解释了项目的大体流程</a:t>
              </a:r>
            </a:p>
          </p:txBody>
        </p:sp>
        <p:sp>
          <p:nvSpPr>
            <p:cNvPr id="16" name="文本框 15"/>
            <p:cNvSpPr txBox="1"/>
            <p:nvPr/>
          </p:nvSpPr>
          <p:spPr>
            <a:xfrm>
              <a:off x="8280815" y="2295229"/>
              <a:ext cx="708592" cy="1754326"/>
            </a:xfrm>
            <a:prstGeom prst="rect">
              <a:avLst/>
            </a:prstGeom>
            <a:noFill/>
          </p:spPr>
          <p:txBody>
            <a:bodyPr wrap="square" rtlCol="0">
              <a:spAutoFit/>
            </a:bodyPr>
            <a:lstStyle/>
            <a:p>
              <a:pPr>
                <a:lnSpc>
                  <a:spcPct val="150000"/>
                </a:lnSpc>
              </a:pPr>
              <a:r>
                <a:rPr lang="zh-CN" altLang="en-US" sz="7200" dirty="0">
                  <a:solidFill>
                    <a:schemeClr val="bg2">
                      <a:lumMod val="2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a:t>
              </a:r>
              <a:endParaRPr lang="en-US" altLang="zh-CN" sz="7200" dirty="0">
                <a:solidFill>
                  <a:schemeClr val="bg2">
                    <a:lumMod val="25000"/>
                  </a:schemeClr>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sp>
        <p:nvSpPr>
          <p:cNvPr id="10" name="矩形 9"/>
          <p:cNvSpPr/>
          <p:nvPr/>
        </p:nvSpPr>
        <p:spPr>
          <a:xfrm>
            <a:off x="899363" y="1089010"/>
            <a:ext cx="1877086" cy="824931"/>
          </a:xfrm>
          <a:prstGeom prst="rect">
            <a:avLst/>
          </a:prstGeom>
          <a:noFill/>
          <a:ln w="19050">
            <a:solidFill>
              <a:srgbClr val="42E8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1" name="文本框 10"/>
          <p:cNvSpPr txBox="1"/>
          <p:nvPr/>
        </p:nvSpPr>
        <p:spPr>
          <a:xfrm>
            <a:off x="363737" y="1259587"/>
            <a:ext cx="2997200" cy="523220"/>
          </a:xfrm>
          <a:prstGeom prst="rect">
            <a:avLst/>
          </a:prstGeom>
          <a:noFill/>
        </p:spPr>
        <p:txBody>
          <a:bodyPr wrap="square" rtlCol="0">
            <a:spAutoFit/>
          </a:bodyPr>
          <a:lstStyle/>
          <a:p>
            <a:pPr algn="ctr"/>
            <a:r>
              <a:rPr lang="en-US" altLang="zh-CN" sz="2800" b="1" dirty="0" err="1">
                <a:solidFill>
                  <a:schemeClr val="bg2">
                    <a:lumMod val="25000"/>
                  </a:schemeClr>
                </a:solidFill>
                <a:latin typeface="微软雅黑" panose="020B0503020204020204" pitchFamily="34" charset="-122"/>
                <a:ea typeface="微软雅黑" panose="020B0503020204020204" pitchFamily="34" charset="-122"/>
              </a:rPr>
              <a:t>uml</a:t>
            </a:r>
            <a:r>
              <a:rPr lang="zh-CN" altLang="en-US" sz="2800" b="1" dirty="0">
                <a:solidFill>
                  <a:schemeClr val="bg2">
                    <a:lumMod val="25000"/>
                  </a:schemeClr>
                </a:solidFill>
                <a:latin typeface="微软雅黑" panose="020B0503020204020204" pitchFamily="34" charset="-122"/>
                <a:ea typeface="微软雅黑" panose="020B0503020204020204" pitchFamily="34" charset="-122"/>
              </a:rPr>
              <a:t>图</a:t>
            </a:r>
          </a:p>
        </p:txBody>
      </p:sp>
      <p:sp>
        <p:nvSpPr>
          <p:cNvPr id="12" name="文本框 11"/>
          <p:cNvSpPr txBox="1"/>
          <p:nvPr/>
        </p:nvSpPr>
        <p:spPr>
          <a:xfrm>
            <a:off x="1837906" y="2813925"/>
            <a:ext cx="2735305" cy="306174"/>
          </a:xfrm>
          <a:prstGeom prst="rect">
            <a:avLst/>
          </a:prstGeom>
          <a:noFill/>
        </p:spPr>
        <p:txBody>
          <a:bodyPr wrap="square" rtlCol="0">
            <a:spAutoFit/>
          </a:bodyPr>
          <a:lstStyle/>
          <a:p>
            <a:pPr>
              <a:lnSpc>
                <a:spcPct val="150000"/>
              </a:lnSpc>
            </a:pPr>
            <a:r>
              <a:rPr lang="zh-CN" altLang="en-US" sz="1050" dirty="0">
                <a:solidFill>
                  <a:schemeClr val="bg2">
                    <a:lumMod val="25000"/>
                  </a:schemeClr>
                </a:solidFill>
                <a:latin typeface="微软雅黑" panose="020B0503020204020204" pitchFamily="34" charset="-122"/>
                <a:ea typeface="微软雅黑" panose="020B0503020204020204" pitchFamily="34" charset="-122"/>
              </a:rPr>
              <a:t>大体流程</a:t>
            </a:r>
            <a:endParaRPr lang="en-US" altLang="zh-CN" sz="1050" dirty="0">
              <a:solidFill>
                <a:schemeClr val="bg2">
                  <a:lumMod val="25000"/>
                </a:schemeClr>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1862337" y="3137989"/>
            <a:ext cx="681747" cy="0"/>
          </a:xfrm>
          <a:prstGeom prst="line">
            <a:avLst/>
          </a:prstGeom>
          <a:ln w="38100">
            <a:solidFill>
              <a:srgbClr val="42E8CE"/>
            </a:solidFill>
          </a:ln>
        </p:spPr>
        <p:style>
          <a:lnRef idx="1">
            <a:schemeClr val="accent1"/>
          </a:lnRef>
          <a:fillRef idx="0">
            <a:schemeClr val="accent1"/>
          </a:fillRef>
          <a:effectRef idx="0">
            <a:schemeClr val="accent1"/>
          </a:effectRef>
          <a:fontRef idx="minor">
            <a:schemeClr val="tx1"/>
          </a:fontRef>
        </p:style>
      </p:cxnSp>
      <p:sp>
        <p:nvSpPr>
          <p:cNvPr id="22" name="矩形 21">
            <a:extLst>
              <a:ext uri="{FF2B5EF4-FFF2-40B4-BE49-F238E27FC236}">
                <a16:creationId xmlns:a16="http://schemas.microsoft.com/office/drawing/2014/main" id="{796A6AFA-48F7-422B-9AD8-76311B8E0A86}"/>
              </a:ext>
            </a:extLst>
          </p:cNvPr>
          <p:cNvSpPr/>
          <p:nvPr/>
        </p:nvSpPr>
        <p:spPr>
          <a:xfrm>
            <a:off x="0" y="206062"/>
            <a:ext cx="154546" cy="721216"/>
          </a:xfrm>
          <a:prstGeom prst="rect">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5" name="矩形 24">
            <a:extLst>
              <a:ext uri="{FF2B5EF4-FFF2-40B4-BE49-F238E27FC236}">
                <a16:creationId xmlns:a16="http://schemas.microsoft.com/office/drawing/2014/main" id="{63B41608-0337-4183-BF6E-49317FCB103D}"/>
              </a:ext>
            </a:extLst>
          </p:cNvPr>
          <p:cNvSpPr/>
          <p:nvPr/>
        </p:nvSpPr>
        <p:spPr>
          <a:xfrm>
            <a:off x="218939" y="206062"/>
            <a:ext cx="154546" cy="721216"/>
          </a:xfrm>
          <a:prstGeom prst="rect">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7" name="矩形 26">
            <a:extLst>
              <a:ext uri="{FF2B5EF4-FFF2-40B4-BE49-F238E27FC236}">
                <a16:creationId xmlns:a16="http://schemas.microsoft.com/office/drawing/2014/main" id="{74BCEAB3-2A4D-4444-A9DA-4D67B3743E19}"/>
              </a:ext>
            </a:extLst>
          </p:cNvPr>
          <p:cNvSpPr/>
          <p:nvPr/>
        </p:nvSpPr>
        <p:spPr>
          <a:xfrm>
            <a:off x="437878" y="206062"/>
            <a:ext cx="154546" cy="721216"/>
          </a:xfrm>
          <a:prstGeom prst="rect">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8" name="文本框 27">
            <a:extLst>
              <a:ext uri="{FF2B5EF4-FFF2-40B4-BE49-F238E27FC236}">
                <a16:creationId xmlns:a16="http://schemas.microsoft.com/office/drawing/2014/main" id="{6621F4FD-80D8-4684-822E-421D76F086FB}"/>
              </a:ext>
            </a:extLst>
          </p:cNvPr>
          <p:cNvSpPr txBox="1"/>
          <p:nvPr/>
        </p:nvSpPr>
        <p:spPr>
          <a:xfrm>
            <a:off x="832474" y="206062"/>
            <a:ext cx="1826141" cy="584775"/>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effectLst/>
                <a:uLnTx/>
                <a:uFillTx/>
                <a:latin typeface="Arial"/>
                <a:ea typeface="微软雅黑"/>
                <a:cs typeface="+mn-cs"/>
              </a:rPr>
              <a:t>离线计算</a:t>
            </a:r>
          </a:p>
        </p:txBody>
      </p:sp>
      <p:sp>
        <p:nvSpPr>
          <p:cNvPr id="29" name="矩形 28">
            <a:extLst>
              <a:ext uri="{FF2B5EF4-FFF2-40B4-BE49-F238E27FC236}">
                <a16:creationId xmlns:a16="http://schemas.microsoft.com/office/drawing/2014/main" id="{9DE3D870-7959-4237-A0FD-75FD217043D5}"/>
              </a:ext>
            </a:extLst>
          </p:cNvPr>
          <p:cNvSpPr/>
          <p:nvPr/>
        </p:nvSpPr>
        <p:spPr>
          <a:xfrm>
            <a:off x="832474" y="732781"/>
            <a:ext cx="4746170" cy="307777"/>
          </a:xfrm>
          <a:prstGeom prst="rect">
            <a:avLst/>
          </a:prstGeom>
        </p:spPr>
        <p:txBody>
          <a:bodyPr wrap="square">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srgbClr val="FFFFFF">
                    <a:lumMod val="50000"/>
                  </a:srgbClr>
                </a:solidFill>
                <a:effectLst/>
                <a:uLnTx/>
                <a:uFillTx/>
                <a:latin typeface="Arial"/>
                <a:ea typeface="等线" panose="02010600030101010101" pitchFamily="2" charset="-122"/>
                <a:cs typeface="+mn-cs"/>
              </a:rPr>
              <a:t>1705E-</a:t>
            </a:r>
            <a:r>
              <a:rPr kumimoji="0" lang="zh-CN" altLang="en-US" sz="1400" b="0" i="0" u="none" strike="noStrike" kern="1200" cap="none" spc="0" normalizeH="0" baseline="0" noProof="0" dirty="0">
                <a:ln>
                  <a:noFill/>
                </a:ln>
                <a:solidFill>
                  <a:srgbClr val="FFFFFF">
                    <a:lumMod val="50000"/>
                  </a:srgbClr>
                </a:solidFill>
                <a:effectLst/>
                <a:uLnTx/>
                <a:uFillTx/>
                <a:latin typeface="Arial"/>
                <a:ea typeface="等线" panose="02010600030101010101" pitchFamily="2" charset="-122"/>
                <a:cs typeface="+mn-cs"/>
              </a:rPr>
              <a:t>离线小组</a:t>
            </a:r>
          </a:p>
        </p:txBody>
      </p:sp>
      <p:pic>
        <p:nvPicPr>
          <p:cNvPr id="5" name="图片 4">
            <a:extLst>
              <a:ext uri="{FF2B5EF4-FFF2-40B4-BE49-F238E27FC236}">
                <a16:creationId xmlns:a16="http://schemas.microsoft.com/office/drawing/2014/main" id="{6E1522D0-56FD-484E-BAFF-E11EA26350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6449" y="814227"/>
            <a:ext cx="2735305" cy="2855064"/>
          </a:xfrm>
          <a:prstGeom prst="rect">
            <a:avLst/>
          </a:prstGeom>
        </p:spPr>
      </p:pic>
      <p:pic>
        <p:nvPicPr>
          <p:cNvPr id="7" name="图片 6">
            <a:extLst>
              <a:ext uri="{FF2B5EF4-FFF2-40B4-BE49-F238E27FC236}">
                <a16:creationId xmlns:a16="http://schemas.microsoft.com/office/drawing/2014/main" id="{ECFA95F7-D4B2-4197-998E-BC3633EF3ED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28491" y="722721"/>
            <a:ext cx="1977389" cy="3169173"/>
          </a:xfrm>
          <a:prstGeom prst="rect">
            <a:avLst/>
          </a:prstGeom>
        </p:spPr>
      </p:pic>
      <p:pic>
        <p:nvPicPr>
          <p:cNvPr id="9" name="图片 8">
            <a:extLst>
              <a:ext uri="{FF2B5EF4-FFF2-40B4-BE49-F238E27FC236}">
                <a16:creationId xmlns:a16="http://schemas.microsoft.com/office/drawing/2014/main" id="{8B81F6D2-57EE-4CFC-A32D-E26B519313D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09925" y="3651392"/>
            <a:ext cx="2701829" cy="2450576"/>
          </a:xfrm>
          <a:prstGeom prst="rect">
            <a:avLst/>
          </a:prstGeom>
        </p:spPr>
      </p:pic>
      <p:pic>
        <p:nvPicPr>
          <p:cNvPr id="18" name="图片 17">
            <a:extLst>
              <a:ext uri="{FF2B5EF4-FFF2-40B4-BE49-F238E27FC236}">
                <a16:creationId xmlns:a16="http://schemas.microsoft.com/office/drawing/2014/main" id="{FCD771A5-9A4D-443A-90DA-93A938D16D4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11754" y="3669291"/>
            <a:ext cx="2701829" cy="2544706"/>
          </a:xfrm>
          <a:prstGeom prst="rect">
            <a:avLst/>
          </a:prstGeom>
        </p:spPr>
      </p:pic>
      <p:pic>
        <p:nvPicPr>
          <p:cNvPr id="20" name="图片 19">
            <a:extLst>
              <a:ext uri="{FF2B5EF4-FFF2-40B4-BE49-F238E27FC236}">
                <a16:creationId xmlns:a16="http://schemas.microsoft.com/office/drawing/2014/main" id="{012F19D1-B60B-4D77-9093-01D0BD8E700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55729" y="886669"/>
            <a:ext cx="4216727" cy="1076259"/>
          </a:xfrm>
          <a:prstGeom prst="rect">
            <a:avLst/>
          </a:prstGeom>
        </p:spPr>
      </p:pic>
    </p:spTree>
    <p:extLst>
      <p:ext uri="{BB962C8B-B14F-4D97-AF65-F5344CB8AC3E}">
        <p14:creationId xmlns:p14="http://schemas.microsoft.com/office/powerpoint/2010/main" val="3306108042"/>
      </p:ext>
    </p:extLst>
  </p:cSld>
  <p:clrMapOvr>
    <a:masterClrMapping/>
  </p:clrMapOvr>
  <mc:AlternateContent xmlns:mc="http://schemas.openxmlformats.org/markup-compatibility/2006" xmlns:p14="http://schemas.microsoft.com/office/powerpoint/2010/main">
    <mc:Choice Requires="p14">
      <p:transition spd="slow" p14:dur="125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500"/>
                            </p:stCondLst>
                            <p:childTnLst>
                              <p:par>
                                <p:cTn id="13" presetID="22" presetClass="entr" presetSubtype="1"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up)">
                                      <p:cBhvr>
                                        <p:cTn id="15" dur="500"/>
                                        <p:tgtEl>
                                          <p:spTgt spid="12"/>
                                        </p:tgtEl>
                                      </p:cBhvr>
                                    </p:animEffect>
                                  </p:childTnLst>
                                </p:cTn>
                              </p:par>
                            </p:childTnLst>
                          </p:cTn>
                        </p:par>
                        <p:par>
                          <p:cTn id="16" fill="hold">
                            <p:stCondLst>
                              <p:cond delay="1000"/>
                            </p:stCondLst>
                            <p:childTnLst>
                              <p:par>
                                <p:cTn id="17" presetID="22" presetClass="entr" presetSubtype="8"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left)">
                                      <p:cBhvr>
                                        <p:cTn id="19" dur="500"/>
                                        <p:tgtEl>
                                          <p:spTgt spid="13"/>
                                        </p:tgtEl>
                                      </p:cBhvr>
                                    </p:animEffect>
                                  </p:childTnLst>
                                </p:cTn>
                              </p:par>
                            </p:childTnLst>
                          </p:cTn>
                        </p:par>
                        <p:par>
                          <p:cTn id="20" fill="hold">
                            <p:stCondLst>
                              <p:cond delay="1500"/>
                            </p:stCondLst>
                            <p:childTnLst>
                              <p:par>
                                <p:cTn id="21" presetID="42" presetClass="entr" presetSubtype="0"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1000"/>
                                        <p:tgtEl>
                                          <p:spTgt spid="3"/>
                                        </p:tgtEl>
                                      </p:cBhvr>
                                    </p:animEffect>
                                    <p:anim calcmode="lin" valueType="num">
                                      <p:cBhvr>
                                        <p:cTn id="24" dur="1000" fill="hold"/>
                                        <p:tgtEl>
                                          <p:spTgt spid="3"/>
                                        </p:tgtEl>
                                        <p:attrNameLst>
                                          <p:attrName>ppt_x</p:attrName>
                                        </p:attrNameLst>
                                      </p:cBhvr>
                                      <p:tavLst>
                                        <p:tav tm="0">
                                          <p:val>
                                            <p:strVal val="#ppt_x"/>
                                          </p:val>
                                        </p:tav>
                                        <p:tav tm="100000">
                                          <p:val>
                                            <p:strVal val="#ppt_x"/>
                                          </p:val>
                                        </p:tav>
                                      </p:tavLst>
                                    </p:anim>
                                    <p:anim calcmode="lin" valueType="num">
                                      <p:cBhvr>
                                        <p:cTn id="2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a:extLst>
              <a:ext uri="{FF2B5EF4-FFF2-40B4-BE49-F238E27FC236}">
                <a16:creationId xmlns:a16="http://schemas.microsoft.com/office/drawing/2014/main" id="{B772BBC1-3545-484D-81F4-FF8BB0FDFA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7" name="矩形 16">
            <a:extLst>
              <a:ext uri="{FF2B5EF4-FFF2-40B4-BE49-F238E27FC236}">
                <a16:creationId xmlns:a16="http://schemas.microsoft.com/office/drawing/2014/main" id="{CAA3E5AD-6F75-4363-8B0D-2B6B5A3528CD}"/>
              </a:ext>
            </a:extLst>
          </p:cNvPr>
          <p:cNvSpPr/>
          <p:nvPr/>
        </p:nvSpPr>
        <p:spPr>
          <a:xfrm rot="2490605">
            <a:off x="-3019103" y="-182992"/>
            <a:ext cx="8138486" cy="7414108"/>
          </a:xfrm>
          <a:prstGeom prst="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8" name="等腰三角形 17">
            <a:extLst>
              <a:ext uri="{FF2B5EF4-FFF2-40B4-BE49-F238E27FC236}">
                <a16:creationId xmlns:a16="http://schemas.microsoft.com/office/drawing/2014/main" id="{6A7F5F9A-781E-448F-BAD4-3269190A1913}"/>
              </a:ext>
            </a:extLst>
          </p:cNvPr>
          <p:cNvSpPr/>
          <p:nvPr/>
        </p:nvSpPr>
        <p:spPr>
          <a:xfrm rot="19185197">
            <a:off x="-2206896" y="-867692"/>
            <a:ext cx="7183540" cy="7515612"/>
          </a:xfrm>
          <a:prstGeom prst="triangle">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 name="文本框 2"/>
          <p:cNvSpPr txBox="1"/>
          <p:nvPr/>
        </p:nvSpPr>
        <p:spPr>
          <a:xfrm>
            <a:off x="2044401" y="3350860"/>
            <a:ext cx="3570208" cy="1107996"/>
          </a:xfrm>
          <a:prstGeom prst="rect">
            <a:avLst/>
          </a:prstGeom>
          <a:noFill/>
        </p:spPr>
        <p:txBody>
          <a:bodyPr wrap="none" rtlCol="0">
            <a:spAutoFit/>
            <a:scene3d>
              <a:camera prst="orthographicFront"/>
              <a:lightRig rig="threePt" dir="t"/>
            </a:scene3d>
            <a:sp3d contourW="25400"/>
          </a:bodyPr>
          <a:lstStyle/>
          <a:p>
            <a:r>
              <a:rPr lang="zh-CN" altLang="en-US" sz="6600" b="1" dirty="0">
                <a:solidFill>
                  <a:schemeClr val="bg1"/>
                </a:solidFill>
                <a:ea typeface="微软雅黑" panose="020B0503020204020204" pitchFamily="34" charset="-122"/>
              </a:rPr>
              <a:t>感谢观看</a:t>
            </a:r>
          </a:p>
        </p:txBody>
      </p:sp>
      <p:sp>
        <p:nvSpPr>
          <p:cNvPr id="4" name="文本框 3"/>
          <p:cNvSpPr txBox="1"/>
          <p:nvPr/>
        </p:nvSpPr>
        <p:spPr>
          <a:xfrm rot="16200000">
            <a:off x="8396638" y="2929322"/>
            <a:ext cx="6630341" cy="369332"/>
          </a:xfrm>
          <a:prstGeom prst="rect">
            <a:avLst/>
          </a:prstGeom>
          <a:noFill/>
        </p:spPr>
        <p:txBody>
          <a:bodyPr wrap="none" rtlCol="0">
            <a:spAutoFit/>
          </a:bodyPr>
          <a:lstStyle/>
          <a:p>
            <a:r>
              <a:rPr lang="en-US" altLang="zh-CN" spc="600" dirty="0">
                <a:solidFill>
                  <a:schemeClr val="bg1">
                    <a:alpha val="67000"/>
                  </a:schemeClr>
                </a:solidFill>
                <a:latin typeface="等线" panose="02010600030101010101" pitchFamily="2" charset="-122"/>
                <a:ea typeface="等线" panose="02010600030101010101" pitchFamily="2" charset="-122"/>
              </a:rPr>
              <a:t>ADD YOUR TEXT HERE ADD YOUR TEXT</a:t>
            </a:r>
          </a:p>
        </p:txBody>
      </p:sp>
      <p:cxnSp>
        <p:nvCxnSpPr>
          <p:cNvPr id="5" name="直接连接符 4"/>
          <p:cNvCxnSpPr>
            <a:cxnSpLocks/>
          </p:cNvCxnSpPr>
          <p:nvPr/>
        </p:nvCxnSpPr>
        <p:spPr>
          <a:xfrm>
            <a:off x="-12699" y="4879270"/>
            <a:ext cx="9976732" cy="0"/>
          </a:xfrm>
          <a:prstGeom prst="line">
            <a:avLst/>
          </a:prstGeom>
          <a:ln w="38100">
            <a:solidFill>
              <a:srgbClr val="42E8CE"/>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a:cxnSpLocks/>
          </p:cNvCxnSpPr>
          <p:nvPr/>
        </p:nvCxnSpPr>
        <p:spPr>
          <a:xfrm>
            <a:off x="1841500" y="3113989"/>
            <a:ext cx="0" cy="3744011"/>
          </a:xfrm>
          <a:prstGeom prst="line">
            <a:avLst/>
          </a:prstGeom>
          <a:ln w="38100">
            <a:solidFill>
              <a:srgbClr val="42E8CE"/>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044401" y="5054595"/>
            <a:ext cx="2730235" cy="400110"/>
          </a:xfrm>
          <a:prstGeom prst="rect">
            <a:avLst/>
          </a:prstGeom>
          <a:noFill/>
        </p:spPr>
        <p:txBody>
          <a:bodyPr wrap="none" rtlCol="0">
            <a:spAutoFit/>
          </a:bodyPr>
          <a:lstStyle/>
          <a:p>
            <a:r>
              <a:rPr lang="en-US" altLang="zh-CN" sz="2000" spc="600" dirty="0">
                <a:solidFill>
                  <a:schemeClr val="bg1"/>
                </a:solidFill>
                <a:ea typeface="微软雅黑" panose="020B0503020204020204" pitchFamily="34" charset="-122"/>
              </a:rPr>
              <a:t>2020 / 03 / 07</a:t>
            </a:r>
          </a:p>
        </p:txBody>
      </p:sp>
      <p:sp>
        <p:nvSpPr>
          <p:cNvPr id="8" name="矩形 7"/>
          <p:cNvSpPr/>
          <p:nvPr/>
        </p:nvSpPr>
        <p:spPr>
          <a:xfrm>
            <a:off x="2044400" y="4395626"/>
            <a:ext cx="5952117" cy="338554"/>
          </a:xfrm>
          <a:prstGeom prst="rect">
            <a:avLst/>
          </a:prstGeom>
        </p:spPr>
        <p:txBody>
          <a:bodyPr wrap="square">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altLang="zh-CN" sz="1600" u="none" strike="noStrike" kern="1200" cap="none" spc="0" normalizeH="0" baseline="0" noProof="0" dirty="0">
                <a:ln>
                  <a:noFill/>
                </a:ln>
                <a:solidFill>
                  <a:schemeClr val="bg1"/>
                </a:solidFill>
                <a:effectLst/>
                <a:uLnTx/>
                <a:uFillTx/>
                <a:ea typeface="等线" panose="02010600030101010101" pitchFamily="2" charset="-122"/>
                <a:cs typeface="+mn-cs"/>
              </a:rPr>
              <a:t>Thank you</a:t>
            </a:r>
            <a:endParaRPr kumimoji="0" lang="zh-CN" altLang="en-US" sz="1600" u="none" strike="noStrike" kern="1200" cap="none" spc="0" normalizeH="0" baseline="0" noProof="0" dirty="0">
              <a:ln>
                <a:noFill/>
              </a:ln>
              <a:solidFill>
                <a:schemeClr val="bg1"/>
              </a:solidFill>
              <a:effectLst/>
              <a:uLnTx/>
              <a:uFillTx/>
              <a:ea typeface="等线" panose="02010600030101010101" pitchFamily="2" charset="-122"/>
              <a:cs typeface="+mn-cs"/>
            </a:endParaRPr>
          </a:p>
        </p:txBody>
      </p:sp>
      <p:sp>
        <p:nvSpPr>
          <p:cNvPr id="16" name="标题 1">
            <a:extLst>
              <a:ext uri="{FF2B5EF4-FFF2-40B4-BE49-F238E27FC236}">
                <a16:creationId xmlns:a16="http://schemas.microsoft.com/office/drawing/2014/main" id="{6B6DB23E-AF34-4F17-A69A-BF3A3B91D3ED}"/>
              </a:ext>
            </a:extLst>
          </p:cNvPr>
          <p:cNvSpPr txBox="1">
            <a:spLocks/>
          </p:cNvSpPr>
          <p:nvPr/>
        </p:nvSpPr>
        <p:spPr>
          <a:xfrm>
            <a:off x="7432938" y="566184"/>
            <a:ext cx="3215470" cy="1203798"/>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10000" dirty="0">
                <a:solidFill>
                  <a:schemeClr val="bg1">
                    <a:alpha val="50000"/>
                  </a:schemeClr>
                </a:solidFill>
                <a:latin typeface="Shunpu" panose="02000609000000000000" pitchFamily="49" charset="-128"/>
                <a:ea typeface="Shunpu" panose="02000609000000000000" pitchFamily="49" charset="-128"/>
              </a:rPr>
              <a:t>2020</a:t>
            </a:r>
            <a:endParaRPr lang="zh-CN" altLang="en-US" sz="10000" dirty="0">
              <a:solidFill>
                <a:schemeClr val="bg1">
                  <a:alpha val="50000"/>
                </a:schemeClr>
              </a:solidFill>
              <a:latin typeface="Shunpu" panose="02000609000000000000" pitchFamily="49" charset="-128"/>
              <a:ea typeface="Shunpu" panose="02000609000000000000" pitchFamily="49" charset="-128"/>
            </a:endParaRPr>
          </a:p>
        </p:txBody>
      </p:sp>
    </p:spTree>
    <p:extLst>
      <p:ext uri="{BB962C8B-B14F-4D97-AF65-F5344CB8AC3E}">
        <p14:creationId xmlns:p14="http://schemas.microsoft.com/office/powerpoint/2010/main" val="3782592195"/>
      </p:ext>
    </p:extLst>
  </p:cSld>
  <p:clrMapOvr>
    <a:masterClrMapping/>
  </p:clrMapOvr>
  <mc:AlternateContent xmlns:mc="http://schemas.openxmlformats.org/markup-compatibility/2006" xmlns:p14="http://schemas.microsoft.com/office/powerpoint/2010/main">
    <mc:Choice Requires="p14">
      <p:transition spd="slow" p14:dur="125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p:cTn id="16" dur="500" fill="hold"/>
                                        <p:tgtEl>
                                          <p:spTgt spid="3"/>
                                        </p:tgtEl>
                                        <p:attrNameLst>
                                          <p:attrName>ppt_w</p:attrName>
                                        </p:attrNameLst>
                                      </p:cBhvr>
                                      <p:tavLst>
                                        <p:tav tm="0">
                                          <p:val>
                                            <p:fltVal val="0"/>
                                          </p:val>
                                        </p:tav>
                                        <p:tav tm="100000">
                                          <p:val>
                                            <p:strVal val="#ppt_w"/>
                                          </p:val>
                                        </p:tav>
                                      </p:tavLst>
                                    </p:anim>
                                    <p:anim calcmode="lin" valueType="num">
                                      <p:cBhvr>
                                        <p:cTn id="17" dur="500" fill="hold"/>
                                        <p:tgtEl>
                                          <p:spTgt spid="3"/>
                                        </p:tgtEl>
                                        <p:attrNameLst>
                                          <p:attrName>ppt_h</p:attrName>
                                        </p:attrNameLst>
                                      </p:cBhvr>
                                      <p:tavLst>
                                        <p:tav tm="0">
                                          <p:val>
                                            <p:fltVal val="0"/>
                                          </p:val>
                                        </p:tav>
                                        <p:tav tm="100000">
                                          <p:val>
                                            <p:strVal val="#ppt_h"/>
                                          </p:val>
                                        </p:tav>
                                      </p:tavLst>
                                    </p:anim>
                                    <p:animEffect transition="in" filter="fade">
                                      <p:cBhvr>
                                        <p:cTn id="18" dur="500"/>
                                        <p:tgtEl>
                                          <p:spTgt spid="3"/>
                                        </p:tgtEl>
                                      </p:cBhvr>
                                    </p:animEffect>
                                  </p:childTnLst>
                                </p:cTn>
                              </p:par>
                            </p:childTnLst>
                          </p:cTn>
                        </p:par>
                        <p:par>
                          <p:cTn id="19" fill="hold">
                            <p:stCondLst>
                              <p:cond delay="1000"/>
                            </p:stCondLst>
                            <p:childTnLst>
                              <p:par>
                                <p:cTn id="20" presetID="22" presetClass="entr" presetSubtype="8"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par>
                          <p:cTn id="23" fill="hold">
                            <p:stCondLst>
                              <p:cond delay="1500"/>
                            </p:stCondLst>
                            <p:childTnLst>
                              <p:par>
                                <p:cTn id="24" presetID="10" presetClass="entr" presetSubtype="0"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par>
                          <p:cTn id="27" fill="hold">
                            <p:stCondLst>
                              <p:cond delay="2000"/>
                            </p:stCondLst>
                            <p:childTnLst>
                              <p:par>
                                <p:cTn id="28" presetID="22" presetClass="entr" presetSubtype="4" fill="hold" grpId="0" nodeType="after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wipe(down)">
                                      <p:cBhvr>
                                        <p:cTn id="30" dur="500"/>
                                        <p:tgtEl>
                                          <p:spTgt spid="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500"/>
                                        <p:tgtEl>
                                          <p:spTgt spid="16"/>
                                        </p:tgtEl>
                                      </p:cBhvr>
                                    </p:animEffect>
                                  </p:childTnLst>
                                </p:cTn>
                              </p:par>
                            </p:childTnLst>
                          </p:cTn>
                        </p:par>
                        <p:par>
                          <p:cTn id="34" fill="hold">
                            <p:stCondLst>
                              <p:cond delay="2500"/>
                            </p:stCondLst>
                            <p:childTnLst>
                              <p:par>
                                <p:cTn id="35" presetID="2" presetClass="entr" presetSubtype="9" fill="hold" grpId="0" nodeType="after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500" fill="hold"/>
                                        <p:tgtEl>
                                          <p:spTgt spid="17"/>
                                        </p:tgtEl>
                                        <p:attrNameLst>
                                          <p:attrName>ppt_x</p:attrName>
                                        </p:attrNameLst>
                                      </p:cBhvr>
                                      <p:tavLst>
                                        <p:tav tm="0">
                                          <p:val>
                                            <p:strVal val="0-#ppt_w/2"/>
                                          </p:val>
                                        </p:tav>
                                        <p:tav tm="100000">
                                          <p:val>
                                            <p:strVal val="#ppt_x"/>
                                          </p:val>
                                        </p:tav>
                                      </p:tavLst>
                                    </p:anim>
                                    <p:anim calcmode="lin" valueType="num">
                                      <p:cBhvr additive="base">
                                        <p:cTn id="38" dur="500" fill="hold"/>
                                        <p:tgtEl>
                                          <p:spTgt spid="17"/>
                                        </p:tgtEl>
                                        <p:attrNameLst>
                                          <p:attrName>ppt_y</p:attrName>
                                        </p:attrNameLst>
                                      </p:cBhvr>
                                      <p:tavLst>
                                        <p:tav tm="0">
                                          <p:val>
                                            <p:strVal val="0-#ppt_h/2"/>
                                          </p:val>
                                        </p:tav>
                                        <p:tav tm="100000">
                                          <p:val>
                                            <p:strVal val="#ppt_y"/>
                                          </p:val>
                                        </p:tav>
                                      </p:tavLst>
                                    </p:anim>
                                  </p:childTnLst>
                                </p:cTn>
                              </p:par>
                              <p:par>
                                <p:cTn id="39" presetID="2" presetClass="entr" presetSubtype="12"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anim calcmode="lin" valueType="num">
                                      <p:cBhvr additive="base">
                                        <p:cTn id="41" dur="500" fill="hold"/>
                                        <p:tgtEl>
                                          <p:spTgt spid="18"/>
                                        </p:tgtEl>
                                        <p:attrNameLst>
                                          <p:attrName>ppt_x</p:attrName>
                                        </p:attrNameLst>
                                      </p:cBhvr>
                                      <p:tavLst>
                                        <p:tav tm="0">
                                          <p:val>
                                            <p:strVal val="0-#ppt_w/2"/>
                                          </p:val>
                                        </p:tav>
                                        <p:tav tm="100000">
                                          <p:val>
                                            <p:strVal val="#ppt_x"/>
                                          </p:val>
                                        </p:tav>
                                      </p:tavLst>
                                    </p:anim>
                                    <p:anim calcmode="lin" valueType="num">
                                      <p:cBhvr additive="base">
                                        <p:cTn id="4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3" grpId="0"/>
      <p:bldP spid="4" grpId="0"/>
      <p:bldP spid="7" grpId="0"/>
      <p:bldP spid="8" grpId="0"/>
      <p:bldP spid="1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985"/>
            <a:ext cx="6819900" cy="6886941"/>
          </a:xfrm>
          <a:prstGeom prst="rect">
            <a:avLst/>
          </a:prstGeom>
        </p:spPr>
      </p:pic>
      <p:sp>
        <p:nvSpPr>
          <p:cNvPr id="13" name="矩形 12"/>
          <p:cNvSpPr/>
          <p:nvPr/>
        </p:nvSpPr>
        <p:spPr>
          <a:xfrm>
            <a:off x="5375275" y="-29030"/>
            <a:ext cx="6816725" cy="688703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8" name="内容占位符 7"/>
          <p:cNvSpPr>
            <a:spLocks noGrp="1"/>
          </p:cNvSpPr>
          <p:nvPr>
            <p:ph idx="1"/>
          </p:nvPr>
        </p:nvSpPr>
        <p:spPr>
          <a:xfrm>
            <a:off x="1128713" y="657285"/>
            <a:ext cx="3987135" cy="4493132"/>
          </a:xfrm>
        </p:spPr>
        <p:txBody>
          <a:bodyPr>
            <a:normAutofit/>
          </a:bodyPr>
          <a:lstStyle/>
          <a:p>
            <a:pPr marL="0" indent="0" algn="ctr">
              <a:lnSpc>
                <a:spcPct val="100000"/>
              </a:lnSpc>
              <a:buNone/>
            </a:pPr>
            <a:r>
              <a:rPr lang="zh-CN" altLang="en-US" sz="3200" b="1" dirty="0">
                <a:solidFill>
                  <a:schemeClr val="bg1"/>
                </a:solidFill>
                <a:latin typeface="微软雅黑" panose="020B0503020204020204" pitchFamily="34" charset="-122"/>
                <a:ea typeface="微软雅黑" panose="020B0503020204020204" pitchFamily="34" charset="-122"/>
              </a:rPr>
              <a:t>目录</a:t>
            </a:r>
            <a:endParaRPr lang="en-US" altLang="zh-CN" sz="1200" dirty="0">
              <a:solidFill>
                <a:schemeClr val="bg1"/>
              </a:solidFill>
              <a:latin typeface="微软雅黑" panose="020B0503020204020204" pitchFamily="34" charset="-122"/>
            </a:endParaRPr>
          </a:p>
          <a:p>
            <a:pPr marL="0" indent="0" algn="ctr">
              <a:lnSpc>
                <a:spcPct val="100000"/>
              </a:lnSpc>
              <a:buNone/>
            </a:pPr>
            <a:endParaRPr lang="en-US" altLang="zh-CN" sz="1200" b="1" dirty="0">
              <a:solidFill>
                <a:schemeClr val="bg1"/>
              </a:solidFill>
              <a:latin typeface="微软雅黑" panose="020B0503020204020204" pitchFamily="34" charset="-122"/>
              <a:ea typeface="微软雅黑" panose="020B0503020204020204" pitchFamily="34" charset="-122"/>
            </a:endParaRPr>
          </a:p>
          <a:p>
            <a:pPr marL="0" indent="0" algn="ctr">
              <a:lnSpc>
                <a:spcPct val="100000"/>
              </a:lnSpc>
              <a:buNone/>
            </a:pPr>
            <a:endParaRPr lang="en-US" altLang="zh-CN" sz="1200" b="1" dirty="0">
              <a:solidFill>
                <a:schemeClr val="bg1"/>
              </a:solidFill>
              <a:latin typeface="微软雅黑" panose="020B0503020204020204" pitchFamily="34" charset="-122"/>
            </a:endParaRPr>
          </a:p>
          <a:p>
            <a:pPr marL="0" indent="0" algn="ctr">
              <a:lnSpc>
                <a:spcPct val="100000"/>
              </a:lnSpc>
              <a:buNone/>
            </a:pPr>
            <a:r>
              <a:rPr lang="en-US" altLang="zh-CN" sz="1200" b="1" dirty="0">
                <a:solidFill>
                  <a:schemeClr val="bg1"/>
                </a:solidFill>
                <a:latin typeface="微软雅黑" panose="020B0503020204020204" pitchFamily="34" charset="-122"/>
              </a:rPr>
              <a:t>1.</a:t>
            </a:r>
            <a:r>
              <a:rPr lang="zh-CN" altLang="en-US" sz="1200" b="1" dirty="0">
                <a:solidFill>
                  <a:schemeClr val="bg1"/>
                </a:solidFill>
                <a:latin typeface="微软雅黑" panose="020B0503020204020204" pitchFamily="34" charset="-122"/>
              </a:rPr>
              <a:t>项目介绍　 </a:t>
            </a:r>
            <a:endParaRPr lang="en-US" altLang="zh-CN" sz="1200" b="1" dirty="0">
              <a:solidFill>
                <a:schemeClr val="bg1"/>
              </a:solidFill>
              <a:latin typeface="微软雅黑" panose="020B0503020204020204" pitchFamily="34" charset="-122"/>
            </a:endParaRPr>
          </a:p>
          <a:p>
            <a:pPr marL="0" indent="0" algn="ctr">
              <a:lnSpc>
                <a:spcPct val="100000"/>
              </a:lnSpc>
              <a:buNone/>
            </a:pPr>
            <a:endParaRPr lang="en-US" altLang="zh-CN" sz="1200" b="1" dirty="0">
              <a:solidFill>
                <a:schemeClr val="bg1"/>
              </a:solidFill>
              <a:latin typeface="微软雅黑" panose="020B0503020204020204" pitchFamily="34" charset="-122"/>
            </a:endParaRPr>
          </a:p>
          <a:p>
            <a:pPr marL="0" indent="0" algn="ctr">
              <a:lnSpc>
                <a:spcPct val="100000"/>
              </a:lnSpc>
              <a:buNone/>
            </a:pPr>
            <a:r>
              <a:rPr lang="en-US" altLang="zh-CN" sz="1200" b="1" dirty="0">
                <a:solidFill>
                  <a:schemeClr val="bg1"/>
                </a:solidFill>
                <a:latin typeface="微软雅黑" panose="020B0503020204020204" pitchFamily="34" charset="-122"/>
              </a:rPr>
              <a:t>2.</a:t>
            </a:r>
            <a:r>
              <a:rPr lang="zh-CN" altLang="en-US" sz="1200" b="1" dirty="0">
                <a:solidFill>
                  <a:schemeClr val="bg1"/>
                </a:solidFill>
                <a:latin typeface="微软雅黑" panose="020B0503020204020204" pitchFamily="34" charset="-122"/>
              </a:rPr>
              <a:t>制作团队介绍</a:t>
            </a:r>
            <a:endParaRPr lang="en-US" altLang="zh-CN" sz="1200" b="1" dirty="0">
              <a:solidFill>
                <a:schemeClr val="bg1"/>
              </a:solidFill>
              <a:latin typeface="微软雅黑" panose="020B0503020204020204" pitchFamily="34" charset="-122"/>
            </a:endParaRPr>
          </a:p>
          <a:p>
            <a:pPr marL="0" indent="0" algn="ctr">
              <a:lnSpc>
                <a:spcPct val="100000"/>
              </a:lnSpc>
              <a:buNone/>
            </a:pPr>
            <a:endParaRPr lang="en-US" altLang="zh-CN" sz="1200" b="1" dirty="0">
              <a:solidFill>
                <a:schemeClr val="bg1"/>
              </a:solidFill>
              <a:latin typeface="微软雅黑" panose="020B0503020204020204" pitchFamily="34" charset="-122"/>
            </a:endParaRPr>
          </a:p>
          <a:p>
            <a:pPr marL="0" indent="0" algn="ctr">
              <a:lnSpc>
                <a:spcPct val="100000"/>
              </a:lnSpc>
              <a:buNone/>
            </a:pPr>
            <a:r>
              <a:rPr lang="en-US" altLang="zh-CN" sz="1200" b="1" dirty="0">
                <a:solidFill>
                  <a:schemeClr val="bg1"/>
                </a:solidFill>
                <a:latin typeface="微软雅黑" panose="020B0503020204020204" pitchFamily="34" charset="-122"/>
                <a:ea typeface="微软雅黑" panose="020B0503020204020204" pitchFamily="34" charset="-122"/>
              </a:rPr>
              <a:t>3.</a:t>
            </a:r>
            <a:r>
              <a:rPr lang="zh-CN" altLang="en-US" sz="1200" b="1" dirty="0">
                <a:solidFill>
                  <a:schemeClr val="bg1"/>
                </a:solidFill>
                <a:latin typeface="微软雅黑" panose="020B0503020204020204" pitchFamily="34" charset="-122"/>
              </a:rPr>
              <a:t>离线</a:t>
            </a:r>
            <a:r>
              <a:rPr lang="zh-CN" altLang="en-US" sz="1200" b="1" dirty="0">
                <a:solidFill>
                  <a:schemeClr val="bg1"/>
                </a:solidFill>
                <a:latin typeface="微软雅黑" panose="020B0503020204020204" pitchFamily="34" charset="-122"/>
                <a:ea typeface="微软雅黑" panose="020B0503020204020204" pitchFamily="34" charset="-122"/>
              </a:rPr>
              <a:t>计算部分</a:t>
            </a:r>
            <a:endParaRPr lang="en-US" altLang="zh-CN" sz="1200" b="1" dirty="0">
              <a:solidFill>
                <a:schemeClr val="bg1"/>
              </a:solidFill>
              <a:latin typeface="微软雅黑" panose="020B0503020204020204" pitchFamily="34" charset="-122"/>
              <a:ea typeface="微软雅黑" panose="020B0503020204020204" pitchFamily="34" charset="-122"/>
            </a:endParaRPr>
          </a:p>
          <a:p>
            <a:pPr marL="0" indent="0" algn="ctr">
              <a:lnSpc>
                <a:spcPct val="100000"/>
              </a:lnSpc>
              <a:buNone/>
            </a:pPr>
            <a:endParaRPr lang="en-US" altLang="zh-CN" sz="1200" b="1" dirty="0">
              <a:solidFill>
                <a:schemeClr val="bg1"/>
              </a:solidFill>
              <a:latin typeface="微软雅黑" panose="020B0503020204020204" pitchFamily="34" charset="-122"/>
              <a:ea typeface="微软雅黑" panose="020B0503020204020204" pitchFamily="34" charset="-122"/>
            </a:endParaRPr>
          </a:p>
          <a:p>
            <a:pPr marL="0" indent="0" algn="ctr">
              <a:lnSpc>
                <a:spcPct val="100000"/>
              </a:lnSpc>
              <a:buNone/>
            </a:pPr>
            <a:r>
              <a:rPr lang="en-US" altLang="zh-CN" sz="1200" b="1" dirty="0">
                <a:solidFill>
                  <a:schemeClr val="bg1"/>
                </a:solidFill>
                <a:latin typeface="微软雅黑" panose="020B0503020204020204" pitchFamily="34" charset="-122"/>
              </a:rPr>
              <a:t>4.</a:t>
            </a:r>
            <a:r>
              <a:rPr lang="zh-CN" altLang="en-US" sz="1200" b="1" dirty="0">
                <a:solidFill>
                  <a:schemeClr val="bg1"/>
                </a:solidFill>
                <a:latin typeface="微软雅黑" panose="020B0503020204020204" pitchFamily="34" charset="-122"/>
              </a:rPr>
              <a:t>代码展示环节</a:t>
            </a:r>
            <a:endParaRPr lang="en-US" altLang="zh-CN" sz="1200" b="1" dirty="0">
              <a:solidFill>
                <a:schemeClr val="bg1"/>
              </a:solidFill>
              <a:latin typeface="微软雅黑" panose="020B0503020204020204" pitchFamily="34" charset="-122"/>
            </a:endParaRPr>
          </a:p>
          <a:p>
            <a:pPr marL="0" indent="0" algn="ctr">
              <a:lnSpc>
                <a:spcPct val="100000"/>
              </a:lnSpc>
              <a:buNone/>
            </a:pPr>
            <a:endParaRPr lang="en-US" altLang="zh-CN" sz="1200" b="1" dirty="0">
              <a:solidFill>
                <a:schemeClr val="bg1"/>
              </a:solidFill>
              <a:latin typeface="微软雅黑" panose="020B0503020204020204" pitchFamily="34" charset="-122"/>
              <a:ea typeface="微软雅黑" panose="020B0503020204020204" pitchFamily="34" charset="-122"/>
            </a:endParaRPr>
          </a:p>
          <a:p>
            <a:pPr marL="0" indent="0" algn="ctr">
              <a:lnSpc>
                <a:spcPct val="100000"/>
              </a:lnSpc>
              <a:buNone/>
            </a:pPr>
            <a:r>
              <a:rPr lang="en-US" altLang="zh-CN" sz="1200" b="1" dirty="0">
                <a:solidFill>
                  <a:schemeClr val="bg1"/>
                </a:solidFill>
                <a:latin typeface="微软雅黑" panose="020B0503020204020204" pitchFamily="34" charset="-122"/>
              </a:rPr>
              <a:t>5.</a:t>
            </a:r>
            <a:r>
              <a:rPr lang="zh-CN" altLang="en-US" sz="1200" b="1" dirty="0">
                <a:solidFill>
                  <a:schemeClr val="bg1"/>
                </a:solidFill>
                <a:latin typeface="微软雅黑" panose="020B0503020204020204" pitchFamily="34" charset="-122"/>
              </a:rPr>
              <a:t>代码讲解环节</a:t>
            </a:r>
            <a:endParaRPr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9" name="矩形 8"/>
          <p:cNvSpPr/>
          <p:nvPr/>
        </p:nvSpPr>
        <p:spPr>
          <a:xfrm>
            <a:off x="1157464" y="1357953"/>
            <a:ext cx="3979948" cy="3347779"/>
          </a:xfrm>
          <a:prstGeom prst="rect">
            <a:avLst/>
          </a:prstGeom>
          <a:noFill/>
          <a:ln w="38100">
            <a:solidFill>
              <a:srgbClr val="42E8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pic>
        <p:nvPicPr>
          <p:cNvPr id="14" name="图片 1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231116" y="4422819"/>
            <a:ext cx="1696864" cy="1151309"/>
          </a:xfrm>
          <a:prstGeom prst="rect">
            <a:avLst/>
          </a:prstGeom>
        </p:spPr>
      </p:pic>
      <p:pic>
        <p:nvPicPr>
          <p:cNvPr id="15" name="图片 14"/>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223928" y="1357953"/>
            <a:ext cx="1696864" cy="1151309"/>
          </a:xfrm>
          <a:prstGeom prst="rect">
            <a:avLst/>
          </a:prstGeom>
        </p:spPr>
      </p:pic>
      <p:pic>
        <p:nvPicPr>
          <p:cNvPr id="16" name="图片 15"/>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5238304" y="3401197"/>
            <a:ext cx="1696864" cy="1151309"/>
          </a:xfrm>
          <a:prstGeom prst="rect">
            <a:avLst/>
          </a:prstGeom>
        </p:spPr>
      </p:pic>
      <p:pic>
        <p:nvPicPr>
          <p:cNvPr id="18" name="图片 17"/>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5231116" y="2379575"/>
            <a:ext cx="1696864" cy="1151309"/>
          </a:xfrm>
          <a:prstGeom prst="rect">
            <a:avLst/>
          </a:prstGeom>
        </p:spPr>
      </p:pic>
      <p:sp>
        <p:nvSpPr>
          <p:cNvPr id="19" name="文本框 18"/>
          <p:cNvSpPr txBox="1"/>
          <p:nvPr/>
        </p:nvSpPr>
        <p:spPr>
          <a:xfrm>
            <a:off x="7361771" y="1685441"/>
            <a:ext cx="4233197" cy="400110"/>
          </a:xfrm>
          <a:prstGeom prst="rect">
            <a:avLst/>
          </a:prstGeom>
          <a:noFill/>
        </p:spPr>
        <p:txBody>
          <a:bodyPr wrap="square" rtlCol="0">
            <a:spAutoFit/>
          </a:bodyPr>
          <a:lstStyle/>
          <a:p>
            <a:r>
              <a:rPr lang="zh-CN" altLang="en-US" sz="2000" dirty="0">
                <a:solidFill>
                  <a:schemeClr val="bg2">
                    <a:lumMod val="25000"/>
                  </a:schemeClr>
                </a:solidFill>
                <a:latin typeface="微软雅黑" panose="020B0503020204020204" pitchFamily="34" charset="-122"/>
                <a:ea typeface="微软雅黑" panose="020B0503020204020204" pitchFamily="34" charset="-122"/>
              </a:rPr>
              <a:t>项目介绍 ：电子商务购物平台</a:t>
            </a:r>
          </a:p>
        </p:txBody>
      </p:sp>
      <p:sp>
        <p:nvSpPr>
          <p:cNvPr id="20" name="文本框 19"/>
          <p:cNvSpPr txBox="1"/>
          <p:nvPr/>
        </p:nvSpPr>
        <p:spPr>
          <a:xfrm>
            <a:off x="7361772" y="2707063"/>
            <a:ext cx="2997200" cy="400110"/>
          </a:xfrm>
          <a:prstGeom prst="rect">
            <a:avLst/>
          </a:prstGeom>
          <a:noFill/>
        </p:spPr>
        <p:txBody>
          <a:bodyPr wrap="square" rtlCol="0">
            <a:spAutoFit/>
          </a:bodyPr>
          <a:lstStyle/>
          <a:p>
            <a:r>
              <a:rPr lang="zh-CN" altLang="en-US" sz="2000" dirty="0">
                <a:solidFill>
                  <a:schemeClr val="bg2">
                    <a:lumMod val="25000"/>
                  </a:schemeClr>
                </a:solidFill>
                <a:latin typeface="微软雅黑" panose="020B0503020204020204" pitchFamily="34" charset="-122"/>
                <a:ea typeface="微软雅黑" panose="020B0503020204020204" pitchFamily="34" charset="-122"/>
              </a:rPr>
              <a:t>产品运行：大数据技术</a:t>
            </a:r>
          </a:p>
        </p:txBody>
      </p:sp>
      <p:sp>
        <p:nvSpPr>
          <p:cNvPr id="21" name="文本框 20"/>
          <p:cNvSpPr txBox="1"/>
          <p:nvPr/>
        </p:nvSpPr>
        <p:spPr>
          <a:xfrm>
            <a:off x="7361772" y="3728685"/>
            <a:ext cx="3394212" cy="400110"/>
          </a:xfrm>
          <a:prstGeom prst="rect">
            <a:avLst/>
          </a:prstGeom>
          <a:noFill/>
        </p:spPr>
        <p:txBody>
          <a:bodyPr wrap="square" rtlCol="0">
            <a:spAutoFit/>
          </a:bodyPr>
          <a:lstStyle/>
          <a:p>
            <a:r>
              <a:rPr lang="zh-CN" altLang="en-US" sz="2000" dirty="0">
                <a:solidFill>
                  <a:schemeClr val="bg2">
                    <a:lumMod val="25000"/>
                  </a:schemeClr>
                </a:solidFill>
                <a:latin typeface="微软雅黑" panose="020B0503020204020204" pitchFamily="34" charset="-122"/>
                <a:ea typeface="微软雅黑" panose="020B0503020204020204" pitchFamily="34" charset="-122"/>
              </a:rPr>
              <a:t>市场分析：靠谱，值得投资</a:t>
            </a:r>
          </a:p>
        </p:txBody>
      </p:sp>
      <p:sp>
        <p:nvSpPr>
          <p:cNvPr id="22" name="文本框 21"/>
          <p:cNvSpPr txBox="1"/>
          <p:nvPr/>
        </p:nvSpPr>
        <p:spPr>
          <a:xfrm>
            <a:off x="7361772" y="4750307"/>
            <a:ext cx="3307816" cy="400110"/>
          </a:xfrm>
          <a:prstGeom prst="rect">
            <a:avLst/>
          </a:prstGeom>
          <a:noFill/>
        </p:spPr>
        <p:txBody>
          <a:bodyPr wrap="square" rtlCol="0">
            <a:spAutoFit/>
          </a:bodyPr>
          <a:lstStyle/>
          <a:p>
            <a:r>
              <a:rPr lang="zh-CN" altLang="en-US" sz="2000" dirty="0">
                <a:solidFill>
                  <a:schemeClr val="bg2">
                    <a:lumMod val="25000"/>
                  </a:schemeClr>
                </a:solidFill>
                <a:latin typeface="微软雅黑" panose="020B0503020204020204" pitchFamily="34" charset="-122"/>
                <a:ea typeface="微软雅黑" panose="020B0503020204020204" pitchFamily="34" charset="-122"/>
              </a:rPr>
              <a:t>投资回报：向钱冲，向厚赚</a:t>
            </a:r>
          </a:p>
        </p:txBody>
      </p:sp>
      <p:grpSp>
        <p:nvGrpSpPr>
          <p:cNvPr id="30" name="组合 29"/>
          <p:cNvGrpSpPr/>
          <p:nvPr/>
        </p:nvGrpSpPr>
        <p:grpSpPr>
          <a:xfrm>
            <a:off x="330200" y="257175"/>
            <a:ext cx="11468100" cy="542925"/>
            <a:chOff x="330200" y="257175"/>
            <a:chExt cx="11468100" cy="542925"/>
          </a:xfrm>
        </p:grpSpPr>
        <p:sp>
          <p:nvSpPr>
            <p:cNvPr id="24" name="矩形 23"/>
            <p:cNvSpPr/>
            <p:nvPr/>
          </p:nvSpPr>
          <p:spPr>
            <a:xfrm>
              <a:off x="330200" y="257175"/>
              <a:ext cx="542925" cy="542925"/>
            </a:xfrm>
            <a:prstGeom prst="rect">
              <a:avLst/>
            </a:prstGeom>
            <a:solidFill>
              <a:srgbClr val="42E8CE"/>
            </a:solidFill>
            <a:ln>
              <a:solidFill>
                <a:srgbClr val="42E8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bg2">
                      <a:lumMod val="25000"/>
                    </a:schemeClr>
                  </a:solidFill>
                  <a:latin typeface="Bauhaus 93" panose="04030905020B02020C02" pitchFamily="82" charset="0"/>
                  <a:ea typeface="微软雅黑" panose="020B0503020204020204" pitchFamily="34" charset="-122"/>
                </a:rPr>
                <a:t>Logo</a:t>
              </a:r>
            </a:p>
            <a:p>
              <a:pPr algn="ctr"/>
              <a:r>
                <a:rPr lang="en-US" altLang="zh-CN" sz="1200" dirty="0">
                  <a:solidFill>
                    <a:schemeClr val="bg2">
                      <a:lumMod val="25000"/>
                    </a:schemeClr>
                  </a:solidFill>
                  <a:latin typeface="Bauhaus 93" panose="04030905020B02020C02" pitchFamily="82" charset="0"/>
                  <a:ea typeface="微软雅黑" panose="020B0503020204020204" pitchFamily="34" charset="-122"/>
                </a:rPr>
                <a:t>here</a:t>
              </a:r>
              <a:endParaRPr lang="zh-CN" altLang="en-US" sz="1200" dirty="0">
                <a:solidFill>
                  <a:schemeClr val="bg2">
                    <a:lumMod val="25000"/>
                  </a:schemeClr>
                </a:solidFill>
                <a:latin typeface="Bauhaus 93" panose="04030905020B02020C02" pitchFamily="82" charset="0"/>
                <a:ea typeface="微软雅黑" panose="020B0503020204020204" pitchFamily="34" charset="-122"/>
              </a:endParaRPr>
            </a:p>
          </p:txBody>
        </p:sp>
        <p:grpSp>
          <p:nvGrpSpPr>
            <p:cNvPr id="25" name="组合 24"/>
            <p:cNvGrpSpPr/>
            <p:nvPr/>
          </p:nvGrpSpPr>
          <p:grpSpPr>
            <a:xfrm>
              <a:off x="11493500" y="257175"/>
              <a:ext cx="304800" cy="203200"/>
              <a:chOff x="11379200" y="257175"/>
              <a:chExt cx="304800" cy="203200"/>
            </a:xfrm>
          </p:grpSpPr>
          <p:cxnSp>
            <p:nvCxnSpPr>
              <p:cNvPr id="26" name="直接连接符 25"/>
              <p:cNvCxnSpPr/>
              <p:nvPr/>
            </p:nvCxnSpPr>
            <p:spPr>
              <a:xfrm>
                <a:off x="11379200" y="257175"/>
                <a:ext cx="304800" cy="0"/>
              </a:xfrm>
              <a:prstGeom prst="line">
                <a:avLst/>
              </a:prstGeom>
              <a:ln w="19050">
                <a:solidFill>
                  <a:srgbClr val="42E8CE"/>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11379200" y="358775"/>
                <a:ext cx="304800" cy="0"/>
              </a:xfrm>
              <a:prstGeom prst="line">
                <a:avLst/>
              </a:prstGeom>
              <a:ln w="19050">
                <a:solidFill>
                  <a:srgbClr val="42E8CE"/>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1379200" y="460375"/>
                <a:ext cx="304800" cy="0"/>
              </a:xfrm>
              <a:prstGeom prst="line">
                <a:avLst/>
              </a:prstGeom>
              <a:ln w="19050">
                <a:solidFill>
                  <a:srgbClr val="42E8CE"/>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4219230166"/>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right)">
                                      <p:cBhvr>
                                        <p:cTn id="10" dur="500"/>
                                        <p:tgtEl>
                                          <p:spTgt spid="13"/>
                                        </p:tgtEl>
                                      </p:cBhvr>
                                    </p:animEffect>
                                  </p:childTnLst>
                                </p:cTn>
                              </p:par>
                            </p:childTnLst>
                          </p:cTn>
                        </p:par>
                        <p:par>
                          <p:cTn id="11" fill="hold">
                            <p:stCondLst>
                              <p:cond delay="500"/>
                            </p:stCondLst>
                            <p:childTnLst>
                              <p:par>
                                <p:cTn id="12" presetID="21" presetClass="entr" presetSubtype="4" fill="hold" grpId="0" nodeType="afterEffect">
                                  <p:stCondLst>
                                    <p:cond delay="250"/>
                                  </p:stCondLst>
                                  <p:childTnLst>
                                    <p:set>
                                      <p:cBhvr>
                                        <p:cTn id="13" dur="1" fill="hold">
                                          <p:stCondLst>
                                            <p:cond delay="0"/>
                                          </p:stCondLst>
                                        </p:cTn>
                                        <p:tgtEl>
                                          <p:spTgt spid="9"/>
                                        </p:tgtEl>
                                        <p:attrNameLst>
                                          <p:attrName>style.visibility</p:attrName>
                                        </p:attrNameLst>
                                      </p:cBhvr>
                                      <p:to>
                                        <p:strVal val="visible"/>
                                      </p:to>
                                    </p:set>
                                    <p:animEffect transition="in" filter="wheel(4)">
                                      <p:cBhvr>
                                        <p:cTn id="14" dur="1000"/>
                                        <p:tgtEl>
                                          <p:spTgt spid="9"/>
                                        </p:tgtEl>
                                      </p:cBhvr>
                                    </p:animEffect>
                                  </p:childTnLst>
                                </p:cTn>
                              </p:par>
                            </p:childTnLst>
                          </p:cTn>
                        </p:par>
                        <p:par>
                          <p:cTn id="15" fill="hold">
                            <p:stCondLst>
                              <p:cond delay="1750"/>
                            </p:stCondLst>
                            <p:childTnLst>
                              <p:par>
                                <p:cTn id="16" presetID="22" presetClass="entr" presetSubtype="1"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up)">
                                      <p:cBhvr>
                                        <p:cTn id="18" dur="500"/>
                                        <p:tgtEl>
                                          <p:spTgt spid="8"/>
                                        </p:tgtEl>
                                      </p:cBhvr>
                                    </p:animEffect>
                                  </p:childTnLst>
                                </p:cTn>
                              </p:par>
                            </p:childTnLst>
                          </p:cTn>
                        </p:par>
                        <p:par>
                          <p:cTn id="19" fill="hold">
                            <p:stCondLst>
                              <p:cond delay="2250"/>
                            </p:stCondLst>
                            <p:childTnLst>
                              <p:par>
                                <p:cTn id="20" presetID="2" presetClass="entr" presetSubtype="8" fill="hold" nodeType="after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additive="base">
                                        <p:cTn id="22" dur="500" fill="hold"/>
                                        <p:tgtEl>
                                          <p:spTgt spid="15"/>
                                        </p:tgtEl>
                                        <p:attrNameLst>
                                          <p:attrName>ppt_x</p:attrName>
                                        </p:attrNameLst>
                                      </p:cBhvr>
                                      <p:tavLst>
                                        <p:tav tm="0">
                                          <p:val>
                                            <p:strVal val="0-#ppt_w/2"/>
                                          </p:val>
                                        </p:tav>
                                        <p:tav tm="100000">
                                          <p:val>
                                            <p:strVal val="#ppt_x"/>
                                          </p:val>
                                        </p:tav>
                                      </p:tavLst>
                                    </p:anim>
                                    <p:anim calcmode="lin" valueType="num">
                                      <p:cBhvr additive="base">
                                        <p:cTn id="23" dur="500" fill="hold"/>
                                        <p:tgtEl>
                                          <p:spTgt spid="15"/>
                                        </p:tgtEl>
                                        <p:attrNameLst>
                                          <p:attrName>ppt_y</p:attrName>
                                        </p:attrNameLst>
                                      </p:cBhvr>
                                      <p:tavLst>
                                        <p:tav tm="0">
                                          <p:val>
                                            <p:strVal val="#ppt_y"/>
                                          </p:val>
                                        </p:tav>
                                        <p:tav tm="100000">
                                          <p:val>
                                            <p:strVal val="#ppt_y"/>
                                          </p:val>
                                        </p:tav>
                                      </p:tavLst>
                                    </p:anim>
                                  </p:childTnLst>
                                </p:cTn>
                              </p:par>
                            </p:childTnLst>
                          </p:cTn>
                        </p:par>
                        <p:par>
                          <p:cTn id="24" fill="hold">
                            <p:stCondLst>
                              <p:cond delay="2750"/>
                            </p:stCondLst>
                            <p:childTnLst>
                              <p:par>
                                <p:cTn id="25" presetID="22" presetClass="entr" presetSubtype="8" fill="hold" grpId="0" nodeType="after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left)">
                                      <p:cBhvr>
                                        <p:cTn id="27" dur="500"/>
                                        <p:tgtEl>
                                          <p:spTgt spid="19"/>
                                        </p:tgtEl>
                                      </p:cBhvr>
                                    </p:animEffect>
                                  </p:childTnLst>
                                </p:cTn>
                              </p:par>
                            </p:childTnLst>
                          </p:cTn>
                        </p:par>
                        <p:par>
                          <p:cTn id="28" fill="hold">
                            <p:stCondLst>
                              <p:cond delay="3250"/>
                            </p:stCondLst>
                            <p:childTnLst>
                              <p:par>
                                <p:cTn id="29" presetID="2" presetClass="entr" presetSubtype="8" fill="hold" nodeType="after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0-#ppt_w/2"/>
                                          </p:val>
                                        </p:tav>
                                        <p:tav tm="100000">
                                          <p:val>
                                            <p:strVal val="#ppt_x"/>
                                          </p:val>
                                        </p:tav>
                                      </p:tavLst>
                                    </p:anim>
                                    <p:anim calcmode="lin" valueType="num">
                                      <p:cBhvr additive="base">
                                        <p:cTn id="32" dur="500" fill="hold"/>
                                        <p:tgtEl>
                                          <p:spTgt spid="18"/>
                                        </p:tgtEl>
                                        <p:attrNameLst>
                                          <p:attrName>ppt_y</p:attrName>
                                        </p:attrNameLst>
                                      </p:cBhvr>
                                      <p:tavLst>
                                        <p:tav tm="0">
                                          <p:val>
                                            <p:strVal val="#ppt_y"/>
                                          </p:val>
                                        </p:tav>
                                        <p:tav tm="100000">
                                          <p:val>
                                            <p:strVal val="#ppt_y"/>
                                          </p:val>
                                        </p:tav>
                                      </p:tavLst>
                                    </p:anim>
                                  </p:childTnLst>
                                </p:cTn>
                              </p:par>
                            </p:childTnLst>
                          </p:cTn>
                        </p:par>
                        <p:par>
                          <p:cTn id="33" fill="hold">
                            <p:stCondLst>
                              <p:cond delay="3750"/>
                            </p:stCondLst>
                            <p:childTnLst>
                              <p:par>
                                <p:cTn id="34" presetID="22" presetClass="entr" presetSubtype="8" fill="hold" grpId="0" nodeType="after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wipe(left)">
                                      <p:cBhvr>
                                        <p:cTn id="36" dur="500"/>
                                        <p:tgtEl>
                                          <p:spTgt spid="20"/>
                                        </p:tgtEl>
                                      </p:cBhvr>
                                    </p:animEffect>
                                  </p:childTnLst>
                                </p:cTn>
                              </p:par>
                            </p:childTnLst>
                          </p:cTn>
                        </p:par>
                        <p:par>
                          <p:cTn id="37" fill="hold">
                            <p:stCondLst>
                              <p:cond delay="4250"/>
                            </p:stCondLst>
                            <p:childTnLst>
                              <p:par>
                                <p:cTn id="38" presetID="2" presetClass="entr" presetSubtype="8" fill="hold" nodeType="afterEffect">
                                  <p:stCondLst>
                                    <p:cond delay="0"/>
                                  </p:stCondLst>
                                  <p:childTnLst>
                                    <p:set>
                                      <p:cBhvr>
                                        <p:cTn id="39" dur="1" fill="hold">
                                          <p:stCondLst>
                                            <p:cond delay="0"/>
                                          </p:stCondLst>
                                        </p:cTn>
                                        <p:tgtEl>
                                          <p:spTgt spid="16"/>
                                        </p:tgtEl>
                                        <p:attrNameLst>
                                          <p:attrName>style.visibility</p:attrName>
                                        </p:attrNameLst>
                                      </p:cBhvr>
                                      <p:to>
                                        <p:strVal val="visible"/>
                                      </p:to>
                                    </p:set>
                                    <p:anim calcmode="lin" valueType="num">
                                      <p:cBhvr additive="base">
                                        <p:cTn id="40" dur="500" fill="hold"/>
                                        <p:tgtEl>
                                          <p:spTgt spid="16"/>
                                        </p:tgtEl>
                                        <p:attrNameLst>
                                          <p:attrName>ppt_x</p:attrName>
                                        </p:attrNameLst>
                                      </p:cBhvr>
                                      <p:tavLst>
                                        <p:tav tm="0">
                                          <p:val>
                                            <p:strVal val="0-#ppt_w/2"/>
                                          </p:val>
                                        </p:tav>
                                        <p:tav tm="100000">
                                          <p:val>
                                            <p:strVal val="#ppt_x"/>
                                          </p:val>
                                        </p:tav>
                                      </p:tavLst>
                                    </p:anim>
                                    <p:anim calcmode="lin" valueType="num">
                                      <p:cBhvr additive="base">
                                        <p:cTn id="41" dur="500" fill="hold"/>
                                        <p:tgtEl>
                                          <p:spTgt spid="16"/>
                                        </p:tgtEl>
                                        <p:attrNameLst>
                                          <p:attrName>ppt_y</p:attrName>
                                        </p:attrNameLst>
                                      </p:cBhvr>
                                      <p:tavLst>
                                        <p:tav tm="0">
                                          <p:val>
                                            <p:strVal val="#ppt_y"/>
                                          </p:val>
                                        </p:tav>
                                        <p:tav tm="100000">
                                          <p:val>
                                            <p:strVal val="#ppt_y"/>
                                          </p:val>
                                        </p:tav>
                                      </p:tavLst>
                                    </p:anim>
                                  </p:childTnLst>
                                </p:cTn>
                              </p:par>
                            </p:childTnLst>
                          </p:cTn>
                        </p:par>
                        <p:par>
                          <p:cTn id="42" fill="hold">
                            <p:stCondLst>
                              <p:cond delay="4750"/>
                            </p:stCondLst>
                            <p:childTnLst>
                              <p:par>
                                <p:cTn id="43" presetID="22" presetClass="entr" presetSubtype="8" fill="hold" grpId="0" nodeType="after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wipe(left)">
                                      <p:cBhvr>
                                        <p:cTn id="45" dur="500"/>
                                        <p:tgtEl>
                                          <p:spTgt spid="21"/>
                                        </p:tgtEl>
                                      </p:cBhvr>
                                    </p:animEffect>
                                  </p:childTnLst>
                                </p:cTn>
                              </p:par>
                            </p:childTnLst>
                          </p:cTn>
                        </p:par>
                        <p:par>
                          <p:cTn id="46" fill="hold">
                            <p:stCondLst>
                              <p:cond delay="5250"/>
                            </p:stCondLst>
                            <p:childTnLst>
                              <p:par>
                                <p:cTn id="47" presetID="2" presetClass="entr" presetSubtype="8" fill="hold" nodeType="after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500" fill="hold"/>
                                        <p:tgtEl>
                                          <p:spTgt spid="14"/>
                                        </p:tgtEl>
                                        <p:attrNameLst>
                                          <p:attrName>ppt_x</p:attrName>
                                        </p:attrNameLst>
                                      </p:cBhvr>
                                      <p:tavLst>
                                        <p:tav tm="0">
                                          <p:val>
                                            <p:strVal val="0-#ppt_w/2"/>
                                          </p:val>
                                        </p:tav>
                                        <p:tav tm="100000">
                                          <p:val>
                                            <p:strVal val="#ppt_x"/>
                                          </p:val>
                                        </p:tav>
                                      </p:tavLst>
                                    </p:anim>
                                    <p:anim calcmode="lin" valueType="num">
                                      <p:cBhvr additive="base">
                                        <p:cTn id="50" dur="500" fill="hold"/>
                                        <p:tgtEl>
                                          <p:spTgt spid="14"/>
                                        </p:tgtEl>
                                        <p:attrNameLst>
                                          <p:attrName>ppt_y</p:attrName>
                                        </p:attrNameLst>
                                      </p:cBhvr>
                                      <p:tavLst>
                                        <p:tav tm="0">
                                          <p:val>
                                            <p:strVal val="#ppt_y"/>
                                          </p:val>
                                        </p:tav>
                                        <p:tav tm="100000">
                                          <p:val>
                                            <p:strVal val="#ppt_y"/>
                                          </p:val>
                                        </p:tav>
                                      </p:tavLst>
                                    </p:anim>
                                  </p:childTnLst>
                                </p:cTn>
                              </p:par>
                            </p:childTnLst>
                          </p:cTn>
                        </p:par>
                        <p:par>
                          <p:cTn id="51" fill="hold">
                            <p:stCondLst>
                              <p:cond delay="5750"/>
                            </p:stCondLst>
                            <p:childTnLst>
                              <p:par>
                                <p:cTn id="52" presetID="22" presetClass="entr" presetSubtype="8" fill="hold" grpId="0" nodeType="afterEffect">
                                  <p:stCondLst>
                                    <p:cond delay="0"/>
                                  </p:stCondLst>
                                  <p:childTnLst>
                                    <p:set>
                                      <p:cBhvr>
                                        <p:cTn id="53" dur="1" fill="hold">
                                          <p:stCondLst>
                                            <p:cond delay="0"/>
                                          </p:stCondLst>
                                        </p:cTn>
                                        <p:tgtEl>
                                          <p:spTgt spid="22"/>
                                        </p:tgtEl>
                                        <p:attrNameLst>
                                          <p:attrName>style.visibility</p:attrName>
                                        </p:attrNameLst>
                                      </p:cBhvr>
                                      <p:to>
                                        <p:strVal val="visible"/>
                                      </p:to>
                                    </p:set>
                                    <p:animEffect transition="in" filter="wipe(left)">
                                      <p:cBhvr>
                                        <p:cTn id="5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8" grpId="0"/>
      <p:bldP spid="9" grpId="0" animBg="1"/>
      <p:bldP spid="19" grpId="0"/>
      <p:bldP spid="20" grpId="0"/>
      <p:bldP spid="21" grpId="0"/>
      <p:bldP spid="2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 y="0"/>
            <a:ext cx="5382764" cy="6857996"/>
          </a:xfrm>
          <a:prstGeom prst="rect">
            <a:avLst/>
          </a:prstGeom>
        </p:spPr>
      </p:pic>
      <p:grpSp>
        <p:nvGrpSpPr>
          <p:cNvPr id="26" name="组合 25"/>
          <p:cNvGrpSpPr/>
          <p:nvPr/>
        </p:nvGrpSpPr>
        <p:grpSpPr>
          <a:xfrm>
            <a:off x="330200" y="257175"/>
            <a:ext cx="11468100" cy="542925"/>
            <a:chOff x="330200" y="257175"/>
            <a:chExt cx="11468100" cy="542925"/>
          </a:xfrm>
        </p:grpSpPr>
        <p:sp>
          <p:nvSpPr>
            <p:cNvPr id="8" name="矩形 7"/>
            <p:cNvSpPr/>
            <p:nvPr/>
          </p:nvSpPr>
          <p:spPr>
            <a:xfrm>
              <a:off x="330200" y="257175"/>
              <a:ext cx="542925" cy="542925"/>
            </a:xfrm>
            <a:prstGeom prst="rect">
              <a:avLst/>
            </a:prstGeom>
            <a:solidFill>
              <a:srgbClr val="42E8CE"/>
            </a:solidFill>
            <a:ln>
              <a:solidFill>
                <a:srgbClr val="42E8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bg2">
                      <a:lumMod val="25000"/>
                    </a:schemeClr>
                  </a:solidFill>
                  <a:latin typeface="Bauhaus 93" panose="04030905020B02020C02" pitchFamily="82" charset="0"/>
                  <a:ea typeface="微软雅黑" panose="020B0503020204020204" pitchFamily="34" charset="-122"/>
                </a:rPr>
                <a:t>Logo</a:t>
              </a:r>
            </a:p>
            <a:p>
              <a:pPr algn="ctr"/>
              <a:r>
                <a:rPr lang="en-US" altLang="zh-CN" sz="1200" dirty="0">
                  <a:solidFill>
                    <a:schemeClr val="bg2">
                      <a:lumMod val="25000"/>
                    </a:schemeClr>
                  </a:solidFill>
                  <a:latin typeface="Bauhaus 93" panose="04030905020B02020C02" pitchFamily="82" charset="0"/>
                  <a:ea typeface="微软雅黑" panose="020B0503020204020204" pitchFamily="34" charset="-122"/>
                </a:rPr>
                <a:t>here</a:t>
              </a:r>
              <a:endParaRPr lang="zh-CN" altLang="en-US" sz="1200" dirty="0">
                <a:solidFill>
                  <a:schemeClr val="bg2">
                    <a:lumMod val="25000"/>
                  </a:schemeClr>
                </a:solidFill>
                <a:latin typeface="Bauhaus 93" panose="04030905020B02020C02" pitchFamily="82" charset="0"/>
                <a:ea typeface="微软雅黑" panose="020B0503020204020204" pitchFamily="34" charset="-122"/>
              </a:endParaRPr>
            </a:p>
          </p:txBody>
        </p:sp>
        <p:grpSp>
          <p:nvGrpSpPr>
            <p:cNvPr id="9" name="组合 8"/>
            <p:cNvGrpSpPr/>
            <p:nvPr/>
          </p:nvGrpSpPr>
          <p:grpSpPr>
            <a:xfrm>
              <a:off x="11493500" y="257175"/>
              <a:ext cx="304800" cy="203200"/>
              <a:chOff x="11379200" y="257175"/>
              <a:chExt cx="304800" cy="203200"/>
            </a:xfrm>
          </p:grpSpPr>
          <p:cxnSp>
            <p:nvCxnSpPr>
              <p:cNvPr id="10" name="直接连接符 9"/>
              <p:cNvCxnSpPr/>
              <p:nvPr/>
            </p:nvCxnSpPr>
            <p:spPr>
              <a:xfrm>
                <a:off x="11379200" y="257175"/>
                <a:ext cx="304800" cy="0"/>
              </a:xfrm>
              <a:prstGeom prst="line">
                <a:avLst/>
              </a:prstGeom>
              <a:ln w="19050">
                <a:solidFill>
                  <a:srgbClr val="42E8CE"/>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1379200" y="358775"/>
                <a:ext cx="304800" cy="0"/>
              </a:xfrm>
              <a:prstGeom prst="line">
                <a:avLst/>
              </a:prstGeom>
              <a:ln w="19050">
                <a:solidFill>
                  <a:srgbClr val="42E8CE"/>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11379200" y="460375"/>
                <a:ext cx="304800" cy="0"/>
              </a:xfrm>
              <a:prstGeom prst="line">
                <a:avLst/>
              </a:prstGeom>
              <a:ln w="19050">
                <a:solidFill>
                  <a:srgbClr val="42E8CE"/>
                </a:solidFill>
              </a:ln>
            </p:spPr>
            <p:style>
              <a:lnRef idx="1">
                <a:schemeClr val="accent1"/>
              </a:lnRef>
              <a:fillRef idx="0">
                <a:schemeClr val="accent1"/>
              </a:fillRef>
              <a:effectRef idx="0">
                <a:schemeClr val="accent1"/>
              </a:effectRef>
              <a:fontRef idx="minor">
                <a:schemeClr val="tx1"/>
              </a:fontRef>
            </p:style>
          </p:cxnSp>
        </p:grpSp>
      </p:grpSp>
      <p:sp>
        <p:nvSpPr>
          <p:cNvPr id="13" name="矩形 12"/>
          <p:cNvSpPr/>
          <p:nvPr/>
        </p:nvSpPr>
        <p:spPr>
          <a:xfrm>
            <a:off x="5381886" y="1753920"/>
            <a:ext cx="6743210" cy="4155281"/>
          </a:xfrm>
          <a:prstGeom prst="rect">
            <a:avLst/>
          </a:prstGeom>
          <a:noFill/>
          <a:ln w="38100">
            <a:solidFill>
              <a:srgbClr val="42E8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lumMod val="25000"/>
                </a:schemeClr>
              </a:solidFill>
              <a:ea typeface="微软雅黑" panose="020B0503020204020204" pitchFamily="34" charset="-122"/>
            </a:endParaRPr>
          </a:p>
        </p:txBody>
      </p:sp>
      <p:sp>
        <p:nvSpPr>
          <p:cNvPr id="14" name="文本框 13"/>
          <p:cNvSpPr txBox="1"/>
          <p:nvPr/>
        </p:nvSpPr>
        <p:spPr>
          <a:xfrm>
            <a:off x="5712964" y="456184"/>
            <a:ext cx="5207000" cy="1200329"/>
          </a:xfrm>
          <a:prstGeom prst="rect">
            <a:avLst/>
          </a:prstGeom>
          <a:noFill/>
        </p:spPr>
        <p:txBody>
          <a:bodyPr wrap="square" rtlCol="0">
            <a:spAutoFit/>
          </a:bodyPr>
          <a:lstStyle/>
          <a:p>
            <a:r>
              <a:rPr lang="zh-CN" altLang="en-US" sz="7200" b="1" dirty="0">
                <a:solidFill>
                  <a:schemeClr val="bg2">
                    <a:lumMod val="25000"/>
                  </a:schemeClr>
                </a:solidFill>
                <a:latin typeface="微软雅黑" panose="020B0503020204020204" pitchFamily="34" charset="-122"/>
                <a:ea typeface="微软雅黑" panose="020B0503020204020204" pitchFamily="34" charset="-122"/>
              </a:rPr>
              <a:t>项目介绍</a:t>
            </a:r>
          </a:p>
        </p:txBody>
      </p:sp>
      <p:sp>
        <p:nvSpPr>
          <p:cNvPr id="15" name="文本框 14"/>
          <p:cNvSpPr txBox="1"/>
          <p:nvPr/>
        </p:nvSpPr>
        <p:spPr>
          <a:xfrm>
            <a:off x="5715000" y="2149128"/>
            <a:ext cx="5384800" cy="613694"/>
          </a:xfrm>
          <a:prstGeom prst="rect">
            <a:avLst/>
          </a:prstGeom>
          <a:noFill/>
        </p:spPr>
        <p:txBody>
          <a:bodyPr wrap="square" rtlCol="0">
            <a:spAutoFit/>
          </a:bodyPr>
          <a:lstStyle/>
          <a:p>
            <a:pPr>
              <a:lnSpc>
                <a:spcPct val="150000"/>
              </a:lnSpc>
            </a:pPr>
            <a:r>
              <a:rPr lang="zh-CN" altLang="en-US" sz="1200" dirty="0">
                <a:solidFill>
                  <a:schemeClr val="bg2">
                    <a:lumMod val="25000"/>
                  </a:schemeClr>
                </a:solidFill>
                <a:latin typeface="微软雅黑" panose="020B0503020204020204" pitchFamily="34" charset="-122"/>
                <a:ea typeface="微软雅黑" panose="020B0503020204020204" pitchFamily="34" charset="-122"/>
              </a:rPr>
              <a:t>这是一个超越淘宝，京东等的电商平台，奇迹就在这一刻发生。产品</a:t>
            </a:r>
            <a:r>
              <a:rPr lang="en-US" altLang="zh-CN" sz="1200" dirty="0">
                <a:solidFill>
                  <a:schemeClr val="bg2">
                    <a:lumMod val="25000"/>
                  </a:schemeClr>
                </a:solidFill>
                <a:latin typeface="微软雅黑" panose="020B0503020204020204" pitchFamily="34" charset="-122"/>
                <a:ea typeface="微软雅黑" panose="020B0503020204020204" pitchFamily="34" charset="-122"/>
              </a:rPr>
              <a:t>NB</a:t>
            </a:r>
            <a:r>
              <a:rPr lang="zh-CN" altLang="en-US" sz="1200" dirty="0">
                <a:solidFill>
                  <a:schemeClr val="bg2">
                    <a:lumMod val="25000"/>
                  </a:schemeClr>
                </a:solidFill>
                <a:latin typeface="微软雅黑" panose="020B0503020204020204" pitchFamily="34" charset="-122"/>
                <a:ea typeface="微软雅黑" panose="020B0503020204020204" pitchFamily="34" charset="-122"/>
              </a:rPr>
              <a:t>，不需要过多的解释。</a:t>
            </a:r>
          </a:p>
        </p:txBody>
      </p:sp>
      <p:grpSp>
        <p:nvGrpSpPr>
          <p:cNvPr id="24" name="组合 23"/>
          <p:cNvGrpSpPr/>
          <p:nvPr/>
        </p:nvGrpSpPr>
        <p:grpSpPr>
          <a:xfrm>
            <a:off x="5803900" y="3364011"/>
            <a:ext cx="2946400" cy="307777"/>
            <a:chOff x="5803900" y="3364011"/>
            <a:chExt cx="2946400" cy="307777"/>
          </a:xfrm>
        </p:grpSpPr>
        <p:sp>
          <p:nvSpPr>
            <p:cNvPr id="17" name="圆角矩形 16"/>
            <p:cNvSpPr/>
            <p:nvPr/>
          </p:nvSpPr>
          <p:spPr>
            <a:xfrm>
              <a:off x="5803900" y="3378200"/>
              <a:ext cx="571500" cy="279400"/>
            </a:xfrm>
            <a:prstGeom prst="roundRect">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auhaus 93" panose="04030905020B02020C02" pitchFamily="82" charset="0"/>
                  <a:ea typeface="微软雅黑" panose="020B0503020204020204" pitchFamily="34" charset="-122"/>
                </a:rPr>
                <a:t>01</a:t>
              </a:r>
              <a:endParaRPr lang="zh-CN" altLang="en-US" dirty="0">
                <a:latin typeface="Bauhaus 93" panose="04030905020B02020C02" pitchFamily="82" charset="0"/>
                <a:ea typeface="微软雅黑" panose="020B0503020204020204" pitchFamily="34" charset="-122"/>
              </a:endParaRPr>
            </a:p>
          </p:txBody>
        </p:sp>
        <p:sp>
          <p:nvSpPr>
            <p:cNvPr id="18" name="文本框 17"/>
            <p:cNvSpPr txBox="1"/>
            <p:nvPr/>
          </p:nvSpPr>
          <p:spPr>
            <a:xfrm>
              <a:off x="6489700" y="3364011"/>
              <a:ext cx="2260600" cy="307777"/>
            </a:xfrm>
            <a:prstGeom prst="rect">
              <a:avLst/>
            </a:prstGeom>
            <a:noFill/>
          </p:spPr>
          <p:txBody>
            <a:bodyPr wrap="square" rtlCol="0">
              <a:spAutoFit/>
            </a:bodyPr>
            <a:lstStyle/>
            <a:p>
              <a:r>
                <a:rPr lang="zh-CN" altLang="en-US" sz="1400" b="1" dirty="0">
                  <a:solidFill>
                    <a:schemeClr val="bg2">
                      <a:lumMod val="25000"/>
                    </a:schemeClr>
                  </a:solidFill>
                  <a:latin typeface="微软雅黑" panose="020B0503020204020204" pitchFamily="34" charset="-122"/>
                  <a:ea typeface="微软雅黑" panose="020B0503020204020204" pitchFamily="34" charset="-122"/>
                </a:rPr>
                <a:t>实时计算</a:t>
              </a:r>
            </a:p>
          </p:txBody>
        </p:sp>
      </p:grpSp>
      <p:sp>
        <p:nvSpPr>
          <p:cNvPr id="19" name="文本框 18"/>
          <p:cNvSpPr txBox="1"/>
          <p:nvPr/>
        </p:nvSpPr>
        <p:spPr>
          <a:xfrm>
            <a:off x="5803900" y="3730996"/>
            <a:ext cx="5257800" cy="455894"/>
          </a:xfrm>
          <a:prstGeom prst="rect">
            <a:avLst/>
          </a:prstGeom>
          <a:noFill/>
        </p:spPr>
        <p:txBody>
          <a:bodyPr wrap="square" rtlCol="0">
            <a:spAutoFit/>
          </a:bodyPr>
          <a:lstStyle/>
          <a:p>
            <a:pPr>
              <a:lnSpc>
                <a:spcPct val="150000"/>
              </a:lnSpc>
            </a:pPr>
            <a:r>
              <a:rPr lang="zh-CN" altLang="en-US" sz="1050" dirty="0">
                <a:solidFill>
                  <a:schemeClr val="bg2">
                    <a:lumMod val="25000"/>
                  </a:schemeClr>
                </a:solidFill>
                <a:latin typeface="微软雅黑" panose="020B0503020204020204" pitchFamily="34" charset="-122"/>
                <a:ea typeface="微软雅黑" panose="020B0503020204020204" pitchFamily="34" charset="-122"/>
              </a:rPr>
              <a:t>运用了</a:t>
            </a:r>
            <a:r>
              <a:rPr lang="en-US" altLang="zh-CN" sz="1050" dirty="0" err="1">
                <a:solidFill>
                  <a:schemeClr val="bg2">
                    <a:lumMod val="25000"/>
                  </a:schemeClr>
                </a:solidFill>
                <a:latin typeface="微软雅黑" panose="020B0503020204020204" pitchFamily="34" charset="-122"/>
                <a:ea typeface="微软雅黑" panose="020B0503020204020204" pitchFamily="34" charset="-122"/>
              </a:rPr>
              <a:t>sparkstreaming</a:t>
            </a:r>
            <a:r>
              <a:rPr lang="zh-CN" altLang="en-US" sz="1050" dirty="0">
                <a:solidFill>
                  <a:schemeClr val="bg2">
                    <a:lumMod val="25000"/>
                  </a:schemeClr>
                </a:solidFill>
                <a:latin typeface="微软雅黑" panose="020B0503020204020204" pitchFamily="34" charset="-122"/>
                <a:ea typeface="微软雅黑" panose="020B0503020204020204" pitchFamily="34" charset="-122"/>
              </a:rPr>
              <a:t>技术，</a:t>
            </a:r>
            <a:r>
              <a:rPr lang="zh-CN" altLang="en-US" sz="1000" dirty="0">
                <a:latin typeface="微软雅黑" panose="020B0503020204020204" pitchFamily="34" charset="-122"/>
                <a:ea typeface="微软雅黑" panose="020B0503020204020204" pitchFamily="34" charset="-122"/>
              </a:rPr>
              <a:t>形成一个高速发展应用广泛的生态系统</a:t>
            </a:r>
            <a:r>
              <a:rPr lang="zh-CN" altLang="en-US" dirty="0"/>
              <a:t>。</a:t>
            </a:r>
            <a:endParaRPr lang="en-US" altLang="zh-CN" sz="1050" dirty="0">
              <a:solidFill>
                <a:schemeClr val="bg2">
                  <a:lumMod val="25000"/>
                </a:schemeClr>
              </a:solidFill>
              <a:latin typeface="微软雅黑" panose="020B0503020204020204" pitchFamily="34" charset="-122"/>
              <a:ea typeface="微软雅黑" panose="020B0503020204020204" pitchFamily="34" charset="-122"/>
            </a:endParaRPr>
          </a:p>
        </p:txBody>
      </p:sp>
      <p:grpSp>
        <p:nvGrpSpPr>
          <p:cNvPr id="25" name="组合 24"/>
          <p:cNvGrpSpPr/>
          <p:nvPr/>
        </p:nvGrpSpPr>
        <p:grpSpPr>
          <a:xfrm>
            <a:off x="5803900" y="4536617"/>
            <a:ext cx="2946400" cy="307777"/>
            <a:chOff x="5803900" y="4536617"/>
            <a:chExt cx="2946400" cy="307777"/>
          </a:xfrm>
        </p:grpSpPr>
        <p:sp>
          <p:nvSpPr>
            <p:cNvPr id="21" name="圆角矩形 20"/>
            <p:cNvSpPr/>
            <p:nvPr/>
          </p:nvSpPr>
          <p:spPr>
            <a:xfrm>
              <a:off x="5803900" y="4550806"/>
              <a:ext cx="571500" cy="279400"/>
            </a:xfrm>
            <a:prstGeom prst="roundRect">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auhaus 93" panose="04030905020B02020C02" pitchFamily="82" charset="0"/>
                  <a:ea typeface="微软雅黑" panose="020B0503020204020204" pitchFamily="34" charset="-122"/>
                </a:rPr>
                <a:t>02</a:t>
              </a:r>
              <a:endParaRPr lang="zh-CN" altLang="en-US" dirty="0">
                <a:latin typeface="Bauhaus 93" panose="04030905020B02020C02" pitchFamily="82" charset="0"/>
                <a:ea typeface="微软雅黑" panose="020B0503020204020204" pitchFamily="34" charset="-122"/>
              </a:endParaRPr>
            </a:p>
          </p:txBody>
        </p:sp>
        <p:sp>
          <p:nvSpPr>
            <p:cNvPr id="22" name="文本框 21"/>
            <p:cNvSpPr txBox="1"/>
            <p:nvPr/>
          </p:nvSpPr>
          <p:spPr>
            <a:xfrm>
              <a:off x="6489700" y="4536617"/>
              <a:ext cx="2260600" cy="307777"/>
            </a:xfrm>
            <a:prstGeom prst="rect">
              <a:avLst/>
            </a:prstGeom>
            <a:noFill/>
          </p:spPr>
          <p:txBody>
            <a:bodyPr wrap="square" rtlCol="0">
              <a:spAutoFit/>
            </a:bodyPr>
            <a:lstStyle/>
            <a:p>
              <a:r>
                <a:rPr lang="zh-CN" altLang="en-US" sz="1400" b="1" dirty="0">
                  <a:solidFill>
                    <a:schemeClr val="bg2">
                      <a:lumMod val="25000"/>
                    </a:schemeClr>
                  </a:solidFill>
                  <a:latin typeface="微软雅黑" panose="020B0503020204020204" pitchFamily="34" charset="-122"/>
                  <a:ea typeface="微软雅黑" panose="020B0503020204020204" pitchFamily="34" charset="-122"/>
                </a:rPr>
                <a:t>离线计算</a:t>
              </a:r>
            </a:p>
          </p:txBody>
        </p:sp>
      </p:grpSp>
      <p:sp>
        <p:nvSpPr>
          <p:cNvPr id="23" name="文本框 22"/>
          <p:cNvSpPr txBox="1"/>
          <p:nvPr/>
        </p:nvSpPr>
        <p:spPr>
          <a:xfrm>
            <a:off x="5715000" y="4914130"/>
            <a:ext cx="5257800" cy="464871"/>
          </a:xfrm>
          <a:prstGeom prst="rect">
            <a:avLst/>
          </a:prstGeom>
          <a:noFill/>
        </p:spPr>
        <p:txBody>
          <a:bodyPr wrap="square" rtlCol="0">
            <a:spAutoFit/>
          </a:bodyPr>
          <a:lstStyle/>
          <a:p>
            <a:pPr>
              <a:lnSpc>
                <a:spcPct val="150000"/>
              </a:lnSpc>
            </a:pPr>
            <a:r>
              <a:rPr lang="en-US" altLang="zh-CN" sz="1050" dirty="0">
                <a:solidFill>
                  <a:schemeClr val="bg2">
                    <a:lumMod val="25000"/>
                  </a:schemeClr>
                </a:solidFill>
                <a:latin typeface="微软雅黑" panose="020B0503020204020204" pitchFamily="34" charset="-122"/>
                <a:ea typeface="微软雅黑" panose="020B0503020204020204" pitchFamily="34" charset="-122"/>
              </a:rPr>
              <a:t>   </a:t>
            </a:r>
            <a:r>
              <a:rPr lang="zh-CN" altLang="en-US" sz="1050" dirty="0">
                <a:solidFill>
                  <a:schemeClr val="bg2">
                    <a:lumMod val="25000"/>
                  </a:schemeClr>
                </a:solidFill>
                <a:latin typeface="微软雅黑" panose="020B0503020204020204" pitchFamily="34" charset="-122"/>
                <a:ea typeface="微软雅黑" panose="020B0503020204020204" pitchFamily="34" charset="-122"/>
              </a:rPr>
              <a:t>运用了</a:t>
            </a:r>
            <a:r>
              <a:rPr lang="en-US" altLang="zh-CN" sz="1050" dirty="0">
                <a:solidFill>
                  <a:schemeClr val="bg2">
                    <a:lumMod val="25000"/>
                  </a:schemeClr>
                </a:solidFill>
                <a:latin typeface="微软雅黑" panose="020B0503020204020204" pitchFamily="34" charset="-122"/>
                <a:ea typeface="微软雅黑" panose="020B0503020204020204" pitchFamily="34" charset="-122"/>
              </a:rPr>
              <a:t>spark</a:t>
            </a:r>
            <a:r>
              <a:rPr lang="zh-CN" altLang="en-US" sz="1050" dirty="0">
                <a:solidFill>
                  <a:schemeClr val="bg2">
                    <a:lumMod val="25000"/>
                  </a:schemeClr>
                </a:solidFill>
                <a:latin typeface="微软雅黑" panose="020B0503020204020204" pitchFamily="34" charset="-122"/>
                <a:ea typeface="微软雅黑" panose="020B0503020204020204" pitchFamily="34" charset="-122"/>
              </a:rPr>
              <a:t>技术，</a:t>
            </a:r>
            <a:r>
              <a:rPr lang="en-US" altLang="zh-CN" sz="1050" dirty="0" err="1">
                <a:solidFill>
                  <a:schemeClr val="bg2">
                    <a:lumMod val="25000"/>
                  </a:schemeClr>
                </a:solidFill>
                <a:latin typeface="微软雅黑" panose="020B0503020204020204" pitchFamily="34" charset="-122"/>
                <a:ea typeface="微软雅黑" panose="020B0503020204020204" pitchFamily="34" charset="-122"/>
              </a:rPr>
              <a:t>Hbase</a:t>
            </a:r>
            <a:r>
              <a:rPr lang="zh-CN" altLang="en-US" sz="1050" dirty="0">
                <a:solidFill>
                  <a:schemeClr val="bg2">
                    <a:lumMod val="25000"/>
                  </a:schemeClr>
                </a:solidFill>
                <a:latin typeface="微软雅黑" panose="020B0503020204020204" pitchFamily="34" charset="-122"/>
                <a:ea typeface="微软雅黑" panose="020B0503020204020204" pitchFamily="34" charset="-122"/>
              </a:rPr>
              <a:t>技术</a:t>
            </a:r>
            <a:r>
              <a:rPr lang="zh-CN" altLang="en-US" dirty="0"/>
              <a:t> </a:t>
            </a:r>
            <a:r>
              <a:rPr lang="zh-CN" altLang="en-US" sz="1050" dirty="0">
                <a:latin typeface="微软雅黑" panose="020B0503020204020204" pitchFamily="34" charset="-122"/>
                <a:ea typeface="微软雅黑" panose="020B0503020204020204" pitchFamily="34" charset="-122"/>
              </a:rPr>
              <a:t>以一种可靠、高效、可伸缩的方式进行数据处理。</a:t>
            </a:r>
            <a:endParaRPr lang="en-US" altLang="zh-CN" sz="1050" dirty="0">
              <a:solidFill>
                <a:schemeClr val="bg2">
                  <a:lumMod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69184222"/>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fade">
                                      <p:cBhvr>
                                        <p:cTn id="11" dur="500"/>
                                        <p:tgtEl>
                                          <p:spTgt spid="26"/>
                                        </p:tgtEl>
                                      </p:cBhvr>
                                    </p:animEffect>
                                  </p:childTnLst>
                                </p:cTn>
                              </p:par>
                            </p:childTnLst>
                          </p:cTn>
                        </p:par>
                        <p:par>
                          <p:cTn id="12" fill="hold">
                            <p:stCondLst>
                              <p:cond delay="1000"/>
                            </p:stCondLst>
                            <p:childTnLst>
                              <p:par>
                                <p:cTn id="13" presetID="2" presetClass="entr" presetSubtype="1"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0-#ppt_h/2"/>
                                          </p:val>
                                        </p:tav>
                                        <p:tav tm="100000">
                                          <p:val>
                                            <p:strVal val="#ppt_y"/>
                                          </p:val>
                                        </p:tav>
                                      </p:tavLst>
                                    </p:anim>
                                  </p:childTnLst>
                                </p:cTn>
                              </p:par>
                              <p:par>
                                <p:cTn id="17" presetID="22" presetClass="entr" presetSubtype="4"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down)">
                                      <p:cBhvr>
                                        <p:cTn id="19" dur="500"/>
                                        <p:tgtEl>
                                          <p:spTgt spid="13"/>
                                        </p:tgtEl>
                                      </p:cBhvr>
                                    </p:animEffect>
                                  </p:childTnLst>
                                </p:cTn>
                              </p:par>
                            </p:childTnLst>
                          </p:cTn>
                        </p:par>
                        <p:par>
                          <p:cTn id="20" fill="hold">
                            <p:stCondLst>
                              <p:cond delay="1500"/>
                            </p:stCondLst>
                            <p:childTnLst>
                              <p:par>
                                <p:cTn id="21" presetID="22" presetClass="entr" presetSubtype="1"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up)">
                                      <p:cBhvr>
                                        <p:cTn id="23" dur="500"/>
                                        <p:tgtEl>
                                          <p:spTgt spid="15"/>
                                        </p:tgtEl>
                                      </p:cBhvr>
                                    </p:animEffect>
                                  </p:childTnLst>
                                </p:cTn>
                              </p:par>
                            </p:childTnLst>
                          </p:cTn>
                        </p:par>
                        <p:par>
                          <p:cTn id="24" fill="hold">
                            <p:stCondLst>
                              <p:cond delay="2000"/>
                            </p:stCondLst>
                            <p:childTnLst>
                              <p:par>
                                <p:cTn id="25" presetID="42" presetClass="entr" presetSubtype="0" fill="hold" nodeType="after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750"/>
                                        <p:tgtEl>
                                          <p:spTgt spid="24"/>
                                        </p:tgtEl>
                                      </p:cBhvr>
                                    </p:animEffect>
                                    <p:anim calcmode="lin" valueType="num">
                                      <p:cBhvr>
                                        <p:cTn id="28" dur="750" fill="hold"/>
                                        <p:tgtEl>
                                          <p:spTgt spid="24"/>
                                        </p:tgtEl>
                                        <p:attrNameLst>
                                          <p:attrName>ppt_x</p:attrName>
                                        </p:attrNameLst>
                                      </p:cBhvr>
                                      <p:tavLst>
                                        <p:tav tm="0">
                                          <p:val>
                                            <p:strVal val="#ppt_x"/>
                                          </p:val>
                                        </p:tav>
                                        <p:tav tm="100000">
                                          <p:val>
                                            <p:strVal val="#ppt_x"/>
                                          </p:val>
                                        </p:tav>
                                      </p:tavLst>
                                    </p:anim>
                                    <p:anim calcmode="lin" valueType="num">
                                      <p:cBhvr>
                                        <p:cTn id="29" dur="750" fill="hold"/>
                                        <p:tgtEl>
                                          <p:spTgt spid="24"/>
                                        </p:tgtEl>
                                        <p:attrNameLst>
                                          <p:attrName>ppt_y</p:attrName>
                                        </p:attrNameLst>
                                      </p:cBhvr>
                                      <p:tavLst>
                                        <p:tav tm="0">
                                          <p:val>
                                            <p:strVal val="#ppt_y+.1"/>
                                          </p:val>
                                        </p:tav>
                                        <p:tav tm="100000">
                                          <p:val>
                                            <p:strVal val="#ppt_y"/>
                                          </p:val>
                                        </p:tav>
                                      </p:tavLst>
                                    </p:anim>
                                  </p:childTnLst>
                                </p:cTn>
                              </p:par>
                            </p:childTnLst>
                          </p:cTn>
                        </p:par>
                        <p:par>
                          <p:cTn id="30" fill="hold">
                            <p:stCondLst>
                              <p:cond delay="2750"/>
                            </p:stCondLst>
                            <p:childTnLst>
                              <p:par>
                                <p:cTn id="31" presetID="22" presetClass="entr" presetSubtype="8" fill="hold" grpId="0" nodeType="after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wipe(left)">
                                      <p:cBhvr>
                                        <p:cTn id="33" dur="500"/>
                                        <p:tgtEl>
                                          <p:spTgt spid="19"/>
                                        </p:tgtEl>
                                      </p:cBhvr>
                                    </p:animEffect>
                                  </p:childTnLst>
                                </p:cTn>
                              </p:par>
                            </p:childTnLst>
                          </p:cTn>
                        </p:par>
                        <p:par>
                          <p:cTn id="34" fill="hold">
                            <p:stCondLst>
                              <p:cond delay="3250"/>
                            </p:stCondLst>
                            <p:childTnLst>
                              <p:par>
                                <p:cTn id="35" presetID="42" presetClass="entr" presetSubtype="0" fill="hold" nodeType="after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750"/>
                                        <p:tgtEl>
                                          <p:spTgt spid="25"/>
                                        </p:tgtEl>
                                      </p:cBhvr>
                                    </p:animEffect>
                                    <p:anim calcmode="lin" valueType="num">
                                      <p:cBhvr>
                                        <p:cTn id="38" dur="750" fill="hold"/>
                                        <p:tgtEl>
                                          <p:spTgt spid="25"/>
                                        </p:tgtEl>
                                        <p:attrNameLst>
                                          <p:attrName>ppt_x</p:attrName>
                                        </p:attrNameLst>
                                      </p:cBhvr>
                                      <p:tavLst>
                                        <p:tav tm="0">
                                          <p:val>
                                            <p:strVal val="#ppt_x"/>
                                          </p:val>
                                        </p:tav>
                                        <p:tav tm="100000">
                                          <p:val>
                                            <p:strVal val="#ppt_x"/>
                                          </p:val>
                                        </p:tav>
                                      </p:tavLst>
                                    </p:anim>
                                    <p:anim calcmode="lin" valueType="num">
                                      <p:cBhvr>
                                        <p:cTn id="39" dur="750" fill="hold"/>
                                        <p:tgtEl>
                                          <p:spTgt spid="25"/>
                                        </p:tgtEl>
                                        <p:attrNameLst>
                                          <p:attrName>ppt_y</p:attrName>
                                        </p:attrNameLst>
                                      </p:cBhvr>
                                      <p:tavLst>
                                        <p:tav tm="0">
                                          <p:val>
                                            <p:strVal val="#ppt_y+.1"/>
                                          </p:val>
                                        </p:tav>
                                        <p:tav tm="100000">
                                          <p:val>
                                            <p:strVal val="#ppt_y"/>
                                          </p:val>
                                        </p:tav>
                                      </p:tavLst>
                                    </p:anim>
                                  </p:childTnLst>
                                </p:cTn>
                              </p:par>
                            </p:childTnLst>
                          </p:cTn>
                        </p:par>
                        <p:par>
                          <p:cTn id="40" fill="hold">
                            <p:stCondLst>
                              <p:cond delay="4000"/>
                            </p:stCondLst>
                            <p:childTnLst>
                              <p:par>
                                <p:cTn id="41" presetID="22" presetClass="entr" presetSubtype="8" fill="hold" grpId="0" nodeType="after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wipe(left)">
                                      <p:cBhvr>
                                        <p:cTn id="4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5" grpId="0"/>
      <p:bldP spid="19" grpId="0"/>
      <p:bldP spid="2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353"/>
            <a:ext cx="12192000" cy="6870192"/>
          </a:xfrm>
          <a:prstGeom prst="rect">
            <a:avLst/>
          </a:prstGeom>
        </p:spPr>
      </p:pic>
      <p:grpSp>
        <p:nvGrpSpPr>
          <p:cNvPr id="20" name="组合 19"/>
          <p:cNvGrpSpPr/>
          <p:nvPr/>
        </p:nvGrpSpPr>
        <p:grpSpPr>
          <a:xfrm>
            <a:off x="330200" y="257175"/>
            <a:ext cx="11468100" cy="542925"/>
            <a:chOff x="330200" y="257175"/>
            <a:chExt cx="11468100" cy="542925"/>
          </a:xfrm>
        </p:grpSpPr>
        <p:sp>
          <p:nvSpPr>
            <p:cNvPr id="5" name="矩形 4"/>
            <p:cNvSpPr/>
            <p:nvPr/>
          </p:nvSpPr>
          <p:spPr>
            <a:xfrm>
              <a:off x="330200" y="257175"/>
              <a:ext cx="542925" cy="542925"/>
            </a:xfrm>
            <a:prstGeom prst="rect">
              <a:avLst/>
            </a:prstGeom>
            <a:solidFill>
              <a:srgbClr val="42E8CE"/>
            </a:solidFill>
            <a:ln>
              <a:solidFill>
                <a:srgbClr val="42E8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bg2">
                      <a:lumMod val="25000"/>
                    </a:schemeClr>
                  </a:solidFill>
                  <a:latin typeface="Bauhaus 93" panose="04030905020B02020C02" pitchFamily="82" charset="0"/>
                  <a:ea typeface="微软雅黑" panose="020B0503020204020204" pitchFamily="34" charset="-122"/>
                </a:rPr>
                <a:t>Logo</a:t>
              </a:r>
            </a:p>
            <a:p>
              <a:pPr algn="ctr"/>
              <a:r>
                <a:rPr lang="en-US" altLang="zh-CN" sz="1200" dirty="0">
                  <a:solidFill>
                    <a:schemeClr val="bg2">
                      <a:lumMod val="25000"/>
                    </a:schemeClr>
                  </a:solidFill>
                  <a:latin typeface="Bauhaus 93" panose="04030905020B02020C02" pitchFamily="82" charset="0"/>
                  <a:ea typeface="微软雅黑" panose="020B0503020204020204" pitchFamily="34" charset="-122"/>
                </a:rPr>
                <a:t>here</a:t>
              </a:r>
              <a:endParaRPr lang="zh-CN" altLang="en-US" sz="1200" dirty="0">
                <a:solidFill>
                  <a:schemeClr val="bg2">
                    <a:lumMod val="25000"/>
                  </a:schemeClr>
                </a:solidFill>
                <a:latin typeface="Bauhaus 93" panose="04030905020B02020C02" pitchFamily="82" charset="0"/>
                <a:ea typeface="微软雅黑" panose="020B0503020204020204" pitchFamily="34" charset="-122"/>
              </a:endParaRPr>
            </a:p>
          </p:txBody>
        </p:sp>
        <p:grpSp>
          <p:nvGrpSpPr>
            <p:cNvPr id="6" name="组合 5"/>
            <p:cNvGrpSpPr/>
            <p:nvPr/>
          </p:nvGrpSpPr>
          <p:grpSpPr>
            <a:xfrm>
              <a:off x="11493500" y="257175"/>
              <a:ext cx="304800" cy="203200"/>
              <a:chOff x="11379200" y="257175"/>
              <a:chExt cx="304800" cy="203200"/>
            </a:xfrm>
          </p:grpSpPr>
          <p:cxnSp>
            <p:nvCxnSpPr>
              <p:cNvPr id="7" name="直接连接符 6"/>
              <p:cNvCxnSpPr/>
              <p:nvPr/>
            </p:nvCxnSpPr>
            <p:spPr>
              <a:xfrm>
                <a:off x="11379200" y="257175"/>
                <a:ext cx="304800" cy="0"/>
              </a:xfrm>
              <a:prstGeom prst="line">
                <a:avLst/>
              </a:prstGeom>
              <a:ln w="19050">
                <a:solidFill>
                  <a:srgbClr val="42E8CE"/>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1379200" y="358775"/>
                <a:ext cx="304800" cy="0"/>
              </a:xfrm>
              <a:prstGeom prst="line">
                <a:avLst/>
              </a:prstGeom>
              <a:ln w="19050">
                <a:solidFill>
                  <a:srgbClr val="42E8CE"/>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1379200" y="460375"/>
                <a:ext cx="304800" cy="0"/>
              </a:xfrm>
              <a:prstGeom prst="line">
                <a:avLst/>
              </a:prstGeom>
              <a:ln w="19050">
                <a:solidFill>
                  <a:srgbClr val="42E8CE"/>
                </a:solidFill>
              </a:ln>
            </p:spPr>
            <p:style>
              <a:lnRef idx="1">
                <a:schemeClr val="accent1"/>
              </a:lnRef>
              <a:fillRef idx="0">
                <a:schemeClr val="accent1"/>
              </a:fillRef>
              <a:effectRef idx="0">
                <a:schemeClr val="accent1"/>
              </a:effectRef>
              <a:fontRef idx="minor">
                <a:schemeClr val="tx1"/>
              </a:fontRef>
            </p:style>
          </p:cxnSp>
        </p:grpSp>
      </p:grpSp>
      <p:pic>
        <p:nvPicPr>
          <p:cNvPr id="11" name="图片 10"/>
          <p:cNvPicPr>
            <a:picLocks noChangeAspect="1"/>
          </p:cNvPicPr>
          <p:nvPr/>
        </p:nvPicPr>
        <p:blipFill rotWithShape="1">
          <a:blip r:embed="rId4" cstate="email">
            <a:extLst>
              <a:ext uri="{BEBA8EAE-BF5A-486C-A8C5-ECC9F3942E4B}">
                <a14:imgProps xmlns:a14="http://schemas.microsoft.com/office/drawing/2010/main">
                  <a14:imgLayer>
                    <a14:imgEffect>
                      <a14:saturation sat="0"/>
                    </a14:imgEffect>
                  </a14:imgLayer>
                </a14:imgProps>
              </a:ext>
              <a:ext uri="{28A0092B-C50C-407E-A947-70E740481C1C}">
                <a14:useLocalDpi xmlns:a14="http://schemas.microsoft.com/office/drawing/2010/main"/>
              </a:ext>
            </a:extLst>
          </a:blip>
          <a:srcRect/>
          <a:stretch/>
        </p:blipFill>
        <p:spPr>
          <a:xfrm>
            <a:off x="1166297" y="1024711"/>
            <a:ext cx="4208978" cy="5071292"/>
          </a:xfrm>
          <a:prstGeom prst="rect">
            <a:avLst/>
          </a:prstGeom>
        </p:spPr>
      </p:pic>
      <p:sp>
        <p:nvSpPr>
          <p:cNvPr id="12" name="文本框 11"/>
          <p:cNvSpPr txBox="1"/>
          <p:nvPr/>
        </p:nvSpPr>
        <p:spPr>
          <a:xfrm>
            <a:off x="6849473" y="1542727"/>
            <a:ext cx="3251027" cy="906915"/>
          </a:xfrm>
          <a:prstGeom prst="rect">
            <a:avLst/>
          </a:prstGeom>
          <a:noFill/>
        </p:spPr>
        <p:txBody>
          <a:bodyPr wrap="square" rtlCol="0">
            <a:spAutoFit/>
          </a:bodyPr>
          <a:lstStyle/>
          <a:p>
            <a:pPr algn="ctr">
              <a:lnSpc>
                <a:spcPct val="150000"/>
              </a:lnSpc>
            </a:pPr>
            <a:r>
              <a:rPr lang="zh-CN" altLang="en-US" sz="4000" b="1" dirty="0">
                <a:solidFill>
                  <a:schemeClr val="bg2">
                    <a:lumMod val="25000"/>
                  </a:schemeClr>
                </a:solidFill>
                <a:latin typeface="微软雅黑" panose="020B0503020204020204" pitchFamily="34" charset="-122"/>
                <a:ea typeface="微软雅黑" panose="020B0503020204020204" pitchFamily="34" charset="-122"/>
              </a:rPr>
              <a:t>制作团队介绍</a:t>
            </a:r>
          </a:p>
        </p:txBody>
      </p:sp>
      <p:sp>
        <p:nvSpPr>
          <p:cNvPr id="13" name="矩形 12"/>
          <p:cNvSpPr/>
          <p:nvPr/>
        </p:nvSpPr>
        <p:spPr>
          <a:xfrm>
            <a:off x="6686156" y="1575386"/>
            <a:ext cx="3823487" cy="1015663"/>
          </a:xfrm>
          <a:prstGeom prst="rect">
            <a:avLst/>
          </a:prstGeom>
          <a:noFill/>
          <a:ln w="38100">
            <a:solidFill>
              <a:srgbClr val="42E8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4" name="文本框 13"/>
          <p:cNvSpPr txBox="1"/>
          <p:nvPr/>
        </p:nvSpPr>
        <p:spPr>
          <a:xfrm>
            <a:off x="6037944" y="2944370"/>
            <a:ext cx="4062556" cy="523220"/>
          </a:xfrm>
          <a:prstGeom prst="rect">
            <a:avLst/>
          </a:prstGeom>
          <a:noFill/>
        </p:spPr>
        <p:txBody>
          <a:bodyPr wrap="square" rtlCol="0">
            <a:spAutoFit/>
          </a:bodyPr>
          <a:lstStyle/>
          <a:p>
            <a:r>
              <a:rPr lang="en-US" altLang="zh-CN" sz="2800" b="1" i="1" dirty="0">
                <a:solidFill>
                  <a:schemeClr val="bg2">
                    <a:lumMod val="25000"/>
                  </a:schemeClr>
                </a:solidFill>
                <a:latin typeface="微软雅黑" panose="020B0503020204020204" pitchFamily="34" charset="-122"/>
                <a:ea typeface="微软雅黑" panose="020B0503020204020204" pitchFamily="34" charset="-122"/>
              </a:rPr>
              <a:t>1705E-</a:t>
            </a:r>
            <a:r>
              <a:rPr lang="zh-CN" altLang="en-US" sz="2800" b="1" i="1" dirty="0">
                <a:solidFill>
                  <a:schemeClr val="bg2">
                    <a:lumMod val="25000"/>
                  </a:schemeClr>
                </a:solidFill>
                <a:latin typeface="微软雅黑" panose="020B0503020204020204" pitchFamily="34" charset="-122"/>
                <a:ea typeface="微软雅黑" panose="020B0503020204020204" pitchFamily="34" charset="-122"/>
              </a:rPr>
              <a:t>离线计算小组</a:t>
            </a:r>
          </a:p>
        </p:txBody>
      </p:sp>
      <p:grpSp>
        <p:nvGrpSpPr>
          <p:cNvPr id="21" name="组合 20"/>
          <p:cNvGrpSpPr/>
          <p:nvPr/>
        </p:nvGrpSpPr>
        <p:grpSpPr>
          <a:xfrm>
            <a:off x="6108133" y="3036816"/>
            <a:ext cx="4991667" cy="1754326"/>
            <a:chOff x="6108133" y="3036816"/>
            <a:chExt cx="4991667" cy="1754326"/>
          </a:xfrm>
        </p:grpSpPr>
        <p:sp>
          <p:nvSpPr>
            <p:cNvPr id="15" name="文本框 14"/>
            <p:cNvSpPr txBox="1"/>
            <p:nvPr/>
          </p:nvSpPr>
          <p:spPr>
            <a:xfrm>
              <a:off x="6531428" y="3519750"/>
              <a:ext cx="4568372" cy="1167692"/>
            </a:xfrm>
            <a:prstGeom prst="rect">
              <a:avLst/>
            </a:prstGeom>
            <a:noFill/>
          </p:spPr>
          <p:txBody>
            <a:bodyPr wrap="square" rtlCol="0">
              <a:spAutoFit/>
            </a:bodyPr>
            <a:lstStyle/>
            <a:p>
              <a:pPr>
                <a:lnSpc>
                  <a:spcPct val="150000"/>
                </a:lnSpc>
              </a:pPr>
              <a:r>
                <a:rPr lang="zh-CN" altLang="en-US" sz="1200" dirty="0">
                  <a:solidFill>
                    <a:schemeClr val="bg2">
                      <a:lumMod val="25000"/>
                    </a:schemeClr>
                  </a:solidFill>
                  <a:latin typeface="微软雅黑" panose="020B0503020204020204" pitchFamily="34" charset="-122"/>
                  <a:ea typeface="微软雅黑" panose="020B0503020204020204" pitchFamily="34" charset="-122"/>
                </a:rPr>
                <a:t>是的，大家没有看错。这套伟大的奇迹项目的离线部分正是由举世闻名的</a:t>
              </a:r>
              <a:r>
                <a:rPr lang="en-US" altLang="zh-CN" sz="1200" dirty="0">
                  <a:solidFill>
                    <a:schemeClr val="bg2">
                      <a:lumMod val="25000"/>
                    </a:schemeClr>
                  </a:solidFill>
                  <a:latin typeface="微软雅黑" panose="020B0503020204020204" pitchFamily="34" charset="-122"/>
                  <a:ea typeface="微软雅黑" panose="020B0503020204020204" pitchFamily="34" charset="-122"/>
                </a:rPr>
                <a:t>1705E</a:t>
              </a:r>
              <a:r>
                <a:rPr lang="zh-CN" altLang="en-US" sz="1200" dirty="0">
                  <a:solidFill>
                    <a:schemeClr val="bg2">
                      <a:lumMod val="25000"/>
                    </a:schemeClr>
                  </a:solidFill>
                  <a:latin typeface="微软雅黑" panose="020B0503020204020204" pitchFamily="34" charset="-122"/>
                  <a:ea typeface="微软雅黑" panose="020B0503020204020204" pitchFamily="34" charset="-122"/>
                </a:rPr>
                <a:t>团队中的离线小组所完成的。在组长郭璐的带领下，组里的小伙伴团结一致、共同专研、攻破各种技术难点，做出了这完美的作品。“</a:t>
              </a:r>
            </a:p>
          </p:txBody>
        </p:sp>
        <p:sp>
          <p:nvSpPr>
            <p:cNvPr id="17" name="文本框 16"/>
            <p:cNvSpPr txBox="1"/>
            <p:nvPr/>
          </p:nvSpPr>
          <p:spPr>
            <a:xfrm>
              <a:off x="6108133" y="3036816"/>
              <a:ext cx="708592" cy="1754326"/>
            </a:xfrm>
            <a:prstGeom prst="rect">
              <a:avLst/>
            </a:prstGeom>
            <a:noFill/>
          </p:spPr>
          <p:txBody>
            <a:bodyPr wrap="square" rtlCol="0">
              <a:spAutoFit/>
            </a:bodyPr>
            <a:lstStyle/>
            <a:p>
              <a:pPr>
                <a:lnSpc>
                  <a:spcPct val="150000"/>
                </a:lnSpc>
              </a:pPr>
              <a:r>
                <a:rPr lang="zh-CN" altLang="en-US" sz="7200" dirty="0">
                  <a:solidFill>
                    <a:schemeClr val="bg2">
                      <a:lumMod val="2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a:t>
              </a:r>
              <a:endParaRPr lang="en-US" altLang="zh-CN" sz="7200" dirty="0">
                <a:solidFill>
                  <a:schemeClr val="bg2">
                    <a:lumMod val="25000"/>
                  </a:schemeClr>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sp>
        <p:nvSpPr>
          <p:cNvPr id="19" name="文本框 18"/>
          <p:cNvSpPr txBox="1"/>
          <p:nvPr/>
        </p:nvSpPr>
        <p:spPr>
          <a:xfrm>
            <a:off x="9391018" y="123244"/>
            <a:ext cx="1700393" cy="1862048"/>
          </a:xfrm>
          <a:prstGeom prst="rect">
            <a:avLst/>
          </a:prstGeom>
          <a:noFill/>
        </p:spPr>
        <p:txBody>
          <a:bodyPr wrap="square" rtlCol="0">
            <a:spAutoFit/>
          </a:bodyPr>
          <a:lstStyle/>
          <a:p>
            <a:pPr algn="ctr"/>
            <a:r>
              <a:rPr lang="zh-CN" altLang="en-US" sz="11500" b="1" dirty="0">
                <a:solidFill>
                  <a:srgbClr val="42E8CE">
                    <a:alpha val="40000"/>
                  </a:srgbClr>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540841786"/>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2" presetClass="entr" presetSubtype="1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500" fill="hold"/>
                                        <p:tgtEl>
                                          <p:spTgt spid="11"/>
                                        </p:tgtEl>
                                        <p:attrNameLst>
                                          <p:attrName>ppt_x</p:attrName>
                                        </p:attrNameLst>
                                      </p:cBhvr>
                                      <p:tavLst>
                                        <p:tav tm="0">
                                          <p:val>
                                            <p:strVal val="0-#ppt_w/2"/>
                                          </p:val>
                                        </p:tav>
                                        <p:tav tm="100000">
                                          <p:val>
                                            <p:strVal val="#ppt_x"/>
                                          </p:val>
                                        </p:tav>
                                      </p:tavLst>
                                    </p:anim>
                                    <p:anim calcmode="lin" valueType="num">
                                      <p:cBhvr additive="base">
                                        <p:cTn id="11" dur="500" fill="hold"/>
                                        <p:tgtEl>
                                          <p:spTgt spid="11"/>
                                        </p:tgtEl>
                                        <p:attrNameLst>
                                          <p:attrName>ppt_y</p:attrName>
                                        </p:attrNameLst>
                                      </p:cBhvr>
                                      <p:tavLst>
                                        <p:tav tm="0">
                                          <p:val>
                                            <p:strVal val="1+#ppt_h/2"/>
                                          </p:val>
                                        </p:tav>
                                        <p:tav tm="100000">
                                          <p:val>
                                            <p:strVal val="#ppt_y"/>
                                          </p:val>
                                        </p:tav>
                                      </p:tavLst>
                                    </p:anim>
                                  </p:childTnLst>
                                </p:cTn>
                              </p:par>
                            </p:childTnLst>
                          </p:cTn>
                        </p:par>
                        <p:par>
                          <p:cTn id="12" fill="hold">
                            <p:stCondLst>
                              <p:cond delay="500"/>
                            </p:stCondLst>
                            <p:childTnLst>
                              <p:par>
                                <p:cTn id="13" presetID="6" presetClass="entr" presetSubtype="16"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circle(in)">
                                      <p:cBhvr>
                                        <p:cTn id="15" dur="1000"/>
                                        <p:tgtEl>
                                          <p:spTgt spid="13"/>
                                        </p:tgtEl>
                                      </p:cBhvr>
                                    </p:animEffect>
                                  </p:childTnLst>
                                </p:cTn>
                              </p:par>
                              <p:par>
                                <p:cTn id="16" presetID="42"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1000"/>
                                        <p:tgtEl>
                                          <p:spTgt spid="12"/>
                                        </p:tgtEl>
                                      </p:cBhvr>
                                    </p:animEffect>
                                    <p:anim calcmode="lin" valueType="num">
                                      <p:cBhvr>
                                        <p:cTn id="19" dur="1000" fill="hold"/>
                                        <p:tgtEl>
                                          <p:spTgt spid="12"/>
                                        </p:tgtEl>
                                        <p:attrNameLst>
                                          <p:attrName>ppt_x</p:attrName>
                                        </p:attrNameLst>
                                      </p:cBhvr>
                                      <p:tavLst>
                                        <p:tav tm="0">
                                          <p:val>
                                            <p:strVal val="#ppt_x"/>
                                          </p:val>
                                        </p:tav>
                                        <p:tav tm="100000">
                                          <p:val>
                                            <p:strVal val="#ppt_x"/>
                                          </p:val>
                                        </p:tav>
                                      </p:tavLst>
                                    </p:anim>
                                    <p:anim calcmode="lin" valueType="num">
                                      <p:cBhvr>
                                        <p:cTn id="20" dur="1000" fill="hold"/>
                                        <p:tgtEl>
                                          <p:spTgt spid="12"/>
                                        </p:tgtEl>
                                        <p:attrNameLst>
                                          <p:attrName>ppt_y</p:attrName>
                                        </p:attrNameLst>
                                      </p:cBhvr>
                                      <p:tavLst>
                                        <p:tav tm="0">
                                          <p:val>
                                            <p:strVal val="#ppt_y+.1"/>
                                          </p:val>
                                        </p:tav>
                                        <p:tav tm="100000">
                                          <p:val>
                                            <p:strVal val="#ppt_y"/>
                                          </p:val>
                                        </p:tav>
                                      </p:tavLst>
                                    </p:anim>
                                  </p:childTnLst>
                                </p:cTn>
                              </p:par>
                            </p:childTnLst>
                          </p:cTn>
                        </p:par>
                        <p:par>
                          <p:cTn id="21" fill="hold">
                            <p:stCondLst>
                              <p:cond delay="1500"/>
                            </p:stCondLst>
                            <p:childTnLst>
                              <p:par>
                                <p:cTn id="22" presetID="42" presetClass="entr" presetSubtype="0" fill="hold" grpId="0" nodeType="after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1250"/>
                                        <p:tgtEl>
                                          <p:spTgt spid="14"/>
                                        </p:tgtEl>
                                      </p:cBhvr>
                                    </p:animEffect>
                                    <p:anim calcmode="lin" valueType="num">
                                      <p:cBhvr>
                                        <p:cTn id="25" dur="1250" fill="hold"/>
                                        <p:tgtEl>
                                          <p:spTgt spid="14"/>
                                        </p:tgtEl>
                                        <p:attrNameLst>
                                          <p:attrName>ppt_x</p:attrName>
                                        </p:attrNameLst>
                                      </p:cBhvr>
                                      <p:tavLst>
                                        <p:tav tm="0">
                                          <p:val>
                                            <p:strVal val="#ppt_x"/>
                                          </p:val>
                                        </p:tav>
                                        <p:tav tm="100000">
                                          <p:val>
                                            <p:strVal val="#ppt_x"/>
                                          </p:val>
                                        </p:tav>
                                      </p:tavLst>
                                    </p:anim>
                                    <p:anim calcmode="lin" valueType="num">
                                      <p:cBhvr>
                                        <p:cTn id="26" dur="1250" fill="hold"/>
                                        <p:tgtEl>
                                          <p:spTgt spid="14"/>
                                        </p:tgtEl>
                                        <p:attrNameLst>
                                          <p:attrName>ppt_y</p:attrName>
                                        </p:attrNameLst>
                                      </p:cBhvr>
                                      <p:tavLst>
                                        <p:tav tm="0">
                                          <p:val>
                                            <p:strVal val="#ppt_y+.1"/>
                                          </p:val>
                                        </p:tav>
                                        <p:tav tm="100000">
                                          <p:val>
                                            <p:strVal val="#ppt_y"/>
                                          </p:val>
                                        </p:tav>
                                      </p:tavLst>
                                    </p:anim>
                                  </p:childTnLst>
                                </p:cTn>
                              </p:par>
                              <p:par>
                                <p:cTn id="27" presetID="45" presetClass="entr" presetSubtype="0" repeatCount="200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1250"/>
                                        <p:tgtEl>
                                          <p:spTgt spid="19"/>
                                        </p:tgtEl>
                                      </p:cBhvr>
                                    </p:animEffect>
                                    <p:anim calcmode="lin" valueType="num">
                                      <p:cBhvr>
                                        <p:cTn id="30" dur="1250" fill="hold"/>
                                        <p:tgtEl>
                                          <p:spTgt spid="19"/>
                                        </p:tgtEl>
                                        <p:attrNameLst>
                                          <p:attrName>ppt_w</p:attrName>
                                        </p:attrNameLst>
                                      </p:cBhvr>
                                      <p:tavLst>
                                        <p:tav tm="0" fmla="#ppt_w*sin(2.5*pi*$)">
                                          <p:val>
                                            <p:fltVal val="0"/>
                                          </p:val>
                                        </p:tav>
                                        <p:tav tm="100000">
                                          <p:val>
                                            <p:fltVal val="1"/>
                                          </p:val>
                                        </p:tav>
                                      </p:tavLst>
                                    </p:anim>
                                    <p:anim calcmode="lin" valueType="num">
                                      <p:cBhvr>
                                        <p:cTn id="31" dur="1250" fill="hold"/>
                                        <p:tgtEl>
                                          <p:spTgt spid="19"/>
                                        </p:tgtEl>
                                        <p:attrNameLst>
                                          <p:attrName>ppt_h</p:attrName>
                                        </p:attrNameLst>
                                      </p:cBhvr>
                                      <p:tavLst>
                                        <p:tav tm="0">
                                          <p:val>
                                            <p:strVal val="#ppt_h"/>
                                          </p:val>
                                        </p:tav>
                                        <p:tav tm="100000">
                                          <p:val>
                                            <p:strVal val="#ppt_h"/>
                                          </p:val>
                                        </p:tav>
                                      </p:tavLst>
                                    </p:anim>
                                  </p:childTnLst>
                                </p:cTn>
                              </p:par>
                              <p:par>
                                <p:cTn id="32" presetID="22" presetClass="entr" presetSubtype="1" fill="hold" nodeType="withEffect">
                                  <p:stCondLst>
                                    <p:cond delay="1250"/>
                                  </p:stCondLst>
                                  <p:childTnLst>
                                    <p:set>
                                      <p:cBhvr>
                                        <p:cTn id="33" dur="1" fill="hold">
                                          <p:stCondLst>
                                            <p:cond delay="0"/>
                                          </p:stCondLst>
                                        </p:cTn>
                                        <p:tgtEl>
                                          <p:spTgt spid="21"/>
                                        </p:tgtEl>
                                        <p:attrNameLst>
                                          <p:attrName>style.visibility</p:attrName>
                                        </p:attrNameLst>
                                      </p:cBhvr>
                                      <p:to>
                                        <p:strVal val="visible"/>
                                      </p:to>
                                    </p:set>
                                    <p:animEffect transition="in" filter="wipe(up)">
                                      <p:cBhvr>
                                        <p:cTn id="34" dur="75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P spid="14" grpId="0"/>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1845411" y="3656524"/>
            <a:ext cx="4050795" cy="868956"/>
          </a:xfrm>
          <a:prstGeom prst="rect">
            <a:avLst/>
          </a:prstGeom>
          <a:noFill/>
        </p:spPr>
        <p:txBody>
          <a:bodyPr wrap="square" rtlCol="0">
            <a:spAutoFit/>
          </a:bodyPr>
          <a:lstStyle/>
          <a:p>
            <a:pPr algn="r">
              <a:lnSpc>
                <a:spcPct val="150000"/>
              </a:lnSpc>
            </a:pPr>
            <a:r>
              <a:rPr lang="en-US" altLang="zh-CN" sz="1600" b="1" dirty="0">
                <a:solidFill>
                  <a:srgbClr val="42E8CE"/>
                </a:solidFill>
                <a:latin typeface="微软雅黑" panose="020B0503020204020204" pitchFamily="34" charset="-122"/>
                <a:ea typeface="微软雅黑" panose="020B0503020204020204" pitchFamily="34" charset="-122"/>
              </a:rPr>
              <a:t>Saturday, 2020</a:t>
            </a:r>
          </a:p>
          <a:p>
            <a:pPr algn="r">
              <a:lnSpc>
                <a:spcPct val="150000"/>
              </a:lnSpc>
            </a:pPr>
            <a:r>
              <a:rPr lang="zh-CN" altLang="en-US" sz="2000" b="1" dirty="0">
                <a:solidFill>
                  <a:schemeClr val="bg2">
                    <a:lumMod val="25000"/>
                  </a:schemeClr>
                </a:solidFill>
                <a:latin typeface="微软雅黑" panose="020B0503020204020204" pitchFamily="34" charset="-122"/>
                <a:ea typeface="微软雅黑" panose="020B0503020204020204" pitchFamily="34" charset="-122"/>
              </a:rPr>
              <a:t>用户画像的用途</a:t>
            </a:r>
          </a:p>
        </p:txBody>
      </p:sp>
      <p:sp>
        <p:nvSpPr>
          <p:cNvPr id="16" name="文本框 15"/>
          <p:cNvSpPr txBox="1"/>
          <p:nvPr/>
        </p:nvSpPr>
        <p:spPr>
          <a:xfrm>
            <a:off x="6295795" y="1090233"/>
            <a:ext cx="2997200" cy="868956"/>
          </a:xfrm>
          <a:prstGeom prst="rect">
            <a:avLst/>
          </a:prstGeom>
          <a:noFill/>
        </p:spPr>
        <p:txBody>
          <a:bodyPr wrap="square" rtlCol="0">
            <a:spAutoFit/>
          </a:bodyPr>
          <a:lstStyle/>
          <a:p>
            <a:pPr>
              <a:lnSpc>
                <a:spcPct val="150000"/>
              </a:lnSpc>
            </a:pPr>
            <a:r>
              <a:rPr lang="en-US" altLang="zh-CN" sz="1600" b="1" dirty="0">
                <a:solidFill>
                  <a:srgbClr val="42E8CE"/>
                </a:solidFill>
                <a:latin typeface="微软雅黑" panose="020B0503020204020204" pitchFamily="34" charset="-122"/>
                <a:ea typeface="微软雅黑" panose="020B0503020204020204" pitchFamily="34" charset="-122"/>
              </a:rPr>
              <a:t>Saturday, 2020</a:t>
            </a:r>
          </a:p>
          <a:p>
            <a:pPr>
              <a:lnSpc>
                <a:spcPct val="150000"/>
              </a:lnSpc>
            </a:pPr>
            <a:r>
              <a:rPr lang="zh-CN" altLang="en-US" sz="2000" b="1" dirty="0">
                <a:solidFill>
                  <a:schemeClr val="bg2">
                    <a:lumMod val="25000"/>
                  </a:schemeClr>
                </a:solidFill>
                <a:latin typeface="微软雅黑" panose="020B0503020204020204" pitchFamily="34" charset="-122"/>
                <a:ea typeface="微软雅黑" panose="020B0503020204020204" pitchFamily="34" charset="-122"/>
              </a:rPr>
              <a:t>为什么要使用用户画像</a:t>
            </a:r>
          </a:p>
        </p:txBody>
      </p:sp>
      <p:cxnSp>
        <p:nvCxnSpPr>
          <p:cNvPr id="25" name="直接连接符 24"/>
          <p:cNvCxnSpPr/>
          <p:nvPr/>
        </p:nvCxnSpPr>
        <p:spPr>
          <a:xfrm>
            <a:off x="6105427" y="0"/>
            <a:ext cx="0" cy="6858000"/>
          </a:xfrm>
          <a:prstGeom prst="line">
            <a:avLst/>
          </a:prstGeom>
          <a:ln w="28575">
            <a:solidFill>
              <a:schemeClr val="bg2">
                <a:lumMod val="50000"/>
              </a:schemeClr>
            </a:solidFill>
          </a:ln>
          <a:effectLst>
            <a:outerShdw sx="1000" sy="1000" algn="ctr" rotWithShape="0">
              <a:schemeClr val="bg1">
                <a:lumMod val="50000"/>
              </a:schemeClr>
            </a:outerShdw>
          </a:effectLst>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6437367" y="2195489"/>
            <a:ext cx="4423792" cy="3572278"/>
          </a:xfrm>
          <a:prstGeom prst="rect">
            <a:avLst/>
          </a:prstGeom>
          <a:noFill/>
          <a:ln w="19050">
            <a:solidFill>
              <a:srgbClr val="42E8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8" name="文本框 17"/>
          <p:cNvSpPr txBox="1"/>
          <p:nvPr/>
        </p:nvSpPr>
        <p:spPr>
          <a:xfrm>
            <a:off x="6632211" y="2195489"/>
            <a:ext cx="4034104" cy="2972289"/>
          </a:xfrm>
          <a:prstGeom prst="rect">
            <a:avLst/>
          </a:prstGeom>
          <a:noFill/>
        </p:spPr>
        <p:txBody>
          <a:bodyPr wrap="square" rtlCol="0">
            <a:spAutoFit/>
          </a:bodyPr>
          <a:lstStyle/>
          <a:p>
            <a:pPr>
              <a:lnSpc>
                <a:spcPct val="150000"/>
              </a:lnSpc>
            </a:pPr>
            <a:r>
              <a:rPr lang="zh-CN" altLang="en-US" sz="1050" dirty="0">
                <a:latin typeface="微软雅黑" panose="020B0503020204020204" pitchFamily="34" charset="-122"/>
                <a:ea typeface="微软雅黑" panose="020B0503020204020204" pitchFamily="34" charset="-122"/>
              </a:rPr>
              <a:t>      用户画像可以使产品的服务对象更加聚焦，更加的专注。在行业里，我们经常看到这样一种现象：做一个产品，期望目标用户能涵盖所有人，男人女人、老人小孩、专家小白、文青屌丝</a:t>
            </a:r>
            <a:r>
              <a:rPr lang="en-US" altLang="zh-CN" sz="1050" dirty="0">
                <a:latin typeface="微软雅黑" panose="020B0503020204020204" pitchFamily="34" charset="-122"/>
                <a:ea typeface="微软雅黑" panose="020B0503020204020204" pitchFamily="34" charset="-122"/>
              </a:rPr>
              <a:t>...... </a:t>
            </a:r>
            <a:r>
              <a:rPr lang="zh-CN" altLang="en-US" sz="1050" dirty="0">
                <a:latin typeface="微软雅黑" panose="020B0503020204020204" pitchFamily="34" charset="-122"/>
                <a:ea typeface="微软雅黑" panose="020B0503020204020204" pitchFamily="34" charset="-122"/>
              </a:rPr>
              <a:t>通常这样的产品会走向消亡，因为每一个产品都是为特定目标群的共同标准而服务的，当目标群的基数越大，这个标准就越低。换言之， 如果这个产品是适合每一个人的，那么其实它是为最低的标准服务的，这样的产品要么毫无特色，要么过于简陋。</a:t>
            </a:r>
            <a:endParaRPr lang="en-US" altLang="zh-CN" sz="1050" dirty="0">
              <a:latin typeface="微软雅黑" panose="020B0503020204020204" pitchFamily="34" charset="-122"/>
              <a:ea typeface="微软雅黑" panose="020B0503020204020204" pitchFamily="34" charset="-122"/>
            </a:endParaRPr>
          </a:p>
          <a:p>
            <a:pPr>
              <a:lnSpc>
                <a:spcPct val="150000"/>
              </a:lnSpc>
            </a:pPr>
            <a:r>
              <a:rPr lang="zh-CN" altLang="en-US" sz="1050" dirty="0">
                <a:latin typeface="微软雅黑" panose="020B0503020204020204" pitchFamily="34" charset="-122"/>
                <a:ea typeface="微软雅黑" panose="020B0503020204020204" pitchFamily="34" charset="-122"/>
              </a:rPr>
              <a:t>      用户画像可以提高决策效率。在现在的产品设计流程中，各个环节的参与者非常多，分歧总是不可避免，决策效率无疑影响着项目的进度。而用户画像是来自于对目标用户的研究，当所有参与产品的人都基于一致的用户进行讨论和决策，就很容易约束各方能保持在同一个大方向上，提高决策的效率。</a:t>
            </a:r>
            <a:endParaRPr lang="en-US" altLang="zh-CN" sz="105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23" name="矩形 22"/>
          <p:cNvSpPr/>
          <p:nvPr/>
        </p:nvSpPr>
        <p:spPr>
          <a:xfrm>
            <a:off x="1607653" y="4813982"/>
            <a:ext cx="4361093" cy="1667763"/>
          </a:xfrm>
          <a:prstGeom prst="rect">
            <a:avLst/>
          </a:prstGeom>
          <a:noFill/>
          <a:ln w="19050">
            <a:solidFill>
              <a:srgbClr val="42E8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4" name="文本框 23"/>
          <p:cNvSpPr txBox="1"/>
          <p:nvPr/>
        </p:nvSpPr>
        <p:spPr>
          <a:xfrm>
            <a:off x="1535111" y="4761780"/>
            <a:ext cx="4361095" cy="1667764"/>
          </a:xfrm>
          <a:prstGeom prst="rect">
            <a:avLst/>
          </a:prstGeom>
          <a:noFill/>
        </p:spPr>
        <p:txBody>
          <a:bodyPr wrap="square" rtlCol="0">
            <a:spAutoFit/>
          </a:bodyPr>
          <a:lstStyle/>
          <a:p>
            <a:pPr algn="r">
              <a:lnSpc>
                <a:spcPct val="150000"/>
              </a:lnSpc>
            </a:pPr>
            <a:r>
              <a:rPr lang="zh-CN" altLang="en-US" sz="1050" dirty="0">
                <a:latin typeface="微软雅黑" panose="020B0503020204020204" pitchFamily="34" charset="-122"/>
                <a:ea typeface="微软雅黑" panose="020B0503020204020204" pitchFamily="34" charset="-122"/>
              </a:rPr>
              <a:t>     用户画像又称用户角色，作为一种勾画目标用户、联系用户诉求与设计方向的有效工具，用户画像在各领域得到了广泛的应用。我们在实际操作的过程中往往会以最为浅显和贴近生活的话语将用户的属性、行为与期待的数据转化联结起来。作为实际用户的虚拟代表，用户画像所形成的用户角色并不是脱离产品和市场之外所构建出来的，形成的用户角色需要有代表性能代表产品的主要受众和目标群体                           </a:t>
            </a:r>
            <a:r>
              <a:rPr lang="zh-CN" altLang="en-US" dirty="0"/>
              <a:t>。</a:t>
            </a:r>
            <a:endParaRPr lang="en-US" altLang="zh-CN" sz="12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28" name="矩形 27">
            <a:extLst>
              <a:ext uri="{FF2B5EF4-FFF2-40B4-BE49-F238E27FC236}">
                <a16:creationId xmlns:a16="http://schemas.microsoft.com/office/drawing/2014/main" id="{C73F049B-D46D-403D-96B4-10A06469A367}"/>
              </a:ext>
            </a:extLst>
          </p:cNvPr>
          <p:cNvSpPr/>
          <p:nvPr/>
        </p:nvSpPr>
        <p:spPr>
          <a:xfrm>
            <a:off x="0" y="206062"/>
            <a:ext cx="154546" cy="721216"/>
          </a:xfrm>
          <a:prstGeom prst="rect">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9" name="矩形 28">
            <a:extLst>
              <a:ext uri="{FF2B5EF4-FFF2-40B4-BE49-F238E27FC236}">
                <a16:creationId xmlns:a16="http://schemas.microsoft.com/office/drawing/2014/main" id="{44EF2BA5-7EB6-460E-B9EE-1823E0EE0355}"/>
              </a:ext>
            </a:extLst>
          </p:cNvPr>
          <p:cNvSpPr/>
          <p:nvPr/>
        </p:nvSpPr>
        <p:spPr>
          <a:xfrm>
            <a:off x="218939" y="206062"/>
            <a:ext cx="154546" cy="721216"/>
          </a:xfrm>
          <a:prstGeom prst="rect">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0" name="矩形 29">
            <a:extLst>
              <a:ext uri="{FF2B5EF4-FFF2-40B4-BE49-F238E27FC236}">
                <a16:creationId xmlns:a16="http://schemas.microsoft.com/office/drawing/2014/main" id="{085990CC-6799-4ACB-BF5B-270752DBD41B}"/>
              </a:ext>
            </a:extLst>
          </p:cNvPr>
          <p:cNvSpPr/>
          <p:nvPr/>
        </p:nvSpPr>
        <p:spPr>
          <a:xfrm>
            <a:off x="437878" y="206062"/>
            <a:ext cx="154546" cy="721216"/>
          </a:xfrm>
          <a:prstGeom prst="rect">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1" name="文本框 30">
            <a:extLst>
              <a:ext uri="{FF2B5EF4-FFF2-40B4-BE49-F238E27FC236}">
                <a16:creationId xmlns:a16="http://schemas.microsoft.com/office/drawing/2014/main" id="{0C1988F7-3E64-4EAE-A7B1-06BE9F491A7C}"/>
              </a:ext>
            </a:extLst>
          </p:cNvPr>
          <p:cNvSpPr txBox="1"/>
          <p:nvPr/>
        </p:nvSpPr>
        <p:spPr>
          <a:xfrm>
            <a:off x="832474" y="206062"/>
            <a:ext cx="1826141" cy="584775"/>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effectLst/>
                <a:uLnTx/>
                <a:uFillTx/>
                <a:latin typeface="Arial"/>
                <a:ea typeface="微软雅黑"/>
                <a:cs typeface="+mn-cs"/>
              </a:rPr>
              <a:t>离线计算</a:t>
            </a:r>
          </a:p>
        </p:txBody>
      </p:sp>
      <p:sp>
        <p:nvSpPr>
          <p:cNvPr id="32" name="矩形 31">
            <a:extLst>
              <a:ext uri="{FF2B5EF4-FFF2-40B4-BE49-F238E27FC236}">
                <a16:creationId xmlns:a16="http://schemas.microsoft.com/office/drawing/2014/main" id="{CF223B84-6B8A-4F55-996D-11B731008C71}"/>
              </a:ext>
            </a:extLst>
          </p:cNvPr>
          <p:cNvSpPr/>
          <p:nvPr/>
        </p:nvSpPr>
        <p:spPr>
          <a:xfrm>
            <a:off x="832474" y="755099"/>
            <a:ext cx="4746170" cy="307777"/>
          </a:xfrm>
          <a:prstGeom prst="rect">
            <a:avLst/>
          </a:prstGeom>
        </p:spPr>
        <p:txBody>
          <a:bodyPr wrap="square">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a:solidFill>
                  <a:srgbClr val="FFFFFF">
                    <a:lumMod val="50000"/>
                  </a:srgbClr>
                </a:solidFill>
                <a:latin typeface="Arial"/>
                <a:ea typeface="等线" panose="02010600030101010101" pitchFamily="2" charset="-122"/>
              </a:rPr>
              <a:t>1705E-</a:t>
            </a:r>
            <a:r>
              <a:rPr lang="zh-CN" altLang="en-US" sz="1400" dirty="0">
                <a:solidFill>
                  <a:srgbClr val="FFFFFF">
                    <a:lumMod val="50000"/>
                  </a:srgbClr>
                </a:solidFill>
                <a:latin typeface="Arial"/>
                <a:ea typeface="等线" panose="02010600030101010101" pitchFamily="2" charset="-122"/>
              </a:rPr>
              <a:t>离线计算小组</a:t>
            </a:r>
            <a:endParaRPr kumimoji="0" lang="zh-CN" altLang="en-US" sz="1400" b="0" i="0" u="none" strike="noStrike" kern="1200" cap="none" spc="0" normalizeH="0" baseline="0" noProof="0" dirty="0">
              <a:ln>
                <a:noFill/>
              </a:ln>
              <a:solidFill>
                <a:srgbClr val="FFFFFF">
                  <a:lumMod val="50000"/>
                </a:srgbClr>
              </a:solidFill>
              <a:effectLst/>
              <a:uLnTx/>
              <a:uFillTx/>
              <a:latin typeface="Arial"/>
              <a:ea typeface="等线" panose="02010600030101010101" pitchFamily="2" charset="-122"/>
              <a:cs typeface="+mn-cs"/>
            </a:endParaRPr>
          </a:p>
        </p:txBody>
      </p:sp>
      <p:pic>
        <p:nvPicPr>
          <p:cNvPr id="3" name="图片 2">
            <a:extLst>
              <a:ext uri="{FF2B5EF4-FFF2-40B4-BE49-F238E27FC236}">
                <a16:creationId xmlns:a16="http://schemas.microsoft.com/office/drawing/2014/main" id="{F21160A8-6EF3-4B4C-92B9-F2CAF305C8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5111" y="1192399"/>
            <a:ext cx="4138716" cy="2564766"/>
          </a:xfrm>
          <a:prstGeom prst="rect">
            <a:avLst/>
          </a:prstGeom>
        </p:spPr>
      </p:pic>
    </p:spTree>
    <p:extLst>
      <p:ext uri="{BB962C8B-B14F-4D97-AF65-F5344CB8AC3E}">
        <p14:creationId xmlns:p14="http://schemas.microsoft.com/office/powerpoint/2010/main" val="1011457283"/>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750"/>
                                        <p:tgtEl>
                                          <p:spTgt spid="16"/>
                                        </p:tgtEl>
                                      </p:cBhvr>
                                    </p:animEffect>
                                    <p:anim calcmode="lin" valueType="num">
                                      <p:cBhvr>
                                        <p:cTn id="8" dur="750" fill="hold"/>
                                        <p:tgtEl>
                                          <p:spTgt spid="16"/>
                                        </p:tgtEl>
                                        <p:attrNameLst>
                                          <p:attrName>ppt_x</p:attrName>
                                        </p:attrNameLst>
                                      </p:cBhvr>
                                      <p:tavLst>
                                        <p:tav tm="0">
                                          <p:val>
                                            <p:strVal val="#ppt_x"/>
                                          </p:val>
                                        </p:tav>
                                        <p:tav tm="100000">
                                          <p:val>
                                            <p:strVal val="#ppt_x"/>
                                          </p:val>
                                        </p:tav>
                                      </p:tavLst>
                                    </p:anim>
                                    <p:anim calcmode="lin" valueType="num">
                                      <p:cBhvr>
                                        <p:cTn id="9" dur="750" fill="hold"/>
                                        <p:tgtEl>
                                          <p:spTgt spid="16"/>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16" presetClass="entr" presetSubtype="37" fill="hold" grpId="0" nodeType="after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barn(outVertical)">
                                      <p:cBhvr>
                                        <p:cTn id="13" dur="500"/>
                                        <p:tgtEl>
                                          <p:spTgt spid="17"/>
                                        </p:tgtEl>
                                      </p:cBhvr>
                                    </p:animEffect>
                                  </p:childTnLst>
                                </p:cTn>
                              </p:par>
                              <p:par>
                                <p:cTn id="14" presetID="47" presetClass="entr" presetSubtype="0"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750"/>
                                        <p:tgtEl>
                                          <p:spTgt spid="18"/>
                                        </p:tgtEl>
                                      </p:cBhvr>
                                    </p:animEffect>
                                    <p:anim calcmode="lin" valueType="num">
                                      <p:cBhvr>
                                        <p:cTn id="17" dur="750" fill="hold"/>
                                        <p:tgtEl>
                                          <p:spTgt spid="18"/>
                                        </p:tgtEl>
                                        <p:attrNameLst>
                                          <p:attrName>ppt_x</p:attrName>
                                        </p:attrNameLst>
                                      </p:cBhvr>
                                      <p:tavLst>
                                        <p:tav tm="0">
                                          <p:val>
                                            <p:strVal val="#ppt_x"/>
                                          </p:val>
                                        </p:tav>
                                        <p:tav tm="100000">
                                          <p:val>
                                            <p:strVal val="#ppt_x"/>
                                          </p:val>
                                        </p:tav>
                                      </p:tavLst>
                                    </p:anim>
                                    <p:anim calcmode="lin" valueType="num">
                                      <p:cBhvr>
                                        <p:cTn id="18" dur="750" fill="hold"/>
                                        <p:tgtEl>
                                          <p:spTgt spid="18"/>
                                        </p:tgtEl>
                                        <p:attrNameLst>
                                          <p:attrName>ppt_y</p:attrName>
                                        </p:attrNameLst>
                                      </p:cBhvr>
                                      <p:tavLst>
                                        <p:tav tm="0">
                                          <p:val>
                                            <p:strVal val="#ppt_y-.1"/>
                                          </p:val>
                                        </p:tav>
                                        <p:tav tm="100000">
                                          <p:val>
                                            <p:strVal val="#ppt_y"/>
                                          </p:val>
                                        </p:tav>
                                      </p:tavLst>
                                    </p:anim>
                                  </p:childTnLst>
                                </p:cTn>
                              </p:par>
                            </p:childTnLst>
                          </p:cTn>
                        </p:par>
                        <p:par>
                          <p:cTn id="19" fill="hold">
                            <p:stCondLst>
                              <p:cond delay="1500"/>
                            </p:stCondLst>
                            <p:childTnLst>
                              <p:par>
                                <p:cTn id="20" presetID="42" presetClass="entr" presetSubtype="0" fill="hold" grpId="0" nodeType="after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750"/>
                                        <p:tgtEl>
                                          <p:spTgt spid="22"/>
                                        </p:tgtEl>
                                      </p:cBhvr>
                                    </p:animEffect>
                                    <p:anim calcmode="lin" valueType="num">
                                      <p:cBhvr>
                                        <p:cTn id="23" dur="750" fill="hold"/>
                                        <p:tgtEl>
                                          <p:spTgt spid="22"/>
                                        </p:tgtEl>
                                        <p:attrNameLst>
                                          <p:attrName>ppt_x</p:attrName>
                                        </p:attrNameLst>
                                      </p:cBhvr>
                                      <p:tavLst>
                                        <p:tav tm="0">
                                          <p:val>
                                            <p:strVal val="#ppt_x"/>
                                          </p:val>
                                        </p:tav>
                                        <p:tav tm="100000">
                                          <p:val>
                                            <p:strVal val="#ppt_x"/>
                                          </p:val>
                                        </p:tav>
                                      </p:tavLst>
                                    </p:anim>
                                    <p:anim calcmode="lin" valueType="num">
                                      <p:cBhvr>
                                        <p:cTn id="24" dur="750" fill="hold"/>
                                        <p:tgtEl>
                                          <p:spTgt spid="22"/>
                                        </p:tgtEl>
                                        <p:attrNameLst>
                                          <p:attrName>ppt_y</p:attrName>
                                        </p:attrNameLst>
                                      </p:cBhvr>
                                      <p:tavLst>
                                        <p:tav tm="0">
                                          <p:val>
                                            <p:strVal val="#ppt_y+.1"/>
                                          </p:val>
                                        </p:tav>
                                        <p:tav tm="100000">
                                          <p:val>
                                            <p:strVal val="#ppt_y"/>
                                          </p:val>
                                        </p:tav>
                                      </p:tavLst>
                                    </p:anim>
                                  </p:childTnLst>
                                </p:cTn>
                              </p:par>
                            </p:childTnLst>
                          </p:cTn>
                        </p:par>
                        <p:par>
                          <p:cTn id="25" fill="hold">
                            <p:stCondLst>
                              <p:cond delay="2250"/>
                            </p:stCondLst>
                            <p:childTnLst>
                              <p:par>
                                <p:cTn id="26" presetID="16" presetClass="entr" presetSubtype="37" fill="hold" grpId="0" nodeType="after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barn(outVertical)">
                                      <p:cBhvr>
                                        <p:cTn id="28" dur="500"/>
                                        <p:tgtEl>
                                          <p:spTgt spid="23"/>
                                        </p:tgtEl>
                                      </p:cBhvr>
                                    </p:animEffect>
                                  </p:childTnLst>
                                </p:cTn>
                              </p:par>
                              <p:par>
                                <p:cTn id="29" presetID="47"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750"/>
                                        <p:tgtEl>
                                          <p:spTgt spid="24"/>
                                        </p:tgtEl>
                                      </p:cBhvr>
                                    </p:animEffect>
                                    <p:anim calcmode="lin" valueType="num">
                                      <p:cBhvr>
                                        <p:cTn id="32" dur="750" fill="hold"/>
                                        <p:tgtEl>
                                          <p:spTgt spid="24"/>
                                        </p:tgtEl>
                                        <p:attrNameLst>
                                          <p:attrName>ppt_x</p:attrName>
                                        </p:attrNameLst>
                                      </p:cBhvr>
                                      <p:tavLst>
                                        <p:tav tm="0">
                                          <p:val>
                                            <p:strVal val="#ppt_x"/>
                                          </p:val>
                                        </p:tav>
                                        <p:tav tm="100000">
                                          <p:val>
                                            <p:strVal val="#ppt_x"/>
                                          </p:val>
                                        </p:tav>
                                      </p:tavLst>
                                    </p:anim>
                                    <p:anim calcmode="lin" valueType="num">
                                      <p:cBhvr>
                                        <p:cTn id="33" dur="75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16" grpId="0"/>
      <p:bldP spid="17" grpId="0" animBg="1"/>
      <p:bldP spid="18" grpId="0"/>
      <p:bldP spid="23" grpId="0" animBg="1"/>
      <p:bldP spid="2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1845411" y="3656524"/>
            <a:ext cx="4050795" cy="868956"/>
          </a:xfrm>
          <a:prstGeom prst="rect">
            <a:avLst/>
          </a:prstGeom>
          <a:noFill/>
        </p:spPr>
        <p:txBody>
          <a:bodyPr wrap="square" rtlCol="0">
            <a:spAutoFit/>
          </a:bodyPr>
          <a:lstStyle/>
          <a:p>
            <a:pPr algn="r">
              <a:lnSpc>
                <a:spcPct val="150000"/>
              </a:lnSpc>
            </a:pPr>
            <a:r>
              <a:rPr lang="en-US" altLang="zh-CN" sz="1600" b="1" dirty="0">
                <a:solidFill>
                  <a:srgbClr val="42E8CE"/>
                </a:solidFill>
                <a:latin typeface="微软雅黑" panose="020B0503020204020204" pitchFamily="34" charset="-122"/>
                <a:ea typeface="微软雅黑" panose="020B0503020204020204" pitchFamily="34" charset="-122"/>
              </a:rPr>
              <a:t>Saturday, 2020</a:t>
            </a:r>
          </a:p>
          <a:p>
            <a:pPr algn="r">
              <a:lnSpc>
                <a:spcPct val="150000"/>
              </a:lnSpc>
            </a:pPr>
            <a:r>
              <a:rPr lang="zh-CN" altLang="en-US" sz="2000" b="1" dirty="0">
                <a:solidFill>
                  <a:schemeClr val="bg2">
                    <a:lumMod val="25000"/>
                  </a:schemeClr>
                </a:solidFill>
                <a:latin typeface="微软雅黑" panose="020B0503020204020204" pitchFamily="34" charset="-122"/>
                <a:ea typeface="微软雅黑" panose="020B0503020204020204" pitchFamily="34" charset="-122"/>
              </a:rPr>
              <a:t>为什么要使用</a:t>
            </a:r>
            <a:r>
              <a:rPr lang="en-US" altLang="zh-CN" sz="2000" b="1" dirty="0">
                <a:solidFill>
                  <a:schemeClr val="bg2">
                    <a:lumMod val="25000"/>
                  </a:schemeClr>
                </a:solidFill>
                <a:latin typeface="微软雅黑" panose="020B0503020204020204" pitchFamily="34" charset="-122"/>
                <a:ea typeface="微软雅黑" panose="020B0503020204020204" pitchFamily="34" charset="-122"/>
              </a:rPr>
              <a:t>spark</a:t>
            </a:r>
            <a:endParaRPr lang="zh-CN" altLang="en-US" sz="20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6295795" y="1090233"/>
            <a:ext cx="2997200" cy="868956"/>
          </a:xfrm>
          <a:prstGeom prst="rect">
            <a:avLst/>
          </a:prstGeom>
          <a:noFill/>
        </p:spPr>
        <p:txBody>
          <a:bodyPr wrap="square" rtlCol="0">
            <a:spAutoFit/>
          </a:bodyPr>
          <a:lstStyle/>
          <a:p>
            <a:pPr>
              <a:lnSpc>
                <a:spcPct val="150000"/>
              </a:lnSpc>
            </a:pPr>
            <a:r>
              <a:rPr lang="en-US" altLang="zh-CN" sz="1600" b="1" dirty="0">
                <a:solidFill>
                  <a:srgbClr val="42E8CE"/>
                </a:solidFill>
                <a:latin typeface="微软雅黑" panose="020B0503020204020204" pitchFamily="34" charset="-122"/>
                <a:ea typeface="微软雅黑" panose="020B0503020204020204" pitchFamily="34" charset="-122"/>
              </a:rPr>
              <a:t>Saturday, 2020</a:t>
            </a:r>
          </a:p>
          <a:p>
            <a:pPr>
              <a:lnSpc>
                <a:spcPct val="150000"/>
              </a:lnSpc>
            </a:pPr>
            <a:r>
              <a:rPr lang="en-US" altLang="zh-CN" sz="2000" b="1" dirty="0">
                <a:solidFill>
                  <a:schemeClr val="bg2">
                    <a:lumMod val="25000"/>
                  </a:schemeClr>
                </a:solidFill>
                <a:latin typeface="微软雅黑" panose="020B0503020204020204" pitchFamily="34" charset="-122"/>
                <a:ea typeface="微软雅黑" panose="020B0503020204020204" pitchFamily="34" charset="-122"/>
              </a:rPr>
              <a:t>Spark</a:t>
            </a:r>
            <a:r>
              <a:rPr lang="zh-CN" altLang="en-US" sz="2000" b="1" dirty="0">
                <a:solidFill>
                  <a:schemeClr val="bg2">
                    <a:lumMod val="25000"/>
                  </a:schemeClr>
                </a:solidFill>
                <a:latin typeface="微软雅黑" panose="020B0503020204020204" pitchFamily="34" charset="-122"/>
                <a:ea typeface="微软雅黑" panose="020B0503020204020204" pitchFamily="34" charset="-122"/>
              </a:rPr>
              <a:t>的特点</a:t>
            </a:r>
          </a:p>
        </p:txBody>
      </p:sp>
      <p:cxnSp>
        <p:nvCxnSpPr>
          <p:cNvPr id="25" name="直接连接符 24"/>
          <p:cNvCxnSpPr/>
          <p:nvPr/>
        </p:nvCxnSpPr>
        <p:spPr>
          <a:xfrm>
            <a:off x="6105427" y="0"/>
            <a:ext cx="0" cy="6858000"/>
          </a:xfrm>
          <a:prstGeom prst="line">
            <a:avLst/>
          </a:prstGeom>
          <a:ln w="28575">
            <a:solidFill>
              <a:schemeClr val="bg2">
                <a:lumMod val="50000"/>
              </a:schemeClr>
            </a:solidFill>
          </a:ln>
          <a:effectLst>
            <a:outerShdw sx="1000" sy="1000" algn="ctr" rotWithShape="0">
              <a:schemeClr val="bg1">
                <a:lumMod val="50000"/>
              </a:schemeClr>
            </a:outerShdw>
          </a:effectLst>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6332190" y="2169656"/>
            <a:ext cx="4497435" cy="1780175"/>
          </a:xfrm>
          <a:prstGeom prst="rect">
            <a:avLst/>
          </a:prstGeom>
          <a:noFill/>
          <a:ln w="19050">
            <a:solidFill>
              <a:srgbClr val="42E8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8" name="文本框 17"/>
          <p:cNvSpPr txBox="1"/>
          <p:nvPr/>
        </p:nvSpPr>
        <p:spPr>
          <a:xfrm>
            <a:off x="6295794" y="2195489"/>
            <a:ext cx="4370521" cy="1223412"/>
          </a:xfrm>
          <a:prstGeom prst="rect">
            <a:avLst/>
          </a:prstGeom>
          <a:noFill/>
        </p:spPr>
        <p:txBody>
          <a:bodyPr wrap="square" rtlCol="0">
            <a:spAutoFit/>
          </a:bodyPr>
          <a:lstStyle/>
          <a:p>
            <a:r>
              <a:rPr lang="en-US" altLang="zh-CN" sz="1050" dirty="0">
                <a:latin typeface="微软雅黑" panose="020B0503020204020204" pitchFamily="34" charset="-122"/>
                <a:ea typeface="微软雅黑" panose="020B0503020204020204" pitchFamily="34" charset="-122"/>
              </a:rPr>
              <a:t>park </a:t>
            </a:r>
            <a:r>
              <a:rPr lang="zh-CN" altLang="en-US" sz="1050" dirty="0">
                <a:latin typeface="微软雅黑" panose="020B0503020204020204" pitchFamily="34" charset="-122"/>
                <a:ea typeface="微软雅黑" panose="020B0503020204020204" pitchFamily="34" charset="-122"/>
              </a:rPr>
              <a:t>主要有三个特点</a:t>
            </a:r>
            <a:r>
              <a:rPr lang="zh-CN" altLang="en-US" sz="1050" baseline="30000" dirty="0">
                <a:latin typeface="微软雅黑" panose="020B0503020204020204" pitchFamily="34" charset="-122"/>
                <a:ea typeface="微软雅黑" panose="020B0503020204020204" pitchFamily="34" charset="-122"/>
              </a:rPr>
              <a:t> </a:t>
            </a:r>
            <a:r>
              <a:rPr lang="zh-CN" altLang="en-US" sz="1050" dirty="0">
                <a:latin typeface="微软雅黑" panose="020B0503020204020204" pitchFamily="34" charset="-122"/>
                <a:ea typeface="微软雅黑" panose="020B0503020204020204" pitchFamily="34" charset="-122"/>
              </a:rPr>
              <a:t> ：</a:t>
            </a:r>
          </a:p>
          <a:p>
            <a:r>
              <a:rPr lang="zh-CN" altLang="en-US" sz="1050" dirty="0">
                <a:latin typeface="微软雅黑" panose="020B0503020204020204" pitchFamily="34" charset="-122"/>
                <a:ea typeface="微软雅黑" panose="020B0503020204020204" pitchFamily="34" charset="-122"/>
              </a:rPr>
              <a:t>首先，高级 </a:t>
            </a:r>
            <a:r>
              <a:rPr lang="en-US" altLang="zh-CN" sz="1050" dirty="0">
                <a:latin typeface="微软雅黑" panose="020B0503020204020204" pitchFamily="34" charset="-122"/>
                <a:ea typeface="微软雅黑" panose="020B0503020204020204" pitchFamily="34" charset="-122"/>
              </a:rPr>
              <a:t>API </a:t>
            </a:r>
            <a:r>
              <a:rPr lang="zh-CN" altLang="en-US" sz="1050" dirty="0">
                <a:latin typeface="微软雅黑" panose="020B0503020204020204" pitchFamily="34" charset="-122"/>
                <a:ea typeface="微软雅黑" panose="020B0503020204020204" pitchFamily="34" charset="-122"/>
              </a:rPr>
              <a:t>剥离了对集群本身的关注，</a:t>
            </a:r>
            <a:r>
              <a:rPr lang="en-US" altLang="zh-CN" sz="1050" dirty="0">
                <a:latin typeface="微软雅黑" panose="020B0503020204020204" pitchFamily="34" charset="-122"/>
                <a:ea typeface="微软雅黑" panose="020B0503020204020204" pitchFamily="34" charset="-122"/>
              </a:rPr>
              <a:t>Spark </a:t>
            </a:r>
            <a:r>
              <a:rPr lang="zh-CN" altLang="en-US" sz="1050" dirty="0">
                <a:latin typeface="微软雅黑" panose="020B0503020204020204" pitchFamily="34" charset="-122"/>
                <a:ea typeface="微软雅黑" panose="020B0503020204020204" pitchFamily="34" charset="-122"/>
              </a:rPr>
              <a:t>应用开发者可以专注于应用所要做的计算本身。</a:t>
            </a:r>
          </a:p>
          <a:p>
            <a:r>
              <a:rPr lang="zh-CN" altLang="en-US" sz="1050" dirty="0">
                <a:latin typeface="微软雅黑" panose="020B0503020204020204" pitchFamily="34" charset="-122"/>
                <a:ea typeface="微软雅黑" panose="020B0503020204020204" pitchFamily="34" charset="-122"/>
              </a:rPr>
              <a:t>其次，</a:t>
            </a:r>
            <a:r>
              <a:rPr lang="en-US" altLang="zh-CN" sz="1050" dirty="0">
                <a:latin typeface="微软雅黑" panose="020B0503020204020204" pitchFamily="34" charset="-122"/>
                <a:ea typeface="微软雅黑" panose="020B0503020204020204" pitchFamily="34" charset="-122"/>
              </a:rPr>
              <a:t>Spark </a:t>
            </a:r>
            <a:r>
              <a:rPr lang="zh-CN" altLang="en-US" sz="1050" dirty="0">
                <a:latin typeface="微软雅黑" panose="020B0503020204020204" pitchFamily="34" charset="-122"/>
                <a:ea typeface="微软雅黑" panose="020B0503020204020204" pitchFamily="34" charset="-122"/>
              </a:rPr>
              <a:t>很快，支持交互式计算和复杂算法。</a:t>
            </a:r>
          </a:p>
          <a:p>
            <a:r>
              <a:rPr lang="zh-CN" altLang="en-US" sz="1050" dirty="0">
                <a:latin typeface="微软雅黑" panose="020B0503020204020204" pitchFamily="34" charset="-122"/>
                <a:ea typeface="微软雅黑" panose="020B0503020204020204" pitchFamily="34" charset="-122"/>
              </a:rPr>
              <a:t>最后，</a:t>
            </a:r>
            <a:r>
              <a:rPr lang="en-US" altLang="zh-CN" sz="1050" dirty="0">
                <a:latin typeface="微软雅黑" panose="020B0503020204020204" pitchFamily="34" charset="-122"/>
                <a:ea typeface="微软雅黑" panose="020B0503020204020204" pitchFamily="34" charset="-122"/>
              </a:rPr>
              <a:t>Spark </a:t>
            </a:r>
            <a:r>
              <a:rPr lang="zh-CN" altLang="en-US" sz="1050" dirty="0">
                <a:latin typeface="微软雅黑" panose="020B0503020204020204" pitchFamily="34" charset="-122"/>
                <a:ea typeface="微软雅黑" panose="020B0503020204020204" pitchFamily="34" charset="-122"/>
              </a:rPr>
              <a:t>是一个通用引擎，可用它来完成各种各样的运算，包括 </a:t>
            </a:r>
            <a:r>
              <a:rPr lang="en-US" altLang="zh-CN" sz="1050" dirty="0">
                <a:latin typeface="微软雅黑" panose="020B0503020204020204" pitchFamily="34" charset="-122"/>
                <a:ea typeface="微软雅黑" panose="020B0503020204020204" pitchFamily="34" charset="-122"/>
              </a:rPr>
              <a:t>SQL </a:t>
            </a:r>
            <a:r>
              <a:rPr lang="zh-CN" altLang="en-US" sz="1050" dirty="0">
                <a:latin typeface="微软雅黑" panose="020B0503020204020204" pitchFamily="34" charset="-122"/>
                <a:ea typeface="微软雅黑" panose="020B0503020204020204" pitchFamily="34" charset="-122"/>
              </a:rPr>
              <a:t>查询、文本处理、机器学习等，而在 </a:t>
            </a:r>
            <a:r>
              <a:rPr lang="en-US" altLang="zh-CN" sz="1050" dirty="0">
                <a:latin typeface="微软雅黑" panose="020B0503020204020204" pitchFamily="34" charset="-122"/>
                <a:ea typeface="微软雅黑" panose="020B0503020204020204" pitchFamily="34" charset="-122"/>
              </a:rPr>
              <a:t>Spark </a:t>
            </a:r>
            <a:r>
              <a:rPr lang="zh-CN" altLang="en-US" sz="1050" dirty="0">
                <a:latin typeface="微软雅黑" panose="020B0503020204020204" pitchFamily="34" charset="-122"/>
                <a:ea typeface="微软雅黑" panose="020B0503020204020204" pitchFamily="34" charset="-122"/>
              </a:rPr>
              <a:t>出现之前，我们一般需要学习各种各样的引擎来分别处理这些需求。</a:t>
            </a:r>
          </a:p>
        </p:txBody>
      </p:sp>
      <p:sp>
        <p:nvSpPr>
          <p:cNvPr id="23" name="矩形 22"/>
          <p:cNvSpPr/>
          <p:nvPr/>
        </p:nvSpPr>
        <p:spPr>
          <a:xfrm>
            <a:off x="1535111" y="4706995"/>
            <a:ext cx="4379941" cy="1731511"/>
          </a:xfrm>
          <a:prstGeom prst="rect">
            <a:avLst/>
          </a:prstGeom>
          <a:noFill/>
          <a:ln w="19050">
            <a:solidFill>
              <a:srgbClr val="42E8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4" name="文本框 23"/>
          <p:cNvSpPr txBox="1"/>
          <p:nvPr/>
        </p:nvSpPr>
        <p:spPr>
          <a:xfrm>
            <a:off x="1535111" y="4761780"/>
            <a:ext cx="4361095" cy="1518044"/>
          </a:xfrm>
          <a:prstGeom prst="rect">
            <a:avLst/>
          </a:prstGeom>
          <a:noFill/>
        </p:spPr>
        <p:txBody>
          <a:bodyPr wrap="square" rtlCol="0">
            <a:spAutoFit/>
          </a:bodyPr>
          <a:lstStyle/>
          <a:p>
            <a:pPr algn="r">
              <a:lnSpc>
                <a:spcPct val="150000"/>
              </a:lnSpc>
            </a:pPr>
            <a:r>
              <a:rPr lang="en-US" altLang="zh-CN" sz="1050" dirty="0">
                <a:latin typeface="微软雅黑" panose="020B0503020204020204" pitchFamily="34" charset="-122"/>
                <a:ea typeface="微软雅黑" panose="020B0503020204020204" pitchFamily="34" charset="-122"/>
              </a:rPr>
              <a:t>Apache Spark </a:t>
            </a:r>
            <a:r>
              <a:rPr lang="zh-CN" altLang="en-US" sz="1050" dirty="0">
                <a:latin typeface="微软雅黑" panose="020B0503020204020204" pitchFamily="34" charset="-122"/>
                <a:ea typeface="微软雅黑" panose="020B0503020204020204" pitchFamily="34" charset="-122"/>
              </a:rPr>
              <a:t>是专为大规模数据处理而设计的快速通用的计算引擎。</a:t>
            </a:r>
            <a:r>
              <a:rPr lang="en-US" altLang="zh-CN" sz="1050" dirty="0">
                <a:latin typeface="微软雅黑" panose="020B0503020204020204" pitchFamily="34" charset="-122"/>
                <a:ea typeface="微软雅黑" panose="020B0503020204020204" pitchFamily="34" charset="-122"/>
              </a:rPr>
              <a:t>Spark</a:t>
            </a:r>
            <a:r>
              <a:rPr lang="zh-CN" altLang="en-US" sz="1050" dirty="0">
                <a:latin typeface="微软雅黑" panose="020B0503020204020204" pitchFamily="34" charset="-122"/>
                <a:ea typeface="微软雅黑" panose="020B0503020204020204" pitchFamily="34" charset="-122"/>
              </a:rPr>
              <a:t>是</a:t>
            </a:r>
            <a:r>
              <a:rPr lang="en-US" altLang="zh-CN" sz="1050" dirty="0">
                <a:latin typeface="微软雅黑" panose="020B0503020204020204" pitchFamily="34" charset="-122"/>
                <a:ea typeface="微软雅黑" panose="020B0503020204020204" pitchFamily="34" charset="-122"/>
              </a:rPr>
              <a:t>UC Berkeley AMP lab (</a:t>
            </a:r>
            <a:r>
              <a:rPr lang="zh-CN" altLang="en-US" sz="1050" dirty="0">
                <a:latin typeface="微软雅黑" panose="020B0503020204020204" pitchFamily="34" charset="-122"/>
                <a:ea typeface="微软雅黑" panose="020B0503020204020204" pitchFamily="34" charset="-122"/>
              </a:rPr>
              <a:t>加州大学伯克利分校的</a:t>
            </a:r>
            <a:r>
              <a:rPr lang="en-US" altLang="zh-CN" sz="1050" dirty="0">
                <a:latin typeface="微软雅黑" panose="020B0503020204020204" pitchFamily="34" charset="-122"/>
                <a:ea typeface="微软雅黑" panose="020B0503020204020204" pitchFamily="34" charset="-122"/>
              </a:rPr>
              <a:t>AMP</a:t>
            </a:r>
            <a:r>
              <a:rPr lang="zh-CN" altLang="en-US" sz="1050" dirty="0">
                <a:latin typeface="微软雅黑" panose="020B0503020204020204" pitchFamily="34" charset="-122"/>
                <a:ea typeface="微软雅黑" panose="020B0503020204020204" pitchFamily="34" charset="-122"/>
              </a:rPr>
              <a:t>实验室</a:t>
            </a:r>
            <a:r>
              <a:rPr lang="en-US" altLang="zh-CN" sz="1050" dirty="0">
                <a:latin typeface="微软雅黑" panose="020B0503020204020204" pitchFamily="34" charset="-122"/>
                <a:ea typeface="微软雅黑" panose="020B0503020204020204" pitchFamily="34" charset="-122"/>
              </a:rPr>
              <a:t>)</a:t>
            </a:r>
            <a:r>
              <a:rPr lang="zh-CN" altLang="en-US" sz="1050" dirty="0">
                <a:latin typeface="微软雅黑" panose="020B0503020204020204" pitchFamily="34" charset="-122"/>
                <a:ea typeface="微软雅黑" panose="020B0503020204020204" pitchFamily="34" charset="-122"/>
              </a:rPr>
              <a:t>开源的类</a:t>
            </a:r>
            <a:r>
              <a:rPr lang="en-US" altLang="zh-CN" sz="1050" dirty="0">
                <a:latin typeface="微软雅黑" panose="020B0503020204020204" pitchFamily="34" charset="-122"/>
                <a:ea typeface="微软雅黑" panose="020B0503020204020204" pitchFamily="34" charset="-122"/>
              </a:rPr>
              <a:t>Hadoop MapReduce</a:t>
            </a:r>
            <a:r>
              <a:rPr lang="zh-CN" altLang="en-US" sz="1050" dirty="0">
                <a:latin typeface="微软雅黑" panose="020B0503020204020204" pitchFamily="34" charset="-122"/>
                <a:ea typeface="微软雅黑" panose="020B0503020204020204" pitchFamily="34" charset="-122"/>
              </a:rPr>
              <a:t>的通用并行框架，</a:t>
            </a:r>
            <a:r>
              <a:rPr lang="en-US" altLang="zh-CN" sz="1050" dirty="0">
                <a:latin typeface="微软雅黑" panose="020B0503020204020204" pitchFamily="34" charset="-122"/>
                <a:ea typeface="微软雅黑" panose="020B0503020204020204" pitchFamily="34" charset="-122"/>
              </a:rPr>
              <a:t>Spark</a:t>
            </a:r>
            <a:r>
              <a:rPr lang="zh-CN" altLang="en-US" sz="1050" dirty="0">
                <a:latin typeface="微软雅黑" panose="020B0503020204020204" pitchFamily="34" charset="-122"/>
                <a:ea typeface="微软雅黑" panose="020B0503020204020204" pitchFamily="34" charset="-122"/>
              </a:rPr>
              <a:t>，拥有</a:t>
            </a:r>
            <a:r>
              <a:rPr lang="en-US" altLang="zh-CN" sz="1050" dirty="0">
                <a:latin typeface="微软雅黑" panose="020B0503020204020204" pitchFamily="34" charset="-122"/>
                <a:ea typeface="微软雅黑" panose="020B0503020204020204" pitchFamily="34" charset="-122"/>
              </a:rPr>
              <a:t>Hadoop MapReduce</a:t>
            </a:r>
            <a:r>
              <a:rPr lang="zh-CN" altLang="en-US" sz="1050" dirty="0">
                <a:latin typeface="微软雅黑" panose="020B0503020204020204" pitchFamily="34" charset="-122"/>
                <a:ea typeface="微软雅黑" panose="020B0503020204020204" pitchFamily="34" charset="-122"/>
              </a:rPr>
              <a:t>所具有的优点；但不同于</a:t>
            </a:r>
            <a:r>
              <a:rPr lang="en-US" altLang="zh-CN" sz="1050" dirty="0">
                <a:latin typeface="微软雅黑" panose="020B0503020204020204" pitchFamily="34" charset="-122"/>
                <a:ea typeface="微软雅黑" panose="020B0503020204020204" pitchFamily="34" charset="-122"/>
              </a:rPr>
              <a:t>MapReduce</a:t>
            </a:r>
            <a:r>
              <a:rPr lang="zh-CN" altLang="en-US" sz="1050" dirty="0">
                <a:latin typeface="微软雅黑" panose="020B0503020204020204" pitchFamily="34" charset="-122"/>
                <a:ea typeface="微软雅黑" panose="020B0503020204020204" pitchFamily="34" charset="-122"/>
              </a:rPr>
              <a:t>的是</a:t>
            </a:r>
            <a:r>
              <a:rPr lang="en-US" altLang="zh-CN" sz="1050" dirty="0">
                <a:latin typeface="微软雅黑" panose="020B0503020204020204" pitchFamily="34" charset="-122"/>
                <a:ea typeface="微软雅黑" panose="020B0503020204020204" pitchFamily="34" charset="-122"/>
              </a:rPr>
              <a:t>——Job</a:t>
            </a:r>
            <a:r>
              <a:rPr lang="zh-CN" altLang="en-US" sz="1050" dirty="0">
                <a:latin typeface="微软雅黑" panose="020B0503020204020204" pitchFamily="34" charset="-122"/>
                <a:ea typeface="微软雅黑" panose="020B0503020204020204" pitchFamily="34" charset="-122"/>
              </a:rPr>
              <a:t>中间输出结果可以保存在内存中，从而不再需要读写</a:t>
            </a:r>
            <a:r>
              <a:rPr lang="en-US" altLang="zh-CN" sz="1050" dirty="0">
                <a:latin typeface="微软雅黑" panose="020B0503020204020204" pitchFamily="34" charset="-122"/>
                <a:ea typeface="微软雅黑" panose="020B0503020204020204" pitchFamily="34" charset="-122"/>
              </a:rPr>
              <a:t>HDFS</a:t>
            </a:r>
            <a:r>
              <a:rPr lang="zh-CN" altLang="en-US" sz="1050" dirty="0">
                <a:latin typeface="微软雅黑" panose="020B0503020204020204" pitchFamily="34" charset="-122"/>
                <a:ea typeface="微软雅黑" panose="020B0503020204020204" pitchFamily="34" charset="-122"/>
              </a:rPr>
              <a:t>，因此</a:t>
            </a:r>
            <a:r>
              <a:rPr lang="en-US" altLang="zh-CN" sz="1050" dirty="0">
                <a:latin typeface="微软雅黑" panose="020B0503020204020204" pitchFamily="34" charset="-122"/>
                <a:ea typeface="微软雅黑" panose="020B0503020204020204" pitchFamily="34" charset="-122"/>
              </a:rPr>
              <a:t>Spark</a:t>
            </a:r>
            <a:r>
              <a:rPr lang="zh-CN" altLang="en-US" sz="1050" dirty="0">
                <a:latin typeface="微软雅黑" panose="020B0503020204020204" pitchFamily="34" charset="-122"/>
                <a:ea typeface="微软雅黑" panose="020B0503020204020204" pitchFamily="34" charset="-122"/>
              </a:rPr>
              <a:t>能更好地适用于数据挖掘与机器学习等需要迭代的</a:t>
            </a:r>
            <a:r>
              <a:rPr lang="en-US" altLang="zh-CN" sz="1050" dirty="0">
                <a:latin typeface="微软雅黑" panose="020B0503020204020204" pitchFamily="34" charset="-122"/>
                <a:ea typeface="微软雅黑" panose="020B0503020204020204" pitchFamily="34" charset="-122"/>
              </a:rPr>
              <a:t>MapReduce</a:t>
            </a:r>
            <a:r>
              <a:rPr lang="zh-CN" altLang="en-US" sz="1050" dirty="0">
                <a:latin typeface="微软雅黑" panose="020B0503020204020204" pitchFamily="34" charset="-122"/>
                <a:ea typeface="微软雅黑" panose="020B0503020204020204" pitchFamily="34" charset="-122"/>
              </a:rPr>
              <a:t>的算法。</a:t>
            </a:r>
            <a:endParaRPr lang="en-US" altLang="zh-CN" sz="105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28" name="矩形 27">
            <a:extLst>
              <a:ext uri="{FF2B5EF4-FFF2-40B4-BE49-F238E27FC236}">
                <a16:creationId xmlns:a16="http://schemas.microsoft.com/office/drawing/2014/main" id="{C73F049B-D46D-403D-96B4-10A06469A367}"/>
              </a:ext>
            </a:extLst>
          </p:cNvPr>
          <p:cNvSpPr/>
          <p:nvPr/>
        </p:nvSpPr>
        <p:spPr>
          <a:xfrm>
            <a:off x="0" y="206062"/>
            <a:ext cx="154546" cy="721216"/>
          </a:xfrm>
          <a:prstGeom prst="rect">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9" name="矩形 28">
            <a:extLst>
              <a:ext uri="{FF2B5EF4-FFF2-40B4-BE49-F238E27FC236}">
                <a16:creationId xmlns:a16="http://schemas.microsoft.com/office/drawing/2014/main" id="{44EF2BA5-7EB6-460E-B9EE-1823E0EE0355}"/>
              </a:ext>
            </a:extLst>
          </p:cNvPr>
          <p:cNvSpPr/>
          <p:nvPr/>
        </p:nvSpPr>
        <p:spPr>
          <a:xfrm>
            <a:off x="218939" y="206062"/>
            <a:ext cx="154546" cy="721216"/>
          </a:xfrm>
          <a:prstGeom prst="rect">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0" name="矩形 29">
            <a:extLst>
              <a:ext uri="{FF2B5EF4-FFF2-40B4-BE49-F238E27FC236}">
                <a16:creationId xmlns:a16="http://schemas.microsoft.com/office/drawing/2014/main" id="{085990CC-6799-4ACB-BF5B-270752DBD41B}"/>
              </a:ext>
            </a:extLst>
          </p:cNvPr>
          <p:cNvSpPr/>
          <p:nvPr/>
        </p:nvSpPr>
        <p:spPr>
          <a:xfrm>
            <a:off x="437878" y="206062"/>
            <a:ext cx="154546" cy="721216"/>
          </a:xfrm>
          <a:prstGeom prst="rect">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1" name="文本框 30">
            <a:extLst>
              <a:ext uri="{FF2B5EF4-FFF2-40B4-BE49-F238E27FC236}">
                <a16:creationId xmlns:a16="http://schemas.microsoft.com/office/drawing/2014/main" id="{0C1988F7-3E64-4EAE-A7B1-06BE9F491A7C}"/>
              </a:ext>
            </a:extLst>
          </p:cNvPr>
          <p:cNvSpPr txBox="1"/>
          <p:nvPr/>
        </p:nvSpPr>
        <p:spPr>
          <a:xfrm>
            <a:off x="832474" y="206062"/>
            <a:ext cx="1826141" cy="584775"/>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effectLst/>
                <a:uLnTx/>
                <a:uFillTx/>
                <a:latin typeface="Arial"/>
                <a:ea typeface="微软雅黑"/>
                <a:cs typeface="+mn-cs"/>
              </a:rPr>
              <a:t>离线计算</a:t>
            </a:r>
          </a:p>
        </p:txBody>
      </p:sp>
      <p:sp>
        <p:nvSpPr>
          <p:cNvPr id="32" name="矩形 31">
            <a:extLst>
              <a:ext uri="{FF2B5EF4-FFF2-40B4-BE49-F238E27FC236}">
                <a16:creationId xmlns:a16="http://schemas.microsoft.com/office/drawing/2014/main" id="{CF223B84-6B8A-4F55-996D-11B731008C71}"/>
              </a:ext>
            </a:extLst>
          </p:cNvPr>
          <p:cNvSpPr/>
          <p:nvPr/>
        </p:nvSpPr>
        <p:spPr>
          <a:xfrm>
            <a:off x="832474" y="732781"/>
            <a:ext cx="4746170" cy="307777"/>
          </a:xfrm>
          <a:prstGeom prst="rect">
            <a:avLst/>
          </a:prstGeom>
        </p:spPr>
        <p:txBody>
          <a:bodyPr wrap="square">
            <a:spAutoFit/>
            <a:scene3d>
              <a:camera prst="orthographicFront"/>
              <a:lightRig rig="threePt" dir="t"/>
            </a:scene3d>
            <a:sp3d contourW="12700"/>
          </a:bodyPr>
          <a:lstStyle/>
          <a:p>
            <a:pPr lvl="0">
              <a:defRPr/>
            </a:pPr>
            <a:r>
              <a:rPr lang="en-US" altLang="zh-CN" sz="1400" dirty="0">
                <a:solidFill>
                  <a:srgbClr val="FFFFFF">
                    <a:lumMod val="50000"/>
                  </a:srgbClr>
                </a:solidFill>
                <a:latin typeface="Arial"/>
                <a:ea typeface="等线" panose="02010600030101010101" pitchFamily="2" charset="-122"/>
              </a:rPr>
              <a:t>1705E-</a:t>
            </a:r>
            <a:r>
              <a:rPr lang="zh-CN" altLang="en-US" sz="1400" dirty="0">
                <a:solidFill>
                  <a:srgbClr val="FFFFFF">
                    <a:lumMod val="50000"/>
                  </a:srgbClr>
                </a:solidFill>
                <a:latin typeface="Arial"/>
                <a:ea typeface="等线" panose="02010600030101010101" pitchFamily="2" charset="-122"/>
              </a:rPr>
              <a:t>离线计算小组</a:t>
            </a:r>
          </a:p>
        </p:txBody>
      </p:sp>
      <p:pic>
        <p:nvPicPr>
          <p:cNvPr id="3" name="图片 2">
            <a:extLst>
              <a:ext uri="{FF2B5EF4-FFF2-40B4-BE49-F238E27FC236}">
                <a16:creationId xmlns:a16="http://schemas.microsoft.com/office/drawing/2014/main" id="{BB243985-719C-471D-B9F8-8E25ACC1A8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853" y="1183409"/>
            <a:ext cx="5011264" cy="2551071"/>
          </a:xfrm>
          <a:prstGeom prst="rect">
            <a:avLst/>
          </a:prstGeom>
        </p:spPr>
      </p:pic>
      <p:pic>
        <p:nvPicPr>
          <p:cNvPr id="5" name="图片 4">
            <a:extLst>
              <a:ext uri="{FF2B5EF4-FFF2-40B4-BE49-F238E27FC236}">
                <a16:creationId xmlns:a16="http://schemas.microsoft.com/office/drawing/2014/main" id="{EB8F1AE6-CED3-4B2E-9CFD-5037FA8D72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3522" y="4490837"/>
            <a:ext cx="5652411" cy="1894119"/>
          </a:xfrm>
          <a:prstGeom prst="rect">
            <a:avLst/>
          </a:prstGeom>
        </p:spPr>
      </p:pic>
    </p:spTree>
    <p:extLst>
      <p:ext uri="{BB962C8B-B14F-4D97-AF65-F5344CB8AC3E}">
        <p14:creationId xmlns:p14="http://schemas.microsoft.com/office/powerpoint/2010/main" val="3112492635"/>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750"/>
                                        <p:tgtEl>
                                          <p:spTgt spid="16"/>
                                        </p:tgtEl>
                                      </p:cBhvr>
                                    </p:animEffect>
                                    <p:anim calcmode="lin" valueType="num">
                                      <p:cBhvr>
                                        <p:cTn id="8" dur="750" fill="hold"/>
                                        <p:tgtEl>
                                          <p:spTgt spid="16"/>
                                        </p:tgtEl>
                                        <p:attrNameLst>
                                          <p:attrName>ppt_x</p:attrName>
                                        </p:attrNameLst>
                                      </p:cBhvr>
                                      <p:tavLst>
                                        <p:tav tm="0">
                                          <p:val>
                                            <p:strVal val="#ppt_x"/>
                                          </p:val>
                                        </p:tav>
                                        <p:tav tm="100000">
                                          <p:val>
                                            <p:strVal val="#ppt_x"/>
                                          </p:val>
                                        </p:tav>
                                      </p:tavLst>
                                    </p:anim>
                                    <p:anim calcmode="lin" valueType="num">
                                      <p:cBhvr>
                                        <p:cTn id="9" dur="750" fill="hold"/>
                                        <p:tgtEl>
                                          <p:spTgt spid="16"/>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16" presetClass="entr" presetSubtype="37" fill="hold" grpId="0" nodeType="after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barn(outVertical)">
                                      <p:cBhvr>
                                        <p:cTn id="13" dur="500"/>
                                        <p:tgtEl>
                                          <p:spTgt spid="17"/>
                                        </p:tgtEl>
                                      </p:cBhvr>
                                    </p:animEffect>
                                  </p:childTnLst>
                                </p:cTn>
                              </p:par>
                              <p:par>
                                <p:cTn id="14" presetID="47" presetClass="entr" presetSubtype="0"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750"/>
                                        <p:tgtEl>
                                          <p:spTgt spid="18"/>
                                        </p:tgtEl>
                                      </p:cBhvr>
                                    </p:animEffect>
                                    <p:anim calcmode="lin" valueType="num">
                                      <p:cBhvr>
                                        <p:cTn id="17" dur="750" fill="hold"/>
                                        <p:tgtEl>
                                          <p:spTgt spid="18"/>
                                        </p:tgtEl>
                                        <p:attrNameLst>
                                          <p:attrName>ppt_x</p:attrName>
                                        </p:attrNameLst>
                                      </p:cBhvr>
                                      <p:tavLst>
                                        <p:tav tm="0">
                                          <p:val>
                                            <p:strVal val="#ppt_x"/>
                                          </p:val>
                                        </p:tav>
                                        <p:tav tm="100000">
                                          <p:val>
                                            <p:strVal val="#ppt_x"/>
                                          </p:val>
                                        </p:tav>
                                      </p:tavLst>
                                    </p:anim>
                                    <p:anim calcmode="lin" valueType="num">
                                      <p:cBhvr>
                                        <p:cTn id="18" dur="750" fill="hold"/>
                                        <p:tgtEl>
                                          <p:spTgt spid="18"/>
                                        </p:tgtEl>
                                        <p:attrNameLst>
                                          <p:attrName>ppt_y</p:attrName>
                                        </p:attrNameLst>
                                      </p:cBhvr>
                                      <p:tavLst>
                                        <p:tav tm="0">
                                          <p:val>
                                            <p:strVal val="#ppt_y-.1"/>
                                          </p:val>
                                        </p:tav>
                                        <p:tav tm="100000">
                                          <p:val>
                                            <p:strVal val="#ppt_y"/>
                                          </p:val>
                                        </p:tav>
                                      </p:tavLst>
                                    </p:anim>
                                  </p:childTnLst>
                                </p:cTn>
                              </p:par>
                            </p:childTnLst>
                          </p:cTn>
                        </p:par>
                        <p:par>
                          <p:cTn id="19" fill="hold">
                            <p:stCondLst>
                              <p:cond delay="1500"/>
                            </p:stCondLst>
                            <p:childTnLst>
                              <p:par>
                                <p:cTn id="20" presetID="42" presetClass="entr" presetSubtype="0" fill="hold" grpId="0" nodeType="after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750"/>
                                        <p:tgtEl>
                                          <p:spTgt spid="22"/>
                                        </p:tgtEl>
                                      </p:cBhvr>
                                    </p:animEffect>
                                    <p:anim calcmode="lin" valueType="num">
                                      <p:cBhvr>
                                        <p:cTn id="23" dur="750" fill="hold"/>
                                        <p:tgtEl>
                                          <p:spTgt spid="22"/>
                                        </p:tgtEl>
                                        <p:attrNameLst>
                                          <p:attrName>ppt_x</p:attrName>
                                        </p:attrNameLst>
                                      </p:cBhvr>
                                      <p:tavLst>
                                        <p:tav tm="0">
                                          <p:val>
                                            <p:strVal val="#ppt_x"/>
                                          </p:val>
                                        </p:tav>
                                        <p:tav tm="100000">
                                          <p:val>
                                            <p:strVal val="#ppt_x"/>
                                          </p:val>
                                        </p:tav>
                                      </p:tavLst>
                                    </p:anim>
                                    <p:anim calcmode="lin" valueType="num">
                                      <p:cBhvr>
                                        <p:cTn id="24" dur="750" fill="hold"/>
                                        <p:tgtEl>
                                          <p:spTgt spid="22"/>
                                        </p:tgtEl>
                                        <p:attrNameLst>
                                          <p:attrName>ppt_y</p:attrName>
                                        </p:attrNameLst>
                                      </p:cBhvr>
                                      <p:tavLst>
                                        <p:tav tm="0">
                                          <p:val>
                                            <p:strVal val="#ppt_y+.1"/>
                                          </p:val>
                                        </p:tav>
                                        <p:tav tm="100000">
                                          <p:val>
                                            <p:strVal val="#ppt_y"/>
                                          </p:val>
                                        </p:tav>
                                      </p:tavLst>
                                    </p:anim>
                                  </p:childTnLst>
                                </p:cTn>
                              </p:par>
                            </p:childTnLst>
                          </p:cTn>
                        </p:par>
                        <p:par>
                          <p:cTn id="25" fill="hold">
                            <p:stCondLst>
                              <p:cond delay="2250"/>
                            </p:stCondLst>
                            <p:childTnLst>
                              <p:par>
                                <p:cTn id="26" presetID="16" presetClass="entr" presetSubtype="37" fill="hold" grpId="0" nodeType="after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barn(outVertical)">
                                      <p:cBhvr>
                                        <p:cTn id="28" dur="500"/>
                                        <p:tgtEl>
                                          <p:spTgt spid="23"/>
                                        </p:tgtEl>
                                      </p:cBhvr>
                                    </p:animEffect>
                                  </p:childTnLst>
                                </p:cTn>
                              </p:par>
                              <p:par>
                                <p:cTn id="29" presetID="47"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750"/>
                                        <p:tgtEl>
                                          <p:spTgt spid="24"/>
                                        </p:tgtEl>
                                      </p:cBhvr>
                                    </p:animEffect>
                                    <p:anim calcmode="lin" valueType="num">
                                      <p:cBhvr>
                                        <p:cTn id="32" dur="750" fill="hold"/>
                                        <p:tgtEl>
                                          <p:spTgt spid="24"/>
                                        </p:tgtEl>
                                        <p:attrNameLst>
                                          <p:attrName>ppt_x</p:attrName>
                                        </p:attrNameLst>
                                      </p:cBhvr>
                                      <p:tavLst>
                                        <p:tav tm="0">
                                          <p:val>
                                            <p:strVal val="#ppt_x"/>
                                          </p:val>
                                        </p:tav>
                                        <p:tav tm="100000">
                                          <p:val>
                                            <p:strVal val="#ppt_x"/>
                                          </p:val>
                                        </p:tav>
                                      </p:tavLst>
                                    </p:anim>
                                    <p:anim calcmode="lin" valueType="num">
                                      <p:cBhvr>
                                        <p:cTn id="33" dur="75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16" grpId="0"/>
      <p:bldP spid="17" grpId="0" animBg="1"/>
      <p:bldP spid="18" grpId="0"/>
      <p:bldP spid="23" grpId="0" animBg="1"/>
      <p:bldP spid="2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1845411" y="3656524"/>
            <a:ext cx="4050795" cy="868956"/>
          </a:xfrm>
          <a:prstGeom prst="rect">
            <a:avLst/>
          </a:prstGeom>
          <a:noFill/>
        </p:spPr>
        <p:txBody>
          <a:bodyPr wrap="square" rtlCol="0">
            <a:spAutoFit/>
          </a:bodyPr>
          <a:lstStyle/>
          <a:p>
            <a:pPr algn="r">
              <a:lnSpc>
                <a:spcPct val="150000"/>
              </a:lnSpc>
            </a:pPr>
            <a:r>
              <a:rPr lang="en-US" altLang="zh-CN" sz="1600" b="1" dirty="0">
                <a:solidFill>
                  <a:srgbClr val="42E8CE"/>
                </a:solidFill>
                <a:latin typeface="微软雅黑" panose="020B0503020204020204" pitchFamily="34" charset="-122"/>
                <a:ea typeface="微软雅黑" panose="020B0503020204020204" pitchFamily="34" charset="-122"/>
              </a:rPr>
              <a:t>Saturday, 2020</a:t>
            </a:r>
          </a:p>
          <a:p>
            <a:pPr algn="r">
              <a:lnSpc>
                <a:spcPct val="150000"/>
              </a:lnSpc>
            </a:pPr>
            <a:r>
              <a:rPr lang="zh-CN" altLang="en-US" sz="2000" b="1" dirty="0">
                <a:solidFill>
                  <a:schemeClr val="bg2">
                    <a:lumMod val="25000"/>
                  </a:schemeClr>
                </a:solidFill>
                <a:latin typeface="微软雅黑" panose="020B0503020204020204" pitchFamily="34" charset="-122"/>
                <a:ea typeface="微软雅黑" panose="020B0503020204020204" pitchFamily="34" charset="-122"/>
              </a:rPr>
              <a:t>为什么统计结果要存入</a:t>
            </a:r>
            <a:r>
              <a:rPr lang="en-US" altLang="zh-CN" sz="2000" b="1" dirty="0" err="1">
                <a:solidFill>
                  <a:schemeClr val="bg2">
                    <a:lumMod val="25000"/>
                  </a:schemeClr>
                </a:solidFill>
                <a:latin typeface="微软雅黑" panose="020B0503020204020204" pitchFamily="34" charset="-122"/>
                <a:ea typeface="微软雅黑" panose="020B0503020204020204" pitchFamily="34" charset="-122"/>
              </a:rPr>
              <a:t>Hbase</a:t>
            </a:r>
            <a:endParaRPr lang="zh-CN" altLang="en-US" sz="20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6295795" y="1090233"/>
            <a:ext cx="2997200" cy="868956"/>
          </a:xfrm>
          <a:prstGeom prst="rect">
            <a:avLst/>
          </a:prstGeom>
          <a:noFill/>
        </p:spPr>
        <p:txBody>
          <a:bodyPr wrap="square" rtlCol="0">
            <a:spAutoFit/>
          </a:bodyPr>
          <a:lstStyle/>
          <a:p>
            <a:pPr>
              <a:lnSpc>
                <a:spcPct val="150000"/>
              </a:lnSpc>
            </a:pPr>
            <a:r>
              <a:rPr lang="en-US" altLang="zh-CN" sz="1600" b="1" dirty="0">
                <a:solidFill>
                  <a:srgbClr val="42E8CE"/>
                </a:solidFill>
                <a:latin typeface="微软雅黑" panose="020B0503020204020204" pitchFamily="34" charset="-122"/>
                <a:ea typeface="微软雅黑" panose="020B0503020204020204" pitchFamily="34" charset="-122"/>
              </a:rPr>
              <a:t>Saturday, 2020</a:t>
            </a:r>
          </a:p>
          <a:p>
            <a:pPr>
              <a:lnSpc>
                <a:spcPct val="150000"/>
              </a:lnSpc>
            </a:pPr>
            <a:r>
              <a:rPr lang="en-US" altLang="zh-CN" sz="2000" b="1" dirty="0" err="1">
                <a:solidFill>
                  <a:schemeClr val="bg2">
                    <a:lumMod val="25000"/>
                  </a:schemeClr>
                </a:solidFill>
                <a:latin typeface="微软雅黑" panose="020B0503020204020204" pitchFamily="34" charset="-122"/>
                <a:ea typeface="微软雅黑" panose="020B0503020204020204" pitchFamily="34" charset="-122"/>
              </a:rPr>
              <a:t>Hbase</a:t>
            </a:r>
            <a:r>
              <a:rPr lang="zh-CN" altLang="en-US" sz="2000" b="1" dirty="0">
                <a:solidFill>
                  <a:schemeClr val="bg2">
                    <a:lumMod val="25000"/>
                  </a:schemeClr>
                </a:solidFill>
                <a:latin typeface="微软雅黑" panose="020B0503020204020204" pitchFamily="34" charset="-122"/>
                <a:ea typeface="微软雅黑" panose="020B0503020204020204" pitchFamily="34" charset="-122"/>
              </a:rPr>
              <a:t>的特点</a:t>
            </a:r>
          </a:p>
        </p:txBody>
      </p:sp>
      <p:cxnSp>
        <p:nvCxnSpPr>
          <p:cNvPr id="25" name="直接连接符 24"/>
          <p:cNvCxnSpPr/>
          <p:nvPr/>
        </p:nvCxnSpPr>
        <p:spPr>
          <a:xfrm>
            <a:off x="6105427" y="0"/>
            <a:ext cx="0" cy="6858000"/>
          </a:xfrm>
          <a:prstGeom prst="line">
            <a:avLst/>
          </a:prstGeom>
          <a:ln w="28575">
            <a:solidFill>
              <a:schemeClr val="bg2">
                <a:lumMod val="50000"/>
              </a:schemeClr>
            </a:solidFill>
          </a:ln>
          <a:effectLst>
            <a:outerShdw sx="1000" sy="1000" algn="ctr" rotWithShape="0">
              <a:schemeClr val="bg1">
                <a:lumMod val="50000"/>
              </a:schemeClr>
            </a:outerShdw>
          </a:effectLst>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6348615" y="2179935"/>
            <a:ext cx="4370512" cy="1238966"/>
          </a:xfrm>
          <a:prstGeom prst="rect">
            <a:avLst/>
          </a:prstGeom>
          <a:noFill/>
          <a:ln w="19050">
            <a:solidFill>
              <a:srgbClr val="42E8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8" name="文本框 17"/>
          <p:cNvSpPr txBox="1"/>
          <p:nvPr/>
        </p:nvSpPr>
        <p:spPr>
          <a:xfrm>
            <a:off x="6295794" y="2195489"/>
            <a:ext cx="4370521" cy="1384995"/>
          </a:xfrm>
          <a:prstGeom prst="rect">
            <a:avLst/>
          </a:prstGeom>
          <a:noFill/>
        </p:spPr>
        <p:txBody>
          <a:bodyPr wrap="square" rtlCol="0">
            <a:spAutoFit/>
          </a:bodyPr>
          <a:lstStyle/>
          <a:p>
            <a:r>
              <a:rPr lang="en-US" altLang="zh-CN" sz="1050" dirty="0">
                <a:latin typeface="微软雅黑" panose="020B0503020204020204" pitchFamily="34" charset="-122"/>
                <a:ea typeface="微软雅黑" panose="020B0503020204020204" pitchFamily="34" charset="-122"/>
              </a:rPr>
              <a:t>       HBase</a:t>
            </a:r>
            <a:r>
              <a:rPr lang="zh-CN" altLang="en-US" sz="1050" dirty="0">
                <a:latin typeface="微软雅黑" panose="020B0503020204020204" pitchFamily="34" charset="-122"/>
                <a:ea typeface="微软雅黑" panose="020B0503020204020204" pitchFamily="34" charset="-122"/>
              </a:rPr>
              <a:t>是一个高可靠、高性能、</a:t>
            </a:r>
            <a:r>
              <a:rPr lang="zh-CN" altLang="en-US" sz="1050" b="1" dirty="0">
                <a:latin typeface="微软雅黑" panose="020B0503020204020204" pitchFamily="34" charset="-122"/>
                <a:ea typeface="微软雅黑" panose="020B0503020204020204" pitchFamily="34" charset="-122"/>
              </a:rPr>
              <a:t>面向列</a:t>
            </a:r>
            <a:r>
              <a:rPr lang="zh-CN" altLang="en-US" sz="1050" dirty="0">
                <a:latin typeface="微软雅黑" panose="020B0503020204020204" pitchFamily="34" charset="-122"/>
                <a:ea typeface="微软雅黑" panose="020B0503020204020204" pitchFamily="34" charset="-122"/>
              </a:rPr>
              <a:t>、可伸缩的分布式数据库，是谷歌</a:t>
            </a:r>
            <a:r>
              <a:rPr lang="en-US" altLang="zh-CN" sz="1050" dirty="0" err="1">
                <a:latin typeface="微软雅黑" panose="020B0503020204020204" pitchFamily="34" charset="-122"/>
                <a:ea typeface="微软雅黑" panose="020B0503020204020204" pitchFamily="34" charset="-122"/>
              </a:rPr>
              <a:t>BigTable</a:t>
            </a:r>
            <a:r>
              <a:rPr lang="zh-CN" altLang="en-US" sz="1050" dirty="0">
                <a:latin typeface="微软雅黑" panose="020B0503020204020204" pitchFamily="34" charset="-122"/>
                <a:ea typeface="微软雅黑" panose="020B0503020204020204" pitchFamily="34" charset="-122"/>
              </a:rPr>
              <a:t>的开源实现，主要用来存储非结构化和半结构化的松散数据。</a:t>
            </a:r>
            <a:r>
              <a:rPr lang="en-US" altLang="zh-CN" sz="1050" dirty="0">
                <a:latin typeface="微软雅黑" panose="020B0503020204020204" pitchFamily="34" charset="-122"/>
                <a:ea typeface="微软雅黑" panose="020B0503020204020204" pitchFamily="34" charset="-122"/>
              </a:rPr>
              <a:t>HBase</a:t>
            </a:r>
            <a:r>
              <a:rPr lang="zh-CN" altLang="en-US" sz="1050" dirty="0">
                <a:latin typeface="微软雅黑" panose="020B0503020204020204" pitchFamily="34" charset="-122"/>
                <a:ea typeface="微软雅黑" panose="020B0503020204020204" pitchFamily="34" charset="-122"/>
              </a:rPr>
              <a:t>的目标是处理非常庞大的表，可以通过水平扩展的方式，利用廉价计算机集群处理由超过</a:t>
            </a:r>
            <a:r>
              <a:rPr lang="en-US" altLang="zh-CN" sz="1050" dirty="0">
                <a:latin typeface="微软雅黑" panose="020B0503020204020204" pitchFamily="34" charset="-122"/>
                <a:ea typeface="微软雅黑" panose="020B0503020204020204" pitchFamily="34" charset="-122"/>
              </a:rPr>
              <a:t>10</a:t>
            </a:r>
            <a:r>
              <a:rPr lang="zh-CN" altLang="en-US" sz="1050" dirty="0">
                <a:latin typeface="微软雅黑" panose="020B0503020204020204" pitchFamily="34" charset="-122"/>
                <a:ea typeface="微软雅黑" panose="020B0503020204020204" pitchFamily="34" charset="-122"/>
              </a:rPr>
              <a:t>亿行数据和数百万列元素组成的数据表。</a:t>
            </a:r>
          </a:p>
          <a:p>
            <a:br>
              <a:rPr lang="zh-CN" altLang="en-US" sz="1050" dirty="0">
                <a:latin typeface="微软雅黑" panose="020B0503020204020204" pitchFamily="34" charset="-122"/>
                <a:ea typeface="微软雅黑" panose="020B0503020204020204" pitchFamily="34" charset="-122"/>
              </a:rPr>
            </a:br>
            <a:br>
              <a:rPr lang="zh-CN" altLang="en-US" sz="1050" dirty="0">
                <a:latin typeface="微软雅黑" panose="020B0503020204020204" pitchFamily="34" charset="-122"/>
                <a:ea typeface="微软雅黑" panose="020B0503020204020204" pitchFamily="34" charset="-122"/>
              </a:rPr>
            </a:br>
            <a:endParaRPr lang="zh-CN" altLang="en-US" sz="1050" dirty="0">
              <a:latin typeface="微软雅黑" panose="020B0503020204020204" pitchFamily="34" charset="-122"/>
              <a:ea typeface="微软雅黑" panose="020B0503020204020204" pitchFamily="34" charset="-122"/>
            </a:endParaRPr>
          </a:p>
        </p:txBody>
      </p:sp>
      <p:sp>
        <p:nvSpPr>
          <p:cNvPr id="23" name="矩形 22"/>
          <p:cNvSpPr/>
          <p:nvPr/>
        </p:nvSpPr>
        <p:spPr>
          <a:xfrm>
            <a:off x="1470319" y="4776050"/>
            <a:ext cx="4534555" cy="1740074"/>
          </a:xfrm>
          <a:prstGeom prst="rect">
            <a:avLst/>
          </a:prstGeom>
          <a:noFill/>
          <a:ln w="19050">
            <a:solidFill>
              <a:srgbClr val="42E8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4" name="文本框 23"/>
          <p:cNvSpPr txBox="1"/>
          <p:nvPr/>
        </p:nvSpPr>
        <p:spPr>
          <a:xfrm>
            <a:off x="1535111" y="4761780"/>
            <a:ext cx="4361095" cy="1518044"/>
          </a:xfrm>
          <a:prstGeom prst="rect">
            <a:avLst/>
          </a:prstGeom>
          <a:noFill/>
        </p:spPr>
        <p:txBody>
          <a:bodyPr wrap="square" rtlCol="0">
            <a:spAutoFit/>
          </a:bodyPr>
          <a:lstStyle/>
          <a:p>
            <a:pPr algn="r">
              <a:lnSpc>
                <a:spcPct val="150000"/>
              </a:lnSpc>
            </a:pPr>
            <a:r>
              <a:rPr lang="en-US" altLang="zh-CN" sz="1050" dirty="0">
                <a:latin typeface="微软雅黑" panose="020B0503020204020204" pitchFamily="34" charset="-122"/>
                <a:ea typeface="微软雅黑" panose="020B0503020204020204" pitchFamily="34" charset="-122"/>
              </a:rPr>
              <a:t>       HBase</a:t>
            </a:r>
            <a:r>
              <a:rPr lang="zh-CN" altLang="en-US" sz="1050" dirty="0">
                <a:latin typeface="微软雅黑" panose="020B0503020204020204" pitchFamily="34" charset="-122"/>
                <a:ea typeface="微软雅黑" panose="020B0503020204020204" pitchFamily="34" charset="-122"/>
              </a:rPr>
              <a:t>位于结构化</a:t>
            </a:r>
            <a:r>
              <a:rPr lang="zh-CN" altLang="en-US" sz="1050" dirty="0">
                <a:latin typeface="微软雅黑" panose="020B0503020204020204" pitchFamily="34" charset="-122"/>
                <a:ea typeface="微软雅黑" panose="020B0503020204020204" pitchFamily="34" charset="-122"/>
                <a:hlinkClick r:id="rId2"/>
              </a:rPr>
              <a:t>存储</a:t>
            </a:r>
            <a:r>
              <a:rPr lang="zh-CN" altLang="en-US" sz="1050" dirty="0">
                <a:latin typeface="微软雅黑" panose="020B0503020204020204" pitchFamily="34" charset="-122"/>
                <a:ea typeface="微软雅黑" panose="020B0503020204020204" pitchFamily="34" charset="-122"/>
              </a:rPr>
              <a:t>层，</a:t>
            </a:r>
            <a:r>
              <a:rPr lang="en-US" altLang="zh-CN" sz="1050" dirty="0">
                <a:latin typeface="微软雅黑" panose="020B0503020204020204" pitchFamily="34" charset="-122"/>
                <a:ea typeface="微软雅黑" panose="020B0503020204020204" pitchFamily="34" charset="-122"/>
              </a:rPr>
              <a:t>Hadoop HDFS</a:t>
            </a:r>
            <a:r>
              <a:rPr lang="zh-CN" altLang="en-US" sz="1050" dirty="0">
                <a:latin typeface="微软雅黑" panose="020B0503020204020204" pitchFamily="34" charset="-122"/>
                <a:ea typeface="微软雅黑" panose="020B0503020204020204" pitchFamily="34" charset="-122"/>
              </a:rPr>
              <a:t>为</a:t>
            </a:r>
            <a:r>
              <a:rPr lang="en-US" altLang="zh-CN" sz="1050" dirty="0">
                <a:latin typeface="微软雅黑" panose="020B0503020204020204" pitchFamily="34" charset="-122"/>
                <a:ea typeface="微软雅黑" panose="020B0503020204020204" pitchFamily="34" charset="-122"/>
              </a:rPr>
              <a:t>HBase</a:t>
            </a:r>
            <a:r>
              <a:rPr lang="zh-CN" altLang="en-US" sz="1050" dirty="0">
                <a:latin typeface="微软雅黑" panose="020B0503020204020204" pitchFamily="34" charset="-122"/>
                <a:ea typeface="微软雅黑" panose="020B0503020204020204" pitchFamily="34" charset="-122"/>
              </a:rPr>
              <a:t>提供了高可靠性的底层存储支持，</a:t>
            </a:r>
            <a:r>
              <a:rPr lang="en-US" altLang="zh-CN" sz="1050" dirty="0">
                <a:latin typeface="微软雅黑" panose="020B0503020204020204" pitchFamily="34" charset="-122"/>
                <a:ea typeface="微软雅黑" panose="020B0503020204020204" pitchFamily="34" charset="-122"/>
              </a:rPr>
              <a:t>Hadoop MapReduce</a:t>
            </a:r>
            <a:r>
              <a:rPr lang="zh-CN" altLang="en-US" sz="1050" dirty="0">
                <a:latin typeface="微软雅黑" panose="020B0503020204020204" pitchFamily="34" charset="-122"/>
                <a:ea typeface="微软雅黑" panose="020B0503020204020204" pitchFamily="34" charset="-122"/>
              </a:rPr>
              <a:t>为</a:t>
            </a:r>
            <a:r>
              <a:rPr lang="en-US" altLang="zh-CN" sz="1050" dirty="0">
                <a:latin typeface="微软雅黑" panose="020B0503020204020204" pitchFamily="34" charset="-122"/>
                <a:ea typeface="微软雅黑" panose="020B0503020204020204" pitchFamily="34" charset="-122"/>
              </a:rPr>
              <a:t>HBase</a:t>
            </a:r>
            <a:r>
              <a:rPr lang="zh-CN" altLang="en-US" sz="1050" dirty="0">
                <a:latin typeface="微软雅黑" panose="020B0503020204020204" pitchFamily="34" charset="-122"/>
                <a:ea typeface="微软雅黑" panose="020B0503020204020204" pitchFamily="34" charset="-122"/>
              </a:rPr>
              <a:t>提供了高性能的计算能力，</a:t>
            </a:r>
            <a:r>
              <a:rPr lang="en-US" altLang="zh-CN" sz="1050" dirty="0">
                <a:latin typeface="微软雅黑" panose="020B0503020204020204" pitchFamily="34" charset="-122"/>
                <a:ea typeface="微软雅黑" panose="020B0503020204020204" pitchFamily="34" charset="-122"/>
              </a:rPr>
              <a:t>Zookeeper</a:t>
            </a:r>
            <a:r>
              <a:rPr lang="zh-CN" altLang="en-US" sz="1050" dirty="0">
                <a:latin typeface="微软雅黑" panose="020B0503020204020204" pitchFamily="34" charset="-122"/>
                <a:ea typeface="微软雅黑" panose="020B0503020204020204" pitchFamily="34" charset="-122"/>
              </a:rPr>
              <a:t>为</a:t>
            </a:r>
            <a:r>
              <a:rPr lang="en-US" altLang="zh-CN" sz="1050" dirty="0">
                <a:latin typeface="微软雅黑" panose="020B0503020204020204" pitchFamily="34" charset="-122"/>
                <a:ea typeface="微软雅黑" panose="020B0503020204020204" pitchFamily="34" charset="-122"/>
              </a:rPr>
              <a:t>HBase</a:t>
            </a:r>
            <a:r>
              <a:rPr lang="zh-CN" altLang="en-US" sz="1050" dirty="0">
                <a:latin typeface="微软雅黑" panose="020B0503020204020204" pitchFamily="34" charset="-122"/>
                <a:ea typeface="微软雅黑" panose="020B0503020204020204" pitchFamily="34" charset="-122"/>
              </a:rPr>
              <a:t>提供了稳定服务和</a:t>
            </a:r>
            <a:r>
              <a:rPr lang="en-US" altLang="zh-CN" sz="1050" dirty="0">
                <a:latin typeface="微软雅黑" panose="020B0503020204020204" pitchFamily="34" charset="-122"/>
                <a:ea typeface="微软雅黑" panose="020B0503020204020204" pitchFamily="34" charset="-122"/>
              </a:rPr>
              <a:t>failover</a:t>
            </a:r>
            <a:r>
              <a:rPr lang="zh-CN" altLang="en-US" sz="1050" dirty="0">
                <a:latin typeface="微软雅黑" panose="020B0503020204020204" pitchFamily="34" charset="-122"/>
                <a:ea typeface="微软雅黑" panose="020B0503020204020204" pitchFamily="34" charset="-122"/>
              </a:rPr>
              <a:t>机制。此外，</a:t>
            </a:r>
            <a:r>
              <a:rPr lang="en-US" altLang="zh-CN" sz="1050" dirty="0">
                <a:latin typeface="微软雅黑" panose="020B0503020204020204" pitchFamily="34" charset="-122"/>
                <a:ea typeface="微软雅黑" panose="020B0503020204020204" pitchFamily="34" charset="-122"/>
              </a:rPr>
              <a:t>Pig</a:t>
            </a:r>
            <a:r>
              <a:rPr lang="zh-CN" altLang="en-US" sz="1050" dirty="0">
                <a:latin typeface="微软雅黑" panose="020B0503020204020204" pitchFamily="34" charset="-122"/>
                <a:ea typeface="微软雅黑" panose="020B0503020204020204" pitchFamily="34" charset="-122"/>
              </a:rPr>
              <a:t>和</a:t>
            </a:r>
            <a:r>
              <a:rPr lang="en-US" altLang="zh-CN" sz="1050" dirty="0">
                <a:latin typeface="微软雅黑" panose="020B0503020204020204" pitchFamily="34" charset="-122"/>
                <a:ea typeface="微软雅黑" panose="020B0503020204020204" pitchFamily="34" charset="-122"/>
              </a:rPr>
              <a:t>Hive</a:t>
            </a:r>
            <a:r>
              <a:rPr lang="zh-CN" altLang="en-US" sz="1050" dirty="0">
                <a:latin typeface="微软雅黑" panose="020B0503020204020204" pitchFamily="34" charset="-122"/>
                <a:ea typeface="微软雅黑" panose="020B0503020204020204" pitchFamily="34" charset="-122"/>
              </a:rPr>
              <a:t>还为</a:t>
            </a:r>
            <a:r>
              <a:rPr lang="en-US" altLang="zh-CN" sz="1050" dirty="0">
                <a:latin typeface="微软雅黑" panose="020B0503020204020204" pitchFamily="34" charset="-122"/>
                <a:ea typeface="微软雅黑" panose="020B0503020204020204" pitchFamily="34" charset="-122"/>
              </a:rPr>
              <a:t>HBase</a:t>
            </a:r>
            <a:r>
              <a:rPr lang="zh-CN" altLang="en-US" sz="1050" dirty="0">
                <a:latin typeface="微软雅黑" panose="020B0503020204020204" pitchFamily="34" charset="-122"/>
                <a:ea typeface="微软雅黑" panose="020B0503020204020204" pitchFamily="34" charset="-122"/>
              </a:rPr>
              <a:t>提供了高层语言支持，使得在</a:t>
            </a:r>
            <a:r>
              <a:rPr lang="en-US" altLang="zh-CN" sz="1050" dirty="0">
                <a:latin typeface="微软雅黑" panose="020B0503020204020204" pitchFamily="34" charset="-122"/>
                <a:ea typeface="微软雅黑" panose="020B0503020204020204" pitchFamily="34" charset="-122"/>
              </a:rPr>
              <a:t>HBase</a:t>
            </a:r>
            <a:r>
              <a:rPr lang="zh-CN" altLang="en-US" sz="1050" dirty="0">
                <a:latin typeface="微软雅黑" panose="020B0503020204020204" pitchFamily="34" charset="-122"/>
                <a:ea typeface="微软雅黑" panose="020B0503020204020204" pitchFamily="34" charset="-122"/>
              </a:rPr>
              <a:t>上进行数据统计处理变的非常简单。 </a:t>
            </a:r>
            <a:r>
              <a:rPr lang="en-US" altLang="zh-CN" sz="1050" dirty="0">
                <a:latin typeface="微软雅黑" panose="020B0503020204020204" pitchFamily="34" charset="-122"/>
                <a:ea typeface="微软雅黑" panose="020B0503020204020204" pitchFamily="34" charset="-122"/>
              </a:rPr>
              <a:t>Sqoop</a:t>
            </a:r>
            <a:r>
              <a:rPr lang="zh-CN" altLang="en-US" sz="1050" dirty="0">
                <a:latin typeface="微软雅黑" panose="020B0503020204020204" pitchFamily="34" charset="-122"/>
                <a:ea typeface="微软雅黑" panose="020B0503020204020204" pitchFamily="34" charset="-122"/>
              </a:rPr>
              <a:t>则为</a:t>
            </a:r>
            <a:r>
              <a:rPr lang="en-US" altLang="zh-CN" sz="1050" dirty="0">
                <a:latin typeface="微软雅黑" panose="020B0503020204020204" pitchFamily="34" charset="-122"/>
                <a:ea typeface="微软雅黑" panose="020B0503020204020204" pitchFamily="34" charset="-122"/>
              </a:rPr>
              <a:t>HBase</a:t>
            </a:r>
            <a:r>
              <a:rPr lang="zh-CN" altLang="en-US" sz="1050" dirty="0">
                <a:latin typeface="微软雅黑" panose="020B0503020204020204" pitchFamily="34" charset="-122"/>
                <a:ea typeface="微软雅黑" panose="020B0503020204020204" pitchFamily="34" charset="-122"/>
              </a:rPr>
              <a:t>提供了方便的</a:t>
            </a:r>
            <a:r>
              <a:rPr lang="en-US" altLang="zh-CN" sz="1050" dirty="0">
                <a:latin typeface="微软雅黑" panose="020B0503020204020204" pitchFamily="34" charset="-122"/>
                <a:ea typeface="微软雅黑" panose="020B0503020204020204" pitchFamily="34" charset="-122"/>
              </a:rPr>
              <a:t>RDBMS</a:t>
            </a:r>
            <a:r>
              <a:rPr lang="zh-CN" altLang="en-US" sz="1050" dirty="0">
                <a:latin typeface="微软雅黑" panose="020B0503020204020204" pitchFamily="34" charset="-122"/>
                <a:ea typeface="微软雅黑" panose="020B0503020204020204" pitchFamily="34" charset="-122"/>
              </a:rPr>
              <a:t>数据导入功能，使得</a:t>
            </a:r>
            <a:r>
              <a:rPr lang="zh-CN" altLang="en-US" sz="1050" dirty="0">
                <a:latin typeface="微软雅黑" panose="020B0503020204020204" pitchFamily="34" charset="-122"/>
                <a:ea typeface="微软雅黑" panose="020B0503020204020204" pitchFamily="34" charset="-122"/>
                <a:hlinkClick r:id="rId3"/>
              </a:rPr>
              <a:t>传统数据库</a:t>
            </a:r>
            <a:r>
              <a:rPr lang="zh-CN" altLang="en-US" sz="1050" dirty="0">
                <a:latin typeface="微软雅黑" panose="020B0503020204020204" pitchFamily="34" charset="-122"/>
                <a:ea typeface="微软雅黑" panose="020B0503020204020204" pitchFamily="34" charset="-122"/>
              </a:rPr>
              <a:t>数据向</a:t>
            </a:r>
            <a:r>
              <a:rPr lang="en-US" altLang="zh-CN" sz="1050" dirty="0">
                <a:latin typeface="微软雅黑" panose="020B0503020204020204" pitchFamily="34" charset="-122"/>
                <a:ea typeface="微软雅黑" panose="020B0503020204020204" pitchFamily="34" charset="-122"/>
              </a:rPr>
              <a:t>HBase</a:t>
            </a:r>
            <a:r>
              <a:rPr lang="zh-CN" altLang="en-US" sz="1050" dirty="0">
                <a:latin typeface="微软雅黑" panose="020B0503020204020204" pitchFamily="34" charset="-122"/>
                <a:ea typeface="微软雅黑" panose="020B0503020204020204" pitchFamily="34" charset="-122"/>
              </a:rPr>
              <a:t>中迁移变的非常方便。</a:t>
            </a:r>
            <a:endParaRPr lang="en-US" altLang="zh-CN" sz="105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28" name="矩形 27">
            <a:extLst>
              <a:ext uri="{FF2B5EF4-FFF2-40B4-BE49-F238E27FC236}">
                <a16:creationId xmlns:a16="http://schemas.microsoft.com/office/drawing/2014/main" id="{C73F049B-D46D-403D-96B4-10A06469A367}"/>
              </a:ext>
            </a:extLst>
          </p:cNvPr>
          <p:cNvSpPr/>
          <p:nvPr/>
        </p:nvSpPr>
        <p:spPr>
          <a:xfrm>
            <a:off x="0" y="206062"/>
            <a:ext cx="154546" cy="721216"/>
          </a:xfrm>
          <a:prstGeom prst="rect">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9" name="矩形 28">
            <a:extLst>
              <a:ext uri="{FF2B5EF4-FFF2-40B4-BE49-F238E27FC236}">
                <a16:creationId xmlns:a16="http://schemas.microsoft.com/office/drawing/2014/main" id="{44EF2BA5-7EB6-460E-B9EE-1823E0EE0355}"/>
              </a:ext>
            </a:extLst>
          </p:cNvPr>
          <p:cNvSpPr/>
          <p:nvPr/>
        </p:nvSpPr>
        <p:spPr>
          <a:xfrm>
            <a:off x="218939" y="206062"/>
            <a:ext cx="154546" cy="721216"/>
          </a:xfrm>
          <a:prstGeom prst="rect">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0" name="矩形 29">
            <a:extLst>
              <a:ext uri="{FF2B5EF4-FFF2-40B4-BE49-F238E27FC236}">
                <a16:creationId xmlns:a16="http://schemas.microsoft.com/office/drawing/2014/main" id="{085990CC-6799-4ACB-BF5B-270752DBD41B}"/>
              </a:ext>
            </a:extLst>
          </p:cNvPr>
          <p:cNvSpPr/>
          <p:nvPr/>
        </p:nvSpPr>
        <p:spPr>
          <a:xfrm>
            <a:off x="437878" y="206062"/>
            <a:ext cx="154546" cy="721216"/>
          </a:xfrm>
          <a:prstGeom prst="rect">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1" name="文本框 30">
            <a:extLst>
              <a:ext uri="{FF2B5EF4-FFF2-40B4-BE49-F238E27FC236}">
                <a16:creationId xmlns:a16="http://schemas.microsoft.com/office/drawing/2014/main" id="{0C1988F7-3E64-4EAE-A7B1-06BE9F491A7C}"/>
              </a:ext>
            </a:extLst>
          </p:cNvPr>
          <p:cNvSpPr txBox="1"/>
          <p:nvPr/>
        </p:nvSpPr>
        <p:spPr>
          <a:xfrm>
            <a:off x="832474" y="206062"/>
            <a:ext cx="1826141" cy="584775"/>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effectLst/>
                <a:uLnTx/>
                <a:uFillTx/>
                <a:latin typeface="Arial"/>
                <a:ea typeface="微软雅黑"/>
                <a:cs typeface="+mn-cs"/>
              </a:rPr>
              <a:t>离线计算</a:t>
            </a:r>
          </a:p>
        </p:txBody>
      </p:sp>
      <p:sp>
        <p:nvSpPr>
          <p:cNvPr id="32" name="矩形 31">
            <a:extLst>
              <a:ext uri="{FF2B5EF4-FFF2-40B4-BE49-F238E27FC236}">
                <a16:creationId xmlns:a16="http://schemas.microsoft.com/office/drawing/2014/main" id="{CF223B84-6B8A-4F55-996D-11B731008C71}"/>
              </a:ext>
            </a:extLst>
          </p:cNvPr>
          <p:cNvSpPr/>
          <p:nvPr/>
        </p:nvSpPr>
        <p:spPr>
          <a:xfrm>
            <a:off x="832474" y="732781"/>
            <a:ext cx="4746170" cy="307777"/>
          </a:xfrm>
          <a:prstGeom prst="rect">
            <a:avLst/>
          </a:prstGeom>
        </p:spPr>
        <p:txBody>
          <a:bodyPr wrap="square">
            <a:spAutoFit/>
            <a:scene3d>
              <a:camera prst="orthographicFront"/>
              <a:lightRig rig="threePt" dir="t"/>
            </a:scene3d>
            <a:sp3d contourW="12700"/>
          </a:bodyPr>
          <a:lstStyle/>
          <a:p>
            <a:pPr lvl="0">
              <a:defRPr/>
            </a:pPr>
            <a:r>
              <a:rPr lang="en-US" altLang="zh-CN" sz="1400" dirty="0">
                <a:solidFill>
                  <a:srgbClr val="FFFFFF">
                    <a:lumMod val="50000"/>
                  </a:srgbClr>
                </a:solidFill>
                <a:latin typeface="Arial"/>
                <a:ea typeface="等线" panose="02010600030101010101" pitchFamily="2" charset="-122"/>
              </a:rPr>
              <a:t>1705E-</a:t>
            </a:r>
            <a:r>
              <a:rPr lang="zh-CN" altLang="en-US" sz="1400" dirty="0">
                <a:solidFill>
                  <a:srgbClr val="FFFFFF">
                    <a:lumMod val="50000"/>
                  </a:srgbClr>
                </a:solidFill>
                <a:latin typeface="Arial"/>
                <a:ea typeface="等线" panose="02010600030101010101" pitchFamily="2" charset="-122"/>
              </a:rPr>
              <a:t>离线计算小组</a:t>
            </a:r>
          </a:p>
        </p:txBody>
      </p:sp>
      <p:pic>
        <p:nvPicPr>
          <p:cNvPr id="3" name="图片 2">
            <a:extLst>
              <a:ext uri="{FF2B5EF4-FFF2-40B4-BE49-F238E27FC236}">
                <a16:creationId xmlns:a16="http://schemas.microsoft.com/office/drawing/2014/main" id="{8902FB00-F55D-4CB7-8EE3-6B5108F168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8797" y="1054828"/>
            <a:ext cx="4893818" cy="2686570"/>
          </a:xfrm>
          <a:prstGeom prst="rect">
            <a:avLst/>
          </a:prstGeom>
        </p:spPr>
      </p:pic>
      <p:pic>
        <p:nvPicPr>
          <p:cNvPr id="7" name="图片 6">
            <a:extLst>
              <a:ext uri="{FF2B5EF4-FFF2-40B4-BE49-F238E27FC236}">
                <a16:creationId xmlns:a16="http://schemas.microsoft.com/office/drawing/2014/main" id="{48941CBF-4648-41BA-ACD3-E9FF3777D9E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14095" y="3722636"/>
            <a:ext cx="5842212" cy="2793488"/>
          </a:xfrm>
          <a:prstGeom prst="rect">
            <a:avLst/>
          </a:prstGeom>
        </p:spPr>
      </p:pic>
    </p:spTree>
    <p:extLst>
      <p:ext uri="{BB962C8B-B14F-4D97-AF65-F5344CB8AC3E}">
        <p14:creationId xmlns:p14="http://schemas.microsoft.com/office/powerpoint/2010/main" val="417040720"/>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750"/>
                                        <p:tgtEl>
                                          <p:spTgt spid="16"/>
                                        </p:tgtEl>
                                      </p:cBhvr>
                                    </p:animEffect>
                                    <p:anim calcmode="lin" valueType="num">
                                      <p:cBhvr>
                                        <p:cTn id="8" dur="750" fill="hold"/>
                                        <p:tgtEl>
                                          <p:spTgt spid="16"/>
                                        </p:tgtEl>
                                        <p:attrNameLst>
                                          <p:attrName>ppt_x</p:attrName>
                                        </p:attrNameLst>
                                      </p:cBhvr>
                                      <p:tavLst>
                                        <p:tav tm="0">
                                          <p:val>
                                            <p:strVal val="#ppt_x"/>
                                          </p:val>
                                        </p:tav>
                                        <p:tav tm="100000">
                                          <p:val>
                                            <p:strVal val="#ppt_x"/>
                                          </p:val>
                                        </p:tav>
                                      </p:tavLst>
                                    </p:anim>
                                    <p:anim calcmode="lin" valueType="num">
                                      <p:cBhvr>
                                        <p:cTn id="9" dur="750" fill="hold"/>
                                        <p:tgtEl>
                                          <p:spTgt spid="16"/>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16" presetClass="entr" presetSubtype="37" fill="hold" grpId="0" nodeType="after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barn(outVertical)">
                                      <p:cBhvr>
                                        <p:cTn id="13" dur="500"/>
                                        <p:tgtEl>
                                          <p:spTgt spid="17"/>
                                        </p:tgtEl>
                                      </p:cBhvr>
                                    </p:animEffect>
                                  </p:childTnLst>
                                </p:cTn>
                              </p:par>
                              <p:par>
                                <p:cTn id="14" presetID="47" presetClass="entr" presetSubtype="0"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750"/>
                                        <p:tgtEl>
                                          <p:spTgt spid="18"/>
                                        </p:tgtEl>
                                      </p:cBhvr>
                                    </p:animEffect>
                                    <p:anim calcmode="lin" valueType="num">
                                      <p:cBhvr>
                                        <p:cTn id="17" dur="750" fill="hold"/>
                                        <p:tgtEl>
                                          <p:spTgt spid="18"/>
                                        </p:tgtEl>
                                        <p:attrNameLst>
                                          <p:attrName>ppt_x</p:attrName>
                                        </p:attrNameLst>
                                      </p:cBhvr>
                                      <p:tavLst>
                                        <p:tav tm="0">
                                          <p:val>
                                            <p:strVal val="#ppt_x"/>
                                          </p:val>
                                        </p:tav>
                                        <p:tav tm="100000">
                                          <p:val>
                                            <p:strVal val="#ppt_x"/>
                                          </p:val>
                                        </p:tav>
                                      </p:tavLst>
                                    </p:anim>
                                    <p:anim calcmode="lin" valueType="num">
                                      <p:cBhvr>
                                        <p:cTn id="18" dur="750" fill="hold"/>
                                        <p:tgtEl>
                                          <p:spTgt spid="18"/>
                                        </p:tgtEl>
                                        <p:attrNameLst>
                                          <p:attrName>ppt_y</p:attrName>
                                        </p:attrNameLst>
                                      </p:cBhvr>
                                      <p:tavLst>
                                        <p:tav tm="0">
                                          <p:val>
                                            <p:strVal val="#ppt_y-.1"/>
                                          </p:val>
                                        </p:tav>
                                        <p:tav tm="100000">
                                          <p:val>
                                            <p:strVal val="#ppt_y"/>
                                          </p:val>
                                        </p:tav>
                                      </p:tavLst>
                                    </p:anim>
                                  </p:childTnLst>
                                </p:cTn>
                              </p:par>
                            </p:childTnLst>
                          </p:cTn>
                        </p:par>
                        <p:par>
                          <p:cTn id="19" fill="hold">
                            <p:stCondLst>
                              <p:cond delay="1500"/>
                            </p:stCondLst>
                            <p:childTnLst>
                              <p:par>
                                <p:cTn id="20" presetID="42" presetClass="entr" presetSubtype="0" fill="hold" grpId="0" nodeType="after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750"/>
                                        <p:tgtEl>
                                          <p:spTgt spid="22"/>
                                        </p:tgtEl>
                                      </p:cBhvr>
                                    </p:animEffect>
                                    <p:anim calcmode="lin" valueType="num">
                                      <p:cBhvr>
                                        <p:cTn id="23" dur="750" fill="hold"/>
                                        <p:tgtEl>
                                          <p:spTgt spid="22"/>
                                        </p:tgtEl>
                                        <p:attrNameLst>
                                          <p:attrName>ppt_x</p:attrName>
                                        </p:attrNameLst>
                                      </p:cBhvr>
                                      <p:tavLst>
                                        <p:tav tm="0">
                                          <p:val>
                                            <p:strVal val="#ppt_x"/>
                                          </p:val>
                                        </p:tav>
                                        <p:tav tm="100000">
                                          <p:val>
                                            <p:strVal val="#ppt_x"/>
                                          </p:val>
                                        </p:tav>
                                      </p:tavLst>
                                    </p:anim>
                                    <p:anim calcmode="lin" valueType="num">
                                      <p:cBhvr>
                                        <p:cTn id="24" dur="750" fill="hold"/>
                                        <p:tgtEl>
                                          <p:spTgt spid="22"/>
                                        </p:tgtEl>
                                        <p:attrNameLst>
                                          <p:attrName>ppt_y</p:attrName>
                                        </p:attrNameLst>
                                      </p:cBhvr>
                                      <p:tavLst>
                                        <p:tav tm="0">
                                          <p:val>
                                            <p:strVal val="#ppt_y+.1"/>
                                          </p:val>
                                        </p:tav>
                                        <p:tav tm="100000">
                                          <p:val>
                                            <p:strVal val="#ppt_y"/>
                                          </p:val>
                                        </p:tav>
                                      </p:tavLst>
                                    </p:anim>
                                  </p:childTnLst>
                                </p:cTn>
                              </p:par>
                            </p:childTnLst>
                          </p:cTn>
                        </p:par>
                        <p:par>
                          <p:cTn id="25" fill="hold">
                            <p:stCondLst>
                              <p:cond delay="2250"/>
                            </p:stCondLst>
                            <p:childTnLst>
                              <p:par>
                                <p:cTn id="26" presetID="16" presetClass="entr" presetSubtype="37" fill="hold" grpId="0" nodeType="after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barn(outVertical)">
                                      <p:cBhvr>
                                        <p:cTn id="28" dur="500"/>
                                        <p:tgtEl>
                                          <p:spTgt spid="23"/>
                                        </p:tgtEl>
                                      </p:cBhvr>
                                    </p:animEffect>
                                  </p:childTnLst>
                                </p:cTn>
                              </p:par>
                              <p:par>
                                <p:cTn id="29" presetID="47"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750"/>
                                        <p:tgtEl>
                                          <p:spTgt spid="24"/>
                                        </p:tgtEl>
                                      </p:cBhvr>
                                    </p:animEffect>
                                    <p:anim calcmode="lin" valueType="num">
                                      <p:cBhvr>
                                        <p:cTn id="32" dur="750" fill="hold"/>
                                        <p:tgtEl>
                                          <p:spTgt spid="24"/>
                                        </p:tgtEl>
                                        <p:attrNameLst>
                                          <p:attrName>ppt_x</p:attrName>
                                        </p:attrNameLst>
                                      </p:cBhvr>
                                      <p:tavLst>
                                        <p:tav tm="0">
                                          <p:val>
                                            <p:strVal val="#ppt_x"/>
                                          </p:val>
                                        </p:tav>
                                        <p:tav tm="100000">
                                          <p:val>
                                            <p:strVal val="#ppt_x"/>
                                          </p:val>
                                        </p:tav>
                                      </p:tavLst>
                                    </p:anim>
                                    <p:anim calcmode="lin" valueType="num">
                                      <p:cBhvr>
                                        <p:cTn id="33" dur="75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16" grpId="0"/>
      <p:bldP spid="17" grpId="0" animBg="1"/>
      <p:bldP spid="18" grpId="0"/>
      <p:bldP spid="23" grpId="0" animBg="1"/>
      <p:bldP spid="2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1663668" y="63971"/>
            <a:ext cx="4050795" cy="868956"/>
          </a:xfrm>
          <a:prstGeom prst="rect">
            <a:avLst/>
          </a:prstGeom>
          <a:noFill/>
        </p:spPr>
        <p:txBody>
          <a:bodyPr wrap="square" rtlCol="0">
            <a:spAutoFit/>
          </a:bodyPr>
          <a:lstStyle/>
          <a:p>
            <a:pPr algn="r">
              <a:lnSpc>
                <a:spcPct val="150000"/>
              </a:lnSpc>
            </a:pPr>
            <a:r>
              <a:rPr lang="en-US" altLang="zh-CN" sz="1600" b="1" dirty="0">
                <a:solidFill>
                  <a:srgbClr val="42E8CE"/>
                </a:solidFill>
                <a:latin typeface="微软雅黑" panose="020B0503020204020204" pitchFamily="34" charset="-122"/>
                <a:ea typeface="微软雅黑" panose="020B0503020204020204" pitchFamily="34" charset="-122"/>
              </a:rPr>
              <a:t>Saturday, 2020</a:t>
            </a:r>
          </a:p>
          <a:p>
            <a:pPr algn="r">
              <a:lnSpc>
                <a:spcPct val="150000"/>
              </a:lnSpc>
            </a:pPr>
            <a:r>
              <a:rPr lang="zh-CN" altLang="en-US" sz="2000" b="1" dirty="0">
                <a:solidFill>
                  <a:schemeClr val="bg2">
                    <a:lumMod val="25000"/>
                  </a:schemeClr>
                </a:solidFill>
                <a:latin typeface="微软雅黑" panose="020B0503020204020204" pitchFamily="34" charset="-122"/>
                <a:ea typeface="微软雅黑" panose="020B0503020204020204" pitchFamily="34" charset="-122"/>
              </a:rPr>
              <a:t>代码展示</a:t>
            </a:r>
          </a:p>
        </p:txBody>
      </p:sp>
      <p:cxnSp>
        <p:nvCxnSpPr>
          <p:cNvPr id="25" name="直接连接符 24"/>
          <p:cNvCxnSpPr/>
          <p:nvPr/>
        </p:nvCxnSpPr>
        <p:spPr>
          <a:xfrm>
            <a:off x="6105427" y="0"/>
            <a:ext cx="0" cy="6858000"/>
          </a:xfrm>
          <a:prstGeom prst="line">
            <a:avLst/>
          </a:prstGeom>
          <a:ln w="28575">
            <a:solidFill>
              <a:schemeClr val="bg2">
                <a:lumMod val="50000"/>
              </a:schemeClr>
            </a:solidFill>
          </a:ln>
          <a:effectLst>
            <a:outerShdw sx="1000" sy="1000" algn="ctr" rotWithShape="0">
              <a:schemeClr val="bg1">
                <a:lumMod val="50000"/>
              </a:schemeClr>
            </a:outerShdw>
          </a:effectLst>
        </p:spPr>
        <p:style>
          <a:lnRef idx="1">
            <a:schemeClr val="accent1"/>
          </a:lnRef>
          <a:fillRef idx="0">
            <a:schemeClr val="accent1"/>
          </a:fillRef>
          <a:effectRef idx="0">
            <a:schemeClr val="accent1"/>
          </a:effectRef>
          <a:fontRef idx="minor">
            <a:schemeClr val="tx1"/>
          </a:fontRef>
        </p:style>
      </p:cxnSp>
      <p:sp>
        <p:nvSpPr>
          <p:cNvPr id="28" name="矩形 27">
            <a:extLst>
              <a:ext uri="{FF2B5EF4-FFF2-40B4-BE49-F238E27FC236}">
                <a16:creationId xmlns:a16="http://schemas.microsoft.com/office/drawing/2014/main" id="{C73F049B-D46D-403D-96B4-10A06469A367}"/>
              </a:ext>
            </a:extLst>
          </p:cNvPr>
          <p:cNvSpPr/>
          <p:nvPr/>
        </p:nvSpPr>
        <p:spPr>
          <a:xfrm>
            <a:off x="0" y="206062"/>
            <a:ext cx="154546" cy="721216"/>
          </a:xfrm>
          <a:prstGeom prst="rect">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9" name="矩形 28">
            <a:extLst>
              <a:ext uri="{FF2B5EF4-FFF2-40B4-BE49-F238E27FC236}">
                <a16:creationId xmlns:a16="http://schemas.microsoft.com/office/drawing/2014/main" id="{44EF2BA5-7EB6-460E-B9EE-1823E0EE0355}"/>
              </a:ext>
            </a:extLst>
          </p:cNvPr>
          <p:cNvSpPr/>
          <p:nvPr/>
        </p:nvSpPr>
        <p:spPr>
          <a:xfrm>
            <a:off x="218939" y="206062"/>
            <a:ext cx="154546" cy="721216"/>
          </a:xfrm>
          <a:prstGeom prst="rect">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0" name="矩形 29">
            <a:extLst>
              <a:ext uri="{FF2B5EF4-FFF2-40B4-BE49-F238E27FC236}">
                <a16:creationId xmlns:a16="http://schemas.microsoft.com/office/drawing/2014/main" id="{085990CC-6799-4ACB-BF5B-270752DBD41B}"/>
              </a:ext>
            </a:extLst>
          </p:cNvPr>
          <p:cNvSpPr/>
          <p:nvPr/>
        </p:nvSpPr>
        <p:spPr>
          <a:xfrm>
            <a:off x="437878" y="206062"/>
            <a:ext cx="154546" cy="721216"/>
          </a:xfrm>
          <a:prstGeom prst="rect">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1" name="文本框 30">
            <a:extLst>
              <a:ext uri="{FF2B5EF4-FFF2-40B4-BE49-F238E27FC236}">
                <a16:creationId xmlns:a16="http://schemas.microsoft.com/office/drawing/2014/main" id="{0C1988F7-3E64-4EAE-A7B1-06BE9F491A7C}"/>
              </a:ext>
            </a:extLst>
          </p:cNvPr>
          <p:cNvSpPr txBox="1"/>
          <p:nvPr/>
        </p:nvSpPr>
        <p:spPr>
          <a:xfrm>
            <a:off x="832474" y="206062"/>
            <a:ext cx="1826141" cy="584775"/>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effectLst/>
                <a:uLnTx/>
                <a:uFillTx/>
                <a:latin typeface="Arial"/>
                <a:ea typeface="微软雅黑"/>
                <a:cs typeface="+mn-cs"/>
              </a:rPr>
              <a:t>离线计算</a:t>
            </a:r>
          </a:p>
        </p:txBody>
      </p:sp>
      <p:sp>
        <p:nvSpPr>
          <p:cNvPr id="32" name="矩形 31">
            <a:extLst>
              <a:ext uri="{FF2B5EF4-FFF2-40B4-BE49-F238E27FC236}">
                <a16:creationId xmlns:a16="http://schemas.microsoft.com/office/drawing/2014/main" id="{CF223B84-6B8A-4F55-996D-11B731008C71}"/>
              </a:ext>
            </a:extLst>
          </p:cNvPr>
          <p:cNvSpPr/>
          <p:nvPr/>
        </p:nvSpPr>
        <p:spPr>
          <a:xfrm>
            <a:off x="832474" y="755099"/>
            <a:ext cx="4746170" cy="307777"/>
          </a:xfrm>
          <a:prstGeom prst="rect">
            <a:avLst/>
          </a:prstGeom>
        </p:spPr>
        <p:txBody>
          <a:bodyPr wrap="square">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a:solidFill>
                  <a:srgbClr val="FFFFFF">
                    <a:lumMod val="50000"/>
                  </a:srgbClr>
                </a:solidFill>
                <a:latin typeface="Arial"/>
                <a:ea typeface="等线" panose="02010600030101010101" pitchFamily="2" charset="-122"/>
              </a:rPr>
              <a:t>1705E-</a:t>
            </a:r>
            <a:r>
              <a:rPr lang="zh-CN" altLang="en-US" sz="1400" dirty="0">
                <a:solidFill>
                  <a:srgbClr val="FFFFFF">
                    <a:lumMod val="50000"/>
                  </a:srgbClr>
                </a:solidFill>
                <a:latin typeface="Arial"/>
                <a:ea typeface="等线" panose="02010600030101010101" pitchFamily="2" charset="-122"/>
              </a:rPr>
              <a:t>离线计算小组</a:t>
            </a:r>
            <a:endParaRPr kumimoji="0" lang="zh-CN" altLang="en-US" sz="1400" b="0" i="0" u="none" strike="noStrike" kern="1200" cap="none" spc="0" normalizeH="0" baseline="0" noProof="0" dirty="0">
              <a:ln>
                <a:noFill/>
              </a:ln>
              <a:solidFill>
                <a:srgbClr val="FFFFFF">
                  <a:lumMod val="50000"/>
                </a:srgbClr>
              </a:solidFill>
              <a:effectLst/>
              <a:uLnTx/>
              <a:uFillTx/>
              <a:latin typeface="Arial"/>
              <a:ea typeface="等线" panose="02010600030101010101" pitchFamily="2" charset="-122"/>
              <a:cs typeface="+mn-cs"/>
            </a:endParaRPr>
          </a:p>
        </p:txBody>
      </p:sp>
      <p:pic>
        <p:nvPicPr>
          <p:cNvPr id="3" name="图片 2">
            <a:extLst>
              <a:ext uri="{FF2B5EF4-FFF2-40B4-BE49-F238E27FC236}">
                <a16:creationId xmlns:a16="http://schemas.microsoft.com/office/drawing/2014/main" id="{9839DF8D-45C8-4967-8356-72A372546268}"/>
              </a:ext>
            </a:extLst>
          </p:cNvPr>
          <p:cNvPicPr>
            <a:picLocks noChangeAspect="1"/>
          </p:cNvPicPr>
          <p:nvPr/>
        </p:nvPicPr>
        <p:blipFill>
          <a:blip r:embed="rId2"/>
          <a:stretch>
            <a:fillRect/>
          </a:stretch>
        </p:blipFill>
        <p:spPr>
          <a:xfrm>
            <a:off x="6171415" y="3513863"/>
            <a:ext cx="5898642" cy="2236488"/>
          </a:xfrm>
          <a:prstGeom prst="rect">
            <a:avLst/>
          </a:prstGeom>
        </p:spPr>
      </p:pic>
      <p:pic>
        <p:nvPicPr>
          <p:cNvPr id="5" name="图片 4">
            <a:extLst>
              <a:ext uri="{FF2B5EF4-FFF2-40B4-BE49-F238E27FC236}">
                <a16:creationId xmlns:a16="http://schemas.microsoft.com/office/drawing/2014/main" id="{31F6C31A-DF7C-418C-A210-64D800E0F94C}"/>
              </a:ext>
            </a:extLst>
          </p:cNvPr>
          <p:cNvPicPr>
            <a:picLocks noChangeAspect="1"/>
          </p:cNvPicPr>
          <p:nvPr/>
        </p:nvPicPr>
        <p:blipFill>
          <a:blip r:embed="rId3"/>
          <a:stretch>
            <a:fillRect/>
          </a:stretch>
        </p:blipFill>
        <p:spPr>
          <a:xfrm>
            <a:off x="6311100" y="1400302"/>
            <a:ext cx="5223347" cy="1539693"/>
          </a:xfrm>
          <a:prstGeom prst="rect">
            <a:avLst/>
          </a:prstGeom>
        </p:spPr>
      </p:pic>
      <p:sp>
        <p:nvSpPr>
          <p:cNvPr id="6" name="椭圆 5">
            <a:extLst>
              <a:ext uri="{FF2B5EF4-FFF2-40B4-BE49-F238E27FC236}">
                <a16:creationId xmlns:a16="http://schemas.microsoft.com/office/drawing/2014/main" id="{A6F679F2-BC61-475C-97D0-F8B674D4C136}"/>
              </a:ext>
            </a:extLst>
          </p:cNvPr>
          <p:cNvSpPr/>
          <p:nvPr/>
        </p:nvSpPr>
        <p:spPr>
          <a:xfrm>
            <a:off x="6632211" y="521834"/>
            <a:ext cx="3327661" cy="6092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Hive on Spark</a:t>
            </a:r>
          </a:p>
        </p:txBody>
      </p:sp>
      <p:pic>
        <p:nvPicPr>
          <p:cNvPr id="2" name="图片 1"/>
          <p:cNvPicPr>
            <a:picLocks noChangeAspect="1"/>
          </p:cNvPicPr>
          <p:nvPr/>
        </p:nvPicPr>
        <p:blipFill>
          <a:blip r:embed="rId4"/>
          <a:stretch>
            <a:fillRect/>
          </a:stretch>
        </p:blipFill>
        <p:spPr>
          <a:xfrm>
            <a:off x="218939" y="1372391"/>
            <a:ext cx="5607403" cy="4904006"/>
          </a:xfrm>
          <a:prstGeom prst="rect">
            <a:avLst/>
          </a:prstGeom>
        </p:spPr>
      </p:pic>
    </p:spTree>
    <p:extLst>
      <p:ext uri="{BB962C8B-B14F-4D97-AF65-F5344CB8AC3E}">
        <p14:creationId xmlns:p14="http://schemas.microsoft.com/office/powerpoint/2010/main" val="4030541501"/>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750"/>
                                        <p:tgtEl>
                                          <p:spTgt spid="22"/>
                                        </p:tgtEl>
                                      </p:cBhvr>
                                    </p:animEffect>
                                    <p:anim calcmode="lin" valueType="num">
                                      <p:cBhvr>
                                        <p:cTn id="8" dur="750" fill="hold"/>
                                        <p:tgtEl>
                                          <p:spTgt spid="22"/>
                                        </p:tgtEl>
                                        <p:attrNameLst>
                                          <p:attrName>ppt_x</p:attrName>
                                        </p:attrNameLst>
                                      </p:cBhvr>
                                      <p:tavLst>
                                        <p:tav tm="0">
                                          <p:val>
                                            <p:strVal val="#ppt_x"/>
                                          </p:val>
                                        </p:tav>
                                        <p:tav tm="100000">
                                          <p:val>
                                            <p:strVal val="#ppt_x"/>
                                          </p:val>
                                        </p:tav>
                                      </p:tavLst>
                                    </p:anim>
                                    <p:anim calcmode="lin" valueType="num">
                                      <p:cBhvr>
                                        <p:cTn id="9" dur="75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 y="0"/>
            <a:ext cx="5382764" cy="6857996"/>
          </a:xfrm>
          <a:prstGeom prst="rect">
            <a:avLst/>
          </a:prstGeom>
        </p:spPr>
      </p:pic>
      <p:grpSp>
        <p:nvGrpSpPr>
          <p:cNvPr id="26" name="组合 25"/>
          <p:cNvGrpSpPr/>
          <p:nvPr/>
        </p:nvGrpSpPr>
        <p:grpSpPr>
          <a:xfrm>
            <a:off x="330200" y="257175"/>
            <a:ext cx="11468100" cy="542925"/>
            <a:chOff x="330200" y="257175"/>
            <a:chExt cx="11468100" cy="542925"/>
          </a:xfrm>
        </p:grpSpPr>
        <p:sp>
          <p:nvSpPr>
            <p:cNvPr id="8" name="矩形 7"/>
            <p:cNvSpPr/>
            <p:nvPr/>
          </p:nvSpPr>
          <p:spPr>
            <a:xfrm>
              <a:off x="330200" y="257175"/>
              <a:ext cx="542925" cy="542925"/>
            </a:xfrm>
            <a:prstGeom prst="rect">
              <a:avLst/>
            </a:prstGeom>
            <a:solidFill>
              <a:srgbClr val="42E8CE"/>
            </a:solidFill>
            <a:ln>
              <a:solidFill>
                <a:srgbClr val="42E8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bg2">
                      <a:lumMod val="25000"/>
                    </a:schemeClr>
                  </a:solidFill>
                  <a:latin typeface="Bauhaus 93" panose="04030905020B02020C02" pitchFamily="82" charset="0"/>
                  <a:ea typeface="微软雅黑" panose="020B0503020204020204" pitchFamily="34" charset="-122"/>
                </a:rPr>
                <a:t>Logo</a:t>
              </a:r>
            </a:p>
            <a:p>
              <a:pPr algn="ctr"/>
              <a:r>
                <a:rPr lang="en-US" altLang="zh-CN" sz="1200" dirty="0">
                  <a:solidFill>
                    <a:schemeClr val="bg2">
                      <a:lumMod val="25000"/>
                    </a:schemeClr>
                  </a:solidFill>
                  <a:latin typeface="Bauhaus 93" panose="04030905020B02020C02" pitchFamily="82" charset="0"/>
                  <a:ea typeface="微软雅黑" panose="020B0503020204020204" pitchFamily="34" charset="-122"/>
                </a:rPr>
                <a:t>here</a:t>
              </a:r>
              <a:endParaRPr lang="zh-CN" altLang="en-US" sz="1200" dirty="0">
                <a:solidFill>
                  <a:schemeClr val="bg2">
                    <a:lumMod val="25000"/>
                  </a:schemeClr>
                </a:solidFill>
                <a:latin typeface="Bauhaus 93" panose="04030905020B02020C02" pitchFamily="82" charset="0"/>
                <a:ea typeface="微软雅黑" panose="020B0503020204020204" pitchFamily="34" charset="-122"/>
              </a:endParaRPr>
            </a:p>
          </p:txBody>
        </p:sp>
        <p:grpSp>
          <p:nvGrpSpPr>
            <p:cNvPr id="9" name="组合 8"/>
            <p:cNvGrpSpPr/>
            <p:nvPr/>
          </p:nvGrpSpPr>
          <p:grpSpPr>
            <a:xfrm>
              <a:off x="11493500" y="257175"/>
              <a:ext cx="304800" cy="203200"/>
              <a:chOff x="11379200" y="257175"/>
              <a:chExt cx="304800" cy="203200"/>
            </a:xfrm>
          </p:grpSpPr>
          <p:cxnSp>
            <p:nvCxnSpPr>
              <p:cNvPr id="10" name="直接连接符 9"/>
              <p:cNvCxnSpPr/>
              <p:nvPr/>
            </p:nvCxnSpPr>
            <p:spPr>
              <a:xfrm>
                <a:off x="11379200" y="257175"/>
                <a:ext cx="304800" cy="0"/>
              </a:xfrm>
              <a:prstGeom prst="line">
                <a:avLst/>
              </a:prstGeom>
              <a:ln w="19050">
                <a:solidFill>
                  <a:srgbClr val="42E8CE"/>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1379200" y="358775"/>
                <a:ext cx="304800" cy="0"/>
              </a:xfrm>
              <a:prstGeom prst="line">
                <a:avLst/>
              </a:prstGeom>
              <a:ln w="19050">
                <a:solidFill>
                  <a:srgbClr val="42E8CE"/>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11379200" y="460375"/>
                <a:ext cx="304800" cy="0"/>
              </a:xfrm>
              <a:prstGeom prst="line">
                <a:avLst/>
              </a:prstGeom>
              <a:ln w="19050">
                <a:solidFill>
                  <a:srgbClr val="42E8CE"/>
                </a:solidFill>
              </a:ln>
            </p:spPr>
            <p:style>
              <a:lnRef idx="1">
                <a:schemeClr val="accent1"/>
              </a:lnRef>
              <a:fillRef idx="0">
                <a:schemeClr val="accent1"/>
              </a:fillRef>
              <a:effectRef idx="0">
                <a:schemeClr val="accent1"/>
              </a:effectRef>
              <a:fontRef idx="minor">
                <a:schemeClr val="tx1"/>
              </a:fontRef>
            </p:style>
          </p:cxnSp>
        </p:grpSp>
      </p:grpSp>
      <p:sp>
        <p:nvSpPr>
          <p:cNvPr id="13" name="矩形 12"/>
          <p:cNvSpPr/>
          <p:nvPr/>
        </p:nvSpPr>
        <p:spPr>
          <a:xfrm>
            <a:off x="5381886" y="1921906"/>
            <a:ext cx="6810114" cy="4936089"/>
          </a:xfrm>
          <a:prstGeom prst="rect">
            <a:avLst/>
          </a:prstGeom>
          <a:noFill/>
          <a:ln w="38100">
            <a:solidFill>
              <a:srgbClr val="42E8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2">
                  <a:lumMod val="25000"/>
                </a:schemeClr>
              </a:solidFill>
              <a:ea typeface="微软雅黑" panose="020B0503020204020204" pitchFamily="34" charset="-122"/>
            </a:endParaRPr>
          </a:p>
        </p:txBody>
      </p:sp>
      <p:sp>
        <p:nvSpPr>
          <p:cNvPr id="14" name="文本框 13"/>
          <p:cNvSpPr txBox="1"/>
          <p:nvPr/>
        </p:nvSpPr>
        <p:spPr>
          <a:xfrm>
            <a:off x="5712964" y="619977"/>
            <a:ext cx="5912832" cy="1200329"/>
          </a:xfrm>
          <a:prstGeom prst="rect">
            <a:avLst/>
          </a:prstGeom>
          <a:noFill/>
        </p:spPr>
        <p:txBody>
          <a:bodyPr wrap="square" rtlCol="0">
            <a:spAutoFit/>
          </a:bodyPr>
          <a:lstStyle/>
          <a:p>
            <a:r>
              <a:rPr lang="zh-CN" altLang="en-US" sz="7200" b="1" dirty="0">
                <a:solidFill>
                  <a:schemeClr val="bg2">
                    <a:lumMod val="25000"/>
                  </a:schemeClr>
                </a:solidFill>
                <a:latin typeface="微软雅黑" panose="020B0503020204020204" pitchFamily="34" charset="-122"/>
                <a:ea typeface="微软雅黑" panose="020B0503020204020204" pitchFamily="34" charset="-122"/>
              </a:rPr>
              <a:t>代码讲解环节</a:t>
            </a:r>
          </a:p>
        </p:txBody>
      </p:sp>
      <p:grpSp>
        <p:nvGrpSpPr>
          <p:cNvPr id="24" name="组合 23"/>
          <p:cNvGrpSpPr/>
          <p:nvPr/>
        </p:nvGrpSpPr>
        <p:grpSpPr>
          <a:xfrm>
            <a:off x="5918200" y="2307973"/>
            <a:ext cx="5365684" cy="738664"/>
            <a:chOff x="5918200" y="2307973"/>
            <a:chExt cx="5365684" cy="738664"/>
          </a:xfrm>
        </p:grpSpPr>
        <p:sp>
          <p:nvSpPr>
            <p:cNvPr id="17" name="圆角矩形 16"/>
            <p:cNvSpPr/>
            <p:nvPr/>
          </p:nvSpPr>
          <p:spPr>
            <a:xfrm>
              <a:off x="5918200" y="2322161"/>
              <a:ext cx="571500" cy="279400"/>
            </a:xfrm>
            <a:prstGeom prst="roundRect">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auhaus 93" panose="04030905020B02020C02" pitchFamily="82" charset="0"/>
                  <a:ea typeface="微软雅黑" panose="020B0503020204020204" pitchFamily="34" charset="-122"/>
                </a:rPr>
                <a:t>01</a:t>
              </a:r>
              <a:endParaRPr lang="zh-CN" altLang="en-US" dirty="0">
                <a:latin typeface="Bauhaus 93" panose="04030905020B02020C02" pitchFamily="82" charset="0"/>
                <a:ea typeface="微软雅黑" panose="020B0503020204020204" pitchFamily="34" charset="-122"/>
              </a:endParaRPr>
            </a:p>
          </p:txBody>
        </p:sp>
        <p:sp>
          <p:nvSpPr>
            <p:cNvPr id="18" name="文本框 17"/>
            <p:cNvSpPr txBox="1"/>
            <p:nvPr/>
          </p:nvSpPr>
          <p:spPr>
            <a:xfrm>
              <a:off x="6678235" y="2307973"/>
              <a:ext cx="4605649" cy="738664"/>
            </a:xfrm>
            <a:prstGeom prst="rect">
              <a:avLst/>
            </a:prstGeom>
            <a:noFill/>
          </p:spPr>
          <p:txBody>
            <a:bodyPr wrap="square" rtlCol="0">
              <a:spAutoFit/>
            </a:bodyPr>
            <a:lstStyle/>
            <a:p>
              <a:r>
                <a:rPr lang="zh-CN" altLang="en-US" sz="1400" b="1" dirty="0">
                  <a:solidFill>
                    <a:schemeClr val="bg2">
                      <a:lumMod val="25000"/>
                    </a:schemeClr>
                  </a:solidFill>
                  <a:latin typeface="微软雅黑" panose="020B0503020204020204" pitchFamily="34" charset="-122"/>
                  <a:ea typeface="微软雅黑" panose="020B0503020204020204" pitchFamily="34" charset="-122"/>
                </a:rPr>
                <a:t>读取实时组下沉到</a:t>
              </a:r>
              <a:r>
                <a:rPr lang="en-US" altLang="zh-CN" sz="1400" b="1" dirty="0" err="1">
                  <a:solidFill>
                    <a:schemeClr val="bg2">
                      <a:lumMod val="25000"/>
                    </a:schemeClr>
                  </a:solidFill>
                  <a:latin typeface="微软雅黑" panose="020B0503020204020204" pitchFamily="34" charset="-122"/>
                  <a:ea typeface="微软雅黑" panose="020B0503020204020204" pitchFamily="34" charset="-122"/>
                </a:rPr>
                <a:t>hdfs</a:t>
              </a:r>
              <a:r>
                <a:rPr lang="zh-CN" altLang="en-US" sz="1400" b="1" dirty="0">
                  <a:solidFill>
                    <a:schemeClr val="bg2">
                      <a:lumMod val="25000"/>
                    </a:schemeClr>
                  </a:solidFill>
                  <a:latin typeface="微软雅黑" panose="020B0503020204020204" pitchFamily="34" charset="-122"/>
                  <a:ea typeface="微软雅黑" panose="020B0503020204020204" pitchFamily="34" charset="-122"/>
                </a:rPr>
                <a:t>的数据，标签库找数据组要，用</a:t>
              </a:r>
              <a:r>
                <a:rPr lang="en-US" altLang="zh-CN" sz="1400" b="1" dirty="0" err="1">
                  <a:solidFill>
                    <a:schemeClr val="bg2">
                      <a:lumMod val="25000"/>
                    </a:schemeClr>
                  </a:solidFill>
                  <a:latin typeface="微软雅黑" panose="020B0503020204020204" pitchFamily="34" charset="-122"/>
                  <a:ea typeface="微软雅黑" panose="020B0503020204020204" pitchFamily="34" charset="-122"/>
                </a:rPr>
                <a:t>sparkcore</a:t>
              </a:r>
              <a:r>
                <a:rPr lang="zh-CN" altLang="en-US" sz="1400" b="1" dirty="0">
                  <a:solidFill>
                    <a:schemeClr val="bg2">
                      <a:lumMod val="25000"/>
                    </a:schemeClr>
                  </a:solidFill>
                  <a:latin typeface="微软雅黑" panose="020B0503020204020204" pitchFamily="34" charset="-122"/>
                  <a:ea typeface="微软雅黑" panose="020B0503020204020204" pitchFamily="34" charset="-122"/>
                </a:rPr>
                <a:t>做用户画像（从</a:t>
              </a:r>
              <a:r>
                <a:rPr lang="en-US" altLang="zh-CN" sz="1400" b="1" dirty="0">
                  <a:solidFill>
                    <a:schemeClr val="bg2">
                      <a:lumMod val="25000"/>
                    </a:schemeClr>
                  </a:solidFill>
                  <a:latin typeface="微软雅黑" panose="020B0503020204020204" pitchFamily="34" charset="-122"/>
                  <a:ea typeface="微软雅黑" panose="020B0503020204020204" pitchFamily="34" charset="-122"/>
                </a:rPr>
                <a:t>HBase</a:t>
              </a:r>
              <a:r>
                <a:rPr lang="zh-CN" altLang="en-US" sz="1400" b="1" dirty="0">
                  <a:solidFill>
                    <a:schemeClr val="bg2">
                      <a:lumMod val="25000"/>
                    </a:schemeClr>
                  </a:solidFill>
                  <a:latin typeface="微软雅黑" panose="020B0503020204020204" pitchFamily="34" charset="-122"/>
                  <a:ea typeface="微软雅黑" panose="020B0503020204020204" pitchFamily="34" charset="-122"/>
                </a:rPr>
                <a:t>中读已存在的用户画像），将计算的结果存入</a:t>
              </a:r>
              <a:r>
                <a:rPr lang="en-US" altLang="zh-CN" sz="1400" b="1" dirty="0">
                  <a:solidFill>
                    <a:schemeClr val="bg2">
                      <a:lumMod val="25000"/>
                    </a:schemeClr>
                  </a:solidFill>
                  <a:latin typeface="微软雅黑" panose="020B0503020204020204" pitchFamily="34" charset="-122"/>
                  <a:ea typeface="微软雅黑" panose="020B0503020204020204" pitchFamily="34" charset="-122"/>
                </a:rPr>
                <a:t>HBase</a:t>
              </a:r>
              <a:endParaRPr lang="zh-CN" altLang="en-US" sz="1400" b="1" dirty="0">
                <a:solidFill>
                  <a:schemeClr val="bg2">
                    <a:lumMod val="25000"/>
                  </a:schemeClr>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5918200" y="3212256"/>
            <a:ext cx="5214855" cy="523220"/>
            <a:chOff x="5918200" y="3212256"/>
            <a:chExt cx="5107050" cy="523220"/>
          </a:xfrm>
        </p:grpSpPr>
        <p:sp>
          <p:nvSpPr>
            <p:cNvPr id="21" name="圆角矩形 20"/>
            <p:cNvSpPr/>
            <p:nvPr/>
          </p:nvSpPr>
          <p:spPr>
            <a:xfrm>
              <a:off x="5918200" y="3240633"/>
              <a:ext cx="571500" cy="279400"/>
            </a:xfrm>
            <a:prstGeom prst="roundRect">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auhaus 93" panose="04030905020B02020C02" pitchFamily="82" charset="0"/>
                  <a:ea typeface="微软雅黑" panose="020B0503020204020204" pitchFamily="34" charset="-122"/>
                </a:rPr>
                <a:t>02</a:t>
              </a:r>
              <a:endParaRPr lang="zh-CN" altLang="en-US" dirty="0">
                <a:latin typeface="Bauhaus 93" panose="04030905020B02020C02" pitchFamily="82" charset="0"/>
                <a:ea typeface="微软雅黑" panose="020B0503020204020204" pitchFamily="34" charset="-122"/>
              </a:endParaRPr>
            </a:p>
          </p:txBody>
        </p:sp>
        <p:sp>
          <p:nvSpPr>
            <p:cNvPr id="22" name="文本框 21"/>
            <p:cNvSpPr txBox="1"/>
            <p:nvPr/>
          </p:nvSpPr>
          <p:spPr>
            <a:xfrm>
              <a:off x="6678235" y="3212256"/>
              <a:ext cx="4347015" cy="523220"/>
            </a:xfrm>
            <a:prstGeom prst="rect">
              <a:avLst/>
            </a:prstGeom>
            <a:noFill/>
          </p:spPr>
          <p:txBody>
            <a:bodyPr wrap="square" rtlCol="0">
              <a:spAutoFit/>
            </a:bodyPr>
            <a:lstStyle/>
            <a:p>
              <a:r>
                <a:rPr lang="zh-CN" altLang="en-US" sz="1400" b="1" dirty="0">
                  <a:solidFill>
                    <a:schemeClr val="bg2">
                      <a:lumMod val="25000"/>
                    </a:schemeClr>
                  </a:solidFill>
                  <a:latin typeface="微软雅黑" panose="020B0503020204020204" pitchFamily="34" charset="-122"/>
                  <a:ea typeface="微软雅黑" panose="020B0503020204020204" pitchFamily="34" charset="-122"/>
                </a:rPr>
                <a:t>用</a:t>
              </a:r>
              <a:r>
                <a:rPr lang="en-US" altLang="zh-CN" sz="1400" b="1" dirty="0">
                  <a:solidFill>
                    <a:schemeClr val="bg2">
                      <a:lumMod val="25000"/>
                    </a:schemeClr>
                  </a:solidFill>
                  <a:latin typeface="微软雅黑" panose="020B0503020204020204" pitchFamily="34" charset="-122"/>
                  <a:ea typeface="微软雅黑" panose="020B0503020204020204" pitchFamily="34" charset="-122"/>
                </a:rPr>
                <a:t>hive on spark</a:t>
              </a:r>
              <a:r>
                <a:rPr lang="zh-CN" altLang="en-US" sz="1400" b="1" dirty="0">
                  <a:solidFill>
                    <a:schemeClr val="bg2">
                      <a:lumMod val="25000"/>
                    </a:schemeClr>
                  </a:solidFill>
                  <a:latin typeface="微软雅黑" panose="020B0503020204020204" pitchFamily="34" charset="-122"/>
                  <a:ea typeface="微软雅黑" panose="020B0503020204020204" pitchFamily="34" charset="-122"/>
                </a:rPr>
                <a:t>统计日度指标，新增，日活，历史指标，用</a:t>
              </a:r>
              <a:r>
                <a:rPr lang="en-US" altLang="zh-CN" sz="1400" b="1" dirty="0" err="1">
                  <a:solidFill>
                    <a:schemeClr val="bg2">
                      <a:lumMod val="25000"/>
                    </a:schemeClr>
                  </a:solidFill>
                  <a:latin typeface="微软雅黑" panose="020B0503020204020204" pitchFamily="34" charset="-122"/>
                  <a:ea typeface="微软雅黑" panose="020B0503020204020204" pitchFamily="34" charset="-122"/>
                </a:rPr>
                <a:t>sqoop</a:t>
              </a:r>
              <a:r>
                <a:rPr lang="zh-CN" altLang="en-US" sz="1400" b="1" dirty="0">
                  <a:solidFill>
                    <a:schemeClr val="bg2">
                      <a:lumMod val="25000"/>
                    </a:schemeClr>
                  </a:solidFill>
                  <a:latin typeface="微软雅黑" panose="020B0503020204020204" pitchFamily="34" charset="-122"/>
                  <a:ea typeface="微软雅黑" panose="020B0503020204020204" pitchFamily="34" charset="-122"/>
                </a:rPr>
                <a:t>将日度指标统计结果导出到</a:t>
              </a:r>
              <a:r>
                <a:rPr lang="en-US" altLang="zh-CN" sz="1400" b="1" dirty="0" err="1">
                  <a:solidFill>
                    <a:schemeClr val="bg2">
                      <a:lumMod val="25000"/>
                    </a:schemeClr>
                  </a:solidFill>
                  <a:latin typeface="微软雅黑" panose="020B0503020204020204" pitchFamily="34" charset="-122"/>
                  <a:ea typeface="微软雅黑" panose="020B0503020204020204" pitchFamily="34" charset="-122"/>
                </a:rPr>
                <a:t>mysql</a:t>
              </a:r>
              <a:r>
                <a:rPr lang="zh-CN" altLang="en-US" sz="1400" b="1" dirty="0">
                  <a:solidFill>
                    <a:schemeClr val="bg2">
                      <a:lumMod val="25000"/>
                    </a:schemeClr>
                  </a:solidFill>
                  <a:latin typeface="微软雅黑" panose="020B0503020204020204" pitchFamily="34" charset="-122"/>
                  <a:ea typeface="微软雅黑" panose="020B0503020204020204" pitchFamily="34" charset="-122"/>
                </a:rPr>
                <a:t>中</a:t>
              </a:r>
            </a:p>
          </p:txBody>
        </p:sp>
      </p:grpSp>
      <p:sp>
        <p:nvSpPr>
          <p:cNvPr id="27" name="圆角矩形 16">
            <a:extLst>
              <a:ext uri="{FF2B5EF4-FFF2-40B4-BE49-F238E27FC236}">
                <a16:creationId xmlns:a16="http://schemas.microsoft.com/office/drawing/2014/main" id="{4411F652-2D57-4034-B743-7CEEB26BED5A}"/>
              </a:ext>
            </a:extLst>
          </p:cNvPr>
          <p:cNvSpPr/>
          <p:nvPr/>
        </p:nvSpPr>
        <p:spPr>
          <a:xfrm>
            <a:off x="5930264" y="3943953"/>
            <a:ext cx="571500" cy="279400"/>
          </a:xfrm>
          <a:prstGeom prst="roundRect">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auhaus 93" panose="04030905020B02020C02" pitchFamily="82" charset="0"/>
                <a:ea typeface="微软雅黑" panose="020B0503020204020204" pitchFamily="34" charset="-122"/>
              </a:rPr>
              <a:t>03</a:t>
            </a:r>
            <a:endParaRPr lang="zh-CN" altLang="en-US" dirty="0">
              <a:latin typeface="Bauhaus 93" panose="04030905020B02020C02" pitchFamily="82" charset="0"/>
              <a:ea typeface="微软雅黑" panose="020B0503020204020204" pitchFamily="34" charset="-122"/>
            </a:endParaRPr>
          </a:p>
        </p:txBody>
      </p:sp>
      <p:sp>
        <p:nvSpPr>
          <p:cNvPr id="3" name="矩形 2">
            <a:extLst>
              <a:ext uri="{FF2B5EF4-FFF2-40B4-BE49-F238E27FC236}">
                <a16:creationId xmlns:a16="http://schemas.microsoft.com/office/drawing/2014/main" id="{F29A4EF6-11BC-4935-857C-58B74EE48A1B}"/>
              </a:ext>
            </a:extLst>
          </p:cNvPr>
          <p:cNvSpPr/>
          <p:nvPr/>
        </p:nvSpPr>
        <p:spPr>
          <a:xfrm>
            <a:off x="6678235" y="3909601"/>
            <a:ext cx="4846294" cy="307777"/>
          </a:xfrm>
          <a:prstGeom prst="rect">
            <a:avLst/>
          </a:prstGeom>
        </p:spPr>
        <p:txBody>
          <a:bodyPr wrap="square">
            <a:spAutoFit/>
          </a:bodyPr>
          <a:lstStyle/>
          <a:p>
            <a:r>
              <a:rPr lang="zh-CN" altLang="en-US" sz="1400" b="1" dirty="0">
                <a:solidFill>
                  <a:schemeClr val="bg2">
                    <a:lumMod val="25000"/>
                  </a:schemeClr>
                </a:solidFill>
                <a:latin typeface="微软雅黑" panose="020B0503020204020204" pitchFamily="34" charset="-122"/>
                <a:ea typeface="微软雅黑" panose="020B0503020204020204" pitchFamily="34" charset="-122"/>
              </a:rPr>
              <a:t>编写项目部署文档</a:t>
            </a:r>
          </a:p>
        </p:txBody>
      </p:sp>
      <p:sp>
        <p:nvSpPr>
          <p:cNvPr id="28" name="圆角矩形 16">
            <a:extLst>
              <a:ext uri="{FF2B5EF4-FFF2-40B4-BE49-F238E27FC236}">
                <a16:creationId xmlns:a16="http://schemas.microsoft.com/office/drawing/2014/main" id="{0B15C91C-435D-45E4-95BB-65A495E83EB3}"/>
              </a:ext>
            </a:extLst>
          </p:cNvPr>
          <p:cNvSpPr/>
          <p:nvPr/>
        </p:nvSpPr>
        <p:spPr>
          <a:xfrm>
            <a:off x="5930264" y="4647273"/>
            <a:ext cx="571500" cy="279400"/>
          </a:xfrm>
          <a:prstGeom prst="roundRect">
            <a:avLst/>
          </a:prstGeom>
          <a:solidFill>
            <a:srgbClr val="42E8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Bauhaus 93" panose="04030905020B02020C02" pitchFamily="82" charset="0"/>
                <a:ea typeface="微软雅黑" panose="020B0503020204020204" pitchFamily="34" charset="-122"/>
              </a:rPr>
              <a:t>04</a:t>
            </a:r>
            <a:endParaRPr lang="zh-CN" altLang="en-US" dirty="0">
              <a:latin typeface="Bauhaus 93" panose="04030905020B02020C02" pitchFamily="82" charset="0"/>
              <a:ea typeface="微软雅黑" panose="020B0503020204020204" pitchFamily="34" charset="-122"/>
            </a:endParaRPr>
          </a:p>
        </p:txBody>
      </p:sp>
      <p:sp>
        <p:nvSpPr>
          <p:cNvPr id="29" name="矩形 28">
            <a:extLst>
              <a:ext uri="{FF2B5EF4-FFF2-40B4-BE49-F238E27FC236}">
                <a16:creationId xmlns:a16="http://schemas.microsoft.com/office/drawing/2014/main" id="{30DE6B1D-1F0C-4E54-92A5-53F85A1B869C}"/>
              </a:ext>
            </a:extLst>
          </p:cNvPr>
          <p:cNvSpPr/>
          <p:nvPr/>
        </p:nvSpPr>
        <p:spPr>
          <a:xfrm>
            <a:off x="6694279" y="4618896"/>
            <a:ext cx="4846294" cy="307777"/>
          </a:xfrm>
          <a:prstGeom prst="rect">
            <a:avLst/>
          </a:prstGeom>
        </p:spPr>
        <p:txBody>
          <a:bodyPr wrap="square">
            <a:spAutoFit/>
          </a:bodyPr>
          <a:lstStyle/>
          <a:p>
            <a:r>
              <a:rPr lang="zh-CN" altLang="en-US" sz="1400" b="1" dirty="0">
                <a:solidFill>
                  <a:schemeClr val="bg2">
                    <a:lumMod val="25000"/>
                  </a:schemeClr>
                </a:solidFill>
                <a:latin typeface="微软雅黑" panose="020B0503020204020204" pitchFamily="34" charset="-122"/>
                <a:ea typeface="微软雅黑" panose="020B0503020204020204" pitchFamily="34" charset="-122"/>
              </a:rPr>
              <a:t>编写</a:t>
            </a:r>
            <a:r>
              <a:rPr lang="en-US" altLang="zh-CN" sz="1400" b="1" dirty="0" err="1">
                <a:solidFill>
                  <a:schemeClr val="bg2">
                    <a:lumMod val="25000"/>
                  </a:schemeClr>
                </a:solidFill>
                <a:latin typeface="微软雅黑" panose="020B0503020204020204" pitchFamily="34" charset="-122"/>
                <a:ea typeface="微软雅黑" panose="020B0503020204020204" pitchFamily="34" charset="-122"/>
              </a:rPr>
              <a:t>uml</a:t>
            </a:r>
            <a:r>
              <a:rPr lang="zh-CN" altLang="en-US" sz="1400" b="1" dirty="0">
                <a:solidFill>
                  <a:schemeClr val="bg2">
                    <a:lumMod val="25000"/>
                  </a:schemeClr>
                </a:solidFill>
                <a:latin typeface="微软雅黑" panose="020B0503020204020204" pitchFamily="34" charset="-122"/>
                <a:ea typeface="微软雅黑" panose="020B0503020204020204" pitchFamily="34" charset="-122"/>
              </a:rPr>
              <a:t>图，用例图，时序图，类图，包图</a:t>
            </a:r>
          </a:p>
        </p:txBody>
      </p:sp>
    </p:spTree>
    <p:extLst>
      <p:ext uri="{BB962C8B-B14F-4D97-AF65-F5344CB8AC3E}">
        <p14:creationId xmlns:p14="http://schemas.microsoft.com/office/powerpoint/2010/main" val="3270850454"/>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fade">
                                      <p:cBhvr>
                                        <p:cTn id="11" dur="500"/>
                                        <p:tgtEl>
                                          <p:spTgt spid="26"/>
                                        </p:tgtEl>
                                      </p:cBhvr>
                                    </p:animEffect>
                                  </p:childTnLst>
                                </p:cTn>
                              </p:par>
                            </p:childTnLst>
                          </p:cTn>
                        </p:par>
                        <p:par>
                          <p:cTn id="12" fill="hold">
                            <p:stCondLst>
                              <p:cond delay="1000"/>
                            </p:stCondLst>
                            <p:childTnLst>
                              <p:par>
                                <p:cTn id="13" presetID="2" presetClass="entr" presetSubtype="1"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0-#ppt_h/2"/>
                                          </p:val>
                                        </p:tav>
                                        <p:tav tm="100000">
                                          <p:val>
                                            <p:strVal val="#ppt_y"/>
                                          </p:val>
                                        </p:tav>
                                      </p:tavLst>
                                    </p:anim>
                                  </p:childTnLst>
                                </p:cTn>
                              </p:par>
                              <p:par>
                                <p:cTn id="17" presetID="22" presetClass="entr" presetSubtype="4"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down)">
                                      <p:cBhvr>
                                        <p:cTn id="19" dur="500"/>
                                        <p:tgtEl>
                                          <p:spTgt spid="13"/>
                                        </p:tgtEl>
                                      </p:cBhvr>
                                    </p:animEffect>
                                  </p:childTnLst>
                                </p:cTn>
                              </p:par>
                            </p:childTnLst>
                          </p:cTn>
                        </p:par>
                        <p:par>
                          <p:cTn id="20" fill="hold">
                            <p:stCondLst>
                              <p:cond delay="1500"/>
                            </p:stCondLst>
                            <p:childTnLst>
                              <p:par>
                                <p:cTn id="21" presetID="42" presetClass="entr" presetSubtype="0" fill="hold" nodeType="after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fade">
                                      <p:cBhvr>
                                        <p:cTn id="23" dur="750"/>
                                        <p:tgtEl>
                                          <p:spTgt spid="24"/>
                                        </p:tgtEl>
                                      </p:cBhvr>
                                    </p:animEffect>
                                    <p:anim calcmode="lin" valueType="num">
                                      <p:cBhvr>
                                        <p:cTn id="24" dur="750" fill="hold"/>
                                        <p:tgtEl>
                                          <p:spTgt spid="24"/>
                                        </p:tgtEl>
                                        <p:attrNameLst>
                                          <p:attrName>ppt_x</p:attrName>
                                        </p:attrNameLst>
                                      </p:cBhvr>
                                      <p:tavLst>
                                        <p:tav tm="0">
                                          <p:val>
                                            <p:strVal val="#ppt_x"/>
                                          </p:val>
                                        </p:tav>
                                        <p:tav tm="100000">
                                          <p:val>
                                            <p:strVal val="#ppt_x"/>
                                          </p:val>
                                        </p:tav>
                                      </p:tavLst>
                                    </p:anim>
                                    <p:anim calcmode="lin" valueType="num">
                                      <p:cBhvr>
                                        <p:cTn id="25" dur="750" fill="hold"/>
                                        <p:tgtEl>
                                          <p:spTgt spid="24"/>
                                        </p:tgtEl>
                                        <p:attrNameLst>
                                          <p:attrName>ppt_y</p:attrName>
                                        </p:attrNameLst>
                                      </p:cBhvr>
                                      <p:tavLst>
                                        <p:tav tm="0">
                                          <p:val>
                                            <p:strVal val="#ppt_y+.1"/>
                                          </p:val>
                                        </p:tav>
                                        <p:tav tm="100000">
                                          <p:val>
                                            <p:strVal val="#ppt_y"/>
                                          </p:val>
                                        </p:tav>
                                      </p:tavLst>
                                    </p:anim>
                                  </p:childTnLst>
                                </p:cTn>
                              </p:par>
                            </p:childTnLst>
                          </p:cTn>
                        </p:par>
                        <p:par>
                          <p:cTn id="26" fill="hold">
                            <p:stCondLst>
                              <p:cond delay="2250"/>
                            </p:stCondLst>
                            <p:childTnLst>
                              <p:par>
                                <p:cTn id="27" presetID="42" presetClass="entr" presetSubtype="0" fill="hold" nodeType="after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fade">
                                      <p:cBhvr>
                                        <p:cTn id="29" dur="750"/>
                                        <p:tgtEl>
                                          <p:spTgt spid="25"/>
                                        </p:tgtEl>
                                      </p:cBhvr>
                                    </p:animEffect>
                                    <p:anim calcmode="lin" valueType="num">
                                      <p:cBhvr>
                                        <p:cTn id="30" dur="750" fill="hold"/>
                                        <p:tgtEl>
                                          <p:spTgt spid="25"/>
                                        </p:tgtEl>
                                        <p:attrNameLst>
                                          <p:attrName>ppt_x</p:attrName>
                                        </p:attrNameLst>
                                      </p:cBhvr>
                                      <p:tavLst>
                                        <p:tav tm="0">
                                          <p:val>
                                            <p:strVal val="#ppt_x"/>
                                          </p:val>
                                        </p:tav>
                                        <p:tav tm="100000">
                                          <p:val>
                                            <p:strVal val="#ppt_x"/>
                                          </p:val>
                                        </p:tav>
                                      </p:tavLst>
                                    </p:anim>
                                    <p:anim calcmode="lin" valueType="num">
                                      <p:cBhvr>
                                        <p:cTn id="31" dur="75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Lst>
  </p:timing>
</p:sld>
</file>

<file path=ppt/theme/theme1.xml><?xml version="1.0" encoding="utf-8"?>
<a:theme xmlns:a="http://schemas.openxmlformats.org/drawingml/2006/main" name="千图海量PPT模板www.58pic.com">
  <a:themeElements>
    <a:clrScheme name="自定义 20">
      <a:dk1>
        <a:sysClr val="windowText" lastClr="000000"/>
      </a:dk1>
      <a:lt1>
        <a:sysClr val="window" lastClr="FFFFFF"/>
      </a:lt1>
      <a:dk2>
        <a:srgbClr val="000000"/>
      </a:dk2>
      <a:lt2>
        <a:srgbClr val="F8F8F8"/>
      </a:lt2>
      <a:accent1>
        <a:srgbClr val="DDDDDD"/>
      </a:accent1>
      <a:accent2>
        <a:srgbClr val="373737"/>
      </a:accent2>
      <a:accent3>
        <a:srgbClr val="606060"/>
      </a:accent3>
      <a:accent4>
        <a:srgbClr val="6C6C6C"/>
      </a:accent4>
      <a:accent5>
        <a:srgbClr val="262626"/>
      </a:accent5>
      <a:accent6>
        <a:srgbClr val="4D4D4D"/>
      </a:accent6>
      <a:hlink>
        <a:srgbClr val="5F5F5F"/>
      </a:hlink>
      <a:folHlink>
        <a:srgbClr val="7F7F7F"/>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1988</TotalTime>
  <Words>1264</Words>
  <Application>Microsoft Office PowerPoint</Application>
  <PresentationFormat>宽屏</PresentationFormat>
  <Paragraphs>123</Paragraphs>
  <Slides>19</Slides>
  <Notes>4</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19</vt:i4>
      </vt:variant>
    </vt:vector>
  </HeadingPairs>
  <TitlesOfParts>
    <vt:vector size="29" baseType="lpstr">
      <vt:lpstr>Arial Unicode MS</vt:lpstr>
      <vt:lpstr>Bauhaus 93</vt:lpstr>
      <vt:lpstr>Shunpu</vt:lpstr>
      <vt:lpstr>等线</vt:lpstr>
      <vt:lpstr>微软雅黑</vt:lpstr>
      <vt:lpstr>Arial</vt:lpstr>
      <vt:lpstr>Calibri</vt:lpstr>
      <vt:lpstr>Calibri Light</vt:lpstr>
      <vt:lpstr>千图海量PPT模板www.58pic.com</vt:lpstr>
      <vt:lpstr>程序包</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
  <dc:description>http://www.ypppt.com/</dc:description>
  <cp:lastModifiedBy>Zhao 泽昆</cp:lastModifiedBy>
  <cp:revision>144</cp:revision>
  <dcterms:created xsi:type="dcterms:W3CDTF">2016-06-30T03:17:49Z</dcterms:created>
  <dcterms:modified xsi:type="dcterms:W3CDTF">2020-03-12T12:48:33Z</dcterms:modified>
</cp:coreProperties>
</file>