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 ? imports examples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7" name="Shape 1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1" name="Shape 181"/>
        <p:cNvGrpSpPr/>
        <p:nvPr/>
      </p:nvGrpSpPr>
      <p:grpSpPr>
        <a:xfrm>
          <a:off y="0" x="0"/>
          <a:ext cy="0" cx="0"/>
          <a:chOff y="0" x="0"/>
          <a:chExt cy="0" cx="0"/>
        </a:xfrm>
      </p:grpSpPr>
      <p:sp>
        <p:nvSpPr>
          <p:cNvPr id="182" name="Shape 1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3" name="Shape 1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9" name="Shape 1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3" name="Shape 193"/>
        <p:cNvGrpSpPr/>
        <p:nvPr/>
      </p:nvGrpSpPr>
      <p:grpSpPr>
        <a:xfrm>
          <a:off y="0" x="0"/>
          <a:ext cy="0" cx="0"/>
          <a:chOff y="0" x="0"/>
          <a:chExt cy="0" cx="0"/>
        </a:xfrm>
      </p:grpSpPr>
      <p:sp>
        <p:nvSpPr>
          <p:cNvPr id="194" name="Shape 1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5" name="Shape 1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9" name="Shape 199"/>
        <p:cNvGrpSpPr/>
        <p:nvPr/>
      </p:nvGrpSpPr>
      <p:grpSpPr>
        <a:xfrm>
          <a:off y="0" x="0"/>
          <a:ext cy="0" cx="0"/>
          <a:chOff y="0" x="0"/>
          <a:chExt cy="0" cx="0"/>
        </a:xfrm>
      </p:grpSpPr>
      <p:sp>
        <p:nvSpPr>
          <p:cNvPr id="200" name="Shape 2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1" name="Shape 2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7" name="Shape 2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4" name="Shape 2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0" name="Shape 2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5" name="Shape 225"/>
        <p:cNvGrpSpPr/>
        <p:nvPr/>
      </p:nvGrpSpPr>
      <p:grpSpPr>
        <a:xfrm>
          <a:off y="0" x="0"/>
          <a:ext cy="0" cx="0"/>
          <a:chOff y="0" x="0"/>
          <a:chExt cy="0" cx="0"/>
        </a:xfrm>
      </p:grpSpPr>
      <p:sp>
        <p:nvSpPr>
          <p:cNvPr id="226" name="Shape 2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7" name="Shape 2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1" name="Shape 231"/>
        <p:cNvGrpSpPr/>
        <p:nvPr/>
      </p:nvGrpSpPr>
      <p:grpSpPr>
        <a:xfrm>
          <a:off y="0" x="0"/>
          <a:ext cy="0" cx="0"/>
          <a:chOff y="0" x="0"/>
          <a:chExt cy="0" cx="0"/>
        </a:xfrm>
      </p:grpSpPr>
      <p:sp>
        <p:nvSpPr>
          <p:cNvPr id="232" name="Shape 2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3" name="Shape 2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7" name="Shape 237"/>
        <p:cNvGrpSpPr/>
        <p:nvPr/>
      </p:nvGrpSpPr>
      <p:grpSpPr>
        <a:xfrm>
          <a:off y="0" x="0"/>
          <a:ext cy="0" cx="0"/>
          <a:chOff y="0" x="0"/>
          <a:chExt cy="0" cx="0"/>
        </a:xfrm>
      </p:grpSpPr>
      <p:sp>
        <p:nvSpPr>
          <p:cNvPr id="238" name="Shape 2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9" name="Shape 2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3" name="Shape 243"/>
        <p:cNvGrpSpPr/>
        <p:nvPr/>
      </p:nvGrpSpPr>
      <p:grpSpPr>
        <a:xfrm>
          <a:off y="0" x="0"/>
          <a:ext cy="0" cx="0"/>
          <a:chOff y="0" x="0"/>
          <a:chExt cy="0" cx="0"/>
        </a:xfrm>
      </p:grpSpPr>
      <p:sp>
        <p:nvSpPr>
          <p:cNvPr id="244" name="Shape 2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5" name="Shape 2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1046558" x="685800"/>
            <a:ext cy="1102500" cx="7772400"/>
          </a:xfrm>
          <a:prstGeom prst="rect">
            <a:avLst/>
          </a:prstGeom>
        </p:spPr>
        <p:txBody>
          <a:bodyPr bIns="91425" rIns="91425" lIns="91425" tIns="91425" anchor="b" anchorCtr="0"/>
          <a:lstStyle>
            <a:lvl1pPr>
              <a:spcBef>
                <a:spcPts val="0"/>
              </a:spcBef>
              <a:buClr>
                <a:srgbClr val="FFA711"/>
              </a:buClr>
              <a:buSzPct val="100000"/>
              <a:defRPr b="1" sz="4800">
                <a:solidFill>
                  <a:srgbClr val="FFA711"/>
                </a:solidFill>
              </a:defRPr>
            </a:lvl1pPr>
            <a:lvl2pPr>
              <a:spcBef>
                <a:spcPts val="0"/>
              </a:spcBef>
              <a:buClr>
                <a:srgbClr val="FFA711"/>
              </a:buClr>
              <a:buSzPct val="100000"/>
              <a:defRPr b="1" sz="4800">
                <a:solidFill>
                  <a:srgbClr val="FFA711"/>
                </a:solidFill>
              </a:defRPr>
            </a:lvl2pPr>
            <a:lvl3pPr>
              <a:spcBef>
                <a:spcPts val="0"/>
              </a:spcBef>
              <a:buClr>
                <a:srgbClr val="FFA711"/>
              </a:buClr>
              <a:buSzPct val="100000"/>
              <a:defRPr b="1" sz="4800">
                <a:solidFill>
                  <a:srgbClr val="FFA711"/>
                </a:solidFill>
              </a:defRPr>
            </a:lvl3pPr>
            <a:lvl4pPr>
              <a:spcBef>
                <a:spcPts val="0"/>
              </a:spcBef>
              <a:buClr>
                <a:srgbClr val="FFA711"/>
              </a:buClr>
              <a:buSzPct val="100000"/>
              <a:defRPr b="1" sz="4800">
                <a:solidFill>
                  <a:srgbClr val="FFA711"/>
                </a:solidFill>
              </a:defRPr>
            </a:lvl4pPr>
            <a:lvl5pPr>
              <a:spcBef>
                <a:spcPts val="0"/>
              </a:spcBef>
              <a:buClr>
                <a:srgbClr val="FFA711"/>
              </a:buClr>
              <a:buSzPct val="100000"/>
              <a:defRPr b="1" sz="4800">
                <a:solidFill>
                  <a:srgbClr val="FFA711"/>
                </a:solidFill>
              </a:defRPr>
            </a:lvl5pPr>
            <a:lvl6pPr>
              <a:spcBef>
                <a:spcPts val="0"/>
              </a:spcBef>
              <a:buClr>
                <a:srgbClr val="FFA711"/>
              </a:buClr>
              <a:buSzPct val="100000"/>
              <a:defRPr b="1" sz="4800">
                <a:solidFill>
                  <a:srgbClr val="FFA711"/>
                </a:solidFill>
              </a:defRPr>
            </a:lvl6pPr>
            <a:lvl7pPr>
              <a:spcBef>
                <a:spcPts val="0"/>
              </a:spcBef>
              <a:buClr>
                <a:srgbClr val="FFA711"/>
              </a:buClr>
              <a:buSzPct val="100000"/>
              <a:defRPr b="1" sz="4800">
                <a:solidFill>
                  <a:srgbClr val="FFA711"/>
                </a:solidFill>
              </a:defRPr>
            </a:lvl7pPr>
            <a:lvl8pPr>
              <a:spcBef>
                <a:spcPts val="0"/>
              </a:spcBef>
              <a:buClr>
                <a:srgbClr val="FFA711"/>
              </a:buClr>
              <a:buSzPct val="100000"/>
              <a:defRPr b="1" sz="4800">
                <a:solidFill>
                  <a:srgbClr val="FFA711"/>
                </a:solidFill>
              </a:defRPr>
            </a:lvl8pPr>
            <a:lvl9pPr>
              <a:spcBef>
                <a:spcPts val="0"/>
              </a:spcBef>
              <a:buClr>
                <a:srgbClr val="FFA711"/>
              </a:buClr>
              <a:buSzPct val="100000"/>
              <a:defRPr b="1" sz="4800">
                <a:solidFill>
                  <a:srgbClr val="FFA711"/>
                </a:solidFill>
              </a:defRPr>
            </a:lvl9pPr>
          </a:lstStyle>
          <a:p/>
        </p:txBody>
      </p:sp>
      <p:sp>
        <p:nvSpPr>
          <p:cNvPr id="10" name="Shape 10"/>
          <p:cNvSpPr txBox="1"/>
          <p:nvPr>
            <p:ph idx="1" type="subTitle"/>
          </p:nvPr>
        </p:nvSpPr>
        <p:spPr>
          <a:xfrm>
            <a:off y="2182817" x="685800"/>
            <a:ext cy="838799" cx="7772400"/>
          </a:xfrm>
          <a:prstGeom prst="rect">
            <a:avLst/>
          </a:prstGeom>
        </p:spPr>
        <p:txBody>
          <a:bodyPr bIns="91425" rIns="91425" lIns="91425" tIns="91425" anchor="t" anchorCtr="0"/>
          <a:lstStyle>
            <a:lvl1pPr>
              <a:spcBef>
                <a:spcPts val="0"/>
              </a:spcBef>
              <a:buNone/>
              <a:defRPr/>
            </a:lvl1pPr>
            <a:lvl2pPr>
              <a:spcBef>
                <a:spcPts val="0"/>
              </a:spcBef>
              <a:buSzPct val="100000"/>
              <a:buNone/>
              <a:defRPr sz="3200"/>
            </a:lvl2pPr>
            <a:lvl3pPr>
              <a:spcBef>
                <a:spcPts val="0"/>
              </a:spcBef>
              <a:buSzPct val="100000"/>
              <a:buNone/>
              <a:defRPr sz="3200"/>
            </a:lvl3pPr>
            <a:lvl4pPr>
              <a:spcBef>
                <a:spcPts val="0"/>
              </a:spcBef>
              <a:buSzPct val="100000"/>
              <a:buNone/>
              <a:defRPr sz="3200"/>
            </a:lvl4pPr>
            <a:lvl5pPr>
              <a:spcBef>
                <a:spcPts val="0"/>
              </a:spcBef>
              <a:buSzPct val="100000"/>
              <a:buNone/>
              <a:defRPr sz="3200"/>
            </a:lvl5pPr>
            <a:lvl6pPr>
              <a:spcBef>
                <a:spcPts val="0"/>
              </a:spcBef>
              <a:buSzPct val="100000"/>
              <a:buNone/>
              <a:defRPr sz="3200"/>
            </a:lvl6pPr>
            <a:lvl7pPr>
              <a:spcBef>
                <a:spcPts val="0"/>
              </a:spcBef>
              <a:buSzPct val="100000"/>
              <a:buNone/>
              <a:defRPr sz="3200"/>
            </a:lvl7pPr>
            <a:lvl8pPr>
              <a:spcBef>
                <a:spcPts val="0"/>
              </a:spcBef>
              <a:buSzPct val="100000"/>
              <a:buNone/>
              <a:defRPr sz="3200"/>
            </a:lvl8pPr>
            <a:lvl9pPr>
              <a:spcBef>
                <a:spcPts val="0"/>
              </a:spcBef>
              <a:buSzPct val="100000"/>
              <a:buNone/>
              <a:defRPr sz="3200"/>
            </a:lvl9pPr>
          </a:lstStyle>
          <a:p/>
        </p:txBody>
      </p:sp>
      <p:grpSp>
        <p:nvGrpSpPr>
          <p:cNvPr id="11" name="Shape 11"/>
          <p:cNvGrpSpPr/>
          <p:nvPr/>
        </p:nvGrpSpPr>
        <p:grpSpPr>
          <a:xfrm>
            <a:off y="3461599" x="0"/>
            <a:ext cy="1647971" cx="9144000"/>
            <a:chOff y="3690482" x="0"/>
            <a:chExt cy="850171" cx="9144000"/>
          </a:xfrm>
        </p:grpSpPr>
        <p:sp>
          <p:nvSpPr>
            <p:cNvPr id="12" name="Shape 12"/>
            <p:cNvSpPr/>
            <p:nvPr/>
          </p:nvSpPr>
          <p:spPr>
            <a:xfrm>
              <a:off y="4419321" x="0"/>
              <a:ext cy="72000" cx="9144000"/>
            </a:xfrm>
            <a:prstGeom prst="rect">
              <a:avLst/>
            </a:prstGeom>
            <a:solidFill>
              <a:schemeClr val="lt2"/>
            </a:solidFill>
            <a:ln>
              <a:noFill/>
            </a:ln>
          </p:spPr>
          <p:txBody>
            <a:bodyPr bIns="45700" rIns="91425" lIns="91425" tIns="45700" anchor="t" anchorCtr="0">
              <a:noAutofit/>
            </a:bodyPr>
            <a:lstStyle/>
            <a:p>
              <a:pPr>
                <a:spcBef>
                  <a:spcPts val="0"/>
                </a:spcBef>
                <a:buNone/>
              </a:pPr>
              <a:r>
                <a:t/>
              </a:r>
              <a:endParaRPr/>
            </a:p>
          </p:txBody>
        </p:sp>
        <p:sp>
          <p:nvSpPr>
            <p:cNvPr id="13" name="Shape 13"/>
            <p:cNvSpPr/>
            <p:nvPr/>
          </p:nvSpPr>
          <p:spPr>
            <a:xfrm>
              <a:off y="3774403" x="0"/>
              <a:ext cy="118500" cx="9144000"/>
            </a:xfrm>
            <a:prstGeom prst="rect">
              <a:avLst/>
            </a:prstGeom>
            <a:solidFill>
              <a:schemeClr val="accent3"/>
            </a:solidFill>
            <a:ln>
              <a:noFill/>
            </a:ln>
          </p:spPr>
          <p:txBody>
            <a:bodyPr bIns="45700" rIns="91425" lIns="91425" tIns="45700" anchor="t" anchorCtr="0">
              <a:noAutofit/>
            </a:bodyPr>
            <a:lstStyle/>
            <a:p>
              <a:pPr>
                <a:spcBef>
                  <a:spcPts val="0"/>
                </a:spcBef>
                <a:buNone/>
              </a:pPr>
              <a:r>
                <a:t/>
              </a:r>
              <a:endParaRPr/>
            </a:p>
          </p:txBody>
        </p:sp>
        <p:sp>
          <p:nvSpPr>
            <p:cNvPr id="14" name="Shape 14"/>
            <p:cNvSpPr/>
            <p:nvPr/>
          </p:nvSpPr>
          <p:spPr>
            <a:xfrm>
              <a:off y="3875339" x="0"/>
              <a:ext cy="116699" cx="9144000"/>
            </a:xfrm>
            <a:prstGeom prst="rect">
              <a:avLst/>
            </a:prstGeom>
            <a:solidFill>
              <a:schemeClr val="accent4"/>
            </a:solidFill>
            <a:ln>
              <a:noFill/>
            </a:ln>
          </p:spPr>
          <p:txBody>
            <a:bodyPr bIns="45700" rIns="91425" lIns="91425" tIns="45700" anchor="t" anchorCtr="0">
              <a:noAutofit/>
            </a:bodyPr>
            <a:lstStyle/>
            <a:p>
              <a:pPr>
                <a:spcBef>
                  <a:spcPts val="0"/>
                </a:spcBef>
                <a:buNone/>
              </a:pPr>
              <a:r>
                <a:t/>
              </a:r>
              <a:endParaRPr/>
            </a:p>
          </p:txBody>
        </p:sp>
        <p:sp>
          <p:nvSpPr>
            <p:cNvPr id="15" name="Shape 15"/>
            <p:cNvSpPr/>
            <p:nvPr/>
          </p:nvSpPr>
          <p:spPr>
            <a:xfrm>
              <a:off y="3956051" x="0"/>
              <a:ext cy="182400" cx="9144000"/>
            </a:xfrm>
            <a:prstGeom prst="rect">
              <a:avLst/>
            </a:prstGeom>
            <a:solidFill>
              <a:schemeClr val="accent5"/>
            </a:solidFill>
            <a:ln>
              <a:noFill/>
            </a:ln>
          </p:spPr>
          <p:txBody>
            <a:bodyPr bIns="45700" rIns="91425" lIns="91425" tIns="45700" anchor="t" anchorCtr="0">
              <a:noAutofit/>
            </a:bodyPr>
            <a:lstStyle/>
            <a:p>
              <a:pPr>
                <a:spcBef>
                  <a:spcPts val="0"/>
                </a:spcBef>
                <a:buNone/>
              </a:pPr>
              <a:r>
                <a:t/>
              </a:r>
              <a:endParaRPr/>
            </a:p>
          </p:txBody>
        </p:sp>
        <p:sp>
          <p:nvSpPr>
            <p:cNvPr id="16" name="Shape 16"/>
            <p:cNvSpPr/>
            <p:nvPr/>
          </p:nvSpPr>
          <p:spPr>
            <a:xfrm>
              <a:off y="4186767" x="0"/>
              <a:ext cy="133799" cx="9144000"/>
            </a:xfrm>
            <a:prstGeom prst="rect">
              <a:avLst/>
            </a:prstGeom>
            <a:solidFill>
              <a:schemeClr val="accent6"/>
            </a:solidFill>
            <a:ln>
              <a:noFill/>
            </a:ln>
          </p:spPr>
          <p:txBody>
            <a:bodyPr bIns="45700" rIns="91425" lIns="91425" tIns="45700" anchor="t" anchorCtr="0">
              <a:noAutofit/>
            </a:bodyPr>
            <a:lstStyle/>
            <a:p>
              <a:pPr>
                <a:spcBef>
                  <a:spcPts val="0"/>
                </a:spcBef>
                <a:buNone/>
              </a:pPr>
              <a:r>
                <a:t/>
              </a:r>
              <a:endParaRPr/>
            </a:p>
          </p:txBody>
        </p:sp>
        <p:sp>
          <p:nvSpPr>
            <p:cNvPr id="17" name="Shape 17"/>
            <p:cNvSpPr/>
            <p:nvPr/>
          </p:nvSpPr>
          <p:spPr>
            <a:xfrm>
              <a:off y="4320625" x="0"/>
              <a:ext cy="72000" cx="9144000"/>
            </a:xfrm>
            <a:prstGeom prst="rect">
              <a:avLst/>
            </a:prstGeom>
            <a:solidFill>
              <a:schemeClr val="accent1"/>
            </a:solidFill>
            <a:ln>
              <a:noFill/>
            </a:ln>
          </p:spPr>
          <p:txBody>
            <a:bodyPr bIns="45700" rIns="91425" lIns="91425" tIns="45700" anchor="t" anchorCtr="0">
              <a:noAutofit/>
            </a:bodyPr>
            <a:lstStyle/>
            <a:p>
              <a:pPr>
                <a:spcBef>
                  <a:spcPts val="0"/>
                </a:spcBef>
                <a:buNone/>
              </a:pPr>
              <a:r>
                <a:t/>
              </a:r>
              <a:endParaRPr/>
            </a:p>
          </p:txBody>
        </p:sp>
        <p:sp>
          <p:nvSpPr>
            <p:cNvPr id="18" name="Shape 18"/>
            <p:cNvSpPr/>
            <p:nvPr/>
          </p:nvSpPr>
          <p:spPr>
            <a:xfrm>
              <a:off y="4478853" x="0"/>
              <a:ext cy="61800" cx="9144000"/>
            </a:xfrm>
            <a:prstGeom prst="rect">
              <a:avLst/>
            </a:prstGeom>
            <a:solidFill>
              <a:schemeClr val="accent3"/>
            </a:solidFill>
            <a:ln>
              <a:noFill/>
            </a:ln>
          </p:spPr>
          <p:txBody>
            <a:bodyPr bIns="45700" rIns="91425" lIns="91425" tIns="45700" anchor="t" anchorCtr="0">
              <a:noAutofit/>
            </a:bodyPr>
            <a:lstStyle/>
            <a:p>
              <a:pPr>
                <a:spcBef>
                  <a:spcPts val="0"/>
                </a:spcBef>
                <a:buNone/>
              </a:pPr>
              <a:r>
                <a:t/>
              </a:r>
              <a:endParaRPr/>
            </a:p>
          </p:txBody>
        </p:sp>
        <p:sp>
          <p:nvSpPr>
            <p:cNvPr id="19" name="Shape 19"/>
            <p:cNvSpPr/>
            <p:nvPr/>
          </p:nvSpPr>
          <p:spPr>
            <a:xfrm>
              <a:off y="3690482" x="0"/>
              <a:ext cy="45600" cx="9144000"/>
            </a:xfrm>
            <a:prstGeom prst="rect">
              <a:avLst/>
            </a:prstGeom>
            <a:solidFill>
              <a:srgbClr val="FFA711"/>
            </a:solidFill>
            <a:ln>
              <a:noFill/>
            </a:ln>
          </p:spPr>
          <p:txBody>
            <a:bodyPr bIns="45700" rIns="91425" lIns="91425" tIns="45700" anchor="t" anchorCtr="0">
              <a:noAutofit/>
            </a:bodyPr>
            <a:lstStyle/>
            <a:p>
              <a:pPr>
                <a:spcBef>
                  <a:spcPts val="0"/>
                </a:spcBef>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y="0" x="0"/>
          <a:ext cy="0" cx="0"/>
          <a:chOff y="0" x="0"/>
          <a:chExt cy="0" cx="0"/>
        </a:xfrm>
      </p:grpSpPr>
      <p:sp>
        <p:nvSpPr>
          <p:cNvPr id="21" name="Shape 21"/>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solidFill>
                  <a:srgbClr val="FFA711"/>
                </a:solidFill>
              </a:defRPr>
            </a:lvl1pPr>
            <a:lvl2pPr>
              <a:spcBef>
                <a:spcPts val="0"/>
              </a:spcBef>
              <a:defRPr>
                <a:solidFill>
                  <a:srgbClr val="FFA711"/>
                </a:solidFill>
              </a:defRPr>
            </a:lvl2pPr>
            <a:lvl3pPr>
              <a:spcBef>
                <a:spcPts val="0"/>
              </a:spcBef>
              <a:defRPr>
                <a:solidFill>
                  <a:srgbClr val="FFA711"/>
                </a:solidFill>
              </a:defRPr>
            </a:lvl3pPr>
            <a:lvl4pPr>
              <a:spcBef>
                <a:spcPts val="0"/>
              </a:spcBef>
              <a:defRPr>
                <a:solidFill>
                  <a:srgbClr val="FFA711"/>
                </a:solidFill>
              </a:defRPr>
            </a:lvl4pPr>
            <a:lvl5pPr>
              <a:spcBef>
                <a:spcPts val="0"/>
              </a:spcBef>
              <a:defRPr>
                <a:solidFill>
                  <a:srgbClr val="FFA711"/>
                </a:solidFill>
              </a:defRPr>
            </a:lvl5pPr>
            <a:lvl6pPr>
              <a:spcBef>
                <a:spcPts val="0"/>
              </a:spcBef>
              <a:defRPr>
                <a:solidFill>
                  <a:srgbClr val="FFA711"/>
                </a:solidFill>
              </a:defRPr>
            </a:lvl6pPr>
            <a:lvl7pPr>
              <a:spcBef>
                <a:spcPts val="0"/>
              </a:spcBef>
              <a:defRPr>
                <a:solidFill>
                  <a:srgbClr val="FFA711"/>
                </a:solidFill>
              </a:defRPr>
            </a:lvl7pPr>
            <a:lvl8pPr>
              <a:spcBef>
                <a:spcPts val="0"/>
              </a:spcBef>
              <a:defRPr>
                <a:solidFill>
                  <a:srgbClr val="FFA711"/>
                </a:solidFill>
              </a:defRPr>
            </a:lvl8pPr>
            <a:lvl9pPr>
              <a:spcBef>
                <a:spcPts val="0"/>
              </a:spcBef>
              <a:defRPr>
                <a:solidFill>
                  <a:srgbClr val="FFA711"/>
                </a:solidFill>
              </a:defRPr>
            </a:lvl9pPr>
          </a:lstStyle>
          <a:p/>
        </p:txBody>
      </p:sp>
      <p:sp>
        <p:nvSpPr>
          <p:cNvPr id="22" name="Shape 22"/>
          <p:cNvSpPr txBox="1"/>
          <p:nvPr>
            <p:ph idx="1" type="body"/>
          </p:nvPr>
        </p:nvSpPr>
        <p:spPr>
          <a:xfrm>
            <a:off y="1200150" x="457200"/>
            <a:ext cy="32669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grpSp>
        <p:nvGrpSpPr>
          <p:cNvPr id="23" name="Shape 23"/>
          <p:cNvGrpSpPr/>
          <p:nvPr/>
        </p:nvGrpSpPr>
        <p:grpSpPr>
          <a:xfrm>
            <a:off y="4559110" x="0"/>
            <a:ext cy="584536" cx="9144000"/>
            <a:chOff y="3690482" x="0"/>
            <a:chExt cy="301556" cx="9144000"/>
          </a:xfrm>
        </p:grpSpPr>
        <p:sp>
          <p:nvSpPr>
            <p:cNvPr id="24" name="Shape 24"/>
            <p:cNvSpPr/>
            <p:nvPr/>
          </p:nvSpPr>
          <p:spPr>
            <a:xfrm>
              <a:off y="3774403" x="0"/>
              <a:ext cy="118500" cx="9144000"/>
            </a:xfrm>
            <a:prstGeom prst="rect">
              <a:avLst/>
            </a:prstGeom>
            <a:solidFill>
              <a:schemeClr val="accent1"/>
            </a:solidFill>
            <a:ln>
              <a:noFill/>
            </a:ln>
          </p:spPr>
          <p:txBody>
            <a:bodyPr bIns="45700" rIns="91425" lIns="91425" tIns="45700" anchor="t" anchorCtr="0">
              <a:noAutofit/>
            </a:bodyPr>
            <a:lstStyle/>
            <a:p>
              <a:pPr>
                <a:spcBef>
                  <a:spcPts val="0"/>
                </a:spcBef>
                <a:buNone/>
              </a:pPr>
              <a:r>
                <a:t/>
              </a:r>
              <a:endParaRPr/>
            </a:p>
          </p:txBody>
        </p:sp>
        <p:sp>
          <p:nvSpPr>
            <p:cNvPr id="25" name="Shape 25"/>
            <p:cNvSpPr/>
            <p:nvPr/>
          </p:nvSpPr>
          <p:spPr>
            <a:xfrm>
              <a:off y="3875339" x="0"/>
              <a:ext cy="116699" cx="9144000"/>
            </a:xfrm>
            <a:prstGeom prst="rect">
              <a:avLst/>
            </a:prstGeom>
            <a:solidFill>
              <a:schemeClr val="lt2"/>
            </a:solidFill>
            <a:ln>
              <a:noFill/>
            </a:ln>
          </p:spPr>
          <p:txBody>
            <a:bodyPr bIns="45700" rIns="91425" lIns="91425" tIns="45700" anchor="t" anchorCtr="0">
              <a:noAutofit/>
            </a:bodyPr>
            <a:lstStyle/>
            <a:p>
              <a:pPr>
                <a:spcBef>
                  <a:spcPts val="0"/>
                </a:spcBef>
                <a:buNone/>
              </a:pPr>
              <a:r>
                <a:t/>
              </a:r>
              <a:endParaRPr/>
            </a:p>
          </p:txBody>
        </p:sp>
        <p:sp>
          <p:nvSpPr>
            <p:cNvPr id="26" name="Shape 26"/>
            <p:cNvSpPr/>
            <p:nvPr/>
          </p:nvSpPr>
          <p:spPr>
            <a:xfrm>
              <a:off y="3690482" x="0"/>
              <a:ext cy="45600" cx="9144000"/>
            </a:xfrm>
            <a:prstGeom prst="rect">
              <a:avLst/>
            </a:prstGeom>
            <a:solidFill>
              <a:srgbClr val="FF6428"/>
            </a:solidFill>
            <a:ln>
              <a:noFill/>
            </a:ln>
          </p:spPr>
          <p:txBody>
            <a:bodyPr bIns="45700" rIns="91425" lIns="91425" tIns="45700" anchor="t" anchorCtr="0">
              <a:noAutofit/>
            </a:bodyPr>
            <a:lstStyle/>
            <a:p>
              <a:pPr>
                <a:spcBef>
                  <a:spcPts val="0"/>
                </a:spcBef>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7" name="Shape 27"/>
        <p:cNvGrpSpPr/>
        <p:nvPr/>
      </p:nvGrpSpPr>
      <p:grpSpPr>
        <a:xfrm>
          <a:off y="0" x="0"/>
          <a:ext cy="0" cx="0"/>
          <a:chOff y="0" x="0"/>
          <a:chExt cy="0" cx="0"/>
        </a:xfrm>
      </p:grpSpPr>
      <p:sp>
        <p:nvSpPr>
          <p:cNvPr id="28" name="Shape 28"/>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 type="body"/>
          </p:nvPr>
        </p:nvSpPr>
        <p:spPr>
          <a:xfrm>
            <a:off y="1200150" x="457200"/>
            <a:ext cy="3266999"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0" name="Shape 30"/>
          <p:cNvSpPr txBox="1"/>
          <p:nvPr>
            <p:ph idx="2" type="body"/>
          </p:nvPr>
        </p:nvSpPr>
        <p:spPr>
          <a:xfrm>
            <a:off y="1200150" x="4648200"/>
            <a:ext cy="3266999"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grpSp>
        <p:nvGrpSpPr>
          <p:cNvPr id="31" name="Shape 31"/>
          <p:cNvGrpSpPr/>
          <p:nvPr/>
        </p:nvGrpSpPr>
        <p:grpSpPr>
          <a:xfrm>
            <a:off y="4559110" x="0"/>
            <a:ext cy="584536" cx="9144000"/>
            <a:chOff y="3690482" x="0"/>
            <a:chExt cy="301556" cx="9144000"/>
          </a:xfrm>
        </p:grpSpPr>
        <p:sp>
          <p:nvSpPr>
            <p:cNvPr id="32" name="Shape 32"/>
            <p:cNvSpPr/>
            <p:nvPr/>
          </p:nvSpPr>
          <p:spPr>
            <a:xfrm>
              <a:off y="3774403" x="0"/>
              <a:ext cy="118500" cx="9144000"/>
            </a:xfrm>
            <a:prstGeom prst="rect">
              <a:avLst/>
            </a:prstGeom>
            <a:solidFill>
              <a:schemeClr val="accent3"/>
            </a:solidFill>
            <a:ln>
              <a:noFill/>
            </a:ln>
          </p:spPr>
          <p:txBody>
            <a:bodyPr bIns="45700" rIns="91425" lIns="91425" tIns="45700" anchor="t" anchorCtr="0">
              <a:noAutofit/>
            </a:bodyPr>
            <a:lstStyle/>
            <a:p>
              <a:pPr>
                <a:spcBef>
                  <a:spcPts val="0"/>
                </a:spcBef>
                <a:buNone/>
              </a:pPr>
              <a:r>
                <a:t/>
              </a:r>
              <a:endParaRPr/>
            </a:p>
          </p:txBody>
        </p:sp>
        <p:sp>
          <p:nvSpPr>
            <p:cNvPr id="33" name="Shape 33"/>
            <p:cNvSpPr/>
            <p:nvPr/>
          </p:nvSpPr>
          <p:spPr>
            <a:xfrm>
              <a:off y="3875339" x="0"/>
              <a:ext cy="116699" cx="9144000"/>
            </a:xfrm>
            <a:prstGeom prst="rect">
              <a:avLst/>
            </a:prstGeom>
            <a:solidFill>
              <a:srgbClr val="E9E0C9"/>
            </a:solidFill>
            <a:ln>
              <a:noFill/>
            </a:ln>
          </p:spPr>
          <p:txBody>
            <a:bodyPr bIns="45700" rIns="91425" lIns="91425" tIns="45700" anchor="t" anchorCtr="0">
              <a:noAutofit/>
            </a:bodyPr>
            <a:lstStyle/>
            <a:p>
              <a:pPr>
                <a:spcBef>
                  <a:spcPts val="0"/>
                </a:spcBef>
                <a:buNone/>
              </a:pPr>
              <a:r>
                <a:t/>
              </a:r>
              <a:endParaRPr/>
            </a:p>
          </p:txBody>
        </p:sp>
        <p:sp>
          <p:nvSpPr>
            <p:cNvPr id="34" name="Shape 34"/>
            <p:cNvSpPr/>
            <p:nvPr/>
          </p:nvSpPr>
          <p:spPr>
            <a:xfrm>
              <a:off y="3690482" x="0"/>
              <a:ext cy="45600" cx="9144000"/>
            </a:xfrm>
            <a:prstGeom prst="rect">
              <a:avLst/>
            </a:prstGeom>
            <a:solidFill>
              <a:srgbClr val="FFA711"/>
            </a:solidFill>
            <a:ln>
              <a:noFill/>
            </a:ln>
          </p:spPr>
          <p:txBody>
            <a:bodyPr bIns="45700" rIns="91425" lIns="91425" tIns="45700" anchor="t" anchorCtr="0">
              <a:noAutofit/>
            </a:bodyPr>
            <a:lstStyle/>
            <a:p>
              <a:pPr>
                <a:spcBef>
                  <a:spcPts val="0"/>
                </a:spcBef>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y="0" x="0"/>
          <a:ext cy="0" cx="0"/>
          <a:chOff y="0" x="0"/>
          <a:chExt cy="0" cx="0"/>
        </a:xfrm>
      </p:grpSpPr>
      <p:sp>
        <p:nvSpPr>
          <p:cNvPr id="36" name="Shape 36"/>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grpSp>
        <p:nvGrpSpPr>
          <p:cNvPr id="37" name="Shape 37"/>
          <p:cNvGrpSpPr/>
          <p:nvPr/>
        </p:nvGrpSpPr>
        <p:grpSpPr>
          <a:xfrm>
            <a:off y="4559110" x="0"/>
            <a:ext cy="584536" cx="9144000"/>
            <a:chOff y="3690482" x="0"/>
            <a:chExt cy="301556" cx="9144000"/>
          </a:xfrm>
        </p:grpSpPr>
        <p:sp>
          <p:nvSpPr>
            <p:cNvPr id="38" name="Shape 38"/>
            <p:cNvSpPr/>
            <p:nvPr/>
          </p:nvSpPr>
          <p:spPr>
            <a:xfrm>
              <a:off y="3774403" x="0"/>
              <a:ext cy="118500" cx="9144000"/>
            </a:xfrm>
            <a:prstGeom prst="rect">
              <a:avLst/>
            </a:prstGeom>
            <a:solidFill>
              <a:schemeClr val="accent4"/>
            </a:solidFill>
            <a:ln>
              <a:noFill/>
            </a:ln>
          </p:spPr>
          <p:txBody>
            <a:bodyPr bIns="45700" rIns="91425" lIns="91425" tIns="45700" anchor="t" anchorCtr="0">
              <a:noAutofit/>
            </a:bodyPr>
            <a:lstStyle/>
            <a:p>
              <a:pPr>
                <a:spcBef>
                  <a:spcPts val="0"/>
                </a:spcBef>
                <a:buNone/>
              </a:pPr>
              <a:r>
                <a:t/>
              </a:r>
              <a:endParaRPr/>
            </a:p>
          </p:txBody>
        </p:sp>
        <p:sp>
          <p:nvSpPr>
            <p:cNvPr id="39" name="Shape 39"/>
            <p:cNvSpPr/>
            <p:nvPr/>
          </p:nvSpPr>
          <p:spPr>
            <a:xfrm>
              <a:off y="3875339" x="0"/>
              <a:ext cy="116699" cx="9144000"/>
            </a:xfrm>
            <a:prstGeom prst="rect">
              <a:avLst/>
            </a:prstGeom>
            <a:solidFill>
              <a:srgbClr val="E9E0C9"/>
            </a:solidFill>
            <a:ln>
              <a:noFill/>
            </a:ln>
          </p:spPr>
          <p:txBody>
            <a:bodyPr bIns="45700" rIns="91425" lIns="91425" tIns="45700" anchor="t" anchorCtr="0">
              <a:noAutofit/>
            </a:bodyPr>
            <a:lstStyle/>
            <a:p>
              <a:pPr>
                <a:spcBef>
                  <a:spcPts val="0"/>
                </a:spcBef>
                <a:buNone/>
              </a:pPr>
              <a:r>
                <a:t/>
              </a:r>
              <a:endParaRPr/>
            </a:p>
          </p:txBody>
        </p:sp>
        <p:sp>
          <p:nvSpPr>
            <p:cNvPr id="40" name="Shape 40"/>
            <p:cNvSpPr/>
            <p:nvPr/>
          </p:nvSpPr>
          <p:spPr>
            <a:xfrm>
              <a:off y="3690482" x="0"/>
              <a:ext cy="45600" cx="9144000"/>
            </a:xfrm>
            <a:prstGeom prst="rect">
              <a:avLst/>
            </a:prstGeom>
            <a:solidFill>
              <a:schemeClr val="accent1"/>
            </a:solidFill>
            <a:ln>
              <a:noFill/>
            </a:ln>
          </p:spPr>
          <p:txBody>
            <a:bodyPr bIns="45700" rIns="91425" lIns="91425" tIns="45700" anchor="t" anchorCtr="0">
              <a:noAutofit/>
            </a:bodyPr>
            <a:lstStyle/>
            <a:p>
              <a:pPr>
                <a:spcBef>
                  <a:spcPts val="0"/>
                </a:spcBef>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y="0" x="0"/>
          <a:ext cy="0" cx="0"/>
          <a:chOff y="0" x="0"/>
          <a:chExt cy="0" cx="0"/>
        </a:xfrm>
      </p:grpSpPr>
      <p:sp>
        <p:nvSpPr>
          <p:cNvPr id="42" name="Shape 42"/>
          <p:cNvSpPr txBox="1"/>
          <p:nvPr>
            <p:ph idx="1" type="body"/>
          </p:nvPr>
        </p:nvSpPr>
        <p:spPr>
          <a:xfrm>
            <a:off y="4025503" x="1792288"/>
            <a:ext cy="471899" cx="5486399"/>
          </a:xfrm>
          <a:prstGeom prst="rect">
            <a:avLst/>
          </a:prstGeom>
        </p:spPr>
        <p:txBody>
          <a:bodyPr bIns="91425" rIns="91425" lIns="91425" tIns="91425" anchor="t" anchorCtr="0"/>
          <a:lstStyle>
            <a:lvl1pPr algn="ctr">
              <a:spcBef>
                <a:spcPts val="0"/>
              </a:spcBef>
              <a:buClr>
                <a:srgbClr val="FFA711"/>
              </a:buClr>
              <a:buSzPct val="100000"/>
              <a:buNone/>
              <a:defRPr sz="1400">
                <a:solidFill>
                  <a:srgbClr val="FFA711"/>
                </a:solidFill>
              </a:defRPr>
            </a:lvl1pPr>
          </a:lstStyle>
          <a:p/>
        </p:txBody>
      </p:sp>
      <p:grpSp>
        <p:nvGrpSpPr>
          <p:cNvPr id="43" name="Shape 43"/>
          <p:cNvGrpSpPr/>
          <p:nvPr/>
        </p:nvGrpSpPr>
        <p:grpSpPr>
          <a:xfrm>
            <a:off y="4559110" x="0"/>
            <a:ext cy="584536" cx="9144000"/>
            <a:chOff y="3690482" x="0"/>
            <a:chExt cy="301556" cx="9144000"/>
          </a:xfrm>
        </p:grpSpPr>
        <p:sp>
          <p:nvSpPr>
            <p:cNvPr id="44" name="Shape 44"/>
            <p:cNvSpPr/>
            <p:nvPr/>
          </p:nvSpPr>
          <p:spPr>
            <a:xfrm>
              <a:off y="3774403" x="0"/>
              <a:ext cy="118500" cx="9144000"/>
            </a:xfrm>
            <a:prstGeom prst="rect">
              <a:avLst/>
            </a:prstGeom>
            <a:solidFill>
              <a:schemeClr val="accent1"/>
            </a:solidFill>
            <a:ln>
              <a:noFill/>
            </a:ln>
          </p:spPr>
          <p:txBody>
            <a:bodyPr bIns="45700" rIns="91425" lIns="91425" tIns="45700" anchor="t" anchorCtr="0">
              <a:noAutofit/>
            </a:bodyPr>
            <a:lstStyle/>
            <a:p>
              <a:pPr>
                <a:spcBef>
                  <a:spcPts val="0"/>
                </a:spcBef>
                <a:buNone/>
              </a:pPr>
              <a:r>
                <a:t/>
              </a:r>
              <a:endParaRPr/>
            </a:p>
          </p:txBody>
        </p:sp>
        <p:sp>
          <p:nvSpPr>
            <p:cNvPr id="45" name="Shape 45"/>
            <p:cNvSpPr/>
            <p:nvPr/>
          </p:nvSpPr>
          <p:spPr>
            <a:xfrm>
              <a:off y="3875339" x="0"/>
              <a:ext cy="116699" cx="9144000"/>
            </a:xfrm>
            <a:prstGeom prst="rect">
              <a:avLst/>
            </a:prstGeom>
            <a:solidFill>
              <a:schemeClr val="lt2"/>
            </a:solidFill>
            <a:ln>
              <a:noFill/>
            </a:ln>
          </p:spPr>
          <p:txBody>
            <a:bodyPr bIns="45700" rIns="91425" lIns="91425" tIns="45700" anchor="t" anchorCtr="0">
              <a:noAutofit/>
            </a:bodyPr>
            <a:lstStyle/>
            <a:p>
              <a:pPr>
                <a:spcBef>
                  <a:spcPts val="0"/>
                </a:spcBef>
                <a:buNone/>
              </a:pPr>
              <a:r>
                <a:t/>
              </a:r>
              <a:endParaRPr/>
            </a:p>
          </p:txBody>
        </p:sp>
        <p:sp>
          <p:nvSpPr>
            <p:cNvPr id="46" name="Shape 46"/>
            <p:cNvSpPr/>
            <p:nvPr/>
          </p:nvSpPr>
          <p:spPr>
            <a:xfrm>
              <a:off y="3690482" x="0"/>
              <a:ext cy="45600" cx="9144000"/>
            </a:xfrm>
            <a:prstGeom prst="rect">
              <a:avLst/>
            </a:prstGeom>
            <a:solidFill>
              <a:srgbClr val="FF6428"/>
            </a:solidFill>
            <a:ln>
              <a:noFill/>
            </a:ln>
          </p:spPr>
          <p:txBody>
            <a:bodyPr bIns="45700" rIns="91425" lIns="91425" tIns="45700" anchor="t" anchorCtr="0">
              <a:noAutofit/>
            </a:bodyPr>
            <a:lstStyle/>
            <a:p>
              <a:pPr>
                <a:spcBef>
                  <a:spcPts val="0"/>
                </a:spcBef>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y="0" x="0"/>
          <a:ext cy="0" cx="0"/>
          <a:chOff y="0" x="0"/>
          <a:chExt cy="0" cx="0"/>
        </a:xfrm>
      </p:grpSpPr>
      <p:grpSp>
        <p:nvGrpSpPr>
          <p:cNvPr id="48" name="Shape 48"/>
          <p:cNvGrpSpPr/>
          <p:nvPr/>
        </p:nvGrpSpPr>
        <p:grpSpPr>
          <a:xfrm>
            <a:off y="3461599" x="0"/>
            <a:ext cy="1647971" cx="9144000"/>
            <a:chOff y="3690482" x="0"/>
            <a:chExt cy="850171" cx="9144000"/>
          </a:xfrm>
        </p:grpSpPr>
        <p:sp>
          <p:nvSpPr>
            <p:cNvPr id="49" name="Shape 49"/>
            <p:cNvSpPr/>
            <p:nvPr/>
          </p:nvSpPr>
          <p:spPr>
            <a:xfrm>
              <a:off y="4419321" x="0"/>
              <a:ext cy="72000" cx="9144000"/>
            </a:xfrm>
            <a:prstGeom prst="rect">
              <a:avLst/>
            </a:prstGeom>
            <a:solidFill>
              <a:schemeClr val="lt2"/>
            </a:solidFill>
            <a:ln>
              <a:noFill/>
            </a:ln>
          </p:spPr>
          <p:txBody>
            <a:bodyPr bIns="45700" rIns="91425" lIns="91425" tIns="45700" anchor="t" anchorCtr="0">
              <a:noAutofit/>
            </a:bodyPr>
            <a:lstStyle/>
            <a:p>
              <a:pPr>
                <a:spcBef>
                  <a:spcPts val="0"/>
                </a:spcBef>
                <a:buNone/>
              </a:pPr>
              <a:r>
                <a:t/>
              </a:r>
              <a:endParaRPr/>
            </a:p>
          </p:txBody>
        </p:sp>
        <p:sp>
          <p:nvSpPr>
            <p:cNvPr id="50" name="Shape 50"/>
            <p:cNvSpPr/>
            <p:nvPr/>
          </p:nvSpPr>
          <p:spPr>
            <a:xfrm>
              <a:off y="3774403" x="0"/>
              <a:ext cy="118500" cx="9144000"/>
            </a:xfrm>
            <a:prstGeom prst="rect">
              <a:avLst/>
            </a:prstGeom>
            <a:solidFill>
              <a:schemeClr val="accent3"/>
            </a:solidFill>
            <a:ln>
              <a:noFill/>
            </a:ln>
          </p:spPr>
          <p:txBody>
            <a:bodyPr bIns="45700" rIns="91425" lIns="91425" tIns="45700" anchor="t" anchorCtr="0">
              <a:noAutofit/>
            </a:bodyPr>
            <a:lstStyle/>
            <a:p>
              <a:pPr>
                <a:spcBef>
                  <a:spcPts val="0"/>
                </a:spcBef>
                <a:buNone/>
              </a:pPr>
              <a:r>
                <a:t/>
              </a:r>
              <a:endParaRPr/>
            </a:p>
          </p:txBody>
        </p:sp>
        <p:sp>
          <p:nvSpPr>
            <p:cNvPr id="51" name="Shape 51"/>
            <p:cNvSpPr/>
            <p:nvPr/>
          </p:nvSpPr>
          <p:spPr>
            <a:xfrm>
              <a:off y="3875339" x="0"/>
              <a:ext cy="116699" cx="9144000"/>
            </a:xfrm>
            <a:prstGeom prst="rect">
              <a:avLst/>
            </a:prstGeom>
            <a:solidFill>
              <a:schemeClr val="accent4"/>
            </a:solidFill>
            <a:ln>
              <a:noFill/>
            </a:ln>
          </p:spPr>
          <p:txBody>
            <a:bodyPr bIns="45700" rIns="91425" lIns="91425" tIns="45700" anchor="t" anchorCtr="0">
              <a:noAutofit/>
            </a:bodyPr>
            <a:lstStyle/>
            <a:p>
              <a:pPr>
                <a:spcBef>
                  <a:spcPts val="0"/>
                </a:spcBef>
                <a:buNone/>
              </a:pPr>
              <a:r>
                <a:t/>
              </a:r>
              <a:endParaRPr/>
            </a:p>
          </p:txBody>
        </p:sp>
        <p:sp>
          <p:nvSpPr>
            <p:cNvPr id="52" name="Shape 52"/>
            <p:cNvSpPr/>
            <p:nvPr/>
          </p:nvSpPr>
          <p:spPr>
            <a:xfrm>
              <a:off y="3956051" x="0"/>
              <a:ext cy="182400" cx="9144000"/>
            </a:xfrm>
            <a:prstGeom prst="rect">
              <a:avLst/>
            </a:prstGeom>
            <a:solidFill>
              <a:schemeClr val="accent5"/>
            </a:solidFill>
            <a:ln>
              <a:noFill/>
            </a:ln>
          </p:spPr>
          <p:txBody>
            <a:bodyPr bIns="45700" rIns="91425" lIns="91425" tIns="45700" anchor="t" anchorCtr="0">
              <a:noAutofit/>
            </a:bodyPr>
            <a:lstStyle/>
            <a:p>
              <a:pPr>
                <a:spcBef>
                  <a:spcPts val="0"/>
                </a:spcBef>
                <a:buNone/>
              </a:pPr>
              <a:r>
                <a:t/>
              </a:r>
              <a:endParaRPr/>
            </a:p>
          </p:txBody>
        </p:sp>
        <p:sp>
          <p:nvSpPr>
            <p:cNvPr id="53" name="Shape 53"/>
            <p:cNvSpPr/>
            <p:nvPr/>
          </p:nvSpPr>
          <p:spPr>
            <a:xfrm>
              <a:off y="4186767" x="0"/>
              <a:ext cy="133799" cx="9144000"/>
            </a:xfrm>
            <a:prstGeom prst="rect">
              <a:avLst/>
            </a:prstGeom>
            <a:solidFill>
              <a:schemeClr val="accent6"/>
            </a:solidFill>
            <a:ln>
              <a:noFill/>
            </a:ln>
          </p:spPr>
          <p:txBody>
            <a:bodyPr bIns="45700" rIns="91425" lIns="91425" tIns="45700" anchor="t" anchorCtr="0">
              <a:noAutofit/>
            </a:bodyPr>
            <a:lstStyle/>
            <a:p>
              <a:pPr>
                <a:spcBef>
                  <a:spcPts val="0"/>
                </a:spcBef>
                <a:buNone/>
              </a:pPr>
              <a:r>
                <a:t/>
              </a:r>
              <a:endParaRPr/>
            </a:p>
          </p:txBody>
        </p:sp>
        <p:sp>
          <p:nvSpPr>
            <p:cNvPr id="54" name="Shape 54"/>
            <p:cNvSpPr/>
            <p:nvPr/>
          </p:nvSpPr>
          <p:spPr>
            <a:xfrm>
              <a:off y="4320625" x="0"/>
              <a:ext cy="72000" cx="9144000"/>
            </a:xfrm>
            <a:prstGeom prst="rect">
              <a:avLst/>
            </a:prstGeom>
            <a:solidFill>
              <a:schemeClr val="accent1"/>
            </a:solidFill>
            <a:ln>
              <a:noFill/>
            </a:ln>
          </p:spPr>
          <p:txBody>
            <a:bodyPr bIns="45700" rIns="91425" lIns="91425" tIns="45700" anchor="t" anchorCtr="0">
              <a:noAutofit/>
            </a:bodyPr>
            <a:lstStyle/>
            <a:p>
              <a:pPr>
                <a:spcBef>
                  <a:spcPts val="0"/>
                </a:spcBef>
                <a:buNone/>
              </a:pPr>
              <a:r>
                <a:t/>
              </a:r>
              <a:endParaRPr/>
            </a:p>
          </p:txBody>
        </p:sp>
        <p:sp>
          <p:nvSpPr>
            <p:cNvPr id="55" name="Shape 55"/>
            <p:cNvSpPr/>
            <p:nvPr/>
          </p:nvSpPr>
          <p:spPr>
            <a:xfrm>
              <a:off y="4478853" x="0"/>
              <a:ext cy="61800" cx="9144000"/>
            </a:xfrm>
            <a:prstGeom prst="rect">
              <a:avLst/>
            </a:prstGeom>
            <a:solidFill>
              <a:schemeClr val="accent3"/>
            </a:solidFill>
            <a:ln>
              <a:noFill/>
            </a:ln>
          </p:spPr>
          <p:txBody>
            <a:bodyPr bIns="45700" rIns="91425" lIns="91425" tIns="45700" anchor="t" anchorCtr="0">
              <a:noAutofit/>
            </a:bodyPr>
            <a:lstStyle/>
            <a:p>
              <a:pPr>
                <a:spcBef>
                  <a:spcPts val="0"/>
                </a:spcBef>
                <a:buNone/>
              </a:pPr>
              <a:r>
                <a:t/>
              </a:r>
              <a:endParaRPr/>
            </a:p>
          </p:txBody>
        </p:sp>
        <p:sp>
          <p:nvSpPr>
            <p:cNvPr id="56" name="Shape 56"/>
            <p:cNvSpPr/>
            <p:nvPr/>
          </p:nvSpPr>
          <p:spPr>
            <a:xfrm>
              <a:off y="3690482" x="0"/>
              <a:ext cy="45600" cx="9144000"/>
            </a:xfrm>
            <a:prstGeom prst="rect">
              <a:avLst/>
            </a:prstGeom>
            <a:solidFill>
              <a:srgbClr val="FFA711"/>
            </a:solidFill>
            <a:ln>
              <a:noFill/>
            </a:ln>
          </p:spPr>
          <p:txBody>
            <a:bodyPr bIns="45700" rIns="91425" lIns="91425" tIns="45700" anchor="t" anchorCtr="0">
              <a:noAutofit/>
            </a:bodyPr>
            <a:lstStyle/>
            <a:p>
              <a:pPr>
                <a:spcBef>
                  <a:spcPts val="0"/>
                </a:spcBef>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7E0F23"/>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ctr" anchorCtr="0"/>
          <a:lstStyle>
            <a:lvl1pPr>
              <a:spcBef>
                <a:spcPts val="0"/>
              </a:spcBef>
              <a:buClr>
                <a:schemeClr val="accent2"/>
              </a:buClr>
              <a:buSzPct val="100000"/>
              <a:buFont typeface="Georgia"/>
              <a:buNone/>
              <a:defRPr sz="4400">
                <a:solidFill>
                  <a:schemeClr val="accent2"/>
                </a:solidFill>
                <a:latin typeface="Georgia"/>
                <a:ea typeface="Georgia"/>
                <a:cs typeface="Georgia"/>
                <a:sym typeface="Georgia"/>
              </a:defRPr>
            </a:lvl1pPr>
            <a:lvl2pPr>
              <a:spcBef>
                <a:spcPts val="0"/>
              </a:spcBef>
              <a:buClr>
                <a:schemeClr val="accent2"/>
              </a:buClr>
              <a:buSzPct val="100000"/>
              <a:buFont typeface="Georgia"/>
              <a:buNone/>
              <a:defRPr sz="4400">
                <a:solidFill>
                  <a:schemeClr val="accent2"/>
                </a:solidFill>
                <a:latin typeface="Georgia"/>
                <a:ea typeface="Georgia"/>
                <a:cs typeface="Georgia"/>
                <a:sym typeface="Georgia"/>
              </a:defRPr>
            </a:lvl2pPr>
            <a:lvl3pPr>
              <a:spcBef>
                <a:spcPts val="0"/>
              </a:spcBef>
              <a:buClr>
                <a:schemeClr val="accent2"/>
              </a:buClr>
              <a:buSzPct val="100000"/>
              <a:buFont typeface="Georgia"/>
              <a:buNone/>
              <a:defRPr sz="4400">
                <a:solidFill>
                  <a:schemeClr val="accent2"/>
                </a:solidFill>
                <a:latin typeface="Georgia"/>
                <a:ea typeface="Georgia"/>
                <a:cs typeface="Georgia"/>
                <a:sym typeface="Georgia"/>
              </a:defRPr>
            </a:lvl3pPr>
            <a:lvl4pPr>
              <a:spcBef>
                <a:spcPts val="0"/>
              </a:spcBef>
              <a:buClr>
                <a:schemeClr val="accent2"/>
              </a:buClr>
              <a:buSzPct val="100000"/>
              <a:buFont typeface="Georgia"/>
              <a:buNone/>
              <a:defRPr sz="4400">
                <a:solidFill>
                  <a:schemeClr val="accent2"/>
                </a:solidFill>
                <a:latin typeface="Georgia"/>
                <a:ea typeface="Georgia"/>
                <a:cs typeface="Georgia"/>
                <a:sym typeface="Georgia"/>
              </a:defRPr>
            </a:lvl4pPr>
            <a:lvl5pPr>
              <a:spcBef>
                <a:spcPts val="0"/>
              </a:spcBef>
              <a:buClr>
                <a:schemeClr val="accent2"/>
              </a:buClr>
              <a:buSzPct val="100000"/>
              <a:buFont typeface="Georgia"/>
              <a:buNone/>
              <a:defRPr sz="4400">
                <a:solidFill>
                  <a:schemeClr val="accent2"/>
                </a:solidFill>
                <a:latin typeface="Georgia"/>
                <a:ea typeface="Georgia"/>
                <a:cs typeface="Georgia"/>
                <a:sym typeface="Georgia"/>
              </a:defRPr>
            </a:lvl5pPr>
            <a:lvl6pPr>
              <a:spcBef>
                <a:spcPts val="0"/>
              </a:spcBef>
              <a:buClr>
                <a:schemeClr val="accent2"/>
              </a:buClr>
              <a:buSzPct val="100000"/>
              <a:buFont typeface="Georgia"/>
              <a:buNone/>
              <a:defRPr sz="4400">
                <a:solidFill>
                  <a:schemeClr val="accent2"/>
                </a:solidFill>
                <a:latin typeface="Georgia"/>
                <a:ea typeface="Georgia"/>
                <a:cs typeface="Georgia"/>
                <a:sym typeface="Georgia"/>
              </a:defRPr>
            </a:lvl6pPr>
            <a:lvl7pPr>
              <a:spcBef>
                <a:spcPts val="0"/>
              </a:spcBef>
              <a:buClr>
                <a:schemeClr val="accent2"/>
              </a:buClr>
              <a:buSzPct val="100000"/>
              <a:buFont typeface="Georgia"/>
              <a:buNone/>
              <a:defRPr sz="4400">
                <a:solidFill>
                  <a:schemeClr val="accent2"/>
                </a:solidFill>
                <a:latin typeface="Georgia"/>
                <a:ea typeface="Georgia"/>
                <a:cs typeface="Georgia"/>
                <a:sym typeface="Georgia"/>
              </a:defRPr>
            </a:lvl7pPr>
            <a:lvl8pPr>
              <a:spcBef>
                <a:spcPts val="0"/>
              </a:spcBef>
              <a:buClr>
                <a:schemeClr val="accent2"/>
              </a:buClr>
              <a:buSzPct val="100000"/>
              <a:buFont typeface="Georgia"/>
              <a:buNone/>
              <a:defRPr sz="4400">
                <a:solidFill>
                  <a:schemeClr val="accent2"/>
                </a:solidFill>
                <a:latin typeface="Georgia"/>
                <a:ea typeface="Georgia"/>
                <a:cs typeface="Georgia"/>
                <a:sym typeface="Georgia"/>
              </a:defRPr>
            </a:lvl8pPr>
            <a:lvl9pPr>
              <a:spcBef>
                <a:spcPts val="0"/>
              </a:spcBef>
              <a:buClr>
                <a:schemeClr val="accent2"/>
              </a:buClr>
              <a:buSzPct val="100000"/>
              <a:buFont typeface="Georgia"/>
              <a:buNone/>
              <a:defRPr sz="4400">
                <a:solidFill>
                  <a:schemeClr val="accent2"/>
                </a:solidFill>
                <a:latin typeface="Georgia"/>
                <a:ea typeface="Georgia"/>
                <a:cs typeface="Georgia"/>
                <a:sym typeface="Georgia"/>
              </a:defRPr>
            </a:lvl9pPr>
          </a:lstStyle>
          <a:p/>
        </p:txBody>
      </p:sp>
      <p:sp>
        <p:nvSpPr>
          <p:cNvPr id="6" name="Shape 6"/>
          <p:cNvSpPr txBox="1"/>
          <p:nvPr>
            <p:ph idx="1" type="body"/>
          </p:nvPr>
        </p:nvSpPr>
        <p:spPr>
          <a:xfrm>
            <a:off y="1200150" x="457200"/>
            <a:ext cy="3394500" cx="8229600"/>
          </a:xfrm>
          <a:prstGeom prst="rect">
            <a:avLst/>
          </a:prstGeom>
          <a:noFill/>
          <a:ln>
            <a:noFill/>
          </a:ln>
        </p:spPr>
        <p:txBody>
          <a:bodyPr bIns="91425" rIns="91425" lIns="91425" tIns="91425" anchor="t" anchorCtr="0"/>
          <a:lstStyle>
            <a:lvl1pPr>
              <a:spcBef>
                <a:spcPts val="0"/>
              </a:spcBef>
              <a:buClr>
                <a:schemeClr val="lt2"/>
              </a:buClr>
              <a:buSzPct val="100000"/>
              <a:buFont typeface="Georgia"/>
              <a:defRPr sz="3200">
                <a:solidFill>
                  <a:schemeClr val="lt2"/>
                </a:solidFill>
                <a:latin typeface="Georgia"/>
                <a:ea typeface="Georgia"/>
                <a:cs typeface="Georgia"/>
                <a:sym typeface="Georgia"/>
              </a:defRPr>
            </a:lvl1pPr>
            <a:lvl2pPr>
              <a:spcBef>
                <a:spcPts val="560"/>
              </a:spcBef>
              <a:buClr>
                <a:schemeClr val="lt2"/>
              </a:buClr>
              <a:buSzPct val="100000"/>
              <a:buFont typeface="Georgia"/>
              <a:defRPr sz="2800">
                <a:solidFill>
                  <a:schemeClr val="lt2"/>
                </a:solidFill>
                <a:latin typeface="Georgia"/>
                <a:ea typeface="Georgia"/>
                <a:cs typeface="Georgia"/>
                <a:sym typeface="Georgia"/>
              </a:defRPr>
            </a:lvl2pPr>
            <a:lvl3pPr>
              <a:spcBef>
                <a:spcPts val="480"/>
              </a:spcBef>
              <a:buClr>
                <a:schemeClr val="lt2"/>
              </a:buClr>
              <a:buSzPct val="100000"/>
              <a:buFont typeface="Georgia"/>
              <a:defRPr sz="2400">
                <a:solidFill>
                  <a:schemeClr val="lt2"/>
                </a:solidFill>
                <a:latin typeface="Georgia"/>
                <a:ea typeface="Georgia"/>
                <a:cs typeface="Georgia"/>
                <a:sym typeface="Georgia"/>
              </a:defRPr>
            </a:lvl3pPr>
            <a:lvl4pPr>
              <a:spcBef>
                <a:spcPts val="400"/>
              </a:spcBef>
              <a:buClr>
                <a:schemeClr val="lt2"/>
              </a:buClr>
              <a:buSzPct val="100000"/>
              <a:buFont typeface="Georgia"/>
              <a:defRPr sz="2000">
                <a:solidFill>
                  <a:schemeClr val="lt2"/>
                </a:solidFill>
                <a:latin typeface="Georgia"/>
                <a:ea typeface="Georgia"/>
                <a:cs typeface="Georgia"/>
                <a:sym typeface="Georgia"/>
              </a:defRPr>
            </a:lvl4pPr>
            <a:lvl5pPr>
              <a:spcBef>
                <a:spcPts val="400"/>
              </a:spcBef>
              <a:buClr>
                <a:schemeClr val="lt2"/>
              </a:buClr>
              <a:buSzPct val="100000"/>
              <a:buFont typeface="Georgia"/>
              <a:defRPr sz="2000">
                <a:solidFill>
                  <a:schemeClr val="lt2"/>
                </a:solidFill>
                <a:latin typeface="Georgia"/>
                <a:ea typeface="Georgia"/>
                <a:cs typeface="Georgia"/>
                <a:sym typeface="Georgia"/>
              </a:defRPr>
            </a:lvl5pPr>
            <a:lvl6pPr>
              <a:spcBef>
                <a:spcPts val="400"/>
              </a:spcBef>
              <a:buClr>
                <a:schemeClr val="lt2"/>
              </a:buClr>
              <a:buSzPct val="100000"/>
              <a:buFont typeface="Georgia"/>
              <a:defRPr sz="2000">
                <a:solidFill>
                  <a:schemeClr val="lt2"/>
                </a:solidFill>
                <a:latin typeface="Georgia"/>
                <a:ea typeface="Georgia"/>
                <a:cs typeface="Georgia"/>
                <a:sym typeface="Georgia"/>
              </a:defRPr>
            </a:lvl6pPr>
            <a:lvl7pPr>
              <a:spcBef>
                <a:spcPts val="400"/>
              </a:spcBef>
              <a:buClr>
                <a:schemeClr val="lt2"/>
              </a:buClr>
              <a:buSzPct val="100000"/>
              <a:buFont typeface="Georgia"/>
              <a:defRPr sz="2000">
                <a:solidFill>
                  <a:schemeClr val="lt2"/>
                </a:solidFill>
                <a:latin typeface="Georgia"/>
                <a:ea typeface="Georgia"/>
                <a:cs typeface="Georgia"/>
                <a:sym typeface="Georgia"/>
              </a:defRPr>
            </a:lvl7pPr>
            <a:lvl8pPr>
              <a:spcBef>
                <a:spcPts val="400"/>
              </a:spcBef>
              <a:buClr>
                <a:schemeClr val="lt2"/>
              </a:buClr>
              <a:buSzPct val="100000"/>
              <a:buFont typeface="Georgia"/>
              <a:defRPr sz="2000">
                <a:solidFill>
                  <a:schemeClr val="lt2"/>
                </a:solidFill>
                <a:latin typeface="Georgia"/>
                <a:ea typeface="Georgia"/>
                <a:cs typeface="Georgia"/>
                <a:sym typeface="Georgia"/>
              </a:defRPr>
            </a:lvl8pPr>
            <a:lvl9pPr>
              <a:spcBef>
                <a:spcPts val="400"/>
              </a:spcBef>
              <a:buClr>
                <a:schemeClr val="lt2"/>
              </a:buClr>
              <a:buSzPct val="100000"/>
              <a:buFont typeface="Georgia"/>
              <a:defRPr sz="2000">
                <a:solidFill>
                  <a:schemeClr val="lt2"/>
                </a:solidFill>
                <a:latin typeface="Georgia"/>
                <a:ea typeface="Georgia"/>
                <a:cs typeface="Georgia"/>
                <a:sym typeface="Georgia"/>
              </a:defRPr>
            </a:lvl9pPr>
          </a:lstStyle>
          <a:p/>
        </p:txBody>
      </p:sp>
      <p:sp>
        <p:nvSpPr>
          <p:cNvPr id="7" name="Shape 7"/>
          <p:cNvSpPr/>
          <p:nvPr/>
        </p:nvSpPr>
        <p:spPr>
          <a:xfrm>
            <a:off y="990" x="0"/>
            <a:ext cy="88500" cx="9144000"/>
          </a:xfrm>
          <a:prstGeom prst="rect">
            <a:avLst/>
          </a:prstGeom>
          <a:solidFill>
            <a:schemeClr val="accent2"/>
          </a:solidFill>
          <a:ln>
            <a:noFill/>
          </a:ln>
        </p:spPr>
        <p:txBody>
          <a:bodyPr bIns="45700" rIns="91425" lIns="91425" tIns="45700" anchor="t" anchorCtr="0">
            <a:noAutofit/>
          </a:bodyPr>
          <a:lstStyle/>
          <a:p>
            <a:pPr>
              <a:spcBef>
                <a:spcPts val="0"/>
              </a:spcBef>
              <a:buNone/>
            </a:pPr>
            <a:r>
              <a:t/>
            </a:r>
            <a:endParaRPr/>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http://docs.emmet.io/css-abbreviations/" Type="http://schemas.openxmlformats.org/officeDocument/2006/relationships/hyperlink" TargetMode="External"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http://www.cofoh.com/css-on-diet-LATEST#Properties" Type="http://schemas.openxmlformats.org/officeDocument/2006/relationships/hyperlink" TargetMode="External"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http://en.wikipedia.org/wiki/Don%27t_repeat_yourself" Type="http://schemas.openxmlformats.org/officeDocument/2006/relationships/hyperlink" TargetMode="External" Id="rId4"/><Relationship Target="http://en.wikipedia.org/wiki/Don%27t_repeat_yourself"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3.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3.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http://cofoh.com/css-on-diet--developer-guide" Type="http://schemas.openxmlformats.org/officeDocument/2006/relationships/hyperlink" TargetMode="External" Id="rId4"/><Relationship Target="http://cofoh.com/css-on-diet"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http://lesscss.org/" Type="http://schemas.openxmlformats.org/officeDocument/2006/relationships/hyperlink" TargetMode="External" Id="rId4"/><Relationship Target="http://sass-lang.com" Type="http://schemas.openxmlformats.org/officeDocument/2006/relationships/hyperlink" TargetMode="External" Id="rId3"/><Relationship Target="http://cofoh.com/css-on-diet" Type="http://schemas.openxmlformats.org/officeDocument/2006/relationships/hyperlink" TargetMode="External" Id="rId6"/><Relationship Target="http://learnboost.github.io/stylus/" Type="http://schemas.openxmlformats.org/officeDocument/2006/relationships/hyperlink" TargetMode="External"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docs.emmet.io/css-abbreviations/"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ctrTitle"/>
          </p:nvPr>
        </p:nvSpPr>
        <p:spPr>
          <a:xfrm>
            <a:off y="603950" x="685800"/>
            <a:ext cy="1544999" cx="7370100"/>
          </a:xfrm>
          <a:prstGeom prst="rect">
            <a:avLst/>
          </a:prstGeom>
        </p:spPr>
        <p:txBody>
          <a:bodyPr bIns="91425" rIns="91425" lIns="91425" tIns="91425" anchor="b" anchorCtr="0">
            <a:noAutofit/>
          </a:bodyPr>
          <a:lstStyle/>
          <a:p>
            <a:pPr>
              <a:spcBef>
                <a:spcPts val="0"/>
              </a:spcBef>
              <a:buNone/>
            </a:pPr>
            <a:r>
              <a:rPr lang="en"/>
              <a:t>CSS preprocessors for designers</a:t>
            </a:r>
          </a:p>
        </p:txBody>
      </p:sp>
      <p:sp>
        <p:nvSpPr>
          <p:cNvPr id="59" name="Shape 59"/>
          <p:cNvSpPr txBox="1"/>
          <p:nvPr>
            <p:ph idx="1" type="subTitle"/>
          </p:nvPr>
        </p:nvSpPr>
        <p:spPr>
          <a:xfrm>
            <a:off y="2182817" x="685800"/>
            <a:ext cy="838799" cx="7772400"/>
          </a:xfrm>
          <a:prstGeom prst="rect">
            <a:avLst/>
          </a:prstGeom>
        </p:spPr>
        <p:txBody>
          <a:bodyPr bIns="91425" rIns="91425" lIns="91425" tIns="91425" anchor="t" anchorCtr="0">
            <a:noAutofit/>
          </a:bodyPr>
          <a:lstStyle/>
          <a:p>
            <a:pPr>
              <a:spcBef>
                <a:spcPts val="0"/>
              </a:spcBef>
              <a:buNone/>
            </a:pPr>
            <a:r>
              <a:rPr lang="en"/>
              <a:t>on the CSS-On-Diet example</a:t>
            </a:r>
          </a:p>
        </p:txBody>
      </p:sp>
      <p:sp>
        <p:nvSpPr>
          <p:cNvPr id="60" name="Shape 60"/>
          <p:cNvSpPr txBox="1"/>
          <p:nvPr/>
        </p:nvSpPr>
        <p:spPr>
          <a:xfrm>
            <a:off y="3094175" x="6325250"/>
            <a:ext cy="333000" cx="2818799"/>
          </a:xfrm>
          <a:prstGeom prst="rect">
            <a:avLst/>
          </a:prstGeom>
          <a:noFill/>
          <a:ln>
            <a:noFill/>
          </a:ln>
        </p:spPr>
        <p:txBody>
          <a:bodyPr bIns="91425" rIns="91425" lIns="91425" tIns="91425" anchor="t" anchorCtr="0">
            <a:noAutofit/>
          </a:bodyPr>
          <a:lstStyle/>
          <a:p>
            <a:pPr>
              <a:spcBef>
                <a:spcPts val="0"/>
              </a:spcBef>
              <a:buNone/>
            </a:pPr>
            <a:r>
              <a:rPr sz="1000" lang="en">
                <a:solidFill>
                  <a:srgbClr val="E9E0C9"/>
                </a:solidFill>
              </a:rPr>
              <a:t>Tomasz.Wyderka cofoh.com 2014.July.13</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New features in old CSS</a:t>
            </a:r>
          </a:p>
        </p:txBody>
      </p:sp>
      <p:sp>
        <p:nvSpPr>
          <p:cNvPr id="114" name="Shape 114"/>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a:spcBef>
                <a:spcPts val="0"/>
              </a:spcBef>
              <a:buClr>
                <a:schemeClr val="dk2"/>
              </a:buClr>
              <a:buSzPct val="34375"/>
              <a:buFont typeface="Arial"/>
              <a:buNone/>
            </a:pPr>
            <a:r>
              <a:rPr lang="en"/>
              <a:t>Most CSS preprocessors adds features on top of a normal CSS syntax. That means you can use existing CSS code and use preprocessors features only in parts of them. You don’t have to be afraid of change all your existing work.</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New features in old CSS</a:t>
            </a:r>
          </a:p>
        </p:txBody>
      </p:sp>
      <p:sp>
        <p:nvSpPr>
          <p:cNvPr id="120" name="Shape 120"/>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a:spcBef>
                <a:spcPts val="0"/>
              </a:spcBef>
              <a:buClr>
                <a:schemeClr val="dk2"/>
              </a:buClr>
              <a:buSzPct val="45833"/>
              <a:buFont typeface="Arial"/>
              <a:buNone/>
            </a:pPr>
            <a:r>
              <a:rPr sz="2400" lang="en">
                <a:solidFill>
                  <a:schemeClr val="accent6"/>
                </a:solidFill>
                <a:latin typeface="Courier New"/>
                <a:ea typeface="Courier New"/>
                <a:cs typeface="Courier New"/>
                <a:sym typeface="Courier New"/>
              </a:rPr>
              <a:t>.element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letter-spacing: 2px;</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background-color: #1C6BA0;</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r>
              <a:rPr lang="en"/>
              <a:t>CSS-On-Diet can read your existing CSS if all declarations are written on separate lines. Like above. If not just split them.</a:t>
            </a:r>
          </a:p>
          <a:p>
            <a:pPr rtl="0"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Remove colons</a:t>
            </a:r>
          </a:p>
        </p:txBody>
      </p:sp>
      <p:sp>
        <p:nvSpPr>
          <p:cNvPr id="126" name="Shape 126"/>
          <p:cNvSpPr txBox="1"/>
          <p:nvPr>
            <p:ph idx="1" type="body"/>
          </p:nvPr>
        </p:nvSpPr>
        <p:spPr>
          <a:xfrm>
            <a:off y="1200150" x="457200"/>
            <a:ext cy="3266999" cx="8229600"/>
          </a:xfrm>
          <a:prstGeom prst="rect">
            <a:avLst/>
          </a:prstGeom>
        </p:spPr>
        <p:txBody>
          <a:bodyPr bIns="91425" rIns="91425" lIns="91425" tIns="91425" anchor="t" anchorCtr="0">
            <a:noAutofit/>
          </a:bodyPr>
          <a:lstStyle/>
          <a:p>
            <a:pPr>
              <a:spcBef>
                <a:spcPts val="0"/>
              </a:spcBef>
              <a:buNone/>
            </a:pPr>
            <a:r>
              <a:rPr lang="en">
                <a:solidFill>
                  <a:srgbClr val="E9E0C9"/>
                </a:solidFill>
              </a:rPr>
              <a:t>Preprocessors tends to reduce repetitive tasks. Colons and semicolons are optional in CSS-On-Diet. Small change but releases your brain from doing work which can be done by computer.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Remove colons</a:t>
            </a:r>
          </a:p>
        </p:txBody>
      </p:sp>
      <p:sp>
        <p:nvSpPr>
          <p:cNvPr id="132" name="Shape 132"/>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a:spcBef>
                <a:spcPts val="0"/>
              </a:spcBef>
              <a:buClr>
                <a:schemeClr val="dk2"/>
              </a:buClr>
              <a:buSzPct val="45833"/>
              <a:buFont typeface="Arial"/>
              <a:buNone/>
            </a:pPr>
            <a:r>
              <a:rPr sz="2400" lang="en">
                <a:solidFill>
                  <a:schemeClr val="accent6"/>
                </a:solidFill>
                <a:latin typeface="Courier New"/>
                <a:ea typeface="Courier New"/>
                <a:cs typeface="Courier New"/>
                <a:sym typeface="Courier New"/>
              </a:rPr>
              <a:t>.element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letter-spacing 2px</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background-color #1C6BA0</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r>
              <a:rPr lang="en">
                <a:solidFill>
                  <a:srgbClr val="E9E0C9"/>
                </a:solidFill>
              </a:rPr>
              <a:t>Colons and semicolons are not required. In the next example you will see how it can save more than 20% of keystrokes</a:t>
            </a:r>
          </a:p>
          <a:p>
            <a:pPr>
              <a:spcBef>
                <a:spcPts val="0"/>
              </a:spcBef>
              <a:buNone/>
            </a:pPr>
            <a:r>
              <a:t/>
            </a:r>
            <a:endParaRPr sz="3000">
              <a:solidFill>
                <a:srgbClr val="FFFFFF"/>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solidFill>
                  <a:schemeClr val="accent2"/>
                </a:solidFill>
              </a:rPr>
              <a:t>Mnemonics (abbreviations)	</a:t>
            </a:r>
          </a:p>
        </p:txBody>
      </p:sp>
      <p:sp>
        <p:nvSpPr>
          <p:cNvPr id="138" name="Shape 138"/>
          <p:cNvSpPr txBox="1"/>
          <p:nvPr>
            <p:ph idx="1" type="body"/>
          </p:nvPr>
        </p:nvSpPr>
        <p:spPr>
          <a:xfrm>
            <a:off y="1200150" x="457200"/>
            <a:ext cy="3266999" cx="8229600"/>
          </a:xfrm>
          <a:prstGeom prst="rect">
            <a:avLst/>
          </a:prstGeom>
        </p:spPr>
        <p:txBody>
          <a:bodyPr bIns="91425" rIns="91425" lIns="91425" tIns="91425" anchor="t" anchorCtr="0">
            <a:noAutofit/>
          </a:bodyPr>
          <a:lstStyle/>
          <a:p>
            <a:pPr>
              <a:spcBef>
                <a:spcPts val="0"/>
              </a:spcBef>
              <a:buNone/>
            </a:pPr>
            <a:r>
              <a:rPr u="sng" lang="en">
                <a:solidFill>
                  <a:schemeClr val="hlink"/>
                </a:solidFill>
                <a:hlinkClick r:id="rId3"/>
              </a:rPr>
              <a:t>Emmet</a:t>
            </a:r>
            <a:r>
              <a:rPr lang="en"/>
              <a:t> plugin saves a lot of time for crowds of developers. CSS-On-Diet uses that idea (Abbreviations) to fasten not only writing process, but also modifying and reading time!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Mnemonics (abbreviations)</a:t>
            </a:r>
          </a:p>
        </p:txBody>
      </p:sp>
      <p:sp>
        <p:nvSpPr>
          <p:cNvPr id="144" name="Shape 144"/>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a:spcBef>
                <a:spcPts val="0"/>
              </a:spcBef>
              <a:buClr>
                <a:schemeClr val="dk2"/>
              </a:buClr>
              <a:buSzPct val="45833"/>
              <a:buFont typeface="Arial"/>
              <a:buNone/>
            </a:pPr>
            <a:r>
              <a:rPr sz="2400" lang="en">
                <a:solidFill>
                  <a:schemeClr val="accent6"/>
                </a:solidFill>
                <a:latin typeface="Courier New"/>
                <a:ea typeface="Courier New"/>
                <a:cs typeface="Courier New"/>
                <a:sym typeface="Courier New"/>
              </a:rPr>
              <a:t>.element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les 2p</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bac #1C6BA0</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r>
              <a:rPr lang="en">
                <a:solidFill>
                  <a:srgbClr val="E9E0C9"/>
                </a:solidFill>
              </a:rPr>
              <a:t>Common CSS keywords have mnemonics. Parameters are 3 letters long, values 2, and units just 1 letter (</a:t>
            </a:r>
            <a:r>
              <a:rPr u="sng" lang="en">
                <a:solidFill>
                  <a:srgbClr val="E9E0C9"/>
                </a:solidFill>
                <a:hlinkClick r:id="rId3"/>
              </a:rPr>
              <a:t>The whole list</a:t>
            </a:r>
            <a:r>
              <a:rPr lang="en">
                <a:solidFill>
                  <a:srgbClr val="E9E0C9"/>
                </a:solidFill>
              </a:rPr>
              <a:t>)</a:t>
            </a:r>
          </a:p>
          <a:p>
            <a:pPr>
              <a:spcBef>
                <a:spcPts val="0"/>
              </a:spcBef>
              <a:buNone/>
            </a:pPr>
            <a:r>
              <a:t/>
            </a:r>
            <a:endParaRPr>
              <a:solidFill>
                <a:srgbClr val="FFFFFF"/>
              </a:solidFil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Medias Breakpoints</a:t>
            </a:r>
          </a:p>
        </p:txBody>
      </p:sp>
      <p:sp>
        <p:nvSpPr>
          <p:cNvPr id="150" name="Shape 150"/>
          <p:cNvSpPr txBox="1"/>
          <p:nvPr>
            <p:ph idx="1" type="body"/>
          </p:nvPr>
        </p:nvSpPr>
        <p:spPr>
          <a:xfrm>
            <a:off y="1200150" x="457200"/>
            <a:ext cy="3266999" cx="8229600"/>
          </a:xfrm>
          <a:prstGeom prst="rect">
            <a:avLst/>
          </a:prstGeom>
        </p:spPr>
        <p:txBody>
          <a:bodyPr bIns="91425" rIns="91425" lIns="91425" tIns="91425" anchor="t" anchorCtr="0">
            <a:noAutofit/>
          </a:bodyPr>
          <a:lstStyle/>
          <a:p>
            <a:pPr>
              <a:spcBef>
                <a:spcPts val="0"/>
              </a:spcBef>
              <a:buNone/>
            </a:pPr>
            <a:r>
              <a:rPr lang="en"/>
              <a:t>Responsive Web Design takes a lot of time. And usually it is very repetitive work. Like copying declarations between media queries, or jumping between totally unrelated parts of the code.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Medias Breakpoints</a:t>
            </a:r>
          </a:p>
        </p:txBody>
      </p:sp>
      <p:sp>
        <p:nvSpPr>
          <p:cNvPr id="156" name="Shape 156"/>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a:spcBef>
                <a:spcPts val="0"/>
              </a:spcBef>
              <a:buClr>
                <a:schemeClr val="dk2"/>
              </a:buClr>
              <a:buSzPct val="45833"/>
              <a:buFont typeface="Arial"/>
              <a:buNone/>
            </a:pPr>
            <a:r>
              <a:rPr sz="2400" lang="en">
                <a:solidFill>
                  <a:schemeClr val="accent6"/>
                </a:solidFill>
                <a:latin typeface="Courier New"/>
                <a:ea typeface="Courier New"/>
                <a:cs typeface="Courier New"/>
                <a:sym typeface="Courier New"/>
              </a:rPr>
              <a:t>@cod-media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tablet (min-width: 768px)</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.element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les 2p</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les 3p @tablet</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p>
          <a:p>
            <a:pPr rtl="0" lvl="0">
              <a:spcBef>
                <a:spcPts val="0"/>
              </a:spcBef>
              <a:buClr>
                <a:schemeClr val="dk2"/>
              </a:buClr>
              <a:buSzPct val="34375"/>
              <a:buFont typeface="Arial"/>
              <a:buNone/>
            </a:pPr>
            <a:r>
              <a:rPr lang="en"/>
              <a:t>Now RWS is highly intuitive</a:t>
            </a:r>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Comments</a:t>
            </a:r>
          </a:p>
        </p:txBody>
      </p:sp>
      <p:sp>
        <p:nvSpPr>
          <p:cNvPr id="162" name="Shape 162"/>
          <p:cNvSpPr txBox="1"/>
          <p:nvPr>
            <p:ph idx="1" type="body"/>
          </p:nvPr>
        </p:nvSpPr>
        <p:spPr>
          <a:xfrm>
            <a:off y="1200150" x="457200"/>
            <a:ext cy="3266999" cx="8229600"/>
          </a:xfrm>
          <a:prstGeom prst="rect">
            <a:avLst/>
          </a:prstGeom>
        </p:spPr>
        <p:txBody>
          <a:bodyPr bIns="91425" rIns="91425" lIns="91425" tIns="91425" anchor="t" anchorCtr="0">
            <a:noAutofit/>
          </a:bodyPr>
          <a:lstStyle/>
          <a:p>
            <a:pPr rtl="0">
              <a:spcBef>
                <a:spcPts val="0"/>
              </a:spcBef>
              <a:buNone/>
            </a:pPr>
            <a:r>
              <a:rPr lang="en"/>
              <a:t>Commenting out CSS is not a big deal but it’s used so often that should be better. With CSS-On-Diet you can comment out:</a:t>
            </a:r>
          </a:p>
          <a:p>
            <a:pPr rtl="0" lvl="0" indent="-431800" marL="457200">
              <a:spcBef>
                <a:spcPts val="0"/>
              </a:spcBef>
              <a:buClr>
                <a:schemeClr val="lt2"/>
              </a:buClr>
              <a:buSzPct val="100000"/>
              <a:buFont typeface="Arial"/>
              <a:buChar char="●"/>
            </a:pPr>
            <a:r>
              <a:rPr lang="en"/>
              <a:t>a single line quickly</a:t>
            </a:r>
          </a:p>
          <a:p>
            <a:pPr lvl="0" indent="-431800" marL="457200">
              <a:spcBef>
                <a:spcPts val="0"/>
              </a:spcBef>
              <a:buClr>
                <a:schemeClr val="lt2"/>
              </a:buClr>
              <a:buSzPct val="100000"/>
              <a:buFont typeface="Arial"/>
              <a:buChar char="●"/>
            </a:pPr>
            <a:r>
              <a:rPr lang="en"/>
              <a:t>around text with other comment inside (that was very annoying)</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One line comments</a:t>
            </a:r>
          </a:p>
        </p:txBody>
      </p:sp>
      <p:sp>
        <p:nvSpPr>
          <p:cNvPr id="168" name="Shape 168"/>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a:lnSpc>
                <a:spcPct val="115000"/>
              </a:lnSpc>
              <a:spcBef>
                <a:spcPts val="0"/>
              </a:spcBef>
              <a:buClr>
                <a:schemeClr val="dk2"/>
              </a:buClr>
              <a:buSzPct val="45833"/>
              <a:buFont typeface="Arial"/>
              <a:buNone/>
            </a:pPr>
            <a:r>
              <a:rPr sz="2400" lang="en">
                <a:solidFill>
                  <a:schemeClr val="accent6"/>
                </a:solidFill>
                <a:latin typeface="Courier New"/>
                <a:ea typeface="Courier New"/>
                <a:cs typeface="Courier New"/>
                <a:sym typeface="Courier New"/>
              </a:rPr>
              <a:t>.element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les 2p // why not 3?</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bac #1C6BA0 // deep ocean</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r>
              <a:rPr lang="en">
                <a:solidFill>
                  <a:srgbClr val="E9E0C9"/>
                </a:solidFill>
              </a:rPr>
              <a:t>No need to remember to close those comments</a:t>
            </a:r>
          </a:p>
          <a:p>
            <a:pPr>
              <a:spcBef>
                <a:spcPts val="0"/>
              </a:spcBef>
              <a:buNone/>
            </a:pPr>
            <a:r>
              <a:t/>
            </a:r>
            <a:endParaRPr>
              <a:solidFill>
                <a:srgbClr val="FFFFFF"/>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Pure CSS</a:t>
            </a:r>
          </a:p>
        </p:txBody>
      </p:sp>
      <p:sp>
        <p:nvSpPr>
          <p:cNvPr id="66" name="Shape 66"/>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indent="-431800" marL="457200">
              <a:spcBef>
                <a:spcPts val="0"/>
              </a:spcBef>
              <a:buClr>
                <a:schemeClr val="lt2"/>
              </a:buClr>
              <a:buSzPct val="100000"/>
              <a:buFont typeface="Arial"/>
              <a:buChar char="●"/>
            </a:pPr>
            <a:r>
              <a:rPr lang="en"/>
              <a:t>Repetitive</a:t>
            </a:r>
          </a:p>
          <a:p>
            <a:pPr rtl="0" lvl="0" indent="-431800" marL="457200">
              <a:spcBef>
                <a:spcPts val="0"/>
              </a:spcBef>
              <a:buClr>
                <a:schemeClr val="lt2"/>
              </a:buClr>
              <a:buSzPct val="100000"/>
              <a:buFont typeface="Arial"/>
              <a:buChar char="●"/>
            </a:pPr>
            <a:r>
              <a:rPr lang="en"/>
              <a:t>Tedious</a:t>
            </a:r>
          </a:p>
          <a:p>
            <a:pPr rtl="0" lvl="0" indent="-431800" marL="457200">
              <a:spcBef>
                <a:spcPts val="0"/>
              </a:spcBef>
              <a:buClr>
                <a:schemeClr val="lt2"/>
              </a:buClr>
              <a:buSzPct val="100000"/>
              <a:buFont typeface="Arial"/>
              <a:buChar char="●"/>
            </a:pPr>
            <a:r>
              <a:rPr lang="en"/>
              <a:t>Unreadable</a:t>
            </a:r>
          </a:p>
          <a:p>
            <a:pPr lvl="0" indent="-431800" marL="457200">
              <a:spcBef>
                <a:spcPts val="0"/>
              </a:spcBef>
              <a:buClr>
                <a:schemeClr val="lt2"/>
              </a:buClr>
              <a:buSzPct val="100000"/>
              <a:buFont typeface="Arial"/>
              <a:buChar char="●"/>
            </a:pPr>
            <a:r>
              <a:rPr lang="en"/>
              <a:t>Old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Nested comments</a:t>
            </a:r>
          </a:p>
        </p:txBody>
      </p:sp>
      <p:sp>
        <p:nvSpPr>
          <p:cNvPr id="174" name="Shape 174"/>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a:spcBef>
                <a:spcPts val="0"/>
              </a:spcBef>
              <a:buClr>
                <a:schemeClr val="dk2"/>
              </a:buClr>
              <a:buSzPct val="45833"/>
              <a:buFont typeface="Arial"/>
              <a:buNone/>
            </a:pPr>
            <a:r>
              <a:rPr sz="2400" lang="en">
                <a:solidFill>
                  <a:schemeClr val="accent6"/>
                </a:solidFill>
                <a:latin typeface="Courier New"/>
                <a:ea typeface="Courier New"/>
                <a:cs typeface="Courier New"/>
                <a:sym typeface="Courier New"/>
              </a:rPr>
              <a:t>.element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les /*3p*/ 2p</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bac #1C6BA0</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br>
              <a:rPr lang="en"/>
            </a:br>
            <a:r>
              <a:rPr lang="en"/>
              <a:t>Now you can comment out code with other comment inside. Finally...</a:t>
            </a: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y="0" x="0"/>
          <a:ext cy="0" cx="0"/>
          <a:chOff y="0" x="0"/>
          <a:chExt cy="0" cx="0"/>
        </a:xfrm>
      </p:grpSpPr>
      <p:sp>
        <p:nvSpPr>
          <p:cNvPr id="179" name="Shape 17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Arithmetics</a:t>
            </a:r>
          </a:p>
        </p:txBody>
      </p:sp>
      <p:sp>
        <p:nvSpPr>
          <p:cNvPr id="180" name="Shape 180"/>
          <p:cNvSpPr txBox="1"/>
          <p:nvPr>
            <p:ph idx="1" type="body"/>
          </p:nvPr>
        </p:nvSpPr>
        <p:spPr>
          <a:xfrm>
            <a:off y="1200150" x="457200"/>
            <a:ext cy="3266999" cx="8229600"/>
          </a:xfrm>
          <a:prstGeom prst="rect">
            <a:avLst/>
          </a:prstGeom>
        </p:spPr>
        <p:txBody>
          <a:bodyPr bIns="91425" rIns="91425" lIns="91425" tIns="91425" anchor="t" anchorCtr="0">
            <a:noAutofit/>
          </a:bodyPr>
          <a:lstStyle/>
          <a:p>
            <a:pPr>
              <a:spcBef>
                <a:spcPts val="0"/>
              </a:spcBef>
              <a:buNone/>
            </a:pPr>
            <a:r>
              <a:rPr lang="en"/>
              <a:t>Did you ever want to write the element width as a sum of two numbers? I bet you did.  Calculations operation is the most basic feature. Every preprocessor has it. Some even very advanced. In everyday work just +,-,*,/ will pay you back superfluously.</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y="0" x="0"/>
          <a:ext cy="0" cx="0"/>
          <a:chOff y="0" x="0"/>
          <a:chExt cy="0" cx="0"/>
        </a:xfrm>
      </p:grpSpPr>
      <p:sp>
        <p:nvSpPr>
          <p:cNvPr id="185" name="Shape 18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Arithmetics</a:t>
            </a:r>
          </a:p>
        </p:txBody>
      </p:sp>
      <p:sp>
        <p:nvSpPr>
          <p:cNvPr id="186" name="Shape 186"/>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a:spcBef>
                <a:spcPts val="0"/>
              </a:spcBef>
              <a:buClr>
                <a:schemeClr val="dk2"/>
              </a:buClr>
              <a:buSzPct val="45833"/>
              <a:buFont typeface="Arial"/>
              <a:buNone/>
            </a:pPr>
            <a:r>
              <a:rPr sz="2400" lang="en">
                <a:solidFill>
                  <a:schemeClr val="accent6"/>
                </a:solidFill>
                <a:latin typeface="Courier New"/>
                <a:ea typeface="Courier New"/>
                <a:cs typeface="Courier New"/>
                <a:sym typeface="Courier New"/>
              </a:rPr>
              <a:t>.element {</a:t>
            </a:r>
          </a:p>
          <a:p>
            <a:pPr rtl="0" lvl="0">
              <a:spcBef>
                <a:spcPts val="0"/>
              </a:spcBef>
              <a:buClr>
                <a:schemeClr val="dk2"/>
              </a:buClr>
              <a:buSzPct val="45833"/>
              <a:buFont typeface="Arial"/>
              <a:buNone/>
            </a:pPr>
            <a:r>
              <a:rPr sz="2400" lang="en">
                <a:solidFill>
                  <a:schemeClr val="accent6"/>
                </a:solidFill>
                <a:latin typeface="Courier New"/>
                <a:ea typeface="Courier New"/>
                <a:cs typeface="Courier New"/>
                <a:sym typeface="Courier New"/>
              </a:rPr>
              <a:t>  wid 200p+2*10p</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les 3p-1</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bac #1C6BA0</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br>
              <a:rPr lang="en"/>
            </a:br>
            <a:r>
              <a:rPr lang="en"/>
              <a:t>CSS needs calculations. That's more than sure.</a:t>
            </a:r>
          </a:p>
          <a:p>
            <a:pPr>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y="0" x="0"/>
          <a:ext cy="0" cx="0"/>
          <a:chOff y="0" x="0"/>
          <a:chExt cy="0" cx="0"/>
        </a:xfrm>
      </p:grpSpPr>
      <p:sp>
        <p:nvSpPr>
          <p:cNvPr id="191" name="Shape 19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Short RGBA</a:t>
            </a:r>
          </a:p>
        </p:txBody>
      </p:sp>
      <p:sp>
        <p:nvSpPr>
          <p:cNvPr id="192" name="Shape 192"/>
          <p:cNvSpPr txBox="1"/>
          <p:nvPr>
            <p:ph idx="1" type="body"/>
          </p:nvPr>
        </p:nvSpPr>
        <p:spPr>
          <a:xfrm>
            <a:off y="1200150" x="457200"/>
            <a:ext cy="3266999" cx="8229600"/>
          </a:xfrm>
          <a:prstGeom prst="rect">
            <a:avLst/>
          </a:prstGeom>
        </p:spPr>
        <p:txBody>
          <a:bodyPr bIns="91425" rIns="91425" lIns="91425" tIns="91425" anchor="t" anchorCtr="0">
            <a:noAutofit/>
          </a:bodyPr>
          <a:lstStyle/>
          <a:p>
            <a:pPr>
              <a:spcBef>
                <a:spcPts val="0"/>
              </a:spcBef>
              <a:buNone/>
            </a:pPr>
            <a:r>
              <a:rPr lang="en"/>
              <a:t>It’s quite big inconsistency to write color with Alpha Channel in the different format. When you have </a:t>
            </a:r>
            <a:r>
              <a:rPr b="1" lang="en">
                <a:latin typeface="Courier New"/>
                <a:ea typeface="Courier New"/>
                <a:cs typeface="Courier New"/>
                <a:sym typeface="Courier New"/>
              </a:rPr>
              <a:t>#1c6ba0</a:t>
            </a:r>
            <a:r>
              <a:rPr lang="en"/>
              <a:t> and want to add transparency you have to convert it to </a:t>
            </a:r>
            <a:r>
              <a:rPr b="1" lang="en">
                <a:latin typeface="Courier New"/>
                <a:ea typeface="Courier New"/>
                <a:cs typeface="Courier New"/>
                <a:sym typeface="Courier New"/>
              </a:rPr>
              <a:t>rgba(28,107,160,0.95)</a:t>
            </a:r>
            <a:r>
              <a:rPr lang="en"/>
              <a: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y="0" x="0"/>
          <a:ext cy="0" cx="0"/>
          <a:chOff y="0" x="0"/>
          <a:chExt cy="0" cx="0"/>
        </a:xfrm>
      </p:grpSpPr>
      <p:sp>
        <p:nvSpPr>
          <p:cNvPr id="197" name="Shape 19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Short RGBA</a:t>
            </a:r>
          </a:p>
        </p:txBody>
      </p:sp>
      <p:sp>
        <p:nvSpPr>
          <p:cNvPr id="198" name="Shape 198"/>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a:spcBef>
                <a:spcPts val="0"/>
              </a:spcBef>
              <a:buClr>
                <a:schemeClr val="dk2"/>
              </a:buClr>
              <a:buSzPct val="45833"/>
              <a:buFont typeface="Arial"/>
              <a:buNone/>
            </a:pPr>
            <a:r>
              <a:rPr sz="2400" lang="en">
                <a:solidFill>
                  <a:schemeClr val="accent6"/>
                </a:solidFill>
                <a:latin typeface="Courier New"/>
                <a:ea typeface="Courier New"/>
                <a:cs typeface="Courier New"/>
                <a:sym typeface="Courier New"/>
              </a:rPr>
              <a:t>.element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les 3p-1</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bac #1C6BA0F1</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br>
              <a:rPr lang="en"/>
            </a:br>
            <a:r>
              <a:rPr lang="en"/>
              <a:t>In CSS-On-Diet you can add just two more digits to have transparency with your color (here </a:t>
            </a:r>
            <a:r>
              <a:rPr lang="en">
                <a:solidFill>
                  <a:schemeClr val="accent6"/>
                </a:solidFill>
                <a:latin typeface="Courier New"/>
                <a:ea typeface="Courier New"/>
                <a:cs typeface="Courier New"/>
                <a:sym typeface="Courier New"/>
              </a:rPr>
              <a:t>F1</a:t>
            </a:r>
            <a:r>
              <a:rPr lang="en"/>
              <a:t>)</a:t>
            </a:r>
          </a:p>
          <a:p>
            <a:pPr>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y="0" x="0"/>
          <a:ext cy="0" cx="0"/>
          <a:chOff y="0" x="0"/>
          <a:chExt cy="0" cx="0"/>
        </a:xfrm>
      </p:grpSpPr>
      <p:sp>
        <p:nvSpPr>
          <p:cNvPr id="203" name="Shape 20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Variables</a:t>
            </a:r>
          </a:p>
        </p:txBody>
      </p:sp>
      <p:sp>
        <p:nvSpPr>
          <p:cNvPr id="204" name="Shape 204"/>
          <p:cNvSpPr txBox="1"/>
          <p:nvPr>
            <p:ph idx="1" type="body"/>
          </p:nvPr>
        </p:nvSpPr>
        <p:spPr>
          <a:xfrm>
            <a:off y="1200150" x="457200"/>
            <a:ext cy="3266999" cx="8229600"/>
          </a:xfrm>
          <a:prstGeom prst="rect">
            <a:avLst/>
          </a:prstGeom>
        </p:spPr>
        <p:txBody>
          <a:bodyPr bIns="91425" rIns="91425" lIns="91425" tIns="91425" anchor="t" anchorCtr="0">
            <a:noAutofit/>
          </a:bodyPr>
          <a:lstStyle/>
          <a:p>
            <a:pPr>
              <a:spcBef>
                <a:spcPts val="0"/>
              </a:spcBef>
              <a:buNone/>
            </a:pPr>
            <a:r>
              <a:rPr lang="en"/>
              <a:t>The most important and needed feature are the variables. You store color, width, anything under variable name and then you can use it in arbitrary number of places. When you want to adjust that color, just change it in one place! </a:t>
            </a:r>
            <a:r>
              <a:rPr lang="en">
                <a:solidFill>
                  <a:srgbClr val="E9E0C9"/>
                </a:solidFill>
              </a:rPr>
              <a:t>Stay</a:t>
            </a:r>
            <a:r>
              <a:rPr lang="en">
                <a:solidFill>
                  <a:srgbClr val="E9E0C9"/>
                </a:solidFill>
                <a:hlinkClick r:id="rId3"/>
              </a:rPr>
              <a:t> </a:t>
            </a:r>
            <a:r>
              <a:rPr u="sng" lang="en">
                <a:solidFill>
                  <a:srgbClr val="E9E0C9"/>
                </a:solidFill>
                <a:hlinkClick r:id="rId4"/>
              </a:rPr>
              <a:t>DRY</a:t>
            </a:r>
            <a:r>
              <a:rPr lang="en">
                <a:solidFill>
                  <a:srgbClr val="E9E0C9"/>
                </a:solidFill>
              </a:rPr>
              <a: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Variables</a:t>
            </a:r>
          </a:p>
        </p:txBody>
      </p:sp>
      <p:sp>
        <p:nvSpPr>
          <p:cNvPr id="210" name="Shape 210"/>
          <p:cNvSpPr txBox="1"/>
          <p:nvPr>
            <p:ph idx="1" type="body"/>
          </p:nvPr>
        </p:nvSpPr>
        <p:spPr>
          <a:xfrm>
            <a:off y="1200150" x="457200"/>
            <a:ext cy="3266999" cx="4038599"/>
          </a:xfrm>
          <a:prstGeom prst="rect">
            <a:avLst/>
          </a:prstGeom>
        </p:spPr>
        <p:txBody>
          <a:bodyPr bIns="91425" rIns="91425" lIns="91425" tIns="91425" anchor="t" anchorCtr="0">
            <a:noAutofit/>
          </a:bodyPr>
          <a:lstStyle/>
          <a:p>
            <a:pPr lvl="0">
              <a:spcBef>
                <a:spcPts val="0"/>
              </a:spcBef>
              <a:buNone/>
            </a:pPr>
            <a:r>
              <a:rPr sz="2400" lang="en">
                <a:solidFill>
                  <a:schemeClr val="accent6"/>
                </a:solidFill>
                <a:latin typeface="Courier New"/>
                <a:ea typeface="Courier New"/>
                <a:cs typeface="Courier New"/>
                <a:sym typeface="Courier New"/>
              </a:rPr>
              <a:t>@cod-defines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sp2014 3p-1</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ocean #1C6BA0F1</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.element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les sp2014</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bac ocean</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p>
        </p:txBody>
      </p:sp>
      <p:sp>
        <p:nvSpPr>
          <p:cNvPr id="211" name="Shape 211"/>
          <p:cNvSpPr txBox="1"/>
          <p:nvPr>
            <p:ph idx="2" type="body"/>
          </p:nvPr>
        </p:nvSpPr>
        <p:spPr>
          <a:xfrm>
            <a:off y="1200150" x="4072575"/>
            <a:ext cy="3266999" cx="4614300"/>
          </a:xfrm>
          <a:prstGeom prst="rect">
            <a:avLst/>
          </a:prstGeom>
        </p:spPr>
        <p:txBody>
          <a:bodyPr bIns="91425" rIns="91425" lIns="91425" tIns="91425" anchor="t" anchorCtr="0">
            <a:noAutofit/>
          </a:bodyPr>
          <a:lstStyle/>
          <a:p>
            <a:pPr rtl="0" lvl="0">
              <a:spcBef>
                <a:spcPts val="0"/>
              </a:spcBef>
              <a:buClr>
                <a:schemeClr val="dk2"/>
              </a:buClr>
              <a:buSzPct val="34375"/>
              <a:buFont typeface="Arial"/>
              <a:buNone/>
            </a:pPr>
            <a:r>
              <a:rPr sz="3200" lang="en">
                <a:solidFill>
                  <a:srgbClr val="E9E0C9"/>
                </a:solidFill>
              </a:rPr>
              <a:t>Every line in the </a:t>
            </a:r>
            <a:r>
              <a:rPr sz="2400" lang="en">
                <a:solidFill>
                  <a:schemeClr val="accent6"/>
                </a:solidFill>
                <a:latin typeface="Courier New"/>
                <a:ea typeface="Courier New"/>
                <a:cs typeface="Courier New"/>
                <a:sym typeface="Courier New"/>
              </a:rPr>
              <a:t>@cod-defines{}</a:t>
            </a:r>
            <a:r>
              <a:rPr sz="3200" lang="en">
                <a:solidFill>
                  <a:srgbClr val="E9E0C9"/>
                </a:solidFill>
              </a:rPr>
              <a:t> is a variable name and a body. That name will be changed to that body text when used.</a:t>
            </a:r>
          </a:p>
          <a:p>
            <a:pPr rtl="0" lvl="0">
              <a:spcBef>
                <a:spcPts val="0"/>
              </a:spcBef>
              <a:buClr>
                <a:schemeClr val="dk2"/>
              </a:buClr>
              <a:buFont typeface="Arial"/>
              <a:buNone/>
            </a:pPr>
            <a:r>
              <a:t/>
            </a:r>
            <a:endParaRPr sz="1400">
              <a:solidFill>
                <a:schemeClr val="dk2"/>
              </a:solidFill>
              <a:latin typeface="Arial"/>
              <a:ea typeface="Arial"/>
              <a:cs typeface="Arial"/>
              <a:sym typeface="Arial"/>
            </a:endParaRPr>
          </a:p>
          <a:p>
            <a:pPr>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y="0" x="0"/>
          <a:ext cy="0" cx="0"/>
          <a:chOff y="0" x="0"/>
          <a:chExt cy="0" cx="0"/>
        </a:xfrm>
      </p:grpSpPr>
      <p:sp>
        <p:nvSpPr>
          <p:cNvPr id="216" name="Shape 21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Mixins</a:t>
            </a:r>
          </a:p>
        </p:txBody>
      </p:sp>
      <p:sp>
        <p:nvSpPr>
          <p:cNvPr id="217" name="Shape 217"/>
          <p:cNvSpPr txBox="1"/>
          <p:nvPr>
            <p:ph idx="1" type="body"/>
          </p:nvPr>
        </p:nvSpPr>
        <p:spPr>
          <a:xfrm>
            <a:off y="1200150" x="457200"/>
            <a:ext cy="3266999" cx="8229600"/>
          </a:xfrm>
          <a:prstGeom prst="rect">
            <a:avLst/>
          </a:prstGeom>
        </p:spPr>
        <p:txBody>
          <a:bodyPr bIns="91425" rIns="91425" lIns="91425" tIns="91425" anchor="t" anchorCtr="0">
            <a:noAutofit/>
          </a:bodyPr>
          <a:lstStyle/>
          <a:p>
            <a:pPr>
              <a:spcBef>
                <a:spcPts val="0"/>
              </a:spcBef>
              <a:buNone/>
            </a:pPr>
            <a:r>
              <a:rPr lang="en"/>
              <a:t>Mixins are bigger parts of CSS which can be reused. Imagine the mixin as a variable containing not single value, but whole lines of CSS. Additionally mixin can use arguments to better mix CSS in places where is use.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sp>
        <p:nvSpPr>
          <p:cNvPr id="222" name="Shape 22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Mixins</a:t>
            </a:r>
          </a:p>
        </p:txBody>
      </p:sp>
      <p:sp>
        <p:nvSpPr>
          <p:cNvPr id="223" name="Shape 223"/>
          <p:cNvSpPr txBox="1"/>
          <p:nvPr>
            <p:ph idx="1" type="body"/>
          </p:nvPr>
        </p:nvSpPr>
        <p:spPr>
          <a:xfrm>
            <a:off y="1200150" x="457200"/>
            <a:ext cy="3266999" cx="5558700"/>
          </a:xfrm>
          <a:prstGeom prst="rect">
            <a:avLst/>
          </a:prstGeom>
        </p:spPr>
        <p:txBody>
          <a:bodyPr bIns="91425" rIns="91425" lIns="91425" tIns="91425" anchor="t" anchorCtr="0">
            <a:noAutofit/>
          </a:bodyPr>
          <a:lstStyle/>
          <a:p>
            <a:pPr lvl="0">
              <a:spcBef>
                <a:spcPts val="0"/>
              </a:spcBef>
              <a:buNone/>
            </a:pPr>
            <a:r>
              <a:rPr sz="2400" lang="en">
                <a:solidFill>
                  <a:schemeClr val="accent6"/>
                </a:solidFill>
                <a:latin typeface="Courier New"/>
                <a:ea typeface="Courier New"/>
                <a:cs typeface="Courier New"/>
                <a:sym typeface="Courier New"/>
              </a:rPr>
              <a:t>@cod-defines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sp2014 3p-1</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ocean bac #1C6BA0_ARG1_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bai url("fish.png")</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.element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les sp2014</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ocean(F1)</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p>
        </p:txBody>
      </p:sp>
      <p:sp>
        <p:nvSpPr>
          <p:cNvPr id="224" name="Shape 224"/>
          <p:cNvSpPr txBox="1"/>
          <p:nvPr>
            <p:ph idx="2" type="body"/>
          </p:nvPr>
        </p:nvSpPr>
        <p:spPr>
          <a:xfrm>
            <a:off y="661950" x="5899875"/>
            <a:ext cy="3805199" cx="3057599"/>
          </a:xfrm>
          <a:prstGeom prst="rect">
            <a:avLst/>
          </a:prstGeom>
        </p:spPr>
        <p:txBody>
          <a:bodyPr bIns="91425" rIns="91425" lIns="91425" tIns="91425" anchor="t" anchorCtr="0">
            <a:noAutofit/>
          </a:bodyPr>
          <a:lstStyle/>
          <a:p>
            <a:pPr>
              <a:spcBef>
                <a:spcPts val="0"/>
              </a:spcBef>
              <a:buNone/>
            </a:pPr>
            <a:r>
              <a:rPr lang="en">
                <a:solidFill>
                  <a:schemeClr val="accent6"/>
                </a:solidFill>
                <a:latin typeface="Courier New"/>
                <a:ea typeface="Courier New"/>
                <a:cs typeface="Courier New"/>
                <a:sym typeface="Courier New"/>
              </a:rPr>
              <a:t>ocean</a:t>
            </a:r>
            <a:r>
              <a:rPr lang="en"/>
              <a:t> is the mixin name which expands to </a:t>
            </a:r>
            <a:r>
              <a:rPr lang="en">
                <a:solidFill>
                  <a:schemeClr val="accent6"/>
                </a:solidFill>
                <a:latin typeface="Courier New"/>
                <a:ea typeface="Courier New"/>
                <a:cs typeface="Courier New"/>
                <a:sym typeface="Courier New"/>
              </a:rPr>
              <a:t>bac</a:t>
            </a:r>
            <a:r>
              <a:rPr lang="en"/>
              <a:t> and </a:t>
            </a:r>
            <a:r>
              <a:rPr lang="en">
                <a:solidFill>
                  <a:schemeClr val="accent6"/>
                </a:solidFill>
                <a:latin typeface="Courier New"/>
                <a:ea typeface="Courier New"/>
                <a:cs typeface="Courier New"/>
                <a:sym typeface="Courier New"/>
              </a:rPr>
              <a:t>bai</a:t>
            </a:r>
            <a:r>
              <a:rPr lang="en"/>
              <a:t> (background color and image). </a:t>
            </a:r>
            <a:r>
              <a:rPr lang="en">
                <a:solidFill>
                  <a:schemeClr val="accent6"/>
                </a:solidFill>
                <a:latin typeface="Courier New"/>
                <a:ea typeface="Courier New"/>
                <a:cs typeface="Courier New"/>
                <a:sym typeface="Courier New"/>
              </a:rPr>
              <a:t>_ARG1_</a:t>
            </a:r>
            <a:r>
              <a:rPr lang="en"/>
              <a:t> will be changed to </a:t>
            </a:r>
            <a:r>
              <a:rPr lang="en">
                <a:solidFill>
                  <a:schemeClr val="accent6"/>
                </a:solidFill>
                <a:latin typeface="Courier New"/>
                <a:ea typeface="Courier New"/>
                <a:cs typeface="Courier New"/>
                <a:sym typeface="Courier New"/>
              </a:rPr>
              <a:t>F1</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y="0" x="0"/>
          <a:ext cy="0" cx="0"/>
          <a:chOff y="0" x="0"/>
          <a:chExt cy="0" cx="0"/>
        </a:xfrm>
      </p:grpSpPr>
      <p:sp>
        <p:nvSpPr>
          <p:cNvPr id="229" name="Shape 22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solidFill>
                  <a:schemeClr val="accent2"/>
                </a:solidFill>
              </a:rPr>
              <a:t>Including files</a:t>
            </a:r>
          </a:p>
        </p:txBody>
      </p:sp>
      <p:sp>
        <p:nvSpPr>
          <p:cNvPr id="230" name="Shape 230"/>
          <p:cNvSpPr txBox="1"/>
          <p:nvPr>
            <p:ph idx="1" type="body"/>
          </p:nvPr>
        </p:nvSpPr>
        <p:spPr>
          <a:xfrm>
            <a:off y="1200150" x="457200"/>
            <a:ext cy="3266999" cx="8229600"/>
          </a:xfrm>
          <a:prstGeom prst="rect">
            <a:avLst/>
          </a:prstGeom>
        </p:spPr>
        <p:txBody>
          <a:bodyPr bIns="91425" rIns="91425" lIns="91425" tIns="91425" anchor="t" anchorCtr="0">
            <a:noAutofit/>
          </a:bodyPr>
          <a:lstStyle/>
          <a:p>
            <a:pPr>
              <a:spcBef>
                <a:spcPts val="0"/>
              </a:spcBef>
              <a:buNone/>
            </a:pPr>
            <a:r>
              <a:rPr lang="en"/>
              <a:t>CSS </a:t>
            </a:r>
            <a:r>
              <a:rPr lang="en">
                <a:solidFill>
                  <a:schemeClr val="accent6"/>
                </a:solidFill>
                <a:latin typeface="Courier New"/>
                <a:ea typeface="Courier New"/>
                <a:cs typeface="Courier New"/>
                <a:sym typeface="Courier New"/>
              </a:rPr>
              <a:t>@import</a:t>
            </a:r>
            <a:r>
              <a:rPr lang="en"/>
              <a:t> forces browsers to download included file in a separate http request. Generating more traffic. Preprocessors have their own mechanism of importing which concatenates all files in the one, reducing network traffic.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Repetitive</a:t>
            </a:r>
          </a:p>
        </p:txBody>
      </p:sp>
      <p:sp>
        <p:nvSpPr>
          <p:cNvPr id="72" name="Shape 72"/>
          <p:cNvSpPr txBox="1"/>
          <p:nvPr>
            <p:ph idx="1" type="body"/>
          </p:nvPr>
        </p:nvSpPr>
        <p:spPr>
          <a:xfrm>
            <a:off y="1200150" x="495875"/>
            <a:ext cy="3266999" cx="8229600"/>
          </a:xfrm>
          <a:prstGeom prst="rect">
            <a:avLst/>
          </a:prstGeom>
        </p:spPr>
        <p:txBody>
          <a:bodyPr bIns="91425" rIns="91425" lIns="91425" tIns="91425" anchor="t" anchorCtr="0">
            <a:noAutofit/>
          </a:bodyPr>
          <a:lstStyle/>
          <a:p>
            <a:pPr rtl="0">
              <a:spcBef>
                <a:spcPts val="0"/>
              </a:spcBef>
              <a:buNone/>
            </a:pPr>
            <a:r>
              <a:rPr sz="2400" lang="en">
                <a:latin typeface="Courier New"/>
                <a:ea typeface="Courier New"/>
                <a:cs typeface="Courier New"/>
                <a:sym typeface="Courier New"/>
              </a:rPr>
              <a:t>a   { color: #1c6ba0; }</a:t>
            </a:r>
          </a:p>
          <a:p>
            <a:pPr rtl="0">
              <a:spcBef>
                <a:spcPts val="0"/>
              </a:spcBef>
              <a:buNone/>
            </a:pPr>
            <a:r>
              <a:rPr sz="2400" lang="en">
                <a:latin typeface="Courier New"/>
                <a:ea typeface="Courier New"/>
                <a:cs typeface="Courier New"/>
                <a:sym typeface="Courier New"/>
              </a:rPr>
              <a:t>ul  { color: #1c6ba0; }</a:t>
            </a:r>
          </a:p>
          <a:p>
            <a:pPr rtl="0">
              <a:spcBef>
                <a:spcPts val="0"/>
              </a:spcBef>
              <a:buNone/>
            </a:pPr>
            <a:r>
              <a:rPr sz="2400" lang="en">
                <a:latin typeface="Courier New"/>
                <a:ea typeface="Courier New"/>
                <a:cs typeface="Courier New"/>
                <a:sym typeface="Courier New"/>
              </a:rPr>
              <a:t>.el { color: #1c6ba0; }</a:t>
            </a:r>
          </a:p>
          <a:p>
            <a:pPr rtl="0">
              <a:spcBef>
                <a:spcPts val="0"/>
              </a:spcBef>
              <a:buNone/>
            </a:pPr>
            <a:r>
              <a:t/>
            </a:r>
            <a:endParaRPr sz="2400">
              <a:latin typeface="Courier New"/>
              <a:ea typeface="Courier New"/>
              <a:cs typeface="Courier New"/>
              <a:sym typeface="Courier New"/>
            </a:endParaRPr>
          </a:p>
          <a:p>
            <a:pPr rtl="0">
              <a:spcBef>
                <a:spcPts val="0"/>
              </a:spcBef>
              <a:buNone/>
            </a:pPr>
            <a:r>
              <a:rPr sz="2400" lang="en">
                <a:latin typeface="Courier New"/>
                <a:ea typeface="Courier New"/>
                <a:cs typeface="Courier New"/>
                <a:sym typeface="Courier New"/>
              </a:rPr>
              <a:t>@media print {</a:t>
            </a:r>
          </a:p>
          <a:p>
            <a:pPr rtl="0" lvl="0">
              <a:spcBef>
                <a:spcPts val="0"/>
              </a:spcBef>
              <a:buClr>
                <a:schemeClr val="dk2"/>
              </a:buClr>
              <a:buSzPct val="45833"/>
              <a:buFont typeface="Arial"/>
              <a:buNone/>
            </a:pPr>
            <a:r>
              <a:rPr sz="2400" lang="en">
                <a:latin typeface="Courier New"/>
                <a:ea typeface="Courier New"/>
                <a:cs typeface="Courier New"/>
                <a:sym typeface="Courier New"/>
              </a:rPr>
              <a:t>  a   { color: #ffffff; }</a:t>
            </a:r>
          </a:p>
          <a:p>
            <a:pPr rtl="0" lvl="0">
              <a:spcBef>
                <a:spcPts val="0"/>
              </a:spcBef>
              <a:buClr>
                <a:schemeClr val="dk2"/>
              </a:buClr>
              <a:buSzPct val="45833"/>
              <a:buFont typeface="Arial"/>
              <a:buNone/>
            </a:pPr>
            <a:r>
              <a:rPr sz="2400" lang="en">
                <a:latin typeface="Courier New"/>
                <a:ea typeface="Courier New"/>
                <a:cs typeface="Courier New"/>
                <a:sym typeface="Courier New"/>
              </a:rPr>
              <a:t>  ul  { color: #ffffff; }</a:t>
            </a:r>
          </a:p>
          <a:p>
            <a:pPr rtl="0" lvl="0">
              <a:spcBef>
                <a:spcPts val="0"/>
              </a:spcBef>
              <a:buClr>
                <a:schemeClr val="dk2"/>
              </a:buClr>
              <a:buSzPct val="45833"/>
              <a:buFont typeface="Arial"/>
              <a:buNone/>
            </a:pPr>
            <a:r>
              <a:rPr sz="2400" lang="en">
                <a:latin typeface="Courier New"/>
                <a:ea typeface="Courier New"/>
                <a:cs typeface="Courier New"/>
                <a:sym typeface="Courier New"/>
              </a:rPr>
              <a:t>  .el { color: #ffffff; }</a:t>
            </a:r>
          </a:p>
          <a:p>
            <a:pPr>
              <a:spcBef>
                <a:spcPts val="0"/>
              </a:spcBef>
              <a:buNone/>
            </a:pPr>
            <a:r>
              <a:rPr sz="2400" lang="en">
                <a:latin typeface="Courier New"/>
                <a:ea typeface="Courier New"/>
                <a:cs typeface="Courier New"/>
                <a:sym typeface="Courier New"/>
              </a:rPr>
              <a: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y="0" x="0"/>
          <a:ext cy="0" cx="0"/>
          <a:chOff y="0" x="0"/>
          <a:chExt cy="0" cx="0"/>
        </a:xfrm>
      </p:grpSpPr>
      <p:sp>
        <p:nvSpPr>
          <p:cNvPr id="235" name="Shape 23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Including files</a:t>
            </a:r>
          </a:p>
        </p:txBody>
      </p:sp>
      <p:sp>
        <p:nvSpPr>
          <p:cNvPr id="236" name="Shape 236"/>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a:spcBef>
                <a:spcPts val="0"/>
              </a:spcBef>
              <a:buClr>
                <a:schemeClr val="dk2"/>
              </a:buClr>
              <a:buSzPct val="45833"/>
              <a:buFont typeface="Arial"/>
              <a:buNone/>
            </a:pPr>
            <a:r>
              <a:rPr sz="2400" lang="en">
                <a:solidFill>
                  <a:schemeClr val="accent6"/>
                </a:solidFill>
                <a:latin typeface="Courier New"/>
                <a:ea typeface="Courier New"/>
                <a:cs typeface="Courier New"/>
                <a:sym typeface="Courier New"/>
              </a:rPr>
              <a:t>@cod-include {</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file1.cod</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  dir1/dir2/file2.css</a:t>
            </a:r>
            <a:br>
              <a:rPr sz="2400" lang="en">
                <a:solidFill>
                  <a:schemeClr val="accent6"/>
                </a:solidFill>
                <a:latin typeface="Courier New"/>
                <a:ea typeface="Courier New"/>
                <a:cs typeface="Courier New"/>
                <a:sym typeface="Courier New"/>
              </a:rPr>
            </a:br>
            <a:r>
              <a:rPr sz="2400" lang="en">
                <a:solidFill>
                  <a:schemeClr val="accent6"/>
                </a:solidFill>
                <a:latin typeface="Courier New"/>
                <a:ea typeface="Courier New"/>
                <a:cs typeface="Courier New"/>
                <a:sym typeface="Courier New"/>
              </a:rPr>
              <a:t>}</a:t>
            </a:r>
          </a:p>
          <a:p>
            <a:pPr>
              <a:spcBef>
                <a:spcPts val="0"/>
              </a:spcBef>
              <a:buNone/>
            </a:pPr>
            <a:r>
              <a:rPr lang="en"/>
              <a:t>That will include and merge two files in the place where this code is written.</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sp>
        <p:nvSpPr>
          <p:cNvPr id="241" name="Shape 24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Links</a:t>
            </a:r>
          </a:p>
        </p:txBody>
      </p:sp>
      <p:sp>
        <p:nvSpPr>
          <p:cNvPr id="242" name="Shape 242"/>
          <p:cNvSpPr txBox="1"/>
          <p:nvPr>
            <p:ph idx="1" type="body"/>
          </p:nvPr>
        </p:nvSpPr>
        <p:spPr>
          <a:xfrm>
            <a:off y="1200150" x="457200"/>
            <a:ext cy="3266999" cx="8229600"/>
          </a:xfrm>
          <a:prstGeom prst="rect">
            <a:avLst/>
          </a:prstGeom>
        </p:spPr>
        <p:txBody>
          <a:bodyPr bIns="91425" rIns="91425" lIns="91425" tIns="91425" anchor="t" anchorCtr="0">
            <a:noAutofit/>
          </a:bodyPr>
          <a:lstStyle/>
          <a:p>
            <a:pPr rtl="0">
              <a:spcBef>
                <a:spcPts val="0"/>
              </a:spcBef>
              <a:buNone/>
            </a:pPr>
            <a:r>
              <a:rPr lang="en"/>
              <a:t>Thank you. That’s all. </a:t>
            </a:r>
          </a:p>
          <a:p>
            <a:pPr rtl="0">
              <a:spcBef>
                <a:spcPts val="0"/>
              </a:spcBef>
              <a:buNone/>
            </a:pPr>
            <a:r>
              <a:rPr lang="en"/>
              <a:t>Check out these links for more information about CSS-On-Diet:</a:t>
            </a:r>
          </a:p>
          <a:p>
            <a:pPr rtl="0">
              <a:spcBef>
                <a:spcPts val="0"/>
              </a:spcBef>
              <a:buNone/>
            </a:pPr>
            <a:r>
              <a:rPr u="sng" lang="en">
                <a:solidFill>
                  <a:schemeClr val="hlink"/>
                </a:solidFill>
                <a:hlinkClick r:id="rId3"/>
              </a:rPr>
              <a:t>Home page</a:t>
            </a:r>
          </a:p>
          <a:p>
            <a:pPr>
              <a:spcBef>
                <a:spcPts val="0"/>
              </a:spcBef>
              <a:buNone/>
            </a:pPr>
            <a:r>
              <a:rPr u="sng" lang="en">
                <a:solidFill>
                  <a:schemeClr val="hlink"/>
                </a:solidFill>
                <a:hlinkClick r:id="rId4"/>
              </a:rPr>
              <a:t>Developer Guide</a:t>
            </a:r>
            <a:r>
              <a:rPr lang="en"/>
              <a:t> (inside detailed Installation and Usage Instructions)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Tedious</a:t>
            </a:r>
          </a:p>
        </p:txBody>
      </p:sp>
      <p:sp>
        <p:nvSpPr>
          <p:cNvPr id="78" name="Shape 78"/>
          <p:cNvSpPr txBox="1"/>
          <p:nvPr>
            <p:ph idx="1" type="body"/>
          </p:nvPr>
        </p:nvSpPr>
        <p:spPr>
          <a:xfrm>
            <a:off y="1200150" x="457200"/>
            <a:ext cy="3266999" cx="8229600"/>
          </a:xfrm>
          <a:prstGeom prst="rect">
            <a:avLst/>
          </a:prstGeom>
        </p:spPr>
        <p:txBody>
          <a:bodyPr bIns="91425" rIns="91425" lIns="91425" tIns="91425" anchor="t" anchorCtr="0">
            <a:noAutofit/>
          </a:bodyPr>
          <a:lstStyle/>
          <a:p>
            <a:pPr rtl="0">
              <a:spcBef>
                <a:spcPts val="0"/>
              </a:spcBef>
              <a:buNone/>
            </a:pPr>
            <a:r>
              <a:rPr sz="2400" lang="en">
                <a:latin typeface="Courier New"/>
                <a:ea typeface="Courier New"/>
                <a:cs typeface="Courier New"/>
                <a:sym typeface="Courier New"/>
              </a:rPr>
              <a:t>div {</a:t>
            </a:r>
          </a:p>
          <a:p>
            <a:pPr rtl="0">
              <a:spcBef>
                <a:spcPts val="0"/>
              </a:spcBef>
              <a:buNone/>
            </a:pPr>
            <a:r>
              <a:rPr sz="2400" lang="en">
                <a:solidFill>
                  <a:srgbClr val="FFA711"/>
                </a:solidFill>
                <a:latin typeface="Courier New"/>
                <a:ea typeface="Courier New"/>
                <a:cs typeface="Courier New"/>
                <a:sym typeface="Courier New"/>
              </a:rPr>
              <a:t>  </a:t>
            </a:r>
            <a:r>
              <a:rPr sz="1400" lang="en">
                <a:solidFill>
                  <a:srgbClr val="FFA711"/>
                </a:solidFill>
              </a:rPr>
              <a:t>Too detailed properties:</a:t>
            </a:r>
          </a:p>
          <a:p>
            <a:pPr rtl="0">
              <a:spcBef>
                <a:spcPts val="0"/>
              </a:spcBef>
              <a:buNone/>
            </a:pPr>
            <a:r>
              <a:rPr sz="2400" lang="en">
                <a:latin typeface="Courier New"/>
                <a:ea typeface="Courier New"/>
                <a:cs typeface="Courier New"/>
                <a:sym typeface="Courier New"/>
              </a:rPr>
              <a:t>  border-bottom-right-radius: 2em;</a:t>
            </a:r>
          </a:p>
          <a:p>
            <a:pPr rtl="0">
              <a:spcBef>
                <a:spcPts val="0"/>
              </a:spcBef>
              <a:buNone/>
            </a:pPr>
            <a:r>
              <a:rPr sz="2400" lang="en">
                <a:solidFill>
                  <a:srgbClr val="FFA711"/>
                </a:solidFill>
                <a:latin typeface="Courier New"/>
                <a:ea typeface="Courier New"/>
                <a:cs typeface="Courier New"/>
                <a:sym typeface="Courier New"/>
              </a:rPr>
              <a:t>  </a:t>
            </a:r>
            <a:r>
              <a:rPr sz="1400" lang="en">
                <a:solidFill>
                  <a:srgbClr val="FFA711"/>
                </a:solidFill>
              </a:rPr>
              <a:t>Unnecessary prefixes:</a:t>
            </a:r>
          </a:p>
          <a:p>
            <a:pPr rtl="0">
              <a:spcBef>
                <a:spcPts val="0"/>
              </a:spcBef>
              <a:buNone/>
            </a:pPr>
            <a:r>
              <a:rPr sz="2400" lang="en">
                <a:latin typeface="Courier New"/>
                <a:ea typeface="Courier New"/>
                <a:cs typeface="Courier New"/>
                <a:sym typeface="Courier New"/>
              </a:rPr>
              <a:t>  -webkit-animation-timing-function:linear;</a:t>
            </a:r>
          </a:p>
          <a:p>
            <a:pPr rtl="0">
              <a:spcBef>
                <a:spcPts val="0"/>
              </a:spcBef>
              <a:buNone/>
            </a:pPr>
            <a:r>
              <a:rPr sz="2400" lang="en">
                <a:latin typeface="Courier New"/>
                <a:ea typeface="Courier New"/>
                <a:cs typeface="Courier New"/>
                <a:sym typeface="Courier New"/>
              </a:rPr>
              <a:t>  animation-timing-function:linear;</a:t>
            </a:r>
          </a:p>
          <a:p>
            <a:pPr rtl="0">
              <a:spcBef>
                <a:spcPts val="0"/>
              </a:spcBef>
              <a:buNone/>
            </a:pPr>
            <a:r>
              <a:rPr sz="2400" lang="en">
                <a:latin typeface="Courier New"/>
                <a:ea typeface="Courier New"/>
                <a:cs typeface="Courier New"/>
                <a:sym typeface="Courier New"/>
              </a:rPr>
              <a:t>}</a:t>
            </a:r>
          </a:p>
          <a:p>
            <a:pPr>
              <a:spcBef>
                <a:spcPts val="0"/>
              </a:spcBef>
              <a:buNone/>
            </a:pPr>
            <a:r>
              <a:t/>
            </a:r>
            <a:endParaRPr sz="2400">
              <a:latin typeface="Courier New"/>
              <a:ea typeface="Courier New"/>
              <a:cs typeface="Courier New"/>
              <a:sym typeface="Courier New"/>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Unreadable</a:t>
            </a:r>
          </a:p>
        </p:txBody>
      </p:sp>
      <p:sp>
        <p:nvSpPr>
          <p:cNvPr id="84" name="Shape 84"/>
          <p:cNvSpPr txBox="1"/>
          <p:nvPr>
            <p:ph idx="1" type="body"/>
          </p:nvPr>
        </p:nvSpPr>
        <p:spPr>
          <a:xfrm>
            <a:off y="1276350" x="457200"/>
            <a:ext cy="3266999" cx="8229600"/>
          </a:xfrm>
          <a:prstGeom prst="rect">
            <a:avLst/>
          </a:prstGeom>
        </p:spPr>
        <p:txBody>
          <a:bodyPr bIns="91425" rIns="91425" lIns="91425" tIns="91425" anchor="t" anchorCtr="0">
            <a:noAutofit/>
          </a:bodyPr>
          <a:lstStyle/>
          <a:p>
            <a:pPr rtl="0">
              <a:spcBef>
                <a:spcPts val="0"/>
              </a:spcBef>
              <a:buNone/>
            </a:pPr>
            <a:r>
              <a:rPr sz="2400" lang="en">
                <a:latin typeface="Courier New"/>
                <a:ea typeface="Courier New"/>
                <a:cs typeface="Courier New"/>
                <a:sym typeface="Courier New"/>
              </a:rPr>
              <a:t>div {</a:t>
            </a:r>
          </a:p>
          <a:p>
            <a:pPr rtl="0">
              <a:spcBef>
                <a:spcPts val="0"/>
              </a:spcBef>
              <a:buNone/>
            </a:pPr>
            <a:r>
              <a:rPr sz="2400" lang="en">
                <a:latin typeface="Courier New"/>
                <a:ea typeface="Courier New"/>
                <a:cs typeface="Courier New"/>
                <a:sym typeface="Courier New"/>
              </a:rPr>
              <a:t>  </a:t>
            </a:r>
            <a:r>
              <a:rPr sz="1400" lang="en">
                <a:solidFill>
                  <a:srgbClr val="FFA711"/>
                </a:solidFill>
              </a:rPr>
              <a:t>Should be 200-10(padding)-2(border)</a:t>
            </a:r>
          </a:p>
          <a:p>
            <a:pPr rtl="0">
              <a:spcBef>
                <a:spcPts val="0"/>
              </a:spcBef>
              <a:buNone/>
            </a:pPr>
            <a:r>
              <a:rPr sz="2400" lang="en">
                <a:latin typeface="Courier New"/>
                <a:ea typeface="Courier New"/>
                <a:cs typeface="Courier New"/>
                <a:sym typeface="Courier New"/>
              </a:rPr>
              <a:t>  width: 188px;</a:t>
            </a:r>
          </a:p>
          <a:p>
            <a:pPr rtl="0" lvl="0">
              <a:spcBef>
                <a:spcPts val="0"/>
              </a:spcBef>
              <a:buClr>
                <a:schemeClr val="dk2"/>
              </a:buClr>
              <a:buSzPct val="45833"/>
              <a:buFont typeface="Arial"/>
              <a:buNone/>
            </a:pPr>
            <a:r>
              <a:rPr sz="2400" lang="en">
                <a:latin typeface="Courier New"/>
                <a:ea typeface="Courier New"/>
                <a:cs typeface="Courier New"/>
                <a:sym typeface="Courier New"/>
              </a:rPr>
              <a:t>  </a:t>
            </a:r>
            <a:r>
              <a:rPr sz="1400" lang="en">
                <a:solidFill>
                  <a:srgbClr val="FFA711"/>
                </a:solidFill>
              </a:rPr>
              <a:t>That’s the same color,  just different opacity</a:t>
            </a:r>
          </a:p>
          <a:p>
            <a:pPr rtl="0" lvl="0">
              <a:spcBef>
                <a:spcPts val="0"/>
              </a:spcBef>
              <a:buClr>
                <a:schemeClr val="dk2"/>
              </a:buClr>
              <a:buSzPct val="45833"/>
              <a:buFont typeface="Arial"/>
              <a:buNone/>
            </a:pPr>
            <a:r>
              <a:rPr sz="2400" lang="en">
                <a:latin typeface="Courier New"/>
                <a:ea typeface="Courier New"/>
                <a:cs typeface="Courier New"/>
                <a:sym typeface="Courier New"/>
              </a:rPr>
              <a:t>  color: #C4E3EE</a:t>
            </a:r>
          </a:p>
          <a:p>
            <a:pPr rtl="0">
              <a:spcBef>
                <a:spcPts val="0"/>
              </a:spcBef>
              <a:buNone/>
            </a:pPr>
            <a:r>
              <a:rPr sz="2400" lang="en">
                <a:latin typeface="Courier New"/>
                <a:ea typeface="Courier New"/>
                <a:cs typeface="Courier New"/>
                <a:sym typeface="Courier New"/>
              </a:rPr>
              <a:t>  border-color:rgba(196,227,238,0.93)</a:t>
            </a:r>
          </a:p>
          <a:p>
            <a:pPr>
              <a:spcBef>
                <a:spcPts val="0"/>
              </a:spcBef>
              <a:buNone/>
            </a:pPr>
            <a:r>
              <a:rPr sz="2400" lang="en">
                <a:latin typeface="Courier New"/>
                <a:ea typeface="Courier New"/>
                <a:cs typeface="Courier New"/>
                <a:sym typeface="Courier New"/>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CSS is old</a:t>
            </a:r>
          </a:p>
        </p:txBody>
      </p:sp>
      <p:sp>
        <p:nvSpPr>
          <p:cNvPr id="90" name="Shape 90"/>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indent="-317500" marL="457200">
              <a:spcBef>
                <a:spcPts val="0"/>
              </a:spcBef>
              <a:buClr>
                <a:srgbClr val="FFA711"/>
              </a:buClr>
              <a:buSzPct val="100000"/>
              <a:buFont typeface="Arial"/>
              <a:buChar char="●"/>
            </a:pPr>
            <a:r>
              <a:rPr sz="1400" lang="en">
                <a:solidFill>
                  <a:srgbClr val="FFA711"/>
                </a:solidFill>
              </a:rPr>
              <a:t>comment style: </a:t>
            </a:r>
            <a:r>
              <a:rPr sz="1400" lang="en">
                <a:solidFill>
                  <a:srgbClr val="FFFFFF"/>
                </a:solidFill>
              </a:rPr>
              <a:t>/* … */</a:t>
            </a:r>
          </a:p>
          <a:p>
            <a:pPr rtl="0" lvl="0" indent="-317500" marL="457200">
              <a:spcBef>
                <a:spcPts val="0"/>
              </a:spcBef>
              <a:buClr>
                <a:srgbClr val="FFA711"/>
              </a:buClr>
              <a:buSzPct val="100000"/>
              <a:buFont typeface="Arial"/>
              <a:buChar char="●"/>
            </a:pPr>
            <a:r>
              <a:rPr sz="1400" lang="en">
                <a:solidFill>
                  <a:srgbClr val="FFA711"/>
                </a:solidFill>
              </a:rPr>
              <a:t>block groups: </a:t>
            </a:r>
            <a:r>
              <a:rPr sz="1400" lang="en">
                <a:solidFill>
                  <a:srgbClr val="FFFFFF"/>
                </a:solidFill>
              </a:rPr>
              <a:t>{}</a:t>
            </a:r>
          </a:p>
          <a:p>
            <a:pPr rtl="0" lvl="0" indent="-317500" marL="457200">
              <a:spcBef>
                <a:spcPts val="0"/>
              </a:spcBef>
              <a:buClr>
                <a:srgbClr val="FFA711"/>
              </a:buClr>
              <a:buSzPct val="100000"/>
              <a:buFont typeface="Arial"/>
              <a:buChar char="●"/>
            </a:pPr>
            <a:r>
              <a:rPr sz="1400" lang="en">
                <a:solidFill>
                  <a:srgbClr val="FFA711"/>
                </a:solidFill>
              </a:rPr>
              <a:t>separator character: </a:t>
            </a:r>
            <a:r>
              <a:rPr sz="1400" lang="en">
                <a:solidFill>
                  <a:srgbClr val="FFFFFF"/>
                </a:solidFill>
              </a:rPr>
              <a:t>;</a:t>
            </a:r>
            <a:r>
              <a:rPr sz="1400" lang="en">
                <a:solidFill>
                  <a:srgbClr val="FFA711"/>
                </a:solidFill>
              </a:rPr>
              <a:t> </a:t>
            </a:r>
          </a:p>
          <a:p>
            <a:pPr rtl="0">
              <a:spcBef>
                <a:spcPts val="0"/>
              </a:spcBef>
              <a:buNone/>
            </a:pPr>
            <a:r>
              <a:rPr sz="1400" lang="en">
                <a:solidFill>
                  <a:srgbClr val="FFA711"/>
                </a:solidFill>
              </a:rPr>
              <a:t>are taken from C programming language created in </a:t>
            </a:r>
            <a:r>
              <a:rPr b="1" sz="1400" lang="en">
                <a:solidFill>
                  <a:srgbClr val="FFA711"/>
                </a:solidFill>
              </a:rPr>
              <a:t>1969</a:t>
            </a:r>
            <a:r>
              <a:rPr sz="1400" lang="en">
                <a:solidFill>
                  <a:srgbClr val="FFA711"/>
                </a:solidFill>
              </a:rPr>
              <a:t>!</a:t>
            </a:r>
          </a:p>
          <a:p>
            <a:pPr rtl="0">
              <a:spcBef>
                <a:spcPts val="0"/>
              </a:spcBef>
              <a:buNone/>
            </a:pPr>
            <a:r>
              <a:t/>
            </a:r>
            <a:endParaRPr sz="1400">
              <a:solidFill>
                <a:srgbClr val="FFA711"/>
              </a:solidFill>
            </a:endParaRPr>
          </a:p>
          <a:p>
            <a:pPr rtl="0">
              <a:spcBef>
                <a:spcPts val="0"/>
              </a:spcBef>
              <a:buNone/>
            </a:pPr>
            <a:r>
              <a:rPr sz="2400" lang="en">
                <a:latin typeface="Courier New"/>
                <a:ea typeface="Courier New"/>
                <a:cs typeface="Courier New"/>
                <a:sym typeface="Courier New"/>
              </a:rPr>
              <a:t>div {</a:t>
            </a:r>
          </a:p>
          <a:p>
            <a:pPr rtl="0">
              <a:spcBef>
                <a:spcPts val="0"/>
              </a:spcBef>
              <a:buNone/>
            </a:pPr>
            <a:r>
              <a:rPr sz="2400" lang="en">
                <a:latin typeface="Courier New"/>
                <a:ea typeface="Courier New"/>
                <a:cs typeface="Courier New"/>
                <a:sym typeface="Courier New"/>
              </a:rPr>
              <a:t>  /* comment */</a:t>
            </a:r>
          </a:p>
          <a:p>
            <a:pPr rtl="0">
              <a:spcBef>
                <a:spcPts val="0"/>
              </a:spcBef>
              <a:buNone/>
            </a:pPr>
            <a:r>
              <a:rPr sz="2400" lang="en">
                <a:latin typeface="Courier New"/>
                <a:ea typeface="Courier New"/>
                <a:cs typeface="Courier New"/>
                <a:sym typeface="Courier New"/>
              </a:rPr>
              <a:t>  prop1: value1;</a:t>
            </a:r>
          </a:p>
          <a:p>
            <a:pPr rtl="0">
              <a:spcBef>
                <a:spcPts val="0"/>
              </a:spcBef>
              <a:buNone/>
            </a:pPr>
            <a:r>
              <a:rPr sz="2400" lang="en">
                <a:latin typeface="Courier New"/>
                <a:ea typeface="Courier New"/>
                <a:cs typeface="Courier New"/>
                <a:sym typeface="Courier New"/>
              </a:rPr>
              <a:t>  prop2: value2;</a:t>
            </a:r>
          </a:p>
          <a:p>
            <a:pPr>
              <a:spcBef>
                <a:spcPts val="0"/>
              </a:spcBef>
              <a:buNone/>
            </a:pPr>
            <a:r>
              <a:rPr sz="2400" lang="en">
                <a:latin typeface="Courier New"/>
                <a:ea typeface="Courier New"/>
                <a:cs typeface="Courier New"/>
                <a:sym typeface="Courier New"/>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CSS Preprocessor</a:t>
            </a:r>
          </a:p>
        </p:txBody>
      </p:sp>
      <p:sp>
        <p:nvSpPr>
          <p:cNvPr id="96" name="Shape 96"/>
          <p:cNvSpPr txBox="1"/>
          <p:nvPr>
            <p:ph idx="1" type="body"/>
          </p:nvPr>
        </p:nvSpPr>
        <p:spPr>
          <a:xfrm>
            <a:off y="1200150" x="457200"/>
            <a:ext cy="3266999" cx="8229600"/>
          </a:xfrm>
          <a:prstGeom prst="rect">
            <a:avLst/>
          </a:prstGeom>
        </p:spPr>
        <p:txBody>
          <a:bodyPr bIns="91425" rIns="91425" lIns="91425" tIns="91425" anchor="t" anchorCtr="0">
            <a:noAutofit/>
          </a:bodyPr>
          <a:lstStyle/>
          <a:p>
            <a:pPr rtl="0">
              <a:spcBef>
                <a:spcPts val="0"/>
              </a:spcBef>
              <a:buNone/>
            </a:pPr>
            <a:r>
              <a:rPr sz="2400" lang="en" i="1"/>
              <a:t>Definition: </a:t>
            </a:r>
          </a:p>
          <a:p>
            <a:pPr>
              <a:spcBef>
                <a:spcPts val="0"/>
              </a:spcBef>
              <a:buNone/>
            </a:pPr>
            <a:r>
              <a:rPr lang="en"/>
              <a:t>Software installed on developer’s computer which reads modified and more feature rich CSS and writes back pure CSS ready for use by internet browsers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Some Preprocessors</a:t>
            </a:r>
          </a:p>
        </p:txBody>
      </p:sp>
      <p:sp>
        <p:nvSpPr>
          <p:cNvPr id="102" name="Shape 102"/>
          <p:cNvSpPr txBox="1"/>
          <p:nvPr>
            <p:ph idx="1" type="body"/>
          </p:nvPr>
        </p:nvSpPr>
        <p:spPr>
          <a:xfrm>
            <a:off y="1200150" x="457200"/>
            <a:ext cy="3266999" cx="8229600"/>
          </a:xfrm>
          <a:prstGeom prst="rect">
            <a:avLst/>
          </a:prstGeom>
        </p:spPr>
        <p:txBody>
          <a:bodyPr bIns="91425" rIns="91425" lIns="91425" tIns="91425" anchor="t" anchorCtr="0">
            <a:noAutofit/>
          </a:bodyPr>
          <a:lstStyle/>
          <a:p>
            <a:pPr rtl="0" lvl="0" indent="-431800" marL="457200">
              <a:spcBef>
                <a:spcPts val="0"/>
              </a:spcBef>
              <a:buClr>
                <a:schemeClr val="lt2"/>
              </a:buClr>
              <a:buSzPct val="100000"/>
              <a:buFont typeface="Arial"/>
              <a:buChar char="●"/>
            </a:pPr>
            <a:r>
              <a:rPr u="sng" lang="en">
                <a:solidFill>
                  <a:schemeClr val="hlink"/>
                </a:solidFill>
                <a:hlinkClick r:id="rId3"/>
              </a:rPr>
              <a:t>Sass</a:t>
            </a:r>
          </a:p>
          <a:p>
            <a:pPr rtl="0" lvl="0" indent="-431800" marL="457200">
              <a:spcBef>
                <a:spcPts val="0"/>
              </a:spcBef>
              <a:buClr>
                <a:schemeClr val="lt2"/>
              </a:buClr>
              <a:buSzPct val="100000"/>
              <a:buFont typeface="Arial"/>
              <a:buChar char="●"/>
            </a:pPr>
            <a:r>
              <a:rPr u="sng" lang="en">
                <a:solidFill>
                  <a:schemeClr val="hlink"/>
                </a:solidFill>
                <a:hlinkClick r:id="rId4"/>
              </a:rPr>
              <a:t>Less</a:t>
            </a:r>
          </a:p>
          <a:p>
            <a:pPr rtl="0" lvl="0" indent="-431800" marL="457200">
              <a:spcBef>
                <a:spcPts val="0"/>
              </a:spcBef>
              <a:buClr>
                <a:schemeClr val="lt2"/>
              </a:buClr>
              <a:buSzPct val="100000"/>
              <a:buFont typeface="Arial"/>
              <a:buChar char="●"/>
            </a:pPr>
            <a:r>
              <a:rPr u="sng" lang="en">
                <a:solidFill>
                  <a:schemeClr val="hlink"/>
                </a:solidFill>
                <a:hlinkClick r:id="rId5"/>
              </a:rPr>
              <a:t>Stylus</a:t>
            </a:r>
          </a:p>
          <a:p>
            <a:pPr rtl="0" lvl="0" indent="-431800" marL="457200">
              <a:spcBef>
                <a:spcPts val="0"/>
              </a:spcBef>
              <a:buClr>
                <a:schemeClr val="lt2"/>
              </a:buClr>
              <a:buSzPct val="100000"/>
              <a:buFont typeface="Arial"/>
              <a:buChar char="●"/>
            </a:pPr>
            <a:r>
              <a:rPr u="sng" lang="en">
                <a:solidFill>
                  <a:schemeClr val="hlink"/>
                </a:solidFill>
                <a:hlinkClick r:id="rId6"/>
              </a:rPr>
              <a:t>CSS-On-Diet</a:t>
            </a:r>
          </a:p>
          <a:p>
            <a:pPr lvl="0">
              <a:spcBef>
                <a:spcPts val="0"/>
              </a:spcBef>
              <a:buNone/>
            </a:pPr>
            <a:r>
              <a:rPr lang="en"/>
              <a:t>Most used is Sass. My examples are based on the CSS-On-Diet.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CSS-On-Diet</a:t>
            </a:r>
          </a:p>
        </p:txBody>
      </p:sp>
      <p:sp>
        <p:nvSpPr>
          <p:cNvPr id="108" name="Shape 108"/>
          <p:cNvSpPr txBox="1"/>
          <p:nvPr>
            <p:ph idx="1" type="body"/>
          </p:nvPr>
        </p:nvSpPr>
        <p:spPr>
          <a:xfrm>
            <a:off y="1200150" x="457200"/>
            <a:ext cy="3266999" cx="8229600"/>
          </a:xfrm>
          <a:prstGeom prst="rect">
            <a:avLst/>
          </a:prstGeom>
        </p:spPr>
        <p:txBody>
          <a:bodyPr bIns="91425" rIns="91425" lIns="91425" tIns="91425" anchor="t" anchorCtr="0">
            <a:noAutofit/>
          </a:bodyPr>
          <a:lstStyle/>
          <a:p>
            <a:pPr>
              <a:spcBef>
                <a:spcPts val="0"/>
              </a:spcBef>
              <a:buNone/>
            </a:pPr>
            <a:r>
              <a:rPr lang="en"/>
              <a:t>Created for designers. Doesn’t require programming like others. Focused on making writing and modifying CSS faster. Based on </a:t>
            </a:r>
            <a:r>
              <a:rPr u="sng" lang="en">
                <a:solidFill>
                  <a:schemeClr val="hlink"/>
                </a:solidFill>
                <a:hlinkClick r:id="rId3"/>
              </a:rPr>
              <a:t>Emmet</a:t>
            </a:r>
            <a:r>
              <a:rPr lang="en"/>
              <a:t> plugin.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olor-strip">
  <a:themeElements>
    <a:clrScheme name="Custom 458">
      <a:dk1>
        <a:srgbClr val="6A0212"/>
      </a:dk1>
      <a:lt1>
        <a:srgbClr val="B43C3E"/>
      </a:lt1>
      <a:dk2>
        <a:srgbClr val="000000"/>
      </a:dk2>
      <a:lt2>
        <a:srgbClr val="E9E0C9"/>
      </a:lt2>
      <a:accent1>
        <a:srgbClr val="D60030"/>
      </a:accent1>
      <a:accent2>
        <a:srgbClr val="FFA711"/>
      </a:accent2>
      <a:accent3>
        <a:srgbClr val="709E0B"/>
      </a:accent3>
      <a:accent4>
        <a:srgbClr val="006985"/>
      </a:accent4>
      <a:accent5>
        <a:srgbClr val="3A1E5E"/>
      </a:accent5>
      <a:accent6>
        <a:srgbClr val="FF6428"/>
      </a:accent6>
      <a:hlink>
        <a:srgbClr val="CDA43D"/>
      </a:hlink>
      <a:folHlink>
        <a:srgbClr val="744F1A"/>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