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eue Machina" charset="1" panose="00000500000000000000"/>
      <p:regular r:id="rId16"/>
    </p:embeddedFont>
    <p:embeddedFont>
      <p:font typeface="HK Grotesk Medium" charset="1" panose="00000600000000000000"/>
      <p:regular r:id="rId17"/>
    </p:embeddedFont>
    <p:embeddedFont>
      <p:font typeface="HK Grotesk" charset="1" panose="00000500000000000000"/>
      <p:regular r:id="rId18"/>
    </p:embeddedFont>
    <p:embeddedFont>
      <p:font typeface="Neue Machina Ultra-Bold" charset="1" panose="00000900000000000000"/>
      <p:regular r:id="rId19"/>
    </p:embeddedFont>
    <p:embeddedFont>
      <p:font typeface="字由点字倔强黑" charset="1" panose="00020600040101010101"/>
      <p:regular r:id="rId20"/>
    </p:embeddedFont>
    <p:embeddedFont>
      <p:font typeface="HK Grotesk Bold" charset="1" panose="00000800000000000000"/>
      <p:regular r:id="rId21"/>
    </p:embeddedFont>
    <p:embeddedFont>
      <p:font typeface="HK Grotesk Medium Bold" charset="1" panose="000007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Relationship Id="rId9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6.jpe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7897805"/>
            <a:ext cx="18288000" cy="2720989"/>
          </a:xfrm>
          <a:custGeom>
            <a:avLst/>
            <a:gdLst/>
            <a:ahLst/>
            <a:cxnLst/>
            <a:rect r="r" b="b" t="t" l="l"/>
            <a:pathLst>
              <a:path h="2720989" w="18288000">
                <a:moveTo>
                  <a:pt x="0" y="0"/>
                </a:moveTo>
                <a:lnTo>
                  <a:pt x="18288000" y="0"/>
                </a:lnTo>
                <a:lnTo>
                  <a:pt x="18288000" y="2720990"/>
                </a:lnTo>
                <a:lnTo>
                  <a:pt x="0" y="272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78061"/>
            </a:stretch>
          </a:blip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693" y="5682248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028186" y="5922396"/>
            <a:ext cx="1191341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Neue Machina"/>
                <a:ea typeface="Neue Machina"/>
                <a:cs typeface="Neue Machina"/>
                <a:sym typeface="Neue Machina"/>
              </a:rPr>
              <a:t>Your Next Generation AI Portfolio Manager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4350854" y="-4467765"/>
            <a:ext cx="16715884" cy="12248184"/>
          </a:xfrm>
          <a:custGeom>
            <a:avLst/>
            <a:gdLst/>
            <a:ahLst/>
            <a:cxnLst/>
            <a:rect r="r" b="b" t="t" l="l"/>
            <a:pathLst>
              <a:path h="12248184" w="16715884">
                <a:moveTo>
                  <a:pt x="0" y="0"/>
                </a:moveTo>
                <a:lnTo>
                  <a:pt x="16715884" y="0"/>
                </a:lnTo>
                <a:lnTo>
                  <a:pt x="16715884" y="12248184"/>
                </a:lnTo>
                <a:lnTo>
                  <a:pt x="0" y="1224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109" y="2730774"/>
            <a:ext cx="7921782" cy="2412726"/>
          </a:xfrm>
          <a:custGeom>
            <a:avLst/>
            <a:gdLst/>
            <a:ahLst/>
            <a:cxnLst/>
            <a:rect r="r" b="b" t="t" l="l"/>
            <a:pathLst>
              <a:path h="2412726" w="7921782">
                <a:moveTo>
                  <a:pt x="0" y="0"/>
                </a:moveTo>
                <a:lnTo>
                  <a:pt x="7921782" y="0"/>
                </a:lnTo>
                <a:lnTo>
                  <a:pt x="7921782" y="2412726"/>
                </a:lnTo>
                <a:lnTo>
                  <a:pt x="0" y="2412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658" y="793203"/>
            <a:ext cx="483882" cy="566245"/>
          </a:xfrm>
          <a:custGeom>
            <a:avLst/>
            <a:gdLst/>
            <a:ahLst/>
            <a:cxnLst/>
            <a:rect r="r" b="b" t="t" l="l"/>
            <a:pathLst>
              <a:path h="566245" w="483882">
                <a:moveTo>
                  <a:pt x="0" y="0"/>
                </a:moveTo>
                <a:lnTo>
                  <a:pt x="483882" y="0"/>
                </a:lnTo>
                <a:lnTo>
                  <a:pt x="483882" y="566244"/>
                </a:lnTo>
                <a:lnTo>
                  <a:pt x="0" y="5662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658" y="793203"/>
            <a:ext cx="3013562" cy="566245"/>
            <a:chOff x="0" y="0"/>
            <a:chExt cx="4018083" cy="7549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5176" cy="754993"/>
            </a:xfrm>
            <a:custGeom>
              <a:avLst/>
              <a:gdLst/>
              <a:ahLst/>
              <a:cxnLst/>
              <a:rect r="r" b="b" t="t" l="l"/>
              <a:pathLst>
                <a:path h="754993" w="645176">
                  <a:moveTo>
                    <a:pt x="0" y="0"/>
                  </a:moveTo>
                  <a:lnTo>
                    <a:pt x="645176" y="0"/>
                  </a:lnTo>
                  <a:lnTo>
                    <a:pt x="645176" y="754993"/>
                  </a:lnTo>
                  <a:lnTo>
                    <a:pt x="0" y="754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901302" y="156280"/>
              <a:ext cx="3116781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2C2C2C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Aptos Hackerhouse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113638" y="6989196"/>
            <a:ext cx="2251073" cy="554327"/>
          </a:xfrm>
          <a:custGeom>
            <a:avLst/>
            <a:gdLst/>
            <a:ahLst/>
            <a:cxnLst/>
            <a:rect r="r" b="b" t="t" l="l"/>
            <a:pathLst>
              <a:path h="554327" w="2251073">
                <a:moveTo>
                  <a:pt x="0" y="0"/>
                </a:moveTo>
                <a:lnTo>
                  <a:pt x="2251073" y="0"/>
                </a:lnTo>
                <a:lnTo>
                  <a:pt x="2251073" y="554327"/>
                </a:lnTo>
                <a:lnTo>
                  <a:pt x="0" y="5543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642166" y="7171014"/>
            <a:ext cx="229943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  <a:spcBef>
                <a:spcPct val="0"/>
              </a:spcBef>
            </a:pPr>
            <a:r>
              <a:rPr lang="en-US" sz="2912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Built 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7897805"/>
            <a:ext cx="18288000" cy="2720989"/>
          </a:xfrm>
          <a:custGeom>
            <a:avLst/>
            <a:gdLst/>
            <a:ahLst/>
            <a:cxnLst/>
            <a:rect r="r" b="b" t="t" l="l"/>
            <a:pathLst>
              <a:path h="2720989" w="18288000">
                <a:moveTo>
                  <a:pt x="0" y="0"/>
                </a:moveTo>
                <a:lnTo>
                  <a:pt x="18288000" y="0"/>
                </a:lnTo>
                <a:lnTo>
                  <a:pt x="18288000" y="2720990"/>
                </a:lnTo>
                <a:lnTo>
                  <a:pt x="0" y="272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278061"/>
            </a:stretch>
          </a:blip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693" y="5682248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028186" y="5922396"/>
            <a:ext cx="1191341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Neue Machina"/>
                <a:ea typeface="Neue Machina"/>
                <a:cs typeface="Neue Machina"/>
                <a:sym typeface="Neue Machina"/>
              </a:rPr>
              <a:t>Your Next Generation AI Portfolio Manager</a:t>
            </a: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4350854" y="-4467765"/>
            <a:ext cx="16715884" cy="12248184"/>
          </a:xfrm>
          <a:custGeom>
            <a:avLst/>
            <a:gdLst/>
            <a:ahLst/>
            <a:cxnLst/>
            <a:rect r="r" b="b" t="t" l="l"/>
            <a:pathLst>
              <a:path h="12248184" w="16715884">
                <a:moveTo>
                  <a:pt x="0" y="0"/>
                </a:moveTo>
                <a:lnTo>
                  <a:pt x="16715884" y="0"/>
                </a:lnTo>
                <a:lnTo>
                  <a:pt x="16715884" y="12248184"/>
                </a:lnTo>
                <a:lnTo>
                  <a:pt x="0" y="1224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83109" y="2730774"/>
            <a:ext cx="7921782" cy="2412726"/>
          </a:xfrm>
          <a:custGeom>
            <a:avLst/>
            <a:gdLst/>
            <a:ahLst/>
            <a:cxnLst/>
            <a:rect r="r" b="b" t="t" l="l"/>
            <a:pathLst>
              <a:path h="2412726" w="7921782">
                <a:moveTo>
                  <a:pt x="0" y="0"/>
                </a:moveTo>
                <a:lnTo>
                  <a:pt x="7921782" y="0"/>
                </a:lnTo>
                <a:lnTo>
                  <a:pt x="7921782" y="2412726"/>
                </a:lnTo>
                <a:lnTo>
                  <a:pt x="0" y="2412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658" y="793203"/>
            <a:ext cx="483882" cy="566245"/>
          </a:xfrm>
          <a:custGeom>
            <a:avLst/>
            <a:gdLst/>
            <a:ahLst/>
            <a:cxnLst/>
            <a:rect r="r" b="b" t="t" l="l"/>
            <a:pathLst>
              <a:path h="566245" w="483882">
                <a:moveTo>
                  <a:pt x="0" y="0"/>
                </a:moveTo>
                <a:lnTo>
                  <a:pt x="483882" y="0"/>
                </a:lnTo>
                <a:lnTo>
                  <a:pt x="483882" y="566244"/>
                </a:lnTo>
                <a:lnTo>
                  <a:pt x="0" y="5662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658" y="793203"/>
            <a:ext cx="3013562" cy="566245"/>
            <a:chOff x="0" y="0"/>
            <a:chExt cx="4018083" cy="7549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5176" cy="754993"/>
            </a:xfrm>
            <a:custGeom>
              <a:avLst/>
              <a:gdLst/>
              <a:ahLst/>
              <a:cxnLst/>
              <a:rect r="r" b="b" t="t" l="l"/>
              <a:pathLst>
                <a:path h="754993" w="645176">
                  <a:moveTo>
                    <a:pt x="0" y="0"/>
                  </a:moveTo>
                  <a:lnTo>
                    <a:pt x="645176" y="0"/>
                  </a:lnTo>
                  <a:lnTo>
                    <a:pt x="645176" y="754993"/>
                  </a:lnTo>
                  <a:lnTo>
                    <a:pt x="0" y="754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901302" y="156280"/>
              <a:ext cx="3116781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  <a:spcBef>
                  <a:spcPct val="0"/>
                </a:spcBef>
              </a:pPr>
              <a:r>
                <a:rPr lang="en-US" sz="1799">
                  <a:solidFill>
                    <a:srgbClr val="2C2C2C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Aptos Hackerhouse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113638" y="6989196"/>
            <a:ext cx="2251073" cy="554327"/>
          </a:xfrm>
          <a:custGeom>
            <a:avLst/>
            <a:gdLst/>
            <a:ahLst/>
            <a:cxnLst/>
            <a:rect r="r" b="b" t="t" l="l"/>
            <a:pathLst>
              <a:path h="554327" w="2251073">
                <a:moveTo>
                  <a:pt x="0" y="0"/>
                </a:moveTo>
                <a:lnTo>
                  <a:pt x="2251073" y="0"/>
                </a:lnTo>
                <a:lnTo>
                  <a:pt x="2251073" y="554327"/>
                </a:lnTo>
                <a:lnTo>
                  <a:pt x="0" y="5543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642166" y="7171014"/>
            <a:ext cx="229943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  <a:spcBef>
                <a:spcPct val="0"/>
              </a:spcBef>
            </a:pPr>
            <a:r>
              <a:rPr lang="en-US" sz="2912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Built 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4350854" y="-4467765"/>
            <a:ext cx="16715884" cy="12248184"/>
          </a:xfrm>
          <a:custGeom>
            <a:avLst/>
            <a:gdLst/>
            <a:ahLst/>
            <a:cxnLst/>
            <a:rect r="r" b="b" t="t" l="l"/>
            <a:pathLst>
              <a:path h="12248184" w="16715884">
                <a:moveTo>
                  <a:pt x="0" y="0"/>
                </a:moveTo>
                <a:lnTo>
                  <a:pt x="16715884" y="0"/>
                </a:lnTo>
                <a:lnTo>
                  <a:pt x="16715884" y="12248184"/>
                </a:lnTo>
                <a:lnTo>
                  <a:pt x="0" y="12248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84048" y="4035829"/>
            <a:ext cx="2215342" cy="2215342"/>
          </a:xfrm>
          <a:custGeom>
            <a:avLst/>
            <a:gdLst/>
            <a:ahLst/>
            <a:cxnLst/>
            <a:rect r="r" b="b" t="t" l="l"/>
            <a:pathLst>
              <a:path h="2215342" w="2215342">
                <a:moveTo>
                  <a:pt x="0" y="0"/>
                </a:moveTo>
                <a:lnTo>
                  <a:pt x="2215342" y="0"/>
                </a:lnTo>
                <a:lnTo>
                  <a:pt x="2215342" y="2215342"/>
                </a:lnTo>
                <a:lnTo>
                  <a:pt x="0" y="2215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9290" y="3616039"/>
            <a:ext cx="3170796" cy="3174765"/>
          </a:xfrm>
          <a:custGeom>
            <a:avLst/>
            <a:gdLst/>
            <a:ahLst/>
            <a:cxnLst/>
            <a:rect r="r" b="b" t="t" l="l"/>
            <a:pathLst>
              <a:path h="3174765" w="3170796">
                <a:moveTo>
                  <a:pt x="0" y="0"/>
                </a:moveTo>
                <a:lnTo>
                  <a:pt x="3170797" y="0"/>
                </a:lnTo>
                <a:lnTo>
                  <a:pt x="3170797" y="3174764"/>
                </a:lnTo>
                <a:lnTo>
                  <a:pt x="0" y="3174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02382" y="3616039"/>
            <a:ext cx="3174765" cy="3174765"/>
          </a:xfrm>
          <a:custGeom>
            <a:avLst/>
            <a:gdLst/>
            <a:ahLst/>
            <a:cxnLst/>
            <a:rect r="r" b="b" t="t" l="l"/>
            <a:pathLst>
              <a:path h="3174765" w="3174765">
                <a:moveTo>
                  <a:pt x="0" y="0"/>
                </a:moveTo>
                <a:lnTo>
                  <a:pt x="3174765" y="0"/>
                </a:lnTo>
                <a:lnTo>
                  <a:pt x="3174765" y="3174764"/>
                </a:lnTo>
                <a:lnTo>
                  <a:pt x="0" y="31747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3333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72891" y="3616039"/>
            <a:ext cx="3174765" cy="3174765"/>
          </a:xfrm>
          <a:custGeom>
            <a:avLst/>
            <a:gdLst/>
            <a:ahLst/>
            <a:cxnLst/>
            <a:rect r="r" b="b" t="t" l="l"/>
            <a:pathLst>
              <a:path h="3174765" w="3174765">
                <a:moveTo>
                  <a:pt x="0" y="0"/>
                </a:moveTo>
                <a:lnTo>
                  <a:pt x="3174765" y="0"/>
                </a:lnTo>
                <a:lnTo>
                  <a:pt x="3174765" y="3174764"/>
                </a:lnTo>
                <a:lnTo>
                  <a:pt x="0" y="3174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9022" t="-42533" r="-26804" b="-1183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086078"/>
            <a:ext cx="4538808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442A1A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Ye Wang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442A1A"/>
                </a:solidFill>
                <a:latin typeface="Neue Machina"/>
                <a:ea typeface="Neue Machina"/>
                <a:cs typeface="Neue Machina"/>
                <a:sym typeface="Neue Machina"/>
              </a:rPr>
              <a:t>PM &amp;  Frontend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0789" y="7086078"/>
            <a:ext cx="4750891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442A1A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Jiangou Zhan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442A1A"/>
                </a:solidFill>
                <a:latin typeface="Neue Machina"/>
                <a:ea typeface="Neue Machina"/>
                <a:cs typeface="Neue Machina"/>
                <a:sym typeface="Neue Machina"/>
              </a:rPr>
              <a:t>Contract Enginner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67361" y="7031089"/>
            <a:ext cx="307553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442A1A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Zhaoxi Li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442A1A"/>
                </a:solidFill>
                <a:latin typeface="Neue Machina"/>
                <a:ea typeface="Neue Machina"/>
                <a:cs typeface="Neue Machina"/>
                <a:sym typeface="Neue Machina"/>
              </a:rPr>
              <a:t>AI Engineer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852075" y="1335884"/>
            <a:ext cx="2347315" cy="714918"/>
          </a:xfrm>
          <a:custGeom>
            <a:avLst/>
            <a:gdLst/>
            <a:ahLst/>
            <a:cxnLst/>
            <a:rect r="r" b="b" t="t" l="l"/>
            <a:pathLst>
              <a:path h="714918" w="2347315">
                <a:moveTo>
                  <a:pt x="0" y="0"/>
                </a:moveTo>
                <a:lnTo>
                  <a:pt x="2347315" y="0"/>
                </a:lnTo>
                <a:lnTo>
                  <a:pt x="2347315" y="714919"/>
                </a:lnTo>
                <a:lnTo>
                  <a:pt x="0" y="7149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7" y="1021721"/>
            <a:ext cx="115570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团队成员</a:t>
            </a:r>
          </a:p>
        </p:txBody>
      </p:sp>
      <p:sp>
        <p:nvSpPr>
          <p:cNvPr name="AutoShape 12" id="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707" y="2217109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067561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7" y="0"/>
                </a:lnTo>
                <a:lnTo>
                  <a:pt x="1077267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4350854" y="-4467765"/>
            <a:ext cx="16715884" cy="12248184"/>
          </a:xfrm>
          <a:custGeom>
            <a:avLst/>
            <a:gdLst/>
            <a:ahLst/>
            <a:cxnLst/>
            <a:rect r="r" b="b" t="t" l="l"/>
            <a:pathLst>
              <a:path h="12248184" w="16715884">
                <a:moveTo>
                  <a:pt x="0" y="0"/>
                </a:moveTo>
                <a:lnTo>
                  <a:pt x="16715884" y="0"/>
                </a:lnTo>
                <a:lnTo>
                  <a:pt x="16715884" y="12248184"/>
                </a:lnTo>
                <a:lnTo>
                  <a:pt x="0" y="12248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84048" y="3561093"/>
            <a:ext cx="2215342" cy="2215342"/>
          </a:xfrm>
          <a:custGeom>
            <a:avLst/>
            <a:gdLst/>
            <a:ahLst/>
            <a:cxnLst/>
            <a:rect r="r" b="b" t="t" l="l"/>
            <a:pathLst>
              <a:path h="2215342" w="2215342">
                <a:moveTo>
                  <a:pt x="0" y="0"/>
                </a:moveTo>
                <a:lnTo>
                  <a:pt x="2215342" y="0"/>
                </a:lnTo>
                <a:lnTo>
                  <a:pt x="2215342" y="2215342"/>
                </a:lnTo>
                <a:lnTo>
                  <a:pt x="0" y="2215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7" y="1021721"/>
            <a:ext cx="115570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市场痛点</a:t>
            </a:r>
          </a:p>
        </p:txBody>
      </p: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707" y="2217109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18070" y="2702884"/>
            <a:ext cx="1458235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4199">
                <a:solidFill>
                  <a:srgbClr val="442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碎片化的DeFi投资体验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8070" y="6973093"/>
            <a:ext cx="1458235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4199">
                <a:solidFill>
                  <a:srgbClr val="442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执行管理复杂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070" y="3491554"/>
            <a:ext cx="1458235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42A1A"/>
                </a:solidFill>
                <a:latin typeface="HK Grotesk"/>
                <a:ea typeface="HK Grotesk"/>
                <a:cs typeface="HK Grotesk"/>
                <a:sym typeface="HK Grotesk"/>
              </a:rPr>
              <a:t>传统的DeFi协议间收益率不同，用户如果想要获得最佳收益，需要持续监控他们在多个协议中的持仓情况，或评估整体投资组合的表现和风险敞口。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8070" y="7728426"/>
            <a:ext cx="14582354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42A1A"/>
                </a:solidFill>
                <a:latin typeface="HK Grotesk"/>
                <a:ea typeface="HK Grotesk"/>
                <a:cs typeface="HK Grotesk"/>
                <a:sym typeface="HK Grotesk"/>
              </a:rPr>
              <a:t>传统的 DeFi 交易涉及跨不同平台的多个步骤——分析仓位、做出决策和执行交易。没有自动化经验的投资者通常需要手动在不同的 DeFi 协议之间切换来管理仓位。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8070" y="5602846"/>
            <a:ext cx="1458235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42A1A"/>
                </a:solidFill>
                <a:latin typeface="HK Grotesk"/>
                <a:ea typeface="HK Grotesk"/>
                <a:cs typeface="HK Grotesk"/>
                <a:sym typeface="HK Grotesk"/>
              </a:rPr>
              <a:t>制定有效的交易策略需要大量的专业知识和时间，而许多用户并不具备这些知识和时间。对于新手来说，找到最佳的收益×风险组合是投资的一大痛点。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8070" y="4861801"/>
            <a:ext cx="1458235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4199">
                <a:solidFill>
                  <a:srgbClr val="442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投资决策困难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52075" y="1240253"/>
            <a:ext cx="2347315" cy="714918"/>
          </a:xfrm>
          <a:custGeom>
            <a:avLst/>
            <a:gdLst/>
            <a:ahLst/>
            <a:cxnLst/>
            <a:rect r="r" b="b" t="t" l="l"/>
            <a:pathLst>
              <a:path h="714918" w="2347315">
                <a:moveTo>
                  <a:pt x="0" y="0"/>
                </a:moveTo>
                <a:lnTo>
                  <a:pt x="2347315" y="0"/>
                </a:lnTo>
                <a:lnTo>
                  <a:pt x="2347315" y="714918"/>
                </a:lnTo>
                <a:lnTo>
                  <a:pt x="0" y="714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67561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7" y="0"/>
                </a:lnTo>
                <a:lnTo>
                  <a:pt x="1077267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4350854" y="-4467765"/>
            <a:ext cx="16715884" cy="12248184"/>
          </a:xfrm>
          <a:custGeom>
            <a:avLst/>
            <a:gdLst/>
            <a:ahLst/>
            <a:cxnLst/>
            <a:rect r="r" b="b" t="t" l="l"/>
            <a:pathLst>
              <a:path h="12248184" w="16715884">
                <a:moveTo>
                  <a:pt x="0" y="0"/>
                </a:moveTo>
                <a:lnTo>
                  <a:pt x="16715884" y="0"/>
                </a:lnTo>
                <a:lnTo>
                  <a:pt x="16715884" y="12248184"/>
                </a:lnTo>
                <a:lnTo>
                  <a:pt x="0" y="12248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84048" y="3568072"/>
            <a:ext cx="2215342" cy="2215342"/>
          </a:xfrm>
          <a:custGeom>
            <a:avLst/>
            <a:gdLst/>
            <a:ahLst/>
            <a:cxnLst/>
            <a:rect r="r" b="b" t="t" l="l"/>
            <a:pathLst>
              <a:path h="2215342" w="2215342">
                <a:moveTo>
                  <a:pt x="0" y="0"/>
                </a:moveTo>
                <a:lnTo>
                  <a:pt x="2215342" y="0"/>
                </a:lnTo>
                <a:lnTo>
                  <a:pt x="2215342" y="2215342"/>
                </a:lnTo>
                <a:lnTo>
                  <a:pt x="0" y="2215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7" y="1028700"/>
            <a:ext cx="115570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解决方案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067561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7" y="0"/>
                </a:lnTo>
                <a:lnTo>
                  <a:pt x="1077267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707" y="2224087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318070" y="2709862"/>
            <a:ext cx="1458235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4199">
                <a:solidFill>
                  <a:srgbClr val="442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AI驱动的决策体系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070" y="6838626"/>
            <a:ext cx="1458235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4199">
                <a:solidFill>
                  <a:srgbClr val="442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协议集成一键交易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8070" y="3622358"/>
            <a:ext cx="1458235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42A1A"/>
                </a:solidFill>
                <a:latin typeface="HK Grotesk"/>
                <a:ea typeface="HK Grotesk"/>
                <a:cs typeface="HK Grotesk"/>
                <a:sym typeface="HK Grotesk"/>
              </a:rPr>
              <a:t>三大AI智能体分工协作：Quant Agent + DeFi Agent + Portfolio Manager Agent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8070" y="7770171"/>
            <a:ext cx="1458235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42A1A"/>
                </a:solidFill>
                <a:latin typeface="HK Grotesk"/>
                <a:ea typeface="HK Grotesk"/>
                <a:cs typeface="HK Grotesk"/>
                <a:sym typeface="HK Grotesk"/>
              </a:rPr>
              <a:t>找到最佳收益聚合，集成支持多个协议SDK，提供一键交易的仓位管理方案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8070" y="5837389"/>
            <a:ext cx="1458235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442A1A"/>
                </a:solidFill>
                <a:latin typeface="HK Grotesk"/>
                <a:ea typeface="HK Grotesk"/>
                <a:cs typeface="HK Grotesk"/>
                <a:sym typeface="HK Grotesk"/>
              </a:rPr>
              <a:t>聚合多个DeFi协议，智能分析仓位组合管理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8070" y="4815356"/>
            <a:ext cx="1458235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b="true" sz="4199">
                <a:solidFill>
                  <a:srgbClr val="442A1A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收敛最佳收益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852075" y="1247232"/>
            <a:ext cx="2347315" cy="714918"/>
          </a:xfrm>
          <a:custGeom>
            <a:avLst/>
            <a:gdLst/>
            <a:ahLst/>
            <a:cxnLst/>
            <a:rect r="r" b="b" t="t" l="l"/>
            <a:pathLst>
              <a:path h="714918" w="2347315">
                <a:moveTo>
                  <a:pt x="0" y="0"/>
                </a:moveTo>
                <a:lnTo>
                  <a:pt x="2347315" y="0"/>
                </a:lnTo>
                <a:lnTo>
                  <a:pt x="2347315" y="714918"/>
                </a:lnTo>
                <a:lnTo>
                  <a:pt x="0" y="71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3754" y="2247900"/>
            <a:ext cx="10669292" cy="7415158"/>
          </a:xfrm>
          <a:custGeom>
            <a:avLst/>
            <a:gdLst/>
            <a:ahLst/>
            <a:cxnLst/>
            <a:rect r="r" b="b" t="t" l="l"/>
            <a:pathLst>
              <a:path h="7415158" w="10669292">
                <a:moveTo>
                  <a:pt x="0" y="0"/>
                </a:moveTo>
                <a:lnTo>
                  <a:pt x="10669292" y="0"/>
                </a:lnTo>
                <a:lnTo>
                  <a:pt x="10669292" y="7415158"/>
                </a:lnTo>
                <a:lnTo>
                  <a:pt x="0" y="7415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230348" y="-6304942"/>
            <a:ext cx="12988748" cy="12988748"/>
          </a:xfrm>
          <a:custGeom>
            <a:avLst/>
            <a:gdLst/>
            <a:ahLst/>
            <a:cxnLst/>
            <a:rect r="r" b="b" t="t" l="l"/>
            <a:pathLst>
              <a:path h="12988748" w="12988748">
                <a:moveTo>
                  <a:pt x="0" y="0"/>
                </a:moveTo>
                <a:lnTo>
                  <a:pt x="12988748" y="0"/>
                </a:lnTo>
                <a:lnTo>
                  <a:pt x="12988748" y="12988748"/>
                </a:lnTo>
                <a:lnTo>
                  <a:pt x="0" y="1298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15570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原型图</a:t>
            </a:r>
          </a:p>
        </p:txBody>
      </p: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665" y="2085975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852075" y="1251183"/>
            <a:ext cx="2347315" cy="714918"/>
          </a:xfrm>
          <a:custGeom>
            <a:avLst/>
            <a:gdLst/>
            <a:ahLst/>
            <a:cxnLst/>
            <a:rect r="r" b="b" t="t" l="l"/>
            <a:pathLst>
              <a:path h="714918" w="2347315">
                <a:moveTo>
                  <a:pt x="0" y="0"/>
                </a:moveTo>
                <a:lnTo>
                  <a:pt x="2347315" y="0"/>
                </a:lnTo>
                <a:lnTo>
                  <a:pt x="2347315" y="714918"/>
                </a:lnTo>
                <a:lnTo>
                  <a:pt x="0" y="7149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60677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8" y="0"/>
                </a:lnTo>
                <a:lnTo>
                  <a:pt x="1077268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1708" y="2176951"/>
            <a:ext cx="12664584" cy="7646243"/>
          </a:xfrm>
          <a:custGeom>
            <a:avLst/>
            <a:gdLst/>
            <a:ahLst/>
            <a:cxnLst/>
            <a:rect r="r" b="b" t="t" l="l"/>
            <a:pathLst>
              <a:path h="7646243" w="12664584">
                <a:moveTo>
                  <a:pt x="0" y="0"/>
                </a:moveTo>
                <a:lnTo>
                  <a:pt x="12664584" y="0"/>
                </a:lnTo>
                <a:lnTo>
                  <a:pt x="12664584" y="7646243"/>
                </a:lnTo>
                <a:lnTo>
                  <a:pt x="0" y="7646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230348" y="-6304942"/>
            <a:ext cx="12988748" cy="12988748"/>
          </a:xfrm>
          <a:custGeom>
            <a:avLst/>
            <a:gdLst/>
            <a:ahLst/>
            <a:cxnLst/>
            <a:rect r="r" b="b" t="t" l="l"/>
            <a:pathLst>
              <a:path h="12988748" w="12988748">
                <a:moveTo>
                  <a:pt x="0" y="0"/>
                </a:moveTo>
                <a:lnTo>
                  <a:pt x="12988748" y="0"/>
                </a:lnTo>
                <a:lnTo>
                  <a:pt x="12988748" y="12988748"/>
                </a:lnTo>
                <a:lnTo>
                  <a:pt x="0" y="1298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15570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架构设计</a:t>
            </a:r>
          </a:p>
        </p:txBody>
      </p: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665" y="2085975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589565" y="6877297"/>
            <a:ext cx="703704" cy="703704"/>
          </a:xfrm>
          <a:custGeom>
            <a:avLst/>
            <a:gdLst/>
            <a:ahLst/>
            <a:cxnLst/>
            <a:rect r="r" b="b" t="t" l="l"/>
            <a:pathLst>
              <a:path h="703704" w="703704">
                <a:moveTo>
                  <a:pt x="0" y="0"/>
                </a:moveTo>
                <a:lnTo>
                  <a:pt x="703704" y="0"/>
                </a:lnTo>
                <a:lnTo>
                  <a:pt x="703704" y="703704"/>
                </a:lnTo>
                <a:lnTo>
                  <a:pt x="0" y="7037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00513" y="6739675"/>
            <a:ext cx="1089052" cy="1093151"/>
          </a:xfrm>
          <a:custGeom>
            <a:avLst/>
            <a:gdLst/>
            <a:ahLst/>
            <a:cxnLst/>
            <a:rect r="r" b="b" t="t" l="l"/>
            <a:pathLst>
              <a:path h="1093151" w="1089052">
                <a:moveTo>
                  <a:pt x="0" y="0"/>
                </a:moveTo>
                <a:lnTo>
                  <a:pt x="1089052" y="0"/>
                </a:lnTo>
                <a:lnTo>
                  <a:pt x="1089052" y="1093151"/>
                </a:lnTo>
                <a:lnTo>
                  <a:pt x="0" y="1093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15046" y="6934398"/>
            <a:ext cx="583607" cy="589502"/>
          </a:xfrm>
          <a:custGeom>
            <a:avLst/>
            <a:gdLst/>
            <a:ahLst/>
            <a:cxnLst/>
            <a:rect r="r" b="b" t="t" l="l"/>
            <a:pathLst>
              <a:path h="589502" w="583607">
                <a:moveTo>
                  <a:pt x="0" y="0"/>
                </a:moveTo>
                <a:lnTo>
                  <a:pt x="583606" y="0"/>
                </a:lnTo>
                <a:lnTo>
                  <a:pt x="583606" y="589502"/>
                </a:lnTo>
                <a:lnTo>
                  <a:pt x="0" y="5895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52075" y="1251183"/>
            <a:ext cx="2347315" cy="714918"/>
          </a:xfrm>
          <a:custGeom>
            <a:avLst/>
            <a:gdLst/>
            <a:ahLst/>
            <a:cxnLst/>
            <a:rect r="r" b="b" t="t" l="l"/>
            <a:pathLst>
              <a:path h="714918" w="2347315">
                <a:moveTo>
                  <a:pt x="0" y="0"/>
                </a:moveTo>
                <a:lnTo>
                  <a:pt x="2347315" y="0"/>
                </a:lnTo>
                <a:lnTo>
                  <a:pt x="2347315" y="714918"/>
                </a:lnTo>
                <a:lnTo>
                  <a:pt x="0" y="71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67561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7" y="0"/>
                </a:lnTo>
                <a:lnTo>
                  <a:pt x="1077267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8989065" y="-3842898"/>
            <a:ext cx="12417774" cy="9098841"/>
          </a:xfrm>
          <a:custGeom>
            <a:avLst/>
            <a:gdLst/>
            <a:ahLst/>
            <a:cxnLst/>
            <a:rect r="r" b="b" t="t" l="l"/>
            <a:pathLst>
              <a:path h="9098841" w="12417774">
                <a:moveTo>
                  <a:pt x="0" y="0"/>
                </a:moveTo>
                <a:lnTo>
                  <a:pt x="12417774" y="0"/>
                </a:lnTo>
                <a:lnTo>
                  <a:pt x="12417774" y="9098841"/>
                </a:lnTo>
                <a:lnTo>
                  <a:pt x="0" y="9098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84048" y="4035829"/>
            <a:ext cx="2215342" cy="2215342"/>
          </a:xfrm>
          <a:custGeom>
            <a:avLst/>
            <a:gdLst/>
            <a:ahLst/>
            <a:cxnLst/>
            <a:rect r="r" b="b" t="t" l="l"/>
            <a:pathLst>
              <a:path h="2215342" w="2215342">
                <a:moveTo>
                  <a:pt x="0" y="0"/>
                </a:moveTo>
                <a:lnTo>
                  <a:pt x="2215342" y="0"/>
                </a:lnTo>
                <a:lnTo>
                  <a:pt x="2215342" y="2215342"/>
                </a:lnTo>
                <a:lnTo>
                  <a:pt x="0" y="22153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52075" y="1714989"/>
            <a:ext cx="2347315" cy="714918"/>
          </a:xfrm>
          <a:custGeom>
            <a:avLst/>
            <a:gdLst/>
            <a:ahLst/>
            <a:cxnLst/>
            <a:rect r="r" b="b" t="t" l="l"/>
            <a:pathLst>
              <a:path h="714918" w="2347315">
                <a:moveTo>
                  <a:pt x="0" y="0"/>
                </a:moveTo>
                <a:lnTo>
                  <a:pt x="2347315" y="0"/>
                </a:lnTo>
                <a:lnTo>
                  <a:pt x="2347315" y="714918"/>
                </a:lnTo>
                <a:lnTo>
                  <a:pt x="0" y="714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87768" y="266069"/>
            <a:ext cx="7683048" cy="9754862"/>
          </a:xfrm>
          <a:custGeom>
            <a:avLst/>
            <a:gdLst/>
            <a:ahLst/>
            <a:cxnLst/>
            <a:rect r="r" b="b" t="t" l="l"/>
            <a:pathLst>
              <a:path h="9754862" w="7683048">
                <a:moveTo>
                  <a:pt x="0" y="0"/>
                </a:moveTo>
                <a:lnTo>
                  <a:pt x="7683049" y="0"/>
                </a:lnTo>
                <a:lnTo>
                  <a:pt x="7683049" y="9754862"/>
                </a:lnTo>
                <a:lnTo>
                  <a:pt x="0" y="9754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84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07570" y="8346588"/>
            <a:ext cx="317495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产品UI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202087" y="-6494374"/>
            <a:ext cx="12988748" cy="12988748"/>
          </a:xfrm>
          <a:custGeom>
            <a:avLst/>
            <a:gdLst/>
            <a:ahLst/>
            <a:cxnLst/>
            <a:rect r="r" b="b" t="t" l="l"/>
            <a:pathLst>
              <a:path h="12988748" w="12988748">
                <a:moveTo>
                  <a:pt x="0" y="0"/>
                </a:moveTo>
                <a:lnTo>
                  <a:pt x="12988748" y="0"/>
                </a:lnTo>
                <a:lnTo>
                  <a:pt x="12988748" y="12988748"/>
                </a:lnTo>
                <a:lnTo>
                  <a:pt x="0" y="1298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319" y="1051447"/>
            <a:ext cx="1197166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 原语聚合 灵活掌控</a:t>
            </a:r>
          </a:p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33463" y="4462982"/>
            <a:ext cx="6550896" cy="1217275"/>
            <a:chOff x="0" y="0"/>
            <a:chExt cx="1725339" cy="3205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5339" cy="320599"/>
            </a:xfrm>
            <a:custGeom>
              <a:avLst/>
              <a:gdLst/>
              <a:ahLst/>
              <a:cxnLst/>
              <a:rect r="r" b="b" t="t" l="l"/>
              <a:pathLst>
                <a:path h="320599" w="1725339">
                  <a:moveTo>
                    <a:pt x="23636" y="0"/>
                  </a:moveTo>
                  <a:lnTo>
                    <a:pt x="1701703" y="0"/>
                  </a:lnTo>
                  <a:cubicBezTo>
                    <a:pt x="1714757" y="0"/>
                    <a:pt x="1725339" y="10582"/>
                    <a:pt x="1725339" y="23636"/>
                  </a:cubicBezTo>
                  <a:lnTo>
                    <a:pt x="1725339" y="296963"/>
                  </a:lnTo>
                  <a:cubicBezTo>
                    <a:pt x="1725339" y="310017"/>
                    <a:pt x="1714757" y="320599"/>
                    <a:pt x="1701703" y="320599"/>
                  </a:cubicBezTo>
                  <a:lnTo>
                    <a:pt x="23636" y="320599"/>
                  </a:lnTo>
                  <a:cubicBezTo>
                    <a:pt x="10582" y="320599"/>
                    <a:pt x="0" y="310017"/>
                    <a:pt x="0" y="296963"/>
                  </a:cubicBezTo>
                  <a:lnTo>
                    <a:pt x="0" y="23636"/>
                  </a:lnTo>
                  <a:cubicBezTo>
                    <a:pt x="0" y="10582"/>
                    <a:pt x="10582" y="0"/>
                    <a:pt x="23636" y="0"/>
                  </a:cubicBezTo>
                  <a:close/>
                </a:path>
              </a:pathLst>
            </a:custGeom>
            <a:solidFill>
              <a:srgbClr val="E0AC8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25339" cy="35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AutoShape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3463" y="2298343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1559400" y="3440241"/>
            <a:ext cx="5699900" cy="5559168"/>
            <a:chOff x="0" y="0"/>
            <a:chExt cx="1677519" cy="16361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7519" cy="1636101"/>
            </a:xfrm>
            <a:custGeom>
              <a:avLst/>
              <a:gdLst/>
              <a:ahLst/>
              <a:cxnLst/>
              <a:rect r="r" b="b" t="t" l="l"/>
              <a:pathLst>
                <a:path h="1636101" w="1677519">
                  <a:moveTo>
                    <a:pt x="39389" y="0"/>
                  </a:moveTo>
                  <a:lnTo>
                    <a:pt x="1638130" y="0"/>
                  </a:lnTo>
                  <a:cubicBezTo>
                    <a:pt x="1659884" y="0"/>
                    <a:pt x="1677519" y="17635"/>
                    <a:pt x="1677519" y="39389"/>
                  </a:cubicBezTo>
                  <a:lnTo>
                    <a:pt x="1677519" y="1596711"/>
                  </a:lnTo>
                  <a:cubicBezTo>
                    <a:pt x="1677519" y="1618465"/>
                    <a:pt x="1659884" y="1636101"/>
                    <a:pt x="1638130" y="1636101"/>
                  </a:cubicBezTo>
                  <a:lnTo>
                    <a:pt x="39389" y="1636101"/>
                  </a:lnTo>
                  <a:cubicBezTo>
                    <a:pt x="17635" y="1636101"/>
                    <a:pt x="0" y="1618465"/>
                    <a:pt x="0" y="1596711"/>
                  </a:cubicBezTo>
                  <a:lnTo>
                    <a:pt x="0" y="39389"/>
                  </a:lnTo>
                  <a:cubicBezTo>
                    <a:pt x="0" y="17635"/>
                    <a:pt x="17635" y="0"/>
                    <a:pt x="39389" y="0"/>
                  </a:cubicBezTo>
                  <a:close/>
                </a:path>
              </a:pathLst>
            </a:custGeom>
            <a:solidFill>
              <a:srgbClr val="E0AC8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7519" cy="1674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428375" y="3165997"/>
            <a:ext cx="5688829" cy="5688829"/>
          </a:xfrm>
          <a:custGeom>
            <a:avLst/>
            <a:gdLst/>
            <a:ahLst/>
            <a:cxnLst/>
            <a:rect r="r" b="b" t="t" l="l"/>
            <a:pathLst>
              <a:path h="5688829" w="5688829">
                <a:moveTo>
                  <a:pt x="0" y="0"/>
                </a:moveTo>
                <a:lnTo>
                  <a:pt x="5688828" y="0"/>
                </a:lnTo>
                <a:lnTo>
                  <a:pt x="5688828" y="5688828"/>
                </a:lnTo>
                <a:lnTo>
                  <a:pt x="0" y="5688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658" y="3987869"/>
            <a:ext cx="6381330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694A3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Aries / Joule Finance 借贷原语 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694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低风险稳定收益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658" y="2852231"/>
            <a:ext cx="10928986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83A28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接入多种交易原语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83A28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应对单边/震荡行情均能有效管理风险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33463" y="6047651"/>
            <a:ext cx="6550896" cy="1217275"/>
            <a:chOff x="0" y="0"/>
            <a:chExt cx="1725339" cy="3205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25339" cy="320599"/>
            </a:xfrm>
            <a:custGeom>
              <a:avLst/>
              <a:gdLst/>
              <a:ahLst/>
              <a:cxnLst/>
              <a:rect r="r" b="b" t="t" l="l"/>
              <a:pathLst>
                <a:path h="320599" w="1725339">
                  <a:moveTo>
                    <a:pt x="23636" y="0"/>
                  </a:moveTo>
                  <a:lnTo>
                    <a:pt x="1701703" y="0"/>
                  </a:lnTo>
                  <a:cubicBezTo>
                    <a:pt x="1714757" y="0"/>
                    <a:pt x="1725339" y="10582"/>
                    <a:pt x="1725339" y="23636"/>
                  </a:cubicBezTo>
                  <a:lnTo>
                    <a:pt x="1725339" y="296963"/>
                  </a:lnTo>
                  <a:cubicBezTo>
                    <a:pt x="1725339" y="310017"/>
                    <a:pt x="1714757" y="320599"/>
                    <a:pt x="1701703" y="320599"/>
                  </a:cubicBezTo>
                  <a:lnTo>
                    <a:pt x="23636" y="320599"/>
                  </a:lnTo>
                  <a:cubicBezTo>
                    <a:pt x="10582" y="320599"/>
                    <a:pt x="0" y="310017"/>
                    <a:pt x="0" y="296963"/>
                  </a:cubicBezTo>
                  <a:lnTo>
                    <a:pt x="0" y="23636"/>
                  </a:lnTo>
                  <a:cubicBezTo>
                    <a:pt x="0" y="10582"/>
                    <a:pt x="10582" y="0"/>
                    <a:pt x="23636" y="0"/>
                  </a:cubicBezTo>
                  <a:close/>
                </a:path>
              </a:pathLst>
            </a:custGeom>
            <a:solidFill>
              <a:srgbClr val="E0AC8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25339" cy="35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658" y="7693550"/>
            <a:ext cx="6555700" cy="1217275"/>
            <a:chOff x="0" y="0"/>
            <a:chExt cx="1726604" cy="3205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26604" cy="320599"/>
            </a:xfrm>
            <a:custGeom>
              <a:avLst/>
              <a:gdLst/>
              <a:ahLst/>
              <a:cxnLst/>
              <a:rect r="r" b="b" t="t" l="l"/>
              <a:pathLst>
                <a:path h="320599" w="1726604">
                  <a:moveTo>
                    <a:pt x="23619" y="0"/>
                  </a:moveTo>
                  <a:lnTo>
                    <a:pt x="1702985" y="0"/>
                  </a:lnTo>
                  <a:cubicBezTo>
                    <a:pt x="1709250" y="0"/>
                    <a:pt x="1715257" y="2488"/>
                    <a:pt x="1719687" y="6918"/>
                  </a:cubicBezTo>
                  <a:cubicBezTo>
                    <a:pt x="1724116" y="11347"/>
                    <a:pt x="1726604" y="17355"/>
                    <a:pt x="1726604" y="23619"/>
                  </a:cubicBezTo>
                  <a:lnTo>
                    <a:pt x="1726604" y="296980"/>
                  </a:lnTo>
                  <a:cubicBezTo>
                    <a:pt x="1726604" y="303244"/>
                    <a:pt x="1724116" y="309252"/>
                    <a:pt x="1719687" y="313681"/>
                  </a:cubicBezTo>
                  <a:cubicBezTo>
                    <a:pt x="1715257" y="318111"/>
                    <a:pt x="1709250" y="320599"/>
                    <a:pt x="1702985" y="320599"/>
                  </a:cubicBezTo>
                  <a:lnTo>
                    <a:pt x="23619" y="320599"/>
                  </a:lnTo>
                  <a:cubicBezTo>
                    <a:pt x="17355" y="320599"/>
                    <a:pt x="11347" y="318111"/>
                    <a:pt x="6918" y="313681"/>
                  </a:cubicBezTo>
                  <a:cubicBezTo>
                    <a:pt x="2488" y="309252"/>
                    <a:pt x="0" y="303244"/>
                    <a:pt x="0" y="296980"/>
                  </a:cubicBezTo>
                  <a:lnTo>
                    <a:pt x="0" y="23619"/>
                  </a:lnTo>
                  <a:cubicBezTo>
                    <a:pt x="0" y="17355"/>
                    <a:pt x="2488" y="11347"/>
                    <a:pt x="6918" y="6918"/>
                  </a:cubicBezTo>
                  <a:cubicBezTo>
                    <a:pt x="11347" y="2488"/>
                    <a:pt x="17355" y="0"/>
                    <a:pt x="23619" y="0"/>
                  </a:cubicBezTo>
                  <a:close/>
                </a:path>
              </a:pathLst>
            </a:custGeom>
            <a:solidFill>
              <a:srgbClr val="E0AC8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26604" cy="35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658" y="7236350"/>
            <a:ext cx="546449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694A3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Merkle trade 开空原语 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694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对冲仓位暴露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658" y="5592514"/>
            <a:ext cx="589851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694A3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Hyperion 流动性原语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694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震荡行情中稳定获利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144000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8" y="0"/>
                </a:lnTo>
                <a:lnTo>
                  <a:pt x="1077268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9879266">
            <a:off x="4421637" y="-4467765"/>
            <a:ext cx="16715884" cy="12248184"/>
          </a:xfrm>
          <a:custGeom>
            <a:avLst/>
            <a:gdLst/>
            <a:ahLst/>
            <a:cxnLst/>
            <a:rect r="r" b="b" t="t" l="l"/>
            <a:pathLst>
              <a:path h="12248184" w="16715884">
                <a:moveTo>
                  <a:pt x="0" y="0"/>
                </a:moveTo>
                <a:lnTo>
                  <a:pt x="16715884" y="0"/>
                </a:lnTo>
                <a:lnTo>
                  <a:pt x="16715884" y="12248184"/>
                </a:lnTo>
                <a:lnTo>
                  <a:pt x="0" y="12248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3463" y="2378025"/>
            <a:ext cx="16230600" cy="23812"/>
          </a:xfrm>
          <a:prstGeom prst="line">
            <a:avLst/>
          </a:prstGeom>
          <a:ln cap="flat" w="9525">
            <a:solidFill>
              <a:srgbClr val="2C2C2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6652" y="2388032"/>
            <a:ext cx="7166688" cy="743771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431223" y="6720545"/>
            <a:ext cx="4772864" cy="1154578"/>
            <a:chOff x="0" y="0"/>
            <a:chExt cx="1257051" cy="3040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57051" cy="304086"/>
            </a:xfrm>
            <a:custGeom>
              <a:avLst/>
              <a:gdLst/>
              <a:ahLst/>
              <a:cxnLst/>
              <a:rect r="r" b="b" t="t" l="l"/>
              <a:pathLst>
                <a:path h="304086" w="1257051">
                  <a:moveTo>
                    <a:pt x="32441" y="0"/>
                  </a:moveTo>
                  <a:lnTo>
                    <a:pt x="1224609" y="0"/>
                  </a:lnTo>
                  <a:cubicBezTo>
                    <a:pt x="1233213" y="0"/>
                    <a:pt x="1241465" y="3418"/>
                    <a:pt x="1247549" y="9502"/>
                  </a:cubicBezTo>
                  <a:cubicBezTo>
                    <a:pt x="1253633" y="15586"/>
                    <a:pt x="1257051" y="23837"/>
                    <a:pt x="1257051" y="32441"/>
                  </a:cubicBezTo>
                  <a:lnTo>
                    <a:pt x="1257051" y="271645"/>
                  </a:lnTo>
                  <a:cubicBezTo>
                    <a:pt x="1257051" y="289562"/>
                    <a:pt x="1242526" y="304086"/>
                    <a:pt x="1224609" y="304086"/>
                  </a:cubicBezTo>
                  <a:lnTo>
                    <a:pt x="32441" y="304086"/>
                  </a:lnTo>
                  <a:cubicBezTo>
                    <a:pt x="23837" y="304086"/>
                    <a:pt x="15586" y="300668"/>
                    <a:pt x="9502" y="294584"/>
                  </a:cubicBezTo>
                  <a:cubicBezTo>
                    <a:pt x="3418" y="288501"/>
                    <a:pt x="0" y="280249"/>
                    <a:pt x="0" y="271645"/>
                  </a:cubicBezTo>
                  <a:lnTo>
                    <a:pt x="0" y="32441"/>
                  </a:lnTo>
                  <a:cubicBezTo>
                    <a:pt x="0" y="23837"/>
                    <a:pt x="3418" y="15586"/>
                    <a:pt x="9502" y="9502"/>
                  </a:cubicBezTo>
                  <a:cubicBezTo>
                    <a:pt x="15586" y="3418"/>
                    <a:pt x="23837" y="0"/>
                    <a:pt x="32441" y="0"/>
                  </a:cubicBezTo>
                  <a:close/>
                </a:path>
              </a:pathLst>
            </a:custGeom>
            <a:solidFill>
              <a:srgbClr val="FFF2E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257051" cy="3707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99"/>
                </a:lnSpc>
              </a:pPr>
              <a:r>
                <a:rPr lang="en-US" sz="2199" b="true">
                  <a:solidFill>
                    <a:srgbClr val="442A1A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5800 USDC 在Hyperion上提供L</a:t>
              </a:r>
              <a:r>
                <a:rPr lang="en-US" sz="2199" b="true">
                  <a:solidFill>
                    <a:srgbClr val="583A28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P</a:t>
              </a:r>
            </a:p>
            <a:p>
              <a:pPr algn="ctr">
                <a:lnSpc>
                  <a:spcPts val="4499"/>
                </a:lnSpc>
              </a:pPr>
              <a:r>
                <a:rPr lang="en-US" b="true" sz="2999">
                  <a:solidFill>
                    <a:srgbClr val="CF0D0D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高风险高收益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33461" y="6720545"/>
            <a:ext cx="4772864" cy="1154578"/>
            <a:chOff x="0" y="0"/>
            <a:chExt cx="1257051" cy="3040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7051" cy="304086"/>
            </a:xfrm>
            <a:custGeom>
              <a:avLst/>
              <a:gdLst/>
              <a:ahLst/>
              <a:cxnLst/>
              <a:rect r="r" b="b" t="t" l="l"/>
              <a:pathLst>
                <a:path h="304086" w="1257051">
                  <a:moveTo>
                    <a:pt x="32441" y="0"/>
                  </a:moveTo>
                  <a:lnTo>
                    <a:pt x="1224609" y="0"/>
                  </a:lnTo>
                  <a:cubicBezTo>
                    <a:pt x="1233213" y="0"/>
                    <a:pt x="1241465" y="3418"/>
                    <a:pt x="1247549" y="9502"/>
                  </a:cubicBezTo>
                  <a:cubicBezTo>
                    <a:pt x="1253633" y="15586"/>
                    <a:pt x="1257051" y="23837"/>
                    <a:pt x="1257051" y="32441"/>
                  </a:cubicBezTo>
                  <a:lnTo>
                    <a:pt x="1257051" y="271645"/>
                  </a:lnTo>
                  <a:cubicBezTo>
                    <a:pt x="1257051" y="289562"/>
                    <a:pt x="1242526" y="304086"/>
                    <a:pt x="1224609" y="304086"/>
                  </a:cubicBezTo>
                  <a:lnTo>
                    <a:pt x="32441" y="304086"/>
                  </a:lnTo>
                  <a:cubicBezTo>
                    <a:pt x="23837" y="304086"/>
                    <a:pt x="15586" y="300668"/>
                    <a:pt x="9502" y="294584"/>
                  </a:cubicBezTo>
                  <a:cubicBezTo>
                    <a:pt x="3418" y="288501"/>
                    <a:pt x="0" y="280249"/>
                    <a:pt x="0" y="271645"/>
                  </a:cubicBezTo>
                  <a:lnTo>
                    <a:pt x="0" y="32441"/>
                  </a:lnTo>
                  <a:cubicBezTo>
                    <a:pt x="0" y="23837"/>
                    <a:pt x="3418" y="15586"/>
                    <a:pt x="9502" y="9502"/>
                  </a:cubicBezTo>
                  <a:cubicBezTo>
                    <a:pt x="15586" y="3418"/>
                    <a:pt x="23837" y="0"/>
                    <a:pt x="32441" y="0"/>
                  </a:cubicBezTo>
                  <a:close/>
                </a:path>
              </a:pathLst>
            </a:custGeom>
            <a:solidFill>
              <a:srgbClr val="FFF2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257051" cy="3707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99"/>
                </a:lnSpc>
              </a:pPr>
              <a:r>
                <a:rPr lang="en-US" sz="2199" b="true">
                  <a:solidFill>
                    <a:srgbClr val="442A1A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200 USDC 在Merkle trade上3X做空</a:t>
              </a:r>
            </a:p>
            <a:p>
              <a:pPr algn="ctr">
                <a:lnSpc>
                  <a:spcPts val="4499"/>
                </a:lnSpc>
              </a:pPr>
              <a:r>
                <a:rPr lang="en-US" b="true" sz="2999">
                  <a:solidFill>
                    <a:srgbClr val="CF0D0D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高风险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31223" y="5337367"/>
            <a:ext cx="4772864" cy="1154578"/>
            <a:chOff x="0" y="0"/>
            <a:chExt cx="1257051" cy="3040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7051" cy="304086"/>
            </a:xfrm>
            <a:custGeom>
              <a:avLst/>
              <a:gdLst/>
              <a:ahLst/>
              <a:cxnLst/>
              <a:rect r="r" b="b" t="t" l="l"/>
              <a:pathLst>
                <a:path h="304086" w="1257051">
                  <a:moveTo>
                    <a:pt x="32441" y="0"/>
                  </a:moveTo>
                  <a:lnTo>
                    <a:pt x="1224609" y="0"/>
                  </a:lnTo>
                  <a:cubicBezTo>
                    <a:pt x="1233213" y="0"/>
                    <a:pt x="1241465" y="3418"/>
                    <a:pt x="1247549" y="9502"/>
                  </a:cubicBezTo>
                  <a:cubicBezTo>
                    <a:pt x="1253633" y="15586"/>
                    <a:pt x="1257051" y="23837"/>
                    <a:pt x="1257051" y="32441"/>
                  </a:cubicBezTo>
                  <a:lnTo>
                    <a:pt x="1257051" y="271645"/>
                  </a:lnTo>
                  <a:cubicBezTo>
                    <a:pt x="1257051" y="289562"/>
                    <a:pt x="1242526" y="304086"/>
                    <a:pt x="1224609" y="304086"/>
                  </a:cubicBezTo>
                  <a:lnTo>
                    <a:pt x="32441" y="304086"/>
                  </a:lnTo>
                  <a:cubicBezTo>
                    <a:pt x="23837" y="304086"/>
                    <a:pt x="15586" y="300668"/>
                    <a:pt x="9502" y="294584"/>
                  </a:cubicBezTo>
                  <a:cubicBezTo>
                    <a:pt x="3418" y="288501"/>
                    <a:pt x="0" y="280249"/>
                    <a:pt x="0" y="271645"/>
                  </a:cubicBezTo>
                  <a:lnTo>
                    <a:pt x="0" y="32441"/>
                  </a:lnTo>
                  <a:cubicBezTo>
                    <a:pt x="0" y="23837"/>
                    <a:pt x="3418" y="15586"/>
                    <a:pt x="9502" y="9502"/>
                  </a:cubicBezTo>
                  <a:cubicBezTo>
                    <a:pt x="15586" y="3418"/>
                    <a:pt x="23837" y="0"/>
                    <a:pt x="32441" y="0"/>
                  </a:cubicBezTo>
                  <a:close/>
                </a:path>
              </a:pathLst>
            </a:custGeom>
            <a:solidFill>
              <a:srgbClr val="FFF2E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57051" cy="3707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99"/>
                </a:lnSpc>
              </a:pPr>
              <a:r>
                <a:rPr lang="en-US" sz="2199" b="true">
                  <a:solidFill>
                    <a:srgbClr val="442A1A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1000 USDC 借贷给Joule finance</a:t>
              </a:r>
            </a:p>
            <a:p>
              <a:pPr algn="ctr">
                <a:lnSpc>
                  <a:spcPts val="4499"/>
                </a:lnSpc>
              </a:pPr>
              <a:r>
                <a:rPr lang="en-US" b="true" sz="2999">
                  <a:solidFill>
                    <a:srgbClr val="28643D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低风险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31223" y="8103722"/>
            <a:ext cx="4772864" cy="1154578"/>
            <a:chOff x="0" y="0"/>
            <a:chExt cx="1257051" cy="3040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7051" cy="304086"/>
            </a:xfrm>
            <a:custGeom>
              <a:avLst/>
              <a:gdLst/>
              <a:ahLst/>
              <a:cxnLst/>
              <a:rect r="r" b="b" t="t" l="l"/>
              <a:pathLst>
                <a:path h="304086" w="1257051">
                  <a:moveTo>
                    <a:pt x="32441" y="0"/>
                  </a:moveTo>
                  <a:lnTo>
                    <a:pt x="1224609" y="0"/>
                  </a:lnTo>
                  <a:cubicBezTo>
                    <a:pt x="1233213" y="0"/>
                    <a:pt x="1241465" y="3418"/>
                    <a:pt x="1247549" y="9502"/>
                  </a:cubicBezTo>
                  <a:cubicBezTo>
                    <a:pt x="1253633" y="15586"/>
                    <a:pt x="1257051" y="23837"/>
                    <a:pt x="1257051" y="32441"/>
                  </a:cubicBezTo>
                  <a:lnTo>
                    <a:pt x="1257051" y="271645"/>
                  </a:lnTo>
                  <a:cubicBezTo>
                    <a:pt x="1257051" y="289562"/>
                    <a:pt x="1242526" y="304086"/>
                    <a:pt x="1224609" y="304086"/>
                  </a:cubicBezTo>
                  <a:lnTo>
                    <a:pt x="32441" y="304086"/>
                  </a:lnTo>
                  <a:cubicBezTo>
                    <a:pt x="23837" y="304086"/>
                    <a:pt x="15586" y="300668"/>
                    <a:pt x="9502" y="294584"/>
                  </a:cubicBezTo>
                  <a:cubicBezTo>
                    <a:pt x="3418" y="288501"/>
                    <a:pt x="0" y="280249"/>
                    <a:pt x="0" y="271645"/>
                  </a:cubicBezTo>
                  <a:lnTo>
                    <a:pt x="0" y="32441"/>
                  </a:lnTo>
                  <a:cubicBezTo>
                    <a:pt x="0" y="23837"/>
                    <a:pt x="3418" y="15586"/>
                    <a:pt x="9502" y="9502"/>
                  </a:cubicBezTo>
                  <a:cubicBezTo>
                    <a:pt x="15586" y="3418"/>
                    <a:pt x="23837" y="0"/>
                    <a:pt x="32441" y="0"/>
                  </a:cubicBezTo>
                  <a:close/>
                </a:path>
              </a:pathLst>
            </a:custGeom>
            <a:solidFill>
              <a:srgbClr val="FFF2E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257051" cy="3707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99"/>
                </a:lnSpc>
              </a:pPr>
              <a:r>
                <a:rPr lang="en-US" sz="2199" b="true">
                  <a:solidFill>
                    <a:srgbClr val="442A1A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3000USDC 借贷给Aries</a:t>
              </a:r>
            </a:p>
            <a:p>
              <a:pPr algn="ctr">
                <a:lnSpc>
                  <a:spcPts val="4499"/>
                </a:lnSpc>
              </a:pPr>
              <a:r>
                <a:rPr lang="en-US" b="true" sz="2999">
                  <a:solidFill>
                    <a:srgbClr val="28643D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低</a:t>
              </a:r>
              <a:r>
                <a:rPr lang="en-US" b="true" sz="2999">
                  <a:solidFill>
                    <a:srgbClr val="28643D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风险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48652" y="6680863"/>
            <a:ext cx="1686864" cy="1233940"/>
            <a:chOff x="0" y="0"/>
            <a:chExt cx="1060826" cy="7759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0826" cy="775994"/>
            </a:xfrm>
            <a:custGeom>
              <a:avLst/>
              <a:gdLst/>
              <a:ahLst/>
              <a:cxnLst/>
              <a:rect r="r" b="b" t="t" l="l"/>
              <a:pathLst>
                <a:path h="775994" w="1060826">
                  <a:moveTo>
                    <a:pt x="273050" y="0"/>
                  </a:moveTo>
                  <a:lnTo>
                    <a:pt x="0" y="387997"/>
                  </a:lnTo>
                  <a:lnTo>
                    <a:pt x="273050" y="775994"/>
                  </a:lnTo>
                  <a:lnTo>
                    <a:pt x="273050" y="642644"/>
                  </a:lnTo>
                  <a:lnTo>
                    <a:pt x="787776" y="642644"/>
                  </a:lnTo>
                  <a:lnTo>
                    <a:pt x="787776" y="775994"/>
                  </a:lnTo>
                  <a:lnTo>
                    <a:pt x="1060826" y="387997"/>
                  </a:lnTo>
                  <a:lnTo>
                    <a:pt x="787776" y="0"/>
                  </a:lnTo>
                  <a:lnTo>
                    <a:pt x="787776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E0AC8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82550"/>
              <a:ext cx="857626" cy="553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442A1A"/>
                  </a:solidFill>
                  <a:latin typeface="HK Grotesk Medium Bold"/>
                  <a:ea typeface="HK Grotesk Medium Bold"/>
                  <a:cs typeface="HK Grotesk Medium Bold"/>
                  <a:sym typeface="HK Grotesk Medium Bold"/>
                </a:rPr>
                <a:t>风险对冲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04380" y="3554208"/>
            <a:ext cx="8719255" cy="1192609"/>
            <a:chOff x="0" y="0"/>
            <a:chExt cx="2296429" cy="3141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96429" cy="314103"/>
            </a:xfrm>
            <a:custGeom>
              <a:avLst/>
              <a:gdLst/>
              <a:ahLst/>
              <a:cxnLst/>
              <a:rect r="r" b="b" t="t" l="l"/>
              <a:pathLst>
                <a:path h="314103" w="2296429">
                  <a:moveTo>
                    <a:pt x="13319" y="0"/>
                  </a:moveTo>
                  <a:lnTo>
                    <a:pt x="2283111" y="0"/>
                  </a:lnTo>
                  <a:cubicBezTo>
                    <a:pt x="2290466" y="0"/>
                    <a:pt x="2296429" y="5963"/>
                    <a:pt x="2296429" y="13319"/>
                  </a:cubicBezTo>
                  <a:lnTo>
                    <a:pt x="2296429" y="300784"/>
                  </a:lnTo>
                  <a:cubicBezTo>
                    <a:pt x="2296429" y="308140"/>
                    <a:pt x="2290466" y="314103"/>
                    <a:pt x="2283111" y="314103"/>
                  </a:cubicBezTo>
                  <a:lnTo>
                    <a:pt x="13319" y="314103"/>
                  </a:lnTo>
                  <a:cubicBezTo>
                    <a:pt x="5963" y="314103"/>
                    <a:pt x="0" y="308140"/>
                    <a:pt x="0" y="300784"/>
                  </a:cubicBezTo>
                  <a:lnTo>
                    <a:pt x="0" y="13319"/>
                  </a:lnTo>
                  <a:cubicBezTo>
                    <a:pt x="0" y="5963"/>
                    <a:pt x="5963" y="0"/>
                    <a:pt x="13319" y="0"/>
                  </a:cubicBezTo>
                  <a:close/>
                </a:path>
              </a:pathLst>
            </a:custGeom>
            <a:solidFill>
              <a:srgbClr val="442A1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96429" cy="361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300359" y="3961761"/>
            <a:ext cx="8323275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0"/>
              </a:lnSpc>
            </a:pPr>
            <a:r>
              <a:rPr lang="en-US" sz="3000" b="true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中风险+高收益，长期投资，关注APT生态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04380" y="2812733"/>
            <a:ext cx="109584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用户输入关键词：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1047750"/>
            <a:ext cx="1197166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C2C2C"/>
                </a:solidFill>
                <a:latin typeface="字由点字倔强黑"/>
                <a:ea typeface="字由点字倔强黑"/>
                <a:cs typeface="字由点字倔强黑"/>
                <a:sym typeface="字由点字倔强黑"/>
              </a:rPr>
              <a:t>风险对冲 无惧涨跌</a:t>
            </a:r>
          </a:p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9144000" y="1302711"/>
            <a:ext cx="1077268" cy="509254"/>
          </a:xfrm>
          <a:custGeom>
            <a:avLst/>
            <a:gdLst/>
            <a:ahLst/>
            <a:cxnLst/>
            <a:rect r="r" b="b" t="t" l="l"/>
            <a:pathLst>
              <a:path h="509254" w="1077268">
                <a:moveTo>
                  <a:pt x="0" y="0"/>
                </a:moveTo>
                <a:lnTo>
                  <a:pt x="1077268" y="0"/>
                </a:lnTo>
                <a:lnTo>
                  <a:pt x="1077268" y="509253"/>
                </a:lnTo>
                <a:lnTo>
                  <a:pt x="0" y="50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DAGjqYqQpvE</dc:identifier>
  <dcterms:modified xsi:type="dcterms:W3CDTF">2011-08-01T06:04:30Z</dcterms:modified>
  <cp:revision>1</cp:revision>
  <dc:title>Flex</dc:title>
</cp:coreProperties>
</file>