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70" r:id="rId10"/>
    <p:sldId id="26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dirty="0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dirty="0" smtClean="0"/>
              <a:t>Second level</a:t>
            </a:r>
          </a:p>
          <a:p>
            <a:pPr lvl="2" eaLnBrk="1" latinLnBrk="0" hangingPunct="1"/>
            <a:r>
              <a:rPr kumimoji="0" lang="en-US" altLang="zh-CN" dirty="0" smtClean="0"/>
              <a:t>Third level</a:t>
            </a:r>
          </a:p>
          <a:p>
            <a:pPr lvl="3" eaLnBrk="1" latinLnBrk="0" hangingPunct="1"/>
            <a:r>
              <a:rPr kumimoji="0" lang="en-US" altLang="zh-CN" dirty="0" smtClean="0"/>
              <a:t>Fourth level</a:t>
            </a:r>
          </a:p>
          <a:p>
            <a:pPr lvl="4" eaLnBrk="1" latinLnBrk="0" hangingPunct="1"/>
            <a:r>
              <a:rPr kumimoji="0" lang="en-US" altLang="zh-CN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427CA9-83E5-4C37-A9D2-11249B70D042}" type="datetimeFigureOut">
              <a:rPr lang="zh-CN" altLang="en-US" smtClean="0"/>
              <a:t>2011/11/17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DE0703-0120-445E-B847-3D79A6AC87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9906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FLASH/RAM</a:t>
            </a:r>
            <a:r>
              <a:rPr lang="zh-CN" altLang="en-US" sz="3600" dirty="0" smtClean="0"/>
              <a:t>读写软件说明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与　使用</a:t>
            </a:r>
            <a:r>
              <a:rPr lang="en-US" altLang="zh-CN" sz="3600" dirty="0"/>
              <a:t>HDL</a:t>
            </a:r>
            <a:r>
              <a:rPr lang="zh-CN" altLang="en-US" sz="3600" dirty="0"/>
              <a:t>读写</a:t>
            </a:r>
            <a:r>
              <a:rPr lang="en-US" altLang="zh-CN" sz="3600" dirty="0" smtClean="0"/>
              <a:t>FLASH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95 </a:t>
            </a:r>
            <a:r>
              <a:rPr lang="zh-CN" altLang="en-US" dirty="0"/>
              <a:t>刘</a:t>
            </a:r>
            <a:r>
              <a:rPr lang="zh-CN" altLang="en-US" dirty="0" smtClean="0"/>
              <a:t>聪 金昊衠 赵弘泽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FLASH</a:t>
            </a:r>
            <a:r>
              <a:rPr lang="zh-CN" altLang="en-US" dirty="0">
                <a:latin typeface="+mn-ea"/>
                <a:ea typeface="+mn-ea"/>
              </a:rPr>
              <a:t>使用基本</a:t>
            </a:r>
            <a:r>
              <a:rPr lang="zh-CN" altLang="en-US" dirty="0" smtClean="0">
                <a:latin typeface="+mn-ea"/>
                <a:ea typeface="+mn-ea"/>
              </a:rPr>
              <a:t>常识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型号：</a:t>
            </a:r>
            <a:r>
              <a:rPr lang="en-US" altLang="zh-CN" dirty="0" smtClean="0">
                <a:latin typeface="+mj-ea"/>
                <a:ea typeface="+mj-ea"/>
              </a:rPr>
              <a:t>28F640J3A-120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640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64kbit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120</a:t>
            </a:r>
            <a:r>
              <a:rPr lang="zh-CN" altLang="en-US" dirty="0" smtClean="0">
                <a:latin typeface="+mj-ea"/>
                <a:ea typeface="+mj-ea"/>
              </a:rPr>
              <a:t>：读取操作延迟</a:t>
            </a:r>
            <a:r>
              <a:rPr lang="en-US" altLang="zh-CN" dirty="0" smtClean="0">
                <a:latin typeface="+mj-ea"/>
                <a:ea typeface="+mj-ea"/>
              </a:rPr>
              <a:t>120ns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上的数据在掉电后会保持（不会消失）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写入</a:t>
            </a:r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时只能将某个</a:t>
            </a:r>
            <a:r>
              <a:rPr lang="en-US" altLang="zh-CN" dirty="0" smtClean="0">
                <a:latin typeface="+mj-ea"/>
                <a:ea typeface="+mj-ea"/>
              </a:rPr>
              <a:t>bit</a:t>
            </a:r>
            <a:r>
              <a:rPr lang="zh-CN" altLang="en-US" dirty="0" smtClean="0">
                <a:latin typeface="+mj-ea"/>
                <a:ea typeface="+mj-ea"/>
              </a:rPr>
              <a:t>由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改为</a:t>
            </a:r>
            <a:r>
              <a:rPr lang="en-US" altLang="zh-CN" dirty="0" smtClean="0">
                <a:latin typeface="+mj-ea"/>
                <a:ea typeface="+mj-ea"/>
              </a:rPr>
              <a:t>0</a:t>
            </a:r>
            <a:r>
              <a:rPr lang="zh-CN" altLang="en-US" dirty="0" smtClean="0">
                <a:latin typeface="+mj-ea"/>
                <a:ea typeface="+mj-ea"/>
              </a:rPr>
              <a:t>，不能反过来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擦除</a:t>
            </a:r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时，会将整个</a:t>
            </a:r>
            <a:r>
              <a:rPr lang="en-US" altLang="zh-CN" dirty="0" smtClean="0">
                <a:latin typeface="+mj-ea"/>
                <a:ea typeface="+mj-ea"/>
              </a:rPr>
              <a:t>block</a:t>
            </a:r>
            <a:r>
              <a:rPr lang="zh-CN" altLang="en-US" dirty="0">
                <a:latin typeface="+mj-ea"/>
                <a:ea typeface="+mj-ea"/>
              </a:rPr>
              <a:t>上</a:t>
            </a:r>
            <a:r>
              <a:rPr lang="zh-CN" altLang="en-US" dirty="0" smtClean="0">
                <a:latin typeface="+mj-ea"/>
                <a:ea typeface="+mj-ea"/>
              </a:rPr>
              <a:t>的每个</a:t>
            </a:r>
            <a:r>
              <a:rPr lang="en-US" altLang="zh-CN" dirty="0" smtClean="0">
                <a:latin typeface="+mj-ea"/>
                <a:ea typeface="+mj-ea"/>
              </a:rPr>
              <a:t>bit</a:t>
            </a:r>
            <a:r>
              <a:rPr lang="zh-CN" altLang="en-US" dirty="0" smtClean="0">
                <a:latin typeface="+mj-ea"/>
                <a:ea typeface="+mj-ea"/>
              </a:rPr>
              <a:t>改为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（在我们使用的</a:t>
            </a:r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上，每个</a:t>
            </a:r>
            <a:r>
              <a:rPr lang="en-US" altLang="zh-CN" dirty="0" smtClean="0">
                <a:latin typeface="+mj-ea"/>
                <a:ea typeface="+mj-ea"/>
              </a:rPr>
              <a:t>block</a:t>
            </a:r>
            <a:r>
              <a:rPr lang="zh-CN" altLang="en-US" dirty="0" smtClean="0">
                <a:latin typeface="+mj-ea"/>
                <a:ea typeface="+mj-ea"/>
              </a:rPr>
              <a:t>为</a:t>
            </a:r>
            <a:r>
              <a:rPr lang="en-US" altLang="zh-CN" dirty="0" smtClean="0">
                <a:latin typeface="+mj-ea"/>
                <a:ea typeface="+mj-ea"/>
              </a:rPr>
              <a:t>64K</a:t>
            </a:r>
            <a:r>
              <a:rPr lang="zh-CN" altLang="en-US" dirty="0" smtClean="0">
                <a:latin typeface="+mj-ea"/>
                <a:ea typeface="+mj-ea"/>
              </a:rPr>
              <a:t>字）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44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FLASH</a:t>
            </a:r>
            <a:r>
              <a:rPr lang="zh-CN" altLang="en-US" dirty="0">
                <a:latin typeface="+mn-ea"/>
                <a:ea typeface="+mn-ea"/>
              </a:rPr>
              <a:t>芯片的管脚与基本</a:t>
            </a:r>
            <a:r>
              <a:rPr lang="zh-CN" altLang="en-US" dirty="0" smtClean="0">
                <a:latin typeface="+mn-ea"/>
                <a:ea typeface="+mn-ea"/>
              </a:rPr>
              <a:t>操作 </a:t>
            </a:r>
            <a:r>
              <a:rPr lang="en-US" altLang="zh-CN" dirty="0" smtClean="0">
                <a:latin typeface="+mn-ea"/>
                <a:ea typeface="+mn-ea"/>
              </a:rPr>
              <a:t>(p3</a:t>
            </a:r>
            <a:r>
              <a:rPr lang="en-US" altLang="zh-CN" dirty="0">
                <a:latin typeface="+mn-ea"/>
                <a:ea typeface="+mn-ea"/>
              </a:rPr>
              <a:t>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CE,CE1,CE2</a:t>
            </a:r>
            <a:r>
              <a:rPr lang="zh-CN" altLang="en-US" dirty="0" smtClean="0">
                <a:ea typeface="宋体" pitchFamily="2" charset="-122"/>
              </a:rPr>
              <a:t>：使能。它们的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种组合中，有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种表示选中，最简单的一种为</a:t>
            </a:r>
            <a:r>
              <a:rPr lang="en-US" altLang="zh-CN" dirty="0" smtClean="0">
                <a:ea typeface="宋体" pitchFamily="2" charset="-122"/>
              </a:rPr>
              <a:t>0,0,0</a:t>
            </a:r>
            <a:r>
              <a:rPr lang="zh-CN" altLang="en-US" dirty="0" smtClean="0">
                <a:ea typeface="宋体" pitchFamily="2" charset="-122"/>
              </a:rPr>
              <a:t>。</a:t>
            </a:r>
            <a:r>
              <a:rPr lang="en-US" altLang="zh-CN" dirty="0" smtClean="0">
                <a:ea typeface="宋体" pitchFamily="2" charset="-122"/>
              </a:rPr>
              <a:t>(p7)</a:t>
            </a:r>
          </a:p>
          <a:p>
            <a:r>
              <a:rPr lang="en-US" altLang="zh-CN" dirty="0" smtClean="0">
                <a:ea typeface="宋体" pitchFamily="2" charset="-122"/>
              </a:rPr>
              <a:t>byte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表示字节方式，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表示字方式。我们常置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vpen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zh-CN" altLang="en-US" dirty="0">
                <a:ea typeface="宋体" pitchFamily="2" charset="-122"/>
              </a:rPr>
              <a:t>写</a:t>
            </a:r>
            <a:r>
              <a:rPr lang="zh-CN" altLang="en-US" dirty="0" smtClean="0">
                <a:ea typeface="宋体" pitchFamily="2" charset="-122"/>
              </a:rPr>
              <a:t>保护。常置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即可。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rp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表示重置，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表示工作。常置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即可。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addr</a:t>
            </a:r>
            <a:r>
              <a:rPr lang="en-US" altLang="zh-CN" dirty="0" smtClean="0">
                <a:ea typeface="宋体" pitchFamily="2" charset="-122"/>
              </a:rPr>
              <a:t>[22 </a:t>
            </a:r>
            <a:r>
              <a:rPr lang="en-US" altLang="zh-CN" dirty="0" err="1" smtClean="0">
                <a:ea typeface="宋体" pitchFamily="2" charset="-122"/>
              </a:rPr>
              <a:t>downto</a:t>
            </a:r>
            <a:r>
              <a:rPr lang="en-US" altLang="zh-CN" dirty="0" smtClean="0">
                <a:ea typeface="宋体" pitchFamily="2" charset="-122"/>
              </a:rPr>
              <a:t> 0]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23</a:t>
            </a:r>
            <a:r>
              <a:rPr lang="zh-CN" altLang="en-US" dirty="0">
                <a:ea typeface="宋体" pitchFamily="2" charset="-122"/>
              </a:rPr>
              <a:t>根</a:t>
            </a:r>
            <a:r>
              <a:rPr lang="zh-CN" altLang="en-US" dirty="0" smtClean="0">
                <a:ea typeface="宋体" pitchFamily="2" charset="-122"/>
              </a:rPr>
              <a:t>地址线，字模式时只使用</a:t>
            </a:r>
            <a:r>
              <a:rPr lang="en-US" altLang="zh-CN" dirty="0" err="1" smtClean="0">
                <a:ea typeface="宋体" pitchFamily="2" charset="-122"/>
              </a:rPr>
              <a:t>addr</a:t>
            </a:r>
            <a:r>
              <a:rPr lang="en-US" altLang="zh-CN" dirty="0" smtClean="0">
                <a:ea typeface="宋体" pitchFamily="2" charset="-122"/>
              </a:rPr>
              <a:t>[22 </a:t>
            </a:r>
            <a:r>
              <a:rPr lang="en-US" altLang="zh-CN" dirty="0" err="1" smtClean="0">
                <a:ea typeface="宋体" pitchFamily="2" charset="-122"/>
              </a:rPr>
              <a:t>downto</a:t>
            </a:r>
            <a:r>
              <a:rPr lang="en-US" altLang="zh-CN" dirty="0" smtClean="0">
                <a:ea typeface="宋体" pitchFamily="2" charset="-122"/>
              </a:rPr>
              <a:t> 1]</a:t>
            </a:r>
            <a:r>
              <a:rPr lang="zh-CN" altLang="en-US" dirty="0" smtClean="0">
                <a:ea typeface="宋体" pitchFamily="2" charset="-122"/>
              </a:rPr>
              <a:t>。最高</a:t>
            </a:r>
            <a:r>
              <a:rPr lang="en-US" altLang="zh-CN" dirty="0" smtClean="0">
                <a:ea typeface="宋体" pitchFamily="2" charset="-122"/>
              </a:rPr>
              <a:t>6</a:t>
            </a:r>
            <a:r>
              <a:rPr lang="zh-CN" altLang="en-US" dirty="0" smtClean="0">
                <a:ea typeface="宋体" pitchFamily="2" charset="-122"/>
              </a:rPr>
              <a:t>位为</a:t>
            </a:r>
            <a:r>
              <a:rPr lang="en-US" altLang="zh-CN" dirty="0" smtClean="0">
                <a:ea typeface="宋体" pitchFamily="2" charset="-122"/>
              </a:rPr>
              <a:t>block</a:t>
            </a:r>
            <a:r>
              <a:rPr lang="zh-CN" altLang="en-US" dirty="0" smtClean="0">
                <a:ea typeface="宋体" pitchFamily="2" charset="-122"/>
              </a:rPr>
              <a:t>地址，之后为</a:t>
            </a:r>
            <a:r>
              <a:rPr lang="en-US" altLang="zh-CN" dirty="0" smtClean="0">
                <a:ea typeface="宋体" pitchFamily="2" charset="-122"/>
              </a:rPr>
              <a:t>block</a:t>
            </a:r>
            <a:r>
              <a:rPr lang="zh-CN" altLang="en-US" dirty="0" smtClean="0">
                <a:ea typeface="宋体" pitchFamily="2" charset="-122"/>
              </a:rPr>
              <a:t>内地址。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data[15 </a:t>
            </a:r>
            <a:r>
              <a:rPr lang="en-US" altLang="zh-CN" dirty="0" err="1" smtClean="0">
                <a:ea typeface="宋体" pitchFamily="2" charset="-122"/>
              </a:rPr>
              <a:t>downto</a:t>
            </a:r>
            <a:r>
              <a:rPr lang="en-US" altLang="zh-CN" dirty="0" smtClean="0">
                <a:ea typeface="宋体" pitchFamily="2" charset="-122"/>
              </a:rPr>
              <a:t> 0]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16</a:t>
            </a:r>
            <a:r>
              <a:rPr lang="zh-CN" altLang="en-US" dirty="0" smtClean="0">
                <a:ea typeface="宋体" pitchFamily="2" charset="-122"/>
              </a:rPr>
              <a:t>根数据线，读写共用。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oe</a:t>
            </a:r>
            <a:r>
              <a:rPr lang="zh-CN" altLang="en-US" dirty="0" smtClean="0">
                <a:ea typeface="宋体" pitchFamily="2" charset="-122"/>
              </a:rPr>
              <a:t>：读使能（</a:t>
            </a:r>
            <a:r>
              <a:rPr lang="en-US" altLang="zh-CN" dirty="0" smtClean="0">
                <a:ea typeface="宋体" pitchFamily="2" charset="-122"/>
              </a:rPr>
              <a:t>FLASH</a:t>
            </a:r>
            <a:r>
              <a:rPr lang="zh-CN" altLang="en-US" dirty="0" smtClean="0">
                <a:ea typeface="宋体" pitchFamily="2" charset="-122"/>
              </a:rPr>
              <a:t>输出使能），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有效。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we</a:t>
            </a:r>
            <a:r>
              <a:rPr lang="zh-CN" altLang="en-US" dirty="0" smtClean="0">
                <a:ea typeface="宋体" pitchFamily="2" charset="-122"/>
              </a:rPr>
              <a:t>：写使能，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有效（以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变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时执行写入）。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5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FLASH</a:t>
            </a:r>
            <a:r>
              <a:rPr lang="zh-CN" altLang="en-US" dirty="0" smtClean="0">
                <a:latin typeface="+mn-ea"/>
                <a:ea typeface="+mn-ea"/>
              </a:rPr>
              <a:t>读取、写入的</a:t>
            </a:r>
            <a:r>
              <a:rPr lang="zh-CN" altLang="en-US" dirty="0">
                <a:latin typeface="+mn-ea"/>
                <a:ea typeface="+mn-ea"/>
              </a:rPr>
              <a:t>时序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458200" cy="493776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执行写入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数据</a:t>
            </a:r>
            <a:r>
              <a:rPr lang="en-US" altLang="zh-CN" dirty="0" smtClean="0">
                <a:ea typeface="宋体" pitchFamily="2" charset="-122"/>
              </a:rPr>
              <a:t>0xFF</a:t>
            </a:r>
            <a:r>
              <a:rPr lang="zh-CN" altLang="en-US" dirty="0" smtClean="0">
                <a:ea typeface="宋体" pitchFamily="2" charset="-122"/>
              </a:rPr>
              <a:t>、地址任意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，切换到读模式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设置地址为想要读的地址，数据置高阻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从数据线得到所需数据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执行</a:t>
            </a:r>
            <a:r>
              <a:rPr lang="zh-CN" altLang="en-US" dirty="0" smtClean="0">
                <a:ea typeface="宋体" pitchFamily="2" charset="-122"/>
              </a:rPr>
              <a:t>写入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数据</a:t>
            </a:r>
            <a:r>
              <a:rPr lang="en-US" altLang="zh-CN" dirty="0" smtClean="0">
                <a:ea typeface="宋体" pitchFamily="2" charset="-122"/>
              </a:rPr>
              <a:t>0x40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zh-CN" altLang="en-US" dirty="0">
                <a:ea typeface="宋体" pitchFamily="2" charset="-122"/>
              </a:rPr>
              <a:t>地址</a:t>
            </a:r>
            <a:r>
              <a:rPr lang="zh-CN" altLang="en-US" dirty="0" smtClean="0">
                <a:ea typeface="宋体" pitchFamily="2" charset="-122"/>
              </a:rPr>
              <a:t>任意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，切换到单次写模式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执行写入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地址</a:t>
            </a:r>
            <a:r>
              <a:rPr lang="zh-CN" altLang="en-US" dirty="0">
                <a:ea typeface="宋体" pitchFamily="2" charset="-122"/>
              </a:rPr>
              <a:t>为想</a:t>
            </a:r>
            <a:r>
              <a:rPr lang="zh-CN" altLang="en-US" dirty="0" smtClean="0">
                <a:ea typeface="宋体" pitchFamily="2" charset="-122"/>
              </a:rPr>
              <a:t>要写的</a:t>
            </a:r>
            <a:r>
              <a:rPr lang="zh-CN" altLang="en-US" dirty="0">
                <a:ea typeface="宋体" pitchFamily="2" charset="-122"/>
              </a:rPr>
              <a:t>地址，</a:t>
            </a:r>
            <a:r>
              <a:rPr lang="zh-CN" altLang="en-US" dirty="0" smtClean="0">
                <a:ea typeface="宋体" pitchFamily="2" charset="-122"/>
              </a:rPr>
              <a:t>数据为对应的数据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建议：</a:t>
            </a:r>
            <a:r>
              <a:rPr lang="zh-CN" altLang="en-US" dirty="0">
                <a:ea typeface="宋体" pitchFamily="2" charset="-122"/>
              </a:rPr>
              <a:t>执行</a:t>
            </a:r>
            <a:r>
              <a:rPr lang="zh-CN" altLang="en-US" dirty="0" smtClean="0">
                <a:ea typeface="宋体" pitchFamily="2" charset="-122"/>
              </a:rPr>
              <a:t>写入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数据</a:t>
            </a:r>
            <a:r>
              <a:rPr lang="en-US" altLang="zh-CN" dirty="0">
                <a:ea typeface="宋体" pitchFamily="2" charset="-122"/>
              </a:rPr>
              <a:t>0xFF</a:t>
            </a:r>
            <a:r>
              <a:rPr lang="zh-CN" altLang="en-US" dirty="0">
                <a:ea typeface="宋体" pitchFamily="2" charset="-122"/>
              </a:rPr>
              <a:t>、地址</a:t>
            </a:r>
            <a:r>
              <a:rPr lang="zh-CN" altLang="en-US" dirty="0" smtClean="0">
                <a:ea typeface="宋体" pitchFamily="2" charset="-122"/>
              </a:rPr>
              <a:t>任意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切换到读</a:t>
            </a:r>
            <a:r>
              <a:rPr lang="zh-CN" altLang="en-US" dirty="0" smtClean="0">
                <a:ea typeface="宋体" pitchFamily="2" charset="-122"/>
              </a:rPr>
              <a:t>模式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若总是在操作后回复到读取状态，其实读取的第一步可以省略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FLASH</a:t>
            </a:r>
            <a:r>
              <a:rPr lang="zh-CN" altLang="en-US" dirty="0" smtClean="0">
                <a:latin typeface="+mn-ea"/>
                <a:ea typeface="+mn-ea"/>
              </a:rPr>
              <a:t>擦除、读取状态寄存器的</a:t>
            </a:r>
            <a:r>
              <a:rPr lang="zh-CN" altLang="en-US" dirty="0">
                <a:latin typeface="+mn-ea"/>
                <a:ea typeface="+mn-ea"/>
              </a:rPr>
              <a:t>时序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执行写入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数据</a:t>
            </a:r>
            <a:r>
              <a:rPr lang="en-US" altLang="zh-CN" dirty="0" smtClean="0">
                <a:ea typeface="宋体" pitchFamily="2" charset="-122"/>
              </a:rPr>
              <a:t>0x20</a:t>
            </a:r>
            <a:r>
              <a:rPr lang="zh-CN" altLang="en-US" dirty="0">
                <a:ea typeface="宋体" pitchFamily="2" charset="-122"/>
              </a:rPr>
              <a:t>、地址任意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切换到</a:t>
            </a:r>
            <a:r>
              <a:rPr lang="zh-CN" altLang="en-US" dirty="0">
                <a:ea typeface="宋体" pitchFamily="2" charset="-122"/>
              </a:rPr>
              <a:t>擦</a:t>
            </a:r>
            <a:r>
              <a:rPr lang="zh-CN" altLang="en-US" dirty="0" smtClean="0">
                <a:ea typeface="宋体" pitchFamily="2" charset="-122"/>
              </a:rPr>
              <a:t>模式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执行写入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地址为想</a:t>
            </a:r>
            <a:r>
              <a:rPr lang="zh-CN" altLang="en-US" dirty="0" smtClean="0">
                <a:ea typeface="宋体" pitchFamily="2" charset="-122"/>
              </a:rPr>
              <a:t>要擦除的</a:t>
            </a:r>
            <a:r>
              <a:rPr lang="en-US" altLang="zh-CN" dirty="0" smtClean="0">
                <a:ea typeface="宋体" pitchFamily="2" charset="-122"/>
              </a:rPr>
              <a:t>block</a:t>
            </a:r>
            <a:r>
              <a:rPr lang="zh-CN" altLang="en-US" dirty="0" smtClean="0">
                <a:ea typeface="宋体" pitchFamily="2" charset="-122"/>
              </a:rPr>
              <a:t>中的任意一个地址</a:t>
            </a:r>
            <a:r>
              <a:rPr lang="zh-CN" altLang="en-US" dirty="0">
                <a:ea typeface="宋体" pitchFamily="2" charset="-122"/>
              </a:rPr>
              <a:t>，数据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smtClean="0">
                <a:ea typeface="宋体" pitchFamily="2" charset="-122"/>
              </a:rPr>
              <a:t>0xD0)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>
                <a:ea typeface="宋体" pitchFamily="2" charset="-122"/>
              </a:rPr>
              <a:t>执行写入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数据</a:t>
            </a:r>
            <a:r>
              <a:rPr lang="en-US" altLang="zh-CN" dirty="0" smtClean="0">
                <a:ea typeface="宋体" pitchFamily="2" charset="-122"/>
              </a:rPr>
              <a:t>0x70</a:t>
            </a:r>
            <a:r>
              <a:rPr lang="zh-CN" altLang="en-US" dirty="0">
                <a:ea typeface="宋体" pitchFamily="2" charset="-122"/>
              </a:rPr>
              <a:t>、地址任意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切换到读</a:t>
            </a:r>
            <a:r>
              <a:rPr lang="en-US" altLang="zh-CN" dirty="0" smtClean="0">
                <a:ea typeface="宋体" pitchFamily="2" charset="-122"/>
              </a:rPr>
              <a:t>SRS</a:t>
            </a:r>
            <a:r>
              <a:rPr lang="zh-CN" altLang="en-US" dirty="0" smtClean="0">
                <a:ea typeface="宋体" pitchFamily="2" charset="-122"/>
              </a:rPr>
              <a:t>模式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设置地址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任意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数据置高阻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从数据线</a:t>
            </a:r>
            <a:r>
              <a:rPr lang="zh-CN" altLang="en-US" dirty="0" smtClean="0">
                <a:ea typeface="宋体" pitchFamily="2" charset="-122"/>
              </a:rPr>
              <a:t>得到状态寄存器（第</a:t>
            </a:r>
            <a:r>
              <a:rPr lang="en-US" altLang="zh-CN" dirty="0" smtClean="0">
                <a:ea typeface="宋体" pitchFamily="2" charset="-122"/>
              </a:rPr>
              <a:t>7</a:t>
            </a:r>
            <a:r>
              <a:rPr lang="zh-CN" altLang="en-US" dirty="0" smtClean="0">
                <a:ea typeface="宋体" pitchFamily="2" charset="-122"/>
              </a:rPr>
              <a:t>位为完成与否）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7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使用我们写好的</a:t>
            </a:r>
            <a:r>
              <a:rPr lang="en-US" altLang="zh-CN" dirty="0" smtClean="0">
                <a:latin typeface="+mn-ea"/>
                <a:ea typeface="+mn-ea"/>
              </a:rPr>
              <a:t>FLASH</a:t>
            </a:r>
            <a:r>
              <a:rPr lang="zh-CN" altLang="en-US" dirty="0" smtClean="0">
                <a:latin typeface="+mn-ea"/>
                <a:ea typeface="+mn-ea"/>
              </a:rPr>
              <a:t>模块</a:t>
            </a:r>
            <a:r>
              <a:rPr lang="en-US" altLang="zh-CN" dirty="0" smtClean="0">
                <a:latin typeface="+mn-ea"/>
                <a:ea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管脚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addr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data_in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data_out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clk</a:t>
            </a:r>
            <a:r>
              <a:rPr lang="zh-CN" altLang="en-US" dirty="0" smtClean="0">
                <a:latin typeface="+mj-ea"/>
                <a:ea typeface="+mj-ea"/>
              </a:rPr>
              <a:t>，目前最高</a:t>
            </a:r>
            <a:r>
              <a:rPr lang="en-US" altLang="zh-CN" dirty="0" smtClean="0">
                <a:latin typeface="+mj-ea"/>
                <a:ea typeface="+mj-ea"/>
              </a:rPr>
              <a:t>12M</a:t>
            </a:r>
            <a:r>
              <a:rPr lang="zh-CN" altLang="en-US" dirty="0" smtClean="0">
                <a:latin typeface="+mj-ea"/>
                <a:ea typeface="+mj-ea"/>
              </a:rPr>
              <a:t>没有问题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err="1" smtClean="0">
                <a:latin typeface="+mj-ea"/>
                <a:ea typeface="+mj-ea"/>
              </a:rPr>
              <a:t>ctl_read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ctl_write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ctl_erase</a:t>
            </a:r>
            <a:r>
              <a:rPr lang="zh-CN" altLang="en-US" dirty="0" smtClean="0">
                <a:latin typeface="+mj-ea"/>
                <a:ea typeface="+mj-ea"/>
              </a:rPr>
              <a:t>，使它们取</a:t>
            </a:r>
            <a:r>
              <a:rPr lang="en-US" altLang="zh-CN" dirty="0" smtClean="0">
                <a:latin typeface="+mj-ea"/>
                <a:ea typeface="+mj-ea"/>
              </a:rPr>
              <a:t>not</a:t>
            </a:r>
            <a:r>
              <a:rPr lang="zh-CN" altLang="en-US" dirty="0" smtClean="0">
                <a:latin typeface="+mj-ea"/>
                <a:ea typeface="+mj-ea"/>
              </a:rPr>
              <a:t>会进行相应的操作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5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使用我们写好的</a:t>
            </a:r>
            <a:r>
              <a:rPr lang="en-US" altLang="zh-CN" dirty="0">
                <a:latin typeface="+mn-ea"/>
                <a:ea typeface="+mn-ea"/>
              </a:rPr>
              <a:t>FLASH</a:t>
            </a:r>
            <a:r>
              <a:rPr lang="zh-CN" altLang="en-US" dirty="0" smtClean="0">
                <a:latin typeface="+mn-ea"/>
                <a:ea typeface="+mn-ea"/>
              </a:rPr>
              <a:t>模块</a:t>
            </a:r>
            <a:r>
              <a:rPr lang="en-US" altLang="zh-CN" dirty="0" smtClean="0">
                <a:latin typeface="+mn-ea"/>
                <a:ea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使用方法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读</a:t>
            </a:r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的方法：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） 将你要读的地址给</a:t>
            </a:r>
            <a:r>
              <a:rPr lang="en-US" altLang="zh-CN" dirty="0" err="1" smtClean="0">
                <a:latin typeface="+mj-ea"/>
                <a:ea typeface="+mj-ea"/>
              </a:rPr>
              <a:t>addr</a:t>
            </a:r>
            <a:r>
              <a:rPr lang="zh-CN" altLang="en-US" dirty="0" smtClean="0">
                <a:latin typeface="+mj-ea"/>
                <a:ea typeface="+mj-ea"/>
              </a:rPr>
              <a:t>，将</a:t>
            </a:r>
            <a:r>
              <a:rPr lang="en-US" altLang="zh-CN" dirty="0" err="1" smtClean="0">
                <a:latin typeface="+mj-ea"/>
                <a:ea typeface="+mj-ea"/>
              </a:rPr>
              <a:t>ctl_read</a:t>
            </a:r>
            <a:r>
              <a:rPr lang="zh-CN" altLang="en-US" dirty="0" smtClean="0">
                <a:latin typeface="+mj-ea"/>
                <a:ea typeface="+mj-ea"/>
              </a:rPr>
              <a:t>取</a:t>
            </a:r>
            <a:r>
              <a:rPr lang="en-US" altLang="zh-CN" dirty="0" smtClean="0">
                <a:latin typeface="+mj-ea"/>
                <a:ea typeface="+mj-ea"/>
              </a:rPr>
              <a:t>not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下一个</a:t>
            </a:r>
            <a:r>
              <a:rPr lang="zh-CN" altLang="en-US" dirty="0" smtClean="0">
                <a:latin typeface="+mj-ea"/>
                <a:ea typeface="+mj-ea"/>
              </a:rPr>
              <a:t>周期得到结果</a:t>
            </a:r>
            <a:r>
              <a:rPr lang="en-US" altLang="zh-CN" dirty="0" err="1" smtClean="0">
                <a:latin typeface="+mj-ea"/>
                <a:ea typeface="+mj-ea"/>
              </a:rPr>
              <a:t>data_out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写</a:t>
            </a:r>
            <a:r>
              <a:rPr lang="en-US" altLang="zh-CN" dirty="0" smtClean="0">
                <a:latin typeface="+mj-ea"/>
                <a:ea typeface="+mj-ea"/>
              </a:rPr>
              <a:t>flash</a:t>
            </a:r>
            <a:r>
              <a:rPr lang="zh-CN" altLang="en-US" dirty="0" smtClean="0">
                <a:latin typeface="+mj-ea"/>
                <a:ea typeface="+mj-ea"/>
              </a:rPr>
              <a:t>的方法：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）将你要写进的地址给</a:t>
            </a:r>
            <a:r>
              <a:rPr lang="en-US" altLang="zh-CN" dirty="0" err="1" smtClean="0">
                <a:latin typeface="+mj-ea"/>
                <a:ea typeface="+mj-ea"/>
              </a:rPr>
              <a:t>addr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要写进的数据给</a:t>
            </a:r>
            <a:r>
              <a:rPr lang="en-US" altLang="zh-CN" dirty="0" err="1" smtClean="0">
                <a:latin typeface="+mj-ea"/>
                <a:ea typeface="+mj-ea"/>
              </a:rPr>
              <a:t>data_in</a:t>
            </a:r>
            <a:r>
              <a:rPr lang="zh-CN" altLang="en-US" dirty="0" smtClean="0">
                <a:latin typeface="+mj-ea"/>
                <a:ea typeface="+mj-ea"/>
              </a:rPr>
              <a:t>，将</a:t>
            </a:r>
            <a:r>
              <a:rPr lang="en-US" altLang="zh-CN" dirty="0" err="1" smtClean="0">
                <a:latin typeface="+mj-ea"/>
                <a:ea typeface="+mj-ea"/>
              </a:rPr>
              <a:t>ctl_write</a:t>
            </a:r>
            <a:r>
              <a:rPr lang="zh-CN" altLang="en-US" dirty="0" smtClean="0">
                <a:latin typeface="+mj-ea"/>
                <a:ea typeface="+mj-ea"/>
              </a:rPr>
              <a:t>取</a:t>
            </a:r>
            <a:r>
              <a:rPr lang="en-US" altLang="zh-CN" dirty="0" smtClean="0">
                <a:latin typeface="+mj-ea"/>
                <a:ea typeface="+mj-ea"/>
              </a:rPr>
              <a:t>not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erase</a:t>
            </a:r>
            <a:r>
              <a:rPr lang="zh-CN" altLang="en-US" dirty="0" smtClean="0">
                <a:latin typeface="+mj-ea"/>
                <a:ea typeface="+mj-ea"/>
              </a:rPr>
              <a:t>的方法：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）将你要擦除的</a:t>
            </a:r>
            <a:r>
              <a:rPr lang="en-US" altLang="zh-CN" dirty="0" smtClean="0">
                <a:latin typeface="+mj-ea"/>
                <a:ea typeface="+mj-ea"/>
              </a:rPr>
              <a:t>block</a:t>
            </a:r>
            <a:r>
              <a:rPr lang="zh-CN" altLang="en-US" dirty="0" smtClean="0">
                <a:latin typeface="+mj-ea"/>
                <a:ea typeface="+mj-ea"/>
              </a:rPr>
              <a:t>内的任意地址给</a:t>
            </a:r>
            <a:r>
              <a:rPr lang="en-US" altLang="zh-CN" dirty="0" err="1" smtClean="0">
                <a:latin typeface="+mj-ea"/>
                <a:ea typeface="+mj-ea"/>
              </a:rPr>
              <a:t>addr</a:t>
            </a:r>
            <a:r>
              <a:rPr lang="zh-CN" altLang="en-US" dirty="0" smtClean="0">
                <a:latin typeface="+mj-ea"/>
                <a:ea typeface="+mj-ea"/>
              </a:rPr>
              <a:t>，将</a:t>
            </a:r>
            <a:r>
              <a:rPr lang="en-US" altLang="zh-CN" dirty="0" err="1" smtClean="0">
                <a:latin typeface="+mj-ea"/>
                <a:ea typeface="+mj-ea"/>
              </a:rPr>
              <a:t>ctl_erase</a:t>
            </a:r>
            <a:r>
              <a:rPr lang="zh-CN" altLang="en-US" dirty="0" smtClean="0">
                <a:latin typeface="+mj-ea"/>
                <a:ea typeface="+mj-ea"/>
              </a:rPr>
              <a:t>取</a:t>
            </a:r>
            <a:r>
              <a:rPr lang="en-US" altLang="zh-CN" dirty="0" smtClean="0">
                <a:latin typeface="+mj-ea"/>
                <a:ea typeface="+mj-ea"/>
              </a:rPr>
              <a:t>not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）等待</a:t>
            </a:r>
            <a:r>
              <a:rPr lang="en-US" altLang="zh-CN" dirty="0" err="1" smtClean="0">
                <a:latin typeface="+mj-ea"/>
                <a:ea typeface="+mj-ea"/>
              </a:rPr>
              <a:t>data_out</a:t>
            </a:r>
            <a:r>
              <a:rPr lang="en-US" altLang="zh-CN" dirty="0" smtClean="0">
                <a:latin typeface="+mj-ea"/>
                <a:ea typeface="+mj-ea"/>
              </a:rPr>
              <a:t>(0)</a:t>
            </a:r>
            <a:r>
              <a:rPr lang="zh-CN" altLang="en-US" dirty="0" smtClean="0">
                <a:latin typeface="+mj-ea"/>
                <a:ea typeface="+mj-ea"/>
              </a:rPr>
              <a:t>变成</a:t>
            </a:r>
            <a:r>
              <a:rPr lang="en-US" altLang="zh-CN" dirty="0" smtClean="0">
                <a:latin typeface="+mj-ea"/>
                <a:ea typeface="+mj-ea"/>
              </a:rPr>
              <a:t>’1’</a:t>
            </a:r>
            <a:r>
              <a:rPr lang="zh-CN" altLang="en-US" dirty="0" smtClean="0">
                <a:latin typeface="+mj-ea"/>
                <a:ea typeface="+mj-ea"/>
              </a:rPr>
              <a:t>（约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秒）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4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内容提要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800" dirty="0" smtClean="0"/>
              <a:t>FLASH/RAM</a:t>
            </a:r>
            <a:r>
              <a:rPr lang="zh-CN" altLang="en-US" sz="2800" dirty="0"/>
              <a:t>读写软件</a:t>
            </a:r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基本使用方法（流程）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两种支持的文件格式</a:t>
            </a:r>
            <a:endParaRPr lang="en-US" altLang="zh-CN" dirty="0" smtClean="0"/>
          </a:p>
          <a:p>
            <a:r>
              <a:rPr lang="zh-CN" altLang="en-US" dirty="0"/>
              <a:t>如何使用</a:t>
            </a:r>
            <a:r>
              <a:rPr lang="en-US" altLang="zh-CN" dirty="0"/>
              <a:t>VHDL</a:t>
            </a:r>
            <a:r>
              <a:rPr lang="zh-CN" altLang="en-US" dirty="0"/>
              <a:t>读写</a:t>
            </a:r>
            <a:r>
              <a:rPr lang="en-US" altLang="zh-CN" dirty="0"/>
              <a:t>FLASH</a:t>
            </a:r>
          </a:p>
          <a:p>
            <a:pPr lvl="1"/>
            <a:r>
              <a:rPr lang="en-US" altLang="zh-CN" dirty="0"/>
              <a:t>FLASH</a:t>
            </a:r>
            <a:r>
              <a:rPr lang="zh-CN" altLang="en-US" dirty="0"/>
              <a:t>使用基本常识</a:t>
            </a:r>
            <a:endParaRPr lang="en-US" altLang="zh-CN" dirty="0"/>
          </a:p>
          <a:p>
            <a:pPr lvl="1"/>
            <a:r>
              <a:rPr lang="en-US" altLang="zh-CN" dirty="0"/>
              <a:t>FLASH</a:t>
            </a:r>
            <a:r>
              <a:rPr lang="zh-CN" altLang="en-US" dirty="0"/>
              <a:t>芯片的管</a:t>
            </a:r>
            <a:r>
              <a:rPr lang="zh-CN" altLang="en-US" dirty="0" smtClean="0"/>
              <a:t>脚与基本操作</a:t>
            </a:r>
            <a:endParaRPr lang="en-US" altLang="zh-CN" dirty="0" smtClean="0"/>
          </a:p>
          <a:p>
            <a:pPr lvl="1"/>
            <a:r>
              <a:rPr lang="en-US" altLang="zh-CN" dirty="0"/>
              <a:t>FLASH</a:t>
            </a:r>
            <a:r>
              <a:rPr lang="zh-CN" altLang="en-US" dirty="0" smtClean="0"/>
              <a:t>读取、写入的</a:t>
            </a:r>
            <a:r>
              <a:rPr lang="zh-CN" altLang="en-US" dirty="0"/>
              <a:t>时序</a:t>
            </a:r>
            <a:endParaRPr lang="en-US" altLang="zh-CN" dirty="0"/>
          </a:p>
          <a:p>
            <a:pPr lvl="1"/>
            <a:r>
              <a:rPr lang="en-US" altLang="zh-CN" dirty="0" smtClean="0"/>
              <a:t>FLASH</a:t>
            </a:r>
            <a:r>
              <a:rPr lang="zh-CN" altLang="en-US" dirty="0" smtClean="0"/>
              <a:t>擦除、读取状态寄存器的时序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使用我们写好的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FLASH/RAM</a:t>
            </a:r>
            <a:r>
              <a:rPr lang="zh-CN" altLang="en-US" sz="3600" dirty="0"/>
              <a:t>读写软件</a:t>
            </a:r>
            <a:r>
              <a:rPr lang="zh-CN" altLang="en-US" sz="3600" dirty="0" smtClean="0"/>
              <a:t>说明</a:t>
            </a:r>
            <a:endParaRPr lang="zh-CN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219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200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9373" y="1544782"/>
            <a:ext cx="8477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17098" y="1697182"/>
            <a:ext cx="16459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3017" y="1494104"/>
            <a:ext cx="486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latin typeface="+mj-ea"/>
                <a:ea typeface="+mj-ea"/>
              </a:rPr>
              <a:t>选择（或输入）串口号，并点击确定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3355" y="5129644"/>
            <a:ext cx="883227" cy="56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0" y="5411931"/>
            <a:ext cx="5853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4694872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latin typeface="+mj-ea"/>
                <a:ea typeface="+mj-ea"/>
              </a:rPr>
              <a:t>点击这里，在实验板上烧写板端控制程序（</a:t>
            </a:r>
            <a:r>
              <a:rPr lang="en-US" altLang="zh-CN" sz="2000" dirty="0" err="1" smtClean="0">
                <a:latin typeface="+mj-ea"/>
                <a:ea typeface="+mj-ea"/>
              </a:rPr>
              <a:t>flashram.bit</a:t>
            </a:r>
            <a:r>
              <a:rPr lang="zh-CN" altLang="en-US" sz="2000" dirty="0" smtClean="0">
                <a:latin typeface="+mj-ea"/>
                <a:ea typeface="+mj-ea"/>
              </a:rPr>
              <a:t>），</a:t>
            </a:r>
            <a:r>
              <a:rPr lang="zh-CN" altLang="en-US" sz="2000" dirty="0">
                <a:latin typeface="+mj-ea"/>
                <a:ea typeface="+mj-ea"/>
              </a:rPr>
              <a:t>然后</a:t>
            </a:r>
            <a:r>
              <a:rPr lang="zh-CN" altLang="en-US" sz="2000" dirty="0" smtClean="0">
                <a:latin typeface="+mj-ea"/>
                <a:ea typeface="+mj-ea"/>
              </a:rPr>
              <a:t>按</a:t>
            </a:r>
            <a:r>
              <a:rPr lang="en-US" altLang="zh-CN" sz="2000" dirty="0" smtClean="0">
                <a:latin typeface="+mj-ea"/>
                <a:ea typeface="+mj-ea"/>
              </a:rPr>
              <a:t>RST</a:t>
            </a:r>
            <a:r>
              <a:rPr lang="zh-CN" altLang="en-US" sz="2000" dirty="0" smtClean="0">
                <a:latin typeface="+mj-ea"/>
                <a:ea typeface="+mj-ea"/>
              </a:rPr>
              <a:t>。需要</a:t>
            </a:r>
            <a:r>
              <a:rPr lang="en-US" altLang="zh-CN" sz="2000" dirty="0" smtClean="0">
                <a:latin typeface="+mj-ea"/>
                <a:ea typeface="+mj-ea"/>
              </a:rPr>
              <a:t>IMPACT</a:t>
            </a:r>
            <a:r>
              <a:rPr lang="zh-CN" altLang="en-US" sz="2000" dirty="0" smtClean="0">
                <a:latin typeface="+mj-ea"/>
                <a:ea typeface="+mj-ea"/>
              </a:rPr>
              <a:t>在</a:t>
            </a:r>
            <a:r>
              <a:rPr lang="en-US" altLang="zh-CN" sz="2000" dirty="0" smtClean="0">
                <a:latin typeface="+mj-ea"/>
                <a:ea typeface="+mj-ea"/>
              </a:rPr>
              <a:t>path</a:t>
            </a:r>
            <a:r>
              <a:rPr lang="zh-CN" altLang="en-US" sz="2000" smtClean="0">
                <a:latin typeface="+mj-ea"/>
                <a:ea typeface="+mj-ea"/>
              </a:rPr>
              <a:t>上这个按键才能工作。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1458" y="1054222"/>
            <a:ext cx="4868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0.</a:t>
            </a:r>
            <a:r>
              <a:rPr lang="zh-CN" altLang="en-US" sz="2000" dirty="0" smtClean="0">
                <a:latin typeface="+mj-ea"/>
                <a:ea typeface="+mj-ea"/>
              </a:rPr>
              <a:t>正确连接</a:t>
            </a:r>
            <a:r>
              <a:rPr lang="en-US" altLang="zh-CN" sz="2000" dirty="0" smtClean="0">
                <a:latin typeface="+mj-ea"/>
                <a:ea typeface="+mj-ea"/>
              </a:rPr>
              <a:t>JTAG</a:t>
            </a:r>
            <a:r>
              <a:rPr lang="zh-CN" altLang="en-US" sz="2000" dirty="0" smtClean="0">
                <a:latin typeface="+mj-ea"/>
                <a:ea typeface="+mj-ea"/>
              </a:rPr>
              <a:t>和串口，并开启软件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4320886"/>
            <a:ext cx="883227" cy="28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3886199" y="3546764"/>
            <a:ext cx="883227" cy="28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Connector 14"/>
          <p:cNvCxnSpPr>
            <a:stCxn id="19" idx="1"/>
          </p:cNvCxnSpPr>
          <p:nvPr/>
        </p:nvCxnSpPr>
        <p:spPr>
          <a:xfrm flipH="1" flipV="1">
            <a:off x="3733800" y="3687907"/>
            <a:ext cx="152399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1"/>
          </p:cNvCxnSpPr>
          <p:nvPr/>
        </p:nvCxnSpPr>
        <p:spPr>
          <a:xfrm flipH="1" flipV="1">
            <a:off x="3733800" y="4462029"/>
            <a:ext cx="15240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33800" y="3687907"/>
            <a:ext cx="0" cy="7741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0" y="4074968"/>
            <a:ext cx="685800" cy="6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3400" y="3420175"/>
            <a:ext cx="294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latin typeface="+mj-ea"/>
                <a:ea typeface="+mj-ea"/>
              </a:rPr>
              <a:t>载入二进制或专用格式文件到软件中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数据区（对于文件，下面有更详细的解释）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4145973"/>
            <a:ext cx="1243445" cy="335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Elbow Connector 32"/>
          <p:cNvCxnSpPr>
            <a:stCxn id="35" idx="1"/>
          </p:cNvCxnSpPr>
          <p:nvPr/>
        </p:nvCxnSpPr>
        <p:spPr>
          <a:xfrm rot="10800000">
            <a:off x="3048000" y="2895602"/>
            <a:ext cx="3886201" cy="1418358"/>
          </a:xfrm>
          <a:prstGeom prst="bentConnector3">
            <a:avLst>
              <a:gd name="adj1" fmla="val 4732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3400" y="2136064"/>
            <a:ext cx="294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latin typeface="+mj-ea"/>
                <a:ea typeface="+mj-ea"/>
              </a:rPr>
              <a:t>将软件中的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数据写入到板载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（涉及到的块都会被自动擦除，块大小是</a:t>
            </a:r>
            <a:r>
              <a:rPr lang="en-US" altLang="zh-CN" sz="2000" dirty="0" smtClean="0">
                <a:latin typeface="+mj-ea"/>
                <a:ea typeface="+mj-ea"/>
              </a:rPr>
              <a:t>64K</a:t>
            </a:r>
            <a:r>
              <a:rPr lang="zh-CN" altLang="en-US" sz="2000" dirty="0" smtClean="0">
                <a:latin typeface="+mj-ea"/>
                <a:ea typeface="+mj-ea"/>
              </a:rPr>
              <a:t>字）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+mn-ea"/>
                <a:ea typeface="+mn-ea"/>
              </a:rPr>
              <a:t>使用读写软件写入数据到</a:t>
            </a:r>
            <a:r>
              <a:rPr lang="en-US" altLang="zh-CN" dirty="0" smtClean="0">
                <a:latin typeface="+mn-ea"/>
                <a:ea typeface="+mn-ea"/>
              </a:rPr>
              <a:t>FLASH/RAM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65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219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187117" y="1419362"/>
            <a:ext cx="6281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上一页的第</a:t>
            </a:r>
            <a:r>
              <a:rPr lang="en-US" altLang="zh-CN" sz="2000" b="1" dirty="0" smtClean="0">
                <a:latin typeface="+mj-ea"/>
                <a:ea typeface="+mj-ea"/>
              </a:rPr>
              <a:t>0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b="1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b="1" dirty="0" smtClean="0">
                <a:latin typeface="+mj-ea"/>
                <a:ea typeface="+mj-ea"/>
              </a:rPr>
              <a:t>2</a:t>
            </a:r>
            <a:r>
              <a:rPr lang="zh-CN" altLang="en-US" sz="2000" dirty="0" smtClean="0">
                <a:latin typeface="+mj-ea"/>
                <a:ea typeface="+mj-ea"/>
              </a:rPr>
              <a:t>步仍旧是必要的，但不需要重复进行。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4038599"/>
            <a:ext cx="883227" cy="28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299" y="3508664"/>
            <a:ext cx="294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latin typeface="+mj-ea"/>
                <a:ea typeface="+mj-ea"/>
              </a:rPr>
              <a:t>载入二进制或专用格式文件到程序中的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数据区（对于文件，下面有更详细的解释）。会在同目录下产生</a:t>
            </a:r>
            <a:r>
              <a:rPr lang="en-US" altLang="zh-CN" sz="2000" dirty="0" err="1" smtClean="0">
                <a:latin typeface="+mj-ea"/>
                <a:ea typeface="+mj-ea"/>
              </a:rPr>
              <a:t>flash.data</a:t>
            </a:r>
            <a:r>
              <a:rPr lang="en-US" altLang="zh-CN" sz="2000" dirty="0" smtClean="0">
                <a:latin typeface="+mj-ea"/>
                <a:ea typeface="+mj-ea"/>
              </a:rPr>
              <a:t>/ram1.data/ram2.data</a:t>
            </a:r>
            <a:r>
              <a:rPr lang="zh-CN" altLang="en-US" sz="2000" dirty="0" smtClean="0">
                <a:latin typeface="+mj-ea"/>
                <a:ea typeface="+mj-ea"/>
              </a:rPr>
              <a:t>三个文件。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4592" y="3525982"/>
            <a:ext cx="1243445" cy="335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8299" y="2433937"/>
            <a:ext cx="294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latin typeface="+mj-ea"/>
                <a:ea typeface="+mj-ea"/>
              </a:rPr>
              <a:t>将数据从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读入到软件中的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+mn-ea"/>
                <a:ea typeface="+mn-ea"/>
              </a:rPr>
              <a:t>使用读写软件从</a:t>
            </a:r>
            <a:r>
              <a:rPr lang="en-US" altLang="zh-CN" dirty="0" smtClean="0">
                <a:latin typeface="+mn-ea"/>
                <a:ea typeface="+mn-ea"/>
              </a:rPr>
              <a:t>FLASH/RAM</a:t>
            </a:r>
            <a:r>
              <a:rPr lang="zh-CN" altLang="en-US" dirty="0" smtClean="0">
                <a:latin typeface="+mn-ea"/>
                <a:ea typeface="+mn-ea"/>
              </a:rPr>
              <a:t>读取数据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3" name="Straight Connector 2"/>
          <p:cNvCxnSpPr>
            <a:stCxn id="34" idx="3"/>
            <a:endCxn id="19" idx="1"/>
          </p:cNvCxnSpPr>
          <p:nvPr/>
        </p:nvCxnSpPr>
        <p:spPr>
          <a:xfrm flipV="1">
            <a:off x="3189099" y="4179743"/>
            <a:ext cx="697101" cy="4523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3" idx="3"/>
            <a:endCxn id="35" idx="1"/>
          </p:cNvCxnSpPr>
          <p:nvPr/>
        </p:nvCxnSpPr>
        <p:spPr>
          <a:xfrm>
            <a:off x="3189099" y="2787880"/>
            <a:ext cx="3755493" cy="906089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219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644736" y="5181600"/>
            <a:ext cx="86372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299" y="4886189"/>
            <a:ext cx="294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这是用来让用户方便地在本软件板端控制程序和用户程序间切换的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09954" y="4495800"/>
            <a:ext cx="1278081" cy="273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5226" y="4324290"/>
            <a:ext cx="294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完全擦除板载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+mn-ea"/>
                <a:ea typeface="+mn-ea"/>
              </a:rPr>
              <a:t>软件的其它操作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3" name="Straight Connector 2"/>
          <p:cNvCxnSpPr>
            <a:stCxn id="34" idx="3"/>
            <a:endCxn id="19" idx="1"/>
          </p:cNvCxnSpPr>
          <p:nvPr/>
        </p:nvCxnSpPr>
        <p:spPr>
          <a:xfrm>
            <a:off x="3189099" y="5394021"/>
            <a:ext cx="1455637" cy="16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3" idx="3"/>
            <a:endCxn id="35" idx="1"/>
          </p:cNvCxnSpPr>
          <p:nvPr/>
        </p:nvCxnSpPr>
        <p:spPr>
          <a:xfrm>
            <a:off x="3196026" y="4524345"/>
            <a:ext cx="3713928" cy="108269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99100" y="3352800"/>
            <a:ext cx="1277900" cy="32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5199100" y="3771900"/>
            <a:ext cx="12779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6629400" y="2438400"/>
            <a:ext cx="1676400" cy="32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8299" y="3124200"/>
            <a:ext cx="294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清空软件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935" y="3738935"/>
            <a:ext cx="294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查看软件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1143000"/>
            <a:ext cx="763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在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RAM1</a:t>
            </a:r>
            <a:r>
              <a:rPr lang="zh-CN" altLang="en-US" sz="2000" dirty="0" smtClean="0">
                <a:latin typeface="+mj-ea"/>
                <a:ea typeface="+mj-ea"/>
              </a:rPr>
              <a:t>和</a:t>
            </a:r>
            <a:r>
              <a:rPr lang="en-US" altLang="zh-CN" sz="2000" dirty="0" smtClean="0">
                <a:latin typeface="+mj-ea"/>
                <a:ea typeface="+mj-ea"/>
              </a:rPr>
              <a:t>RAM2</a:t>
            </a:r>
            <a:r>
              <a:rPr lang="zh-CN" altLang="en-US" sz="2000" dirty="0" smtClean="0">
                <a:latin typeface="+mj-ea"/>
                <a:ea typeface="+mj-ea"/>
              </a:rPr>
              <a:t>中切换，所有原先对应板载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的操作现在改为对板载</a:t>
            </a:r>
            <a:r>
              <a:rPr lang="en-US" altLang="zh-CN" sz="2000" dirty="0" smtClean="0">
                <a:latin typeface="+mj-ea"/>
                <a:ea typeface="+mj-ea"/>
              </a:rPr>
              <a:t>RAM</a:t>
            </a:r>
            <a:r>
              <a:rPr lang="zh-CN" altLang="en-US" sz="2000" dirty="0" smtClean="0">
                <a:latin typeface="+mj-ea"/>
                <a:ea typeface="+mj-ea"/>
              </a:rPr>
              <a:t>的操作，所有修改、导入、导出软件</a:t>
            </a:r>
            <a:r>
              <a:rPr lang="en-US" altLang="zh-CN" sz="2000" dirty="0" smtClean="0">
                <a:latin typeface="+mj-ea"/>
                <a:ea typeface="+mj-ea"/>
              </a:rPr>
              <a:t>FLASH</a:t>
            </a:r>
            <a:r>
              <a:rPr lang="zh-CN" altLang="en-US" sz="2000" dirty="0" smtClean="0">
                <a:latin typeface="+mj-ea"/>
                <a:ea typeface="+mj-ea"/>
              </a:rPr>
              <a:t>数据区的操作改为对软件</a:t>
            </a:r>
            <a:r>
              <a:rPr lang="en-US" altLang="zh-CN" sz="2000" dirty="0" smtClean="0">
                <a:latin typeface="+mj-ea"/>
                <a:ea typeface="+mj-ea"/>
              </a:rPr>
              <a:t>RAM1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RAM2</a:t>
            </a:r>
            <a:r>
              <a:rPr lang="zh-CN" altLang="en-US" sz="2000" dirty="0" smtClean="0">
                <a:latin typeface="+mj-ea"/>
                <a:ea typeface="+mj-ea"/>
              </a:rPr>
              <a:t>数据区的操作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22" name="Elbow Connector 21"/>
          <p:cNvCxnSpPr>
            <a:stCxn id="26" idx="1"/>
            <a:endCxn id="30" idx="2"/>
          </p:cNvCxnSpPr>
          <p:nvPr/>
        </p:nvCxnSpPr>
        <p:spPr>
          <a:xfrm rot="10800000">
            <a:off x="4580748" y="2158663"/>
            <a:ext cx="2048652" cy="4425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1"/>
            <a:endCxn id="28" idx="3"/>
          </p:cNvCxnSpPr>
          <p:nvPr/>
        </p:nvCxnSpPr>
        <p:spPr>
          <a:xfrm rot="10800000">
            <a:off x="3189100" y="3324255"/>
            <a:ext cx="2010001" cy="19133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4" idx="1"/>
            <a:endCxn id="29" idx="3"/>
          </p:cNvCxnSpPr>
          <p:nvPr/>
        </p:nvCxnSpPr>
        <p:spPr>
          <a:xfrm rot="10800000">
            <a:off x="3223736" y="3938990"/>
            <a:ext cx="1975365" cy="436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ea"/>
                <a:ea typeface="+mn-ea"/>
              </a:rPr>
              <a:t>软件支持</a:t>
            </a:r>
            <a:r>
              <a:rPr lang="zh-CN" altLang="en-US" dirty="0" smtClean="0">
                <a:latin typeface="+mn-ea"/>
                <a:ea typeface="+mn-ea"/>
              </a:rPr>
              <a:t>的两种格式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二进制格式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读入一段连续的字，可以指定起始的偏移地址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 smtClean="0">
                <a:solidFill>
                  <a:srgbClr val="FF0000"/>
                </a:solidFill>
              </a:rPr>
              <a:t>字</a:t>
            </a:r>
            <a:r>
              <a:rPr lang="zh-CN" altLang="en-US" dirty="0" smtClean="0"/>
              <a:t>读入（不足偶数个字节，最后补</a:t>
            </a:r>
            <a:r>
              <a:rPr lang="en-US" altLang="zh-CN" dirty="0" smtClean="0"/>
              <a:t>FF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专用格式</a:t>
            </a:r>
            <a:endParaRPr lang="en-US" altLang="zh-CN" dirty="0" smtClean="0"/>
          </a:p>
          <a:p>
            <a:pPr lvl="1"/>
            <a:r>
              <a:rPr lang="zh-CN" altLang="en-US" dirty="0"/>
              <a:t>会</a:t>
            </a:r>
            <a:r>
              <a:rPr lang="zh-CN" altLang="en-US" dirty="0" smtClean="0"/>
              <a:t>保存每个字节在</a:t>
            </a:r>
            <a:r>
              <a:rPr lang="en-US" altLang="zh-CN" dirty="0" smtClean="0"/>
              <a:t>FLASH/RAM</a:t>
            </a:r>
            <a:r>
              <a:rPr lang="zh-CN" altLang="en-US" dirty="0" smtClean="0"/>
              <a:t>上对应的位置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可以用于表示不连续的字节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方便重复使用和编辑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0000-2323=1B2D</a:t>
            </a:r>
          </a:p>
          <a:p>
            <a:pPr lvl="1"/>
            <a:r>
              <a:rPr lang="en-US" altLang="zh-CN" dirty="0" smtClean="0"/>
              <a:t>2424=FF</a:t>
            </a:r>
          </a:p>
          <a:p>
            <a:pPr lvl="1"/>
            <a:r>
              <a:rPr lang="en-US" altLang="zh-CN" dirty="0" smtClean="0"/>
              <a:t>002425=0000</a:t>
            </a:r>
          </a:p>
        </p:txBody>
      </p:sp>
    </p:spTree>
    <p:extLst>
      <p:ext uri="{BB962C8B-B14F-4D97-AF65-F5344CB8AC3E}">
        <p14:creationId xmlns:p14="http://schemas.microsoft.com/office/powerpoint/2010/main" val="33363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如何使用</a:t>
            </a:r>
            <a:r>
              <a:rPr lang="en-US" altLang="zh-CN" sz="3600" dirty="0"/>
              <a:t>VHDL</a:t>
            </a:r>
            <a:r>
              <a:rPr lang="zh-CN" altLang="en-US" sz="3600" dirty="0"/>
              <a:t>读写</a:t>
            </a:r>
            <a:r>
              <a:rPr lang="en-US" altLang="zh-CN" sz="3600" dirty="0" smtClean="0"/>
              <a:t>FLASH</a:t>
            </a:r>
            <a:endParaRPr lang="zh-CN" alt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如何使用</a:t>
            </a:r>
            <a:r>
              <a:rPr lang="en-US" altLang="zh-CN" sz="3600" dirty="0">
                <a:latin typeface="+mn-ea"/>
                <a:ea typeface="+mn-ea"/>
              </a:rPr>
              <a:t>VHDL</a:t>
            </a:r>
            <a:r>
              <a:rPr lang="zh-CN" altLang="en-US" sz="3600" dirty="0">
                <a:latin typeface="+mn-ea"/>
                <a:ea typeface="+mn-ea"/>
              </a:rPr>
              <a:t>读写</a:t>
            </a:r>
            <a:r>
              <a:rPr lang="en-US" altLang="zh-CN" sz="3600" dirty="0" smtClean="0">
                <a:latin typeface="+mn-ea"/>
                <a:ea typeface="+mn-ea"/>
              </a:rPr>
              <a:t>FLASH——</a:t>
            </a:r>
            <a:r>
              <a:rPr lang="zh-CN" altLang="en-US" sz="3600" dirty="0" smtClean="0">
                <a:latin typeface="+mn-ea"/>
                <a:ea typeface="+mn-ea"/>
              </a:rPr>
              <a:t>内容提要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 smtClean="0">
                <a:latin typeface="+mj-ea"/>
                <a:ea typeface="+mj-ea"/>
              </a:rPr>
              <a:t>FLASH</a:t>
            </a:r>
            <a:r>
              <a:rPr lang="zh-CN" altLang="en-US" sz="2400" dirty="0">
                <a:latin typeface="+mj-ea"/>
                <a:ea typeface="+mj-ea"/>
              </a:rPr>
              <a:t>使用基本常识</a:t>
            </a:r>
            <a:endParaRPr lang="en-US" altLang="zh-CN" sz="2400" dirty="0">
              <a:latin typeface="+mj-ea"/>
              <a:ea typeface="+mj-ea"/>
            </a:endParaRPr>
          </a:p>
          <a:p>
            <a:pPr lvl="1"/>
            <a:r>
              <a:rPr lang="en-US" altLang="zh-CN" sz="2400" dirty="0">
                <a:latin typeface="+mj-ea"/>
                <a:ea typeface="+mj-ea"/>
              </a:rPr>
              <a:t>FLASH</a:t>
            </a:r>
            <a:r>
              <a:rPr lang="zh-CN" altLang="en-US" sz="2400" dirty="0">
                <a:latin typeface="+mj-ea"/>
                <a:ea typeface="+mj-ea"/>
              </a:rPr>
              <a:t>芯片的管</a:t>
            </a:r>
            <a:r>
              <a:rPr lang="zh-CN" altLang="en-US" sz="2400" dirty="0" smtClean="0">
                <a:latin typeface="+mj-ea"/>
                <a:ea typeface="+mj-ea"/>
              </a:rPr>
              <a:t>脚与基本操作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/>
            <a:r>
              <a:rPr lang="en-US" altLang="zh-CN" sz="2400" dirty="0">
                <a:latin typeface="+mj-ea"/>
                <a:ea typeface="+mj-ea"/>
              </a:rPr>
              <a:t>FLASH</a:t>
            </a:r>
            <a:r>
              <a:rPr lang="zh-CN" altLang="en-US" sz="2400" dirty="0" smtClean="0">
                <a:latin typeface="+mj-ea"/>
                <a:ea typeface="+mj-ea"/>
              </a:rPr>
              <a:t>读取、写入的</a:t>
            </a:r>
            <a:r>
              <a:rPr lang="zh-CN" altLang="en-US" sz="2400" dirty="0">
                <a:latin typeface="+mj-ea"/>
                <a:ea typeface="+mj-ea"/>
              </a:rPr>
              <a:t>时序</a:t>
            </a:r>
            <a:endParaRPr lang="en-US" altLang="zh-CN" sz="2400" dirty="0">
              <a:latin typeface="+mj-ea"/>
              <a:ea typeface="+mj-ea"/>
            </a:endParaRPr>
          </a:p>
          <a:p>
            <a:pPr lvl="1"/>
            <a:r>
              <a:rPr lang="en-US" altLang="zh-CN" sz="2400" dirty="0" smtClean="0">
                <a:latin typeface="+mj-ea"/>
                <a:ea typeface="+mj-ea"/>
              </a:rPr>
              <a:t>FLASH</a:t>
            </a:r>
            <a:r>
              <a:rPr lang="zh-CN" altLang="en-US" sz="2400" dirty="0" smtClean="0">
                <a:latin typeface="+mj-ea"/>
                <a:ea typeface="+mj-ea"/>
              </a:rPr>
              <a:t>擦除、读取状态寄存器的时序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/>
            <a:r>
              <a:rPr lang="zh-CN" altLang="en-US" sz="2400" dirty="0" smtClean="0">
                <a:latin typeface="+mj-ea"/>
                <a:ea typeface="+mj-ea"/>
              </a:rPr>
              <a:t>使用我们写好的</a:t>
            </a:r>
            <a:r>
              <a:rPr lang="en-US" altLang="zh-CN" sz="2400" dirty="0" smtClean="0">
                <a:latin typeface="+mj-ea"/>
                <a:ea typeface="+mj-ea"/>
              </a:rPr>
              <a:t>FLASH</a:t>
            </a:r>
            <a:r>
              <a:rPr lang="zh-CN" altLang="en-US" sz="2400" dirty="0" smtClean="0">
                <a:latin typeface="+mj-ea"/>
                <a:ea typeface="+mj-ea"/>
              </a:rPr>
              <a:t>模块</a:t>
            </a:r>
            <a:r>
              <a:rPr lang="en-US" altLang="zh-CN" sz="2400" dirty="0" smtClean="0">
                <a:latin typeface="+mj-ea"/>
                <a:ea typeface="+mj-ea"/>
              </a:rPr>
              <a:t>——</a:t>
            </a:r>
            <a:r>
              <a:rPr lang="zh-CN" altLang="en-US" sz="2400" dirty="0" smtClean="0">
                <a:latin typeface="+mj-ea"/>
                <a:ea typeface="+mj-ea"/>
              </a:rPr>
              <a:t>管脚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/>
            <a:r>
              <a:rPr lang="zh-CN" altLang="en-US" sz="2400" dirty="0">
                <a:latin typeface="+mj-ea"/>
                <a:ea typeface="+mj-ea"/>
              </a:rPr>
              <a:t>使用我们写好的</a:t>
            </a:r>
            <a:r>
              <a:rPr lang="en-US" altLang="zh-CN" sz="2400" dirty="0">
                <a:latin typeface="+mj-ea"/>
                <a:ea typeface="+mj-ea"/>
              </a:rPr>
              <a:t>FLASH</a:t>
            </a:r>
            <a:r>
              <a:rPr lang="zh-CN" altLang="en-US" sz="2400" dirty="0">
                <a:latin typeface="+mj-ea"/>
                <a:ea typeface="+mj-ea"/>
              </a:rPr>
              <a:t>模块</a:t>
            </a:r>
            <a:r>
              <a:rPr lang="en-US" altLang="zh-CN" sz="2400" dirty="0" smtClean="0">
                <a:latin typeface="+mj-ea"/>
                <a:ea typeface="+mj-ea"/>
              </a:rPr>
              <a:t>——</a:t>
            </a:r>
            <a:r>
              <a:rPr lang="zh-CN" altLang="en-US" sz="2400" dirty="0">
                <a:latin typeface="+mj-ea"/>
                <a:ea typeface="+mj-ea"/>
              </a:rPr>
              <a:t>使用方法</a:t>
            </a:r>
            <a:endParaRPr lang="en-US" altLang="zh-CN" sz="2400" dirty="0">
              <a:latin typeface="+mj-ea"/>
              <a:ea typeface="+mj-ea"/>
            </a:endParaRPr>
          </a:p>
          <a:p>
            <a:pPr lvl="1"/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9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1393</TotalTime>
  <Words>1030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FLASH/RAM读写软件说明 与　使用HDL读写FLASH</vt:lpstr>
      <vt:lpstr>内容提要</vt:lpstr>
      <vt:lpstr>FLASH/RAM读写软件说明</vt:lpstr>
      <vt:lpstr>使用读写软件写入数据到FLASH/RAM</vt:lpstr>
      <vt:lpstr>使用读写软件从FLASH/RAM读取数据</vt:lpstr>
      <vt:lpstr>软件的其它操作</vt:lpstr>
      <vt:lpstr>软件支持的两种格式</vt:lpstr>
      <vt:lpstr>如何使用VHDL读写FLASH</vt:lpstr>
      <vt:lpstr>如何使用VHDL读写FLASH——内容提要</vt:lpstr>
      <vt:lpstr>FLASH使用基本常识</vt:lpstr>
      <vt:lpstr>FLASH芯片的管脚与基本操作 (p3)</vt:lpstr>
      <vt:lpstr>FLASH读取、写入的时序</vt:lpstr>
      <vt:lpstr>FLASH擦除、读取状态寄存器的时序</vt:lpstr>
      <vt:lpstr>使用我们写好的FLASH模块——管脚</vt:lpstr>
      <vt:lpstr>使用我们写好的FLASH模块——使用方法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如何使用VHDL读写FLASH　与 FLASH/RAM读写程序的使用</dc:title>
  <dc:creator>Gene</dc:creator>
  <cp:lastModifiedBy>Gene</cp:lastModifiedBy>
  <cp:revision>61</cp:revision>
  <dcterms:created xsi:type="dcterms:W3CDTF">2011-11-16T14:57:53Z</dcterms:created>
  <dcterms:modified xsi:type="dcterms:W3CDTF">2011-11-17T14:34:44Z</dcterms:modified>
</cp:coreProperties>
</file>