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3"/>
    <p:sldMasterId id="2147483657" r:id="rId4"/>
    <p:sldMasterId id="2147483664" r:id="rId5"/>
  </p:sldMasterIdLst>
  <p:notesMasterIdLst>
    <p:notesMasterId r:id="rId7"/>
  </p:notesMasterIdLst>
  <p:handoutMasterIdLst>
    <p:handoutMasterId r:id="rId44"/>
  </p:handoutMasterIdLst>
  <p:sldIdLst>
    <p:sldId id="257" r:id="rId6"/>
    <p:sldId id="1207" r:id="rId8"/>
    <p:sldId id="1347" r:id="rId9"/>
    <p:sldId id="1149" r:id="rId10"/>
    <p:sldId id="1357" r:id="rId11"/>
    <p:sldId id="1351" r:id="rId12"/>
    <p:sldId id="1187" r:id="rId13"/>
    <p:sldId id="1352" r:id="rId14"/>
    <p:sldId id="1144" r:id="rId15"/>
    <p:sldId id="1362" r:id="rId16"/>
    <p:sldId id="1146" r:id="rId17"/>
    <p:sldId id="1358" r:id="rId18"/>
    <p:sldId id="1372" r:id="rId19"/>
    <p:sldId id="1353" r:id="rId20"/>
    <p:sldId id="1193" r:id="rId21"/>
    <p:sldId id="1194" r:id="rId22"/>
    <p:sldId id="1354" r:id="rId23"/>
    <p:sldId id="1185" r:id="rId24"/>
    <p:sldId id="1373" r:id="rId25"/>
    <p:sldId id="1366" r:id="rId26"/>
    <p:sldId id="1370" r:id="rId27"/>
    <p:sldId id="1359" r:id="rId28"/>
    <p:sldId id="1376" r:id="rId29"/>
    <p:sldId id="1197" r:id="rId30"/>
    <p:sldId id="1365" r:id="rId31"/>
    <p:sldId id="1363" r:id="rId32"/>
    <p:sldId id="1202" r:id="rId33"/>
    <p:sldId id="1368" r:id="rId34"/>
    <p:sldId id="1199" r:id="rId35"/>
    <p:sldId id="1200" r:id="rId36"/>
    <p:sldId id="1201" r:id="rId37"/>
    <p:sldId id="1369" r:id="rId38"/>
    <p:sldId id="1360" r:id="rId39"/>
    <p:sldId id="1374" r:id="rId40"/>
    <p:sldId id="1397" r:id="rId41"/>
    <p:sldId id="1400" r:id="rId42"/>
    <p:sldId id="1033" r:id="rId43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 钰丹" initials="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3366FF"/>
    <a:srgbClr val="FF3399"/>
    <a:srgbClr val="33CC33"/>
    <a:srgbClr val="00FF00"/>
    <a:srgbClr val="A59AE4"/>
    <a:srgbClr val="FF99CC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2323" autoAdjust="0"/>
  </p:normalViewPr>
  <p:slideViewPr>
    <p:cSldViewPr snapToGrid="0">
      <p:cViewPr varScale="1">
        <p:scale>
          <a:sx n="130" d="100"/>
          <a:sy n="130" d="100"/>
        </p:scale>
        <p:origin x="13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9" Type="http://schemas.openxmlformats.org/officeDocument/2006/relationships/tags" Target="tags/tag6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78173-6C72-47B2-BCF6-EF0DAA8FEA6E}" type="doc">
      <dgm:prSet loTypeId="urn:microsoft.com/office/officeart/2005/8/layout/hList6" loCatId="list" qsTypeId="urn:microsoft.com/office/officeart/2005/8/quickstyle/simple1#1" qsCatId="simple" csTypeId="urn:microsoft.com/office/officeart/2005/8/colors/colorful5#1" csCatId="colorful" phldr="1"/>
      <dgm:spPr/>
    </dgm:pt>
    <dgm:pt modelId="{26C7882E-F6A8-49AE-8EF8-AC6C38CC1E56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卷积层</a:t>
          </a:r>
        </a:p>
      </dgm:t>
    </dgm:pt>
    <dgm:pt modelId="{DEBEA5ED-A8B0-434E-B741-44299E649FFB}" cxnId="{F7BE8B1D-5B26-46A5-823E-8CD30F0E79CB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9BA1CB-CF54-493F-B8A6-C7D71CB36A35}" cxnId="{F7BE8B1D-5B26-46A5-823E-8CD30F0E79CB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32C341-AF58-4FBE-BDBC-77FB15A59EB3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池化层</a:t>
          </a:r>
        </a:p>
      </dgm:t>
    </dgm:pt>
    <dgm:pt modelId="{76D27288-7ECB-49EB-93B0-832AD20450A7}" cxnId="{F7015CF0-5E9A-4CFC-A4EE-FE3532A7DFB9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CEC606-3A88-45F6-8E9B-1A0A1E0669B3}" cxnId="{F7015CF0-5E9A-4CFC-A4EE-FE3532A7DFB9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D6322-B380-4C3B-9CEF-B08636B40243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全连接层</a:t>
          </a:r>
        </a:p>
      </dgm:t>
    </dgm:pt>
    <dgm:pt modelId="{6849A6DA-A74E-4C3A-AE08-011F3E8AAE9F}" cxnId="{8CFF0A59-557F-4BCA-ABDD-B79317AC2C58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78B735-C5B5-44C6-82DF-19BE3AAB532F}" cxnId="{8CFF0A59-557F-4BCA-ABDD-B79317AC2C58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2FA385-E36D-48A6-BE0D-D90D1C26CCEB}">
      <dgm:prSet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提取特征</a:t>
          </a:r>
        </a:p>
      </dgm:t>
    </dgm:pt>
    <dgm:pt modelId="{8FC798EC-C989-4738-BC44-8C4F3CAC56C7}" cxnId="{25E03B86-2E1F-4FEB-8E70-D745B662C8AA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1F1DB9-AA7E-4E2C-9183-C3F45AC4AB2D}" cxnId="{25E03B86-2E1F-4FEB-8E70-D745B662C8AA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468EA-7988-469F-8FC1-925844686C05}">
      <dgm:prSet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降维、防止过拟合</a:t>
          </a:r>
        </a:p>
      </dgm:t>
    </dgm:pt>
    <dgm:pt modelId="{EF89F028-D7F1-498F-BACA-86F70BFE6239}" cxnId="{805C23A2-0C68-410C-9C04-E11494A2B43A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ABA479-D2E1-4ABA-9E9C-B4AF1BBB9725}" cxnId="{805C23A2-0C68-410C-9C04-E11494A2B43A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741A48-B669-47E4-BA8A-B8F002941B1A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输出结果</a:t>
          </a:r>
        </a:p>
      </dgm:t>
    </dgm:pt>
    <dgm:pt modelId="{FF6001C9-8021-4620-A206-C381CB811915}" cxnId="{4AD24A3C-90E4-450D-8751-6CA9CCD0F9EC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085C-D681-4CC4-9094-C122C5B910C0}" cxnId="{4AD24A3C-90E4-450D-8751-6CA9CCD0F9EC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6F225-4676-48E2-93A5-27EB43D8BE00}" type="pres">
      <dgm:prSet presAssocID="{86E78173-6C72-47B2-BCF6-EF0DAA8FEA6E}" presName="Name0" presStyleCnt="0">
        <dgm:presLayoutVars>
          <dgm:dir/>
          <dgm:resizeHandles val="exact"/>
        </dgm:presLayoutVars>
      </dgm:prSet>
      <dgm:spPr/>
    </dgm:pt>
    <dgm:pt modelId="{B3C7AE2B-A55C-47AA-9C09-4B218949E57C}" type="pres">
      <dgm:prSet presAssocID="{26C7882E-F6A8-49AE-8EF8-AC6C38CC1E56}" presName="node" presStyleLbl="node1" presStyleIdx="0" presStyleCnt="3">
        <dgm:presLayoutVars>
          <dgm:bulletEnabled val="1"/>
        </dgm:presLayoutVars>
      </dgm:prSet>
      <dgm:spPr/>
    </dgm:pt>
    <dgm:pt modelId="{6083FECA-90E3-4300-8CE8-1395902892EA}" type="pres">
      <dgm:prSet presAssocID="{229BA1CB-CF54-493F-B8A6-C7D71CB36A35}" presName="sibTrans" presStyleCnt="0"/>
      <dgm:spPr/>
    </dgm:pt>
    <dgm:pt modelId="{EEAB2008-AFE0-4FC6-9A47-4EB2B74CA890}" type="pres">
      <dgm:prSet presAssocID="{3632C341-AF58-4FBE-BDBC-77FB15A59EB3}" presName="node" presStyleLbl="node1" presStyleIdx="1" presStyleCnt="3">
        <dgm:presLayoutVars>
          <dgm:bulletEnabled val="1"/>
        </dgm:presLayoutVars>
      </dgm:prSet>
      <dgm:spPr/>
    </dgm:pt>
    <dgm:pt modelId="{671A2952-A44E-4A5B-BC11-6E432129B265}" type="pres">
      <dgm:prSet presAssocID="{74CEC606-3A88-45F6-8E9B-1A0A1E0669B3}" presName="sibTrans" presStyleCnt="0"/>
      <dgm:spPr/>
    </dgm:pt>
    <dgm:pt modelId="{7FC50C48-67BA-4F45-941C-7CA1DF34139E}" type="pres">
      <dgm:prSet presAssocID="{04FD6322-B380-4C3B-9CEF-B08636B40243}" presName="node" presStyleLbl="node1" presStyleIdx="2" presStyleCnt="3">
        <dgm:presLayoutVars>
          <dgm:bulletEnabled val="1"/>
        </dgm:presLayoutVars>
      </dgm:prSet>
      <dgm:spPr/>
    </dgm:pt>
  </dgm:ptLst>
  <dgm:cxnLst>
    <dgm:cxn modelId="{67317309-5E9F-4057-A7F1-68C1A4D27881}" type="presOf" srcId="{26C7882E-F6A8-49AE-8EF8-AC6C38CC1E56}" destId="{B3C7AE2B-A55C-47AA-9C09-4B218949E57C}" srcOrd="0" destOrd="0" presId="urn:microsoft.com/office/officeart/2005/8/layout/hList6"/>
    <dgm:cxn modelId="{F7BE8B1D-5B26-46A5-823E-8CD30F0E79CB}" srcId="{86E78173-6C72-47B2-BCF6-EF0DAA8FEA6E}" destId="{26C7882E-F6A8-49AE-8EF8-AC6C38CC1E56}" srcOrd="0" destOrd="0" parTransId="{DEBEA5ED-A8B0-434E-B741-44299E649FFB}" sibTransId="{229BA1CB-CF54-493F-B8A6-C7D71CB36A35}"/>
    <dgm:cxn modelId="{73D76E27-D62F-44E3-998E-F530740DC136}" type="presOf" srcId="{BFC468EA-7988-469F-8FC1-925844686C05}" destId="{EEAB2008-AFE0-4FC6-9A47-4EB2B74CA890}" srcOrd="0" destOrd="1" presId="urn:microsoft.com/office/officeart/2005/8/layout/hList6"/>
    <dgm:cxn modelId="{4AD24A3C-90E4-450D-8751-6CA9CCD0F9EC}" srcId="{04FD6322-B380-4C3B-9CEF-B08636B40243}" destId="{91741A48-B669-47E4-BA8A-B8F002941B1A}" srcOrd="0" destOrd="0" parTransId="{FF6001C9-8021-4620-A206-C381CB811915}" sibTransId="{EF5D085C-D681-4CC4-9094-C122C5B910C0}"/>
    <dgm:cxn modelId="{6946FF47-A699-4954-B6D7-21EB6EFF7C05}" type="presOf" srcId="{91741A48-B669-47E4-BA8A-B8F002941B1A}" destId="{7FC50C48-67BA-4F45-941C-7CA1DF34139E}" srcOrd="0" destOrd="1" presId="urn:microsoft.com/office/officeart/2005/8/layout/hList6"/>
    <dgm:cxn modelId="{6FE2BD6C-A549-4859-8FCF-F84757803516}" type="presOf" srcId="{912FA385-E36D-48A6-BE0D-D90D1C26CCEB}" destId="{B3C7AE2B-A55C-47AA-9C09-4B218949E57C}" srcOrd="0" destOrd="1" presId="urn:microsoft.com/office/officeart/2005/8/layout/hList6"/>
    <dgm:cxn modelId="{8CFF0A59-557F-4BCA-ABDD-B79317AC2C58}" srcId="{86E78173-6C72-47B2-BCF6-EF0DAA8FEA6E}" destId="{04FD6322-B380-4C3B-9CEF-B08636B40243}" srcOrd="2" destOrd="0" parTransId="{6849A6DA-A74E-4C3A-AE08-011F3E8AAE9F}" sibTransId="{9378B735-C5B5-44C6-82DF-19BE3AAB532F}"/>
    <dgm:cxn modelId="{6FB1A959-7743-4EE2-8505-D5FCEF444FB0}" type="presOf" srcId="{86E78173-6C72-47B2-BCF6-EF0DAA8FEA6E}" destId="{83D6F225-4676-48E2-93A5-27EB43D8BE00}" srcOrd="0" destOrd="0" presId="urn:microsoft.com/office/officeart/2005/8/layout/hList6"/>
    <dgm:cxn modelId="{25E03B86-2E1F-4FEB-8E70-D745B662C8AA}" srcId="{26C7882E-F6A8-49AE-8EF8-AC6C38CC1E56}" destId="{912FA385-E36D-48A6-BE0D-D90D1C26CCEB}" srcOrd="0" destOrd="0" parTransId="{8FC798EC-C989-4738-BC44-8C4F3CAC56C7}" sibTransId="{841F1DB9-AA7E-4E2C-9183-C3F45AC4AB2D}"/>
    <dgm:cxn modelId="{805C23A2-0C68-410C-9C04-E11494A2B43A}" srcId="{3632C341-AF58-4FBE-BDBC-77FB15A59EB3}" destId="{BFC468EA-7988-469F-8FC1-925844686C05}" srcOrd="0" destOrd="0" parTransId="{EF89F028-D7F1-498F-BACA-86F70BFE6239}" sibTransId="{F3ABA479-D2E1-4ABA-9E9C-B4AF1BBB9725}"/>
    <dgm:cxn modelId="{B9EEE6BF-AA4F-46D5-B092-96D8748AD897}" type="presOf" srcId="{3632C341-AF58-4FBE-BDBC-77FB15A59EB3}" destId="{EEAB2008-AFE0-4FC6-9A47-4EB2B74CA890}" srcOrd="0" destOrd="0" presId="urn:microsoft.com/office/officeart/2005/8/layout/hList6"/>
    <dgm:cxn modelId="{2B2346D3-3010-4C2B-AFD9-1197C2C3DE80}" type="presOf" srcId="{04FD6322-B380-4C3B-9CEF-B08636B40243}" destId="{7FC50C48-67BA-4F45-941C-7CA1DF34139E}" srcOrd="0" destOrd="0" presId="urn:microsoft.com/office/officeart/2005/8/layout/hList6"/>
    <dgm:cxn modelId="{F7015CF0-5E9A-4CFC-A4EE-FE3532A7DFB9}" srcId="{86E78173-6C72-47B2-BCF6-EF0DAA8FEA6E}" destId="{3632C341-AF58-4FBE-BDBC-77FB15A59EB3}" srcOrd="1" destOrd="0" parTransId="{76D27288-7ECB-49EB-93B0-832AD20450A7}" sibTransId="{74CEC606-3A88-45F6-8E9B-1A0A1E0669B3}"/>
    <dgm:cxn modelId="{B09310AA-031B-4999-9F1B-AEF1E363D89A}" type="presParOf" srcId="{83D6F225-4676-48E2-93A5-27EB43D8BE00}" destId="{B3C7AE2B-A55C-47AA-9C09-4B218949E57C}" srcOrd="0" destOrd="0" presId="urn:microsoft.com/office/officeart/2005/8/layout/hList6"/>
    <dgm:cxn modelId="{495C564E-A4FF-456A-A101-B6D62BD42C9D}" type="presParOf" srcId="{83D6F225-4676-48E2-93A5-27EB43D8BE00}" destId="{6083FECA-90E3-4300-8CE8-1395902892EA}" srcOrd="1" destOrd="0" presId="urn:microsoft.com/office/officeart/2005/8/layout/hList6"/>
    <dgm:cxn modelId="{43319926-4B21-41D5-B805-21CF57CD0226}" type="presParOf" srcId="{83D6F225-4676-48E2-93A5-27EB43D8BE00}" destId="{EEAB2008-AFE0-4FC6-9A47-4EB2B74CA890}" srcOrd="2" destOrd="0" presId="urn:microsoft.com/office/officeart/2005/8/layout/hList6"/>
    <dgm:cxn modelId="{5F60483F-D40C-4B3C-AFF3-2521DC6D4919}" type="presParOf" srcId="{83D6F225-4676-48E2-93A5-27EB43D8BE00}" destId="{671A2952-A44E-4A5B-BC11-6E432129B265}" srcOrd="3" destOrd="0" presId="urn:microsoft.com/office/officeart/2005/8/layout/hList6"/>
    <dgm:cxn modelId="{B553B88F-4D80-4145-9630-4EA0C8455367}" type="presParOf" srcId="{83D6F225-4676-48E2-93A5-27EB43D8BE00}" destId="{7FC50C48-67BA-4F45-941C-7CA1DF34139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1874244"/>
        <a:chOff x="0" y="0"/>
        <a:chExt cx="8128000" cy="1874244"/>
      </a:xfrm>
    </dsp:grpSpPr>
    <dsp:sp modelId="{B3C7AE2B-A55C-47AA-9C09-4B218949E57C}">
      <dsp:nvSpPr>
        <dsp:cNvPr id="3" name="流程图: 手动操作 2"/>
        <dsp:cNvSpPr/>
      </dsp:nvSpPr>
      <dsp:spPr bwMode="white">
        <a:xfrm rot="-5400000">
          <a:off x="353037" y="-353037"/>
          <a:ext cx="1874244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177800" tIns="0" rIns="355600" bIns="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卷积层</a:t>
          </a:r>
          <a:endParaRPr lang="zh-CN" altLang="en-US" sz="28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提取特征</a:t>
          </a:r>
        </a:p>
      </dsp:txBody>
      <dsp:txXfrm rot="-5400000">
        <a:off x="353037" y="-353037"/>
        <a:ext cx="1874244" cy="2580317"/>
      </dsp:txXfrm>
    </dsp:sp>
    <dsp:sp modelId="{EEAB2008-AFE0-4FC6-9A47-4EB2B74CA890}">
      <dsp:nvSpPr>
        <dsp:cNvPr id="4" name="流程图: 手动操作 3"/>
        <dsp:cNvSpPr/>
      </dsp:nvSpPr>
      <dsp:spPr bwMode="white">
        <a:xfrm rot="-5400000">
          <a:off x="3126878" y="-353037"/>
          <a:ext cx="1874244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5">
            <a:hueOff val="-3390000"/>
            <a:satOff val="-8626"/>
            <a:lumOff val="-588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177800" tIns="0" rIns="355600" bIns="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池化层</a:t>
          </a:r>
          <a:endParaRPr lang="zh-CN" altLang="en-US" sz="28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降维、防止过拟合</a:t>
          </a:r>
        </a:p>
      </dsp:txBody>
      <dsp:txXfrm rot="-5400000">
        <a:off x="3126878" y="-353037"/>
        <a:ext cx="1874244" cy="2580317"/>
      </dsp:txXfrm>
    </dsp:sp>
    <dsp:sp modelId="{7FC50C48-67BA-4F45-941C-7CA1DF34139E}">
      <dsp:nvSpPr>
        <dsp:cNvPr id="5" name="流程图: 手动操作 4"/>
        <dsp:cNvSpPr/>
      </dsp:nvSpPr>
      <dsp:spPr bwMode="white">
        <a:xfrm rot="-5400000">
          <a:off x="5900719" y="-353037"/>
          <a:ext cx="1874244" cy="2580317"/>
        </a:xfrm>
        <a:prstGeom prst="flowChartManualOperation">
          <a:avLst/>
        </a:prstGeom>
        <a:solidFill>
          <a:schemeClr val="accent2">
            <a:lumMod val="60000"/>
            <a:lumOff val="40000"/>
          </a:schemeClr>
        </a:solidFill>
      </dsp:spPr>
      <dsp:style>
        <a:lnRef idx="2">
          <a:schemeClr val="lt1"/>
        </a:lnRef>
        <a:fillRef idx="1">
          <a:schemeClr val="accent5">
            <a:hueOff val="-6780000"/>
            <a:satOff val="-17254"/>
            <a:lumOff val="-1176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177800" tIns="0" rIns="355600" bIns="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全连接层</a:t>
          </a:r>
          <a:endParaRPr lang="zh-CN" altLang="en-US" sz="28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输出结果</a:t>
          </a:r>
        </a:p>
      </dsp:txBody>
      <dsp:txXfrm rot="-5400000">
        <a:off x="5900719" y="-353037"/>
        <a:ext cx="1874244" cy="258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65E49-D195-432D-8F28-230D9A8C6C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B29-4DC0-4D30-880D-404EB8DA0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E594-5FF7-4327-8936-581CD19B0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7DBAA-765C-4A04-862F-E589233B00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F6432-638A-4DD0-83D2-6A59D23289A9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1F6432-638A-4DD0-83D2-6A59D23289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0000"/>
            <a:ext cx="10464800" cy="47089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3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>
            <a:fillRect/>
          </a:stretch>
        </p:blipFill>
        <p:spPr bwMode="auto">
          <a:xfrm>
            <a:off x="0" y="3875809"/>
            <a:ext cx="12192000" cy="2982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42864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158537"/>
            <a:ext cx="11489267" cy="4930775"/>
          </a:xfrm>
          <a:prstGeom prst="rect">
            <a:avLst/>
          </a:prstGeom>
        </p:spPr>
        <p:txBody>
          <a:bodyPr tIns="46800"/>
          <a:lstStyle>
            <a:lvl1pPr marL="228600" indent="-360045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7145">
              <a:lnSpc>
                <a:spcPts val="2785"/>
              </a:lnSpc>
            </a:pPr>
            <a:r>
              <a:rPr lang="en-US" spc="-7"/>
              <a:t>Fei-Fei Li </a:t>
            </a:r>
            <a:r>
              <a:rPr lang="en-US"/>
              <a:t>&amp; Justin Johnson &amp; </a:t>
            </a:r>
            <a:r>
              <a:rPr lang="en-US" spc="-7"/>
              <a:t>Serena</a:t>
            </a:r>
            <a:r>
              <a:rPr lang="en-US" spc="-167"/>
              <a:t> </a:t>
            </a:r>
            <a:r>
              <a:rPr lang="en-US" spc="-7"/>
              <a:t>Yeung</a:t>
            </a:r>
            <a:endParaRPr lang="en-US" spc="-7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665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7145">
              <a:lnSpc>
                <a:spcPts val="3080"/>
              </a:lnSpc>
            </a:pPr>
            <a:r>
              <a:rPr lang="en-US" spc="-7"/>
              <a:t>April 18,</a:t>
            </a:r>
            <a:r>
              <a:rPr lang="en-US" spc="-120"/>
              <a:t> </a:t>
            </a:r>
            <a:r>
              <a:rPr lang="en-US" spc="-7"/>
              <a:t>2017</a:t>
            </a:r>
            <a:endParaRPr lang="en-US" spc="-7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65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7145">
              <a:lnSpc>
                <a:spcPts val="3175"/>
              </a:lnSpc>
            </a:pPr>
            <a:r>
              <a:rPr lang="en-US" sz="4000" spc="-9" baseline="1000"/>
              <a:t>Lecture </a:t>
            </a:r>
            <a:r>
              <a:rPr lang="en-US" sz="4000" baseline="1000"/>
              <a:t>5 -</a:t>
            </a:r>
            <a:r>
              <a:rPr lang="en-US" sz="4000" spc="-369" baseline="1000"/>
              <a:t> </a:t>
            </a:r>
            <a:fld id="{81D60167-4931-47E6-BA6A-407CBD079E47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3633" y="125480"/>
            <a:ext cx="296333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7145">
              <a:lnSpc>
                <a:spcPts val="2785"/>
              </a:lnSpc>
            </a:pPr>
            <a:r>
              <a:rPr lang="en-US" spc="-7"/>
              <a:t>Fei-Fei Li </a:t>
            </a:r>
            <a:r>
              <a:rPr lang="en-US"/>
              <a:t>&amp; Justin Johnson &amp; </a:t>
            </a:r>
            <a:r>
              <a:rPr lang="en-US" spc="-7"/>
              <a:t>Serena</a:t>
            </a:r>
            <a:r>
              <a:rPr lang="en-US" spc="-167"/>
              <a:t> </a:t>
            </a:r>
            <a:r>
              <a:rPr lang="en-US" spc="-7"/>
              <a:t>Yeung</a:t>
            </a:r>
            <a:endParaRPr lang="en-US" spc="-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665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7145">
              <a:lnSpc>
                <a:spcPts val="3080"/>
              </a:lnSpc>
            </a:pPr>
            <a:r>
              <a:rPr lang="en-US" spc="-7"/>
              <a:t>April 18,</a:t>
            </a:r>
            <a:r>
              <a:rPr lang="en-US" spc="-120"/>
              <a:t> </a:t>
            </a:r>
            <a:r>
              <a:rPr lang="en-US" spc="-7"/>
              <a:t>2017</a:t>
            </a:r>
            <a:endParaRPr lang="en-US" spc="-7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65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7145">
              <a:lnSpc>
                <a:spcPts val="3175"/>
              </a:lnSpc>
            </a:pPr>
            <a:r>
              <a:rPr lang="en-US" sz="4000" spc="-9" baseline="1000"/>
              <a:t>Lecture </a:t>
            </a:r>
            <a:r>
              <a:rPr lang="en-US" sz="4000" baseline="1000"/>
              <a:t>5 -</a:t>
            </a:r>
            <a:r>
              <a:rPr lang="en-US" sz="4000" spc="-369" baseline="1000"/>
              <a:t> </a:t>
            </a:r>
            <a:fld id="{81D60167-4931-47E6-BA6A-407CBD079E47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7145">
              <a:lnSpc>
                <a:spcPts val="2785"/>
              </a:lnSpc>
            </a:pPr>
            <a:r>
              <a:rPr lang="en-US" spc="-7"/>
              <a:t>Fei-Fei Li </a:t>
            </a:r>
            <a:r>
              <a:rPr lang="en-US"/>
              <a:t>&amp; Justin Johnson &amp; </a:t>
            </a:r>
            <a:r>
              <a:rPr lang="en-US" spc="-7"/>
              <a:t>Serena</a:t>
            </a:r>
            <a:r>
              <a:rPr lang="en-US" spc="-167"/>
              <a:t> </a:t>
            </a:r>
            <a:r>
              <a:rPr lang="en-US" spc="-7"/>
              <a:t>Yeung</a:t>
            </a:r>
            <a:endParaRPr lang="en-US" spc="-7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665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7145">
              <a:lnSpc>
                <a:spcPts val="3080"/>
              </a:lnSpc>
            </a:pPr>
            <a:r>
              <a:rPr lang="en-US" spc="-7"/>
              <a:t>April 18,</a:t>
            </a:r>
            <a:r>
              <a:rPr lang="en-US" spc="-120"/>
              <a:t> </a:t>
            </a:r>
            <a:r>
              <a:rPr lang="en-US" spc="-7"/>
              <a:t>2017</a:t>
            </a:r>
            <a:endParaRPr lang="en-US" spc="-7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65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7145">
              <a:lnSpc>
                <a:spcPts val="3175"/>
              </a:lnSpc>
            </a:pPr>
            <a:r>
              <a:rPr lang="en-US" sz="4000" spc="-9" baseline="1000"/>
              <a:t>Lecture </a:t>
            </a:r>
            <a:r>
              <a:rPr lang="en-US" sz="4000" baseline="1000"/>
              <a:t>5 -</a:t>
            </a:r>
            <a:r>
              <a:rPr lang="en-US" sz="4000" spc="-369" baseline="1000"/>
              <a:t> </a:t>
            </a:r>
            <a:fld id="{81D60167-4931-47E6-BA6A-407CBD079E47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3"/>
            <a:ext cx="97536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3"/>
            <a:ext cx="3048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7"/>
            <a:ext cx="9144000" cy="1514475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n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112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600" y="1219200"/>
            <a:ext cx="6324596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7112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EE50-228F-47C4-8969-0B8D76D9D6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15A-0388-4A1B-BA0D-B3AA93B83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31371" y="1118784"/>
            <a:ext cx="11329259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93600" y="254688"/>
            <a:ext cx="114336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4673600" y="6453337"/>
            <a:ext cx="28448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" y="92606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2160"/>
            <a:ext cx="12192000" cy="227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  <a:ln w="12700" cmpd="sng">
            <a:solidFill>
              <a:srgbClr val="FF99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0000"/>
            <a:ext cx="10464800" cy="47089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3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>
            <a:fillRect/>
          </a:stretch>
        </p:blipFill>
        <p:spPr bwMode="auto">
          <a:xfrm>
            <a:off x="0" y="3875809"/>
            <a:ext cx="12192000" cy="2982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" y="92606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2160"/>
            <a:ext cx="12192000" cy="227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  <a:ln w="12700" cmpd="sng">
            <a:solidFill>
              <a:srgbClr val="FF99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  <a:ln w="12700" cmpd="sng">
            <a:solidFill>
              <a:srgbClr val="FF99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55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92100" indent="-292100" algn="l" rtl="0" eaLnBrk="0" fontAlgn="base" hangingPunct="0">
        <a:lnSpc>
          <a:spcPct val="95000"/>
        </a:lnSpc>
        <a:spcBef>
          <a:spcPct val="60000"/>
        </a:spcBef>
        <a:spcAft>
          <a:spcPct val="15000"/>
        </a:spcAft>
        <a:buClr>
          <a:srgbClr val="999999"/>
        </a:buClr>
        <a:buSzPct val="80000"/>
        <a:buFont typeface="Arial" panose="020B0604020202020204" pitchFamily="34" charset="0"/>
        <a:buChar char="►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94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●"/>
        <a:defRPr sz="2000">
          <a:solidFill>
            <a:schemeClr val="accent1"/>
          </a:solidFill>
          <a:latin typeface="+mn-lt"/>
        </a:defRPr>
      </a:lvl2pPr>
      <a:lvl3pPr marL="1024255" indent="-224155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○"/>
        <a:defRPr>
          <a:solidFill>
            <a:schemeClr val="accent1"/>
          </a:solidFill>
          <a:latin typeface="+mn-lt"/>
        </a:defRPr>
      </a:lvl3pPr>
      <a:lvl4pPr marL="1371600" indent="-233680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SzPct val="120000"/>
        <a:buFont typeface="Arial" panose="020B0604020202020204" pitchFamily="34" charset="0"/>
        <a:buChar char="+"/>
        <a:defRPr sz="1600">
          <a:solidFill>
            <a:schemeClr val="accent1"/>
          </a:solidFill>
          <a:latin typeface="+mn-lt"/>
        </a:defRPr>
      </a:lvl4pPr>
      <a:lvl5pPr marL="1710055" indent="-224155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5pPr>
      <a:lvl6pPr marL="2167255" indent="-224155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6pPr>
      <a:lvl7pPr marL="2624455" indent="-224155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7pPr>
      <a:lvl8pPr marL="3081655" indent="-224155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8pPr>
      <a:lvl9pPr marL="3538855" indent="-224155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  <a:ln w="12700" cmpd="sng">
            <a:solidFill>
              <a:srgbClr val="FF99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55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92100" indent="-292100" algn="l" rtl="0" eaLnBrk="0" fontAlgn="base" hangingPunct="0">
        <a:lnSpc>
          <a:spcPct val="95000"/>
        </a:lnSpc>
        <a:spcBef>
          <a:spcPct val="60000"/>
        </a:spcBef>
        <a:spcAft>
          <a:spcPct val="15000"/>
        </a:spcAft>
        <a:buClr>
          <a:srgbClr val="999999"/>
        </a:buClr>
        <a:buSzPct val="80000"/>
        <a:buFont typeface="Arial" panose="020B0604020202020204" pitchFamily="34" charset="0"/>
        <a:buChar char="►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94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●"/>
        <a:defRPr sz="2000">
          <a:solidFill>
            <a:schemeClr val="accent1"/>
          </a:solidFill>
          <a:latin typeface="+mn-lt"/>
        </a:defRPr>
      </a:lvl2pPr>
      <a:lvl3pPr marL="1024255" indent="-224155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○"/>
        <a:defRPr>
          <a:solidFill>
            <a:schemeClr val="accent1"/>
          </a:solidFill>
          <a:latin typeface="+mn-lt"/>
        </a:defRPr>
      </a:lvl3pPr>
      <a:lvl4pPr marL="1371600" indent="-233680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SzPct val="120000"/>
        <a:buFont typeface="Arial" panose="020B0604020202020204" pitchFamily="34" charset="0"/>
        <a:buChar char="+"/>
        <a:defRPr sz="1600">
          <a:solidFill>
            <a:schemeClr val="accent1"/>
          </a:solidFill>
          <a:latin typeface="+mn-lt"/>
        </a:defRPr>
      </a:lvl4pPr>
      <a:lvl5pPr marL="1710055" indent="-224155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5pPr>
      <a:lvl6pPr marL="2167255" indent="-224155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6pPr>
      <a:lvl7pPr marL="2624455" indent="-224155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7pPr>
      <a:lvl8pPr marL="3081655" indent="-224155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8pPr>
      <a:lvl9pPr marL="3538855" indent="-224155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1658600" y="644965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9.png"/><Relationship Id="rId2" Type="http://schemas.openxmlformats.org/officeDocument/2006/relationships/tags" Target="../tags/tag3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6.xml"/><Relationship Id="rId4" Type="http://schemas.openxmlformats.org/officeDocument/2006/relationships/hyperlink" Target="http://faculty.bjtu.edu.cn/9430/" TargetMode="External"/><Relationship Id="rId3" Type="http://schemas.openxmlformats.org/officeDocument/2006/relationships/hyperlink" Target="http://faculty.bjtu.edu.cn/9167/" TargetMode="External"/><Relationship Id="rId2" Type="http://schemas.openxmlformats.org/officeDocument/2006/relationships/hyperlink" Target="http://faculty.bjtu.edu.cn/7563/" TargetMode="Externa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" y="92606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2160"/>
            <a:ext cx="12192000" cy="227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矩形 8"/>
          <p:cNvSpPr/>
          <p:nvPr/>
        </p:nvSpPr>
        <p:spPr>
          <a:xfrm>
            <a:off x="3733800" y="304800"/>
            <a:ext cx="8077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北京交通大学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时间序列数据分析挖掘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课程组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1100" y="2362726"/>
            <a:ext cx="9829800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GB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卷积神经网络</a:t>
            </a:r>
            <a:endParaRPr lang="en-US" altLang="zh-CN" sz="48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55764"/>
          <a:stretch>
            <a:fillRect/>
          </a:stretch>
        </p:blipFill>
        <p:spPr>
          <a:xfrm>
            <a:off x="1326146" y="1263674"/>
            <a:ext cx="7478632" cy="24430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时序数据生成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处理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800100" y="772160"/>
            <a:ext cx="60452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滑窗、划分特征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标签函数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矩形: 圆角 10"/>
          <p:cNvSpPr/>
          <p:nvPr/>
        </p:nvSpPr>
        <p:spPr bwMode="auto">
          <a:xfrm>
            <a:off x="1326146" y="5875703"/>
            <a:ext cx="7478632" cy="629920"/>
          </a:xfrm>
          <a:prstGeom prst="roundRect">
            <a:avLst>
              <a:gd name="adj" fmla="val 199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83552" y="4633309"/>
            <a:ext cx="2916663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扩展数据维度，使其符合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1D-CNN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的输入要求：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channel, length) 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 bwMode="auto">
          <a:xfrm>
            <a:off x="9083552" y="4680219"/>
            <a:ext cx="2916663" cy="1156855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t="51876"/>
          <a:stretch>
            <a:fillRect/>
          </a:stretch>
        </p:blipFill>
        <p:spPr>
          <a:xfrm>
            <a:off x="1326146" y="3756309"/>
            <a:ext cx="7478632" cy="26577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时序数据生成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处理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838200" y="3457627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数据处理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666393"/>
            <a:ext cx="8534400" cy="16856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4005124"/>
            <a:ext cx="4312851" cy="2525696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838200" y="1013295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生成混合模式的时序数据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76" y="3900706"/>
            <a:ext cx="6598899" cy="27345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4159" y="1139619"/>
            <a:ext cx="32960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时序数据生成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8792" y="3531473"/>
            <a:ext cx="326403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CNN-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真实数据回归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317" y="1139619"/>
            <a:ext cx="444152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CNN-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6316" y="3531472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实验要求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3189" y="1826787"/>
            <a:ext cx="2775129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数据生成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数据准备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08720" y="4268016"/>
            <a:ext cx="3508480" cy="16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时序数据生成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处理复现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模拟数据回归复现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真实数据回归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3189" y="4188646"/>
            <a:ext cx="4225931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数据处理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构建卷积神经网络进行回归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7120" y="1824774"/>
            <a:ext cx="3833600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构建卷积神经网络进行回归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 bwMode="auto">
          <a:xfrm>
            <a:off x="8699475" y="3906022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模拟数据回归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构建一维卷积神经网络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24931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907020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289109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8668294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9049731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907019" y="3037243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8289108" y="3037243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668294" y="3037243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5" name="直接连接符 4"/>
          <p:cNvCxnSpPr>
            <a:stCxn id="3" idx="2"/>
            <a:endCxn id="45" idx="0"/>
          </p:cNvCxnSpPr>
          <p:nvPr/>
        </p:nvCxnSpPr>
        <p:spPr>
          <a:xfrm>
            <a:off x="7715976" y="2555902"/>
            <a:ext cx="382088" cy="4813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2"/>
            <a:endCxn id="45" idx="0"/>
          </p:cNvCxnSpPr>
          <p:nvPr/>
        </p:nvCxnSpPr>
        <p:spPr>
          <a:xfrm flipH="1">
            <a:off x="8098064" y="2555902"/>
            <a:ext cx="1" cy="4813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2" idx="2"/>
            <a:endCxn id="45" idx="0"/>
          </p:cNvCxnSpPr>
          <p:nvPr/>
        </p:nvCxnSpPr>
        <p:spPr>
          <a:xfrm flipH="1">
            <a:off x="8098064" y="2555902"/>
            <a:ext cx="382090" cy="4813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7" idx="0"/>
          </p:cNvCxnSpPr>
          <p:nvPr/>
        </p:nvCxnSpPr>
        <p:spPr>
          <a:xfrm>
            <a:off x="8098065" y="2555902"/>
            <a:ext cx="382088" cy="48134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47" idx="0"/>
          </p:cNvCxnSpPr>
          <p:nvPr/>
        </p:nvCxnSpPr>
        <p:spPr>
          <a:xfrm flipH="1">
            <a:off x="8480153" y="2555902"/>
            <a:ext cx="1" cy="48134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3" idx="2"/>
            <a:endCxn id="47" idx="0"/>
          </p:cNvCxnSpPr>
          <p:nvPr/>
        </p:nvCxnSpPr>
        <p:spPr>
          <a:xfrm flipH="1">
            <a:off x="8480153" y="2555902"/>
            <a:ext cx="379186" cy="48134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43" idx="2"/>
            <a:endCxn id="48" idx="0"/>
          </p:cNvCxnSpPr>
          <p:nvPr/>
        </p:nvCxnSpPr>
        <p:spPr>
          <a:xfrm>
            <a:off x="8859339" y="2555902"/>
            <a:ext cx="0" cy="48134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4" idx="2"/>
            <a:endCxn id="48" idx="0"/>
          </p:cNvCxnSpPr>
          <p:nvPr/>
        </p:nvCxnSpPr>
        <p:spPr>
          <a:xfrm flipH="1">
            <a:off x="8859339" y="2555902"/>
            <a:ext cx="381437" cy="48134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2" idx="2"/>
            <a:endCxn id="48" idx="0"/>
          </p:cNvCxnSpPr>
          <p:nvPr/>
        </p:nvCxnSpPr>
        <p:spPr>
          <a:xfrm>
            <a:off x="8480154" y="2555902"/>
            <a:ext cx="379185" cy="48134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 bwMode="auto">
          <a:xfrm>
            <a:off x="7931580" y="3900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77" name="直接连接符 76"/>
          <p:cNvCxnSpPr>
            <a:stCxn id="74" idx="2"/>
            <a:endCxn id="76" idx="0"/>
          </p:cNvCxnSpPr>
          <p:nvPr/>
        </p:nvCxnSpPr>
        <p:spPr>
          <a:xfrm>
            <a:off x="7712111" y="3479139"/>
            <a:ext cx="410514" cy="420867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76" idx="0"/>
          </p:cNvCxnSpPr>
          <p:nvPr/>
        </p:nvCxnSpPr>
        <p:spPr>
          <a:xfrm>
            <a:off x="8114393" y="3479139"/>
            <a:ext cx="8232" cy="420867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9876646" y="3870904"/>
            <a:ext cx="249874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1*2*32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padding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9749315" y="2535105"/>
            <a:ext cx="2626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Conv kernel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1*3*32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stride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478937" y="2998953"/>
            <a:ext cx="121920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1*5*32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992042" y="3440857"/>
            <a:ext cx="214031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Avg_pool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矩形: 圆角 93"/>
          <p:cNvSpPr/>
          <p:nvPr/>
        </p:nvSpPr>
        <p:spPr bwMode="auto">
          <a:xfrm>
            <a:off x="6908039" y="1949032"/>
            <a:ext cx="5224316" cy="4268887"/>
          </a:xfrm>
          <a:prstGeom prst="roundRect">
            <a:avLst>
              <a:gd name="adj" fmla="val 10241"/>
            </a:avLst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55" y="1664040"/>
            <a:ext cx="6688984" cy="507492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 bwMode="auto">
          <a:xfrm>
            <a:off x="9428264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055226" y="3037243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6" name="直接连接符 35"/>
          <p:cNvCxnSpPr>
            <a:stCxn id="34" idx="2"/>
            <a:endCxn id="35" idx="0"/>
          </p:cNvCxnSpPr>
          <p:nvPr/>
        </p:nvCxnSpPr>
        <p:spPr>
          <a:xfrm flipH="1">
            <a:off x="9246271" y="2555902"/>
            <a:ext cx="373038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4" idx="2"/>
            <a:endCxn id="35" idx="0"/>
          </p:cNvCxnSpPr>
          <p:nvPr/>
        </p:nvCxnSpPr>
        <p:spPr>
          <a:xfrm>
            <a:off x="9240776" y="2555902"/>
            <a:ext cx="5495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3" idx="2"/>
          </p:cNvCxnSpPr>
          <p:nvPr/>
        </p:nvCxnSpPr>
        <p:spPr>
          <a:xfrm>
            <a:off x="8859339" y="2555902"/>
            <a:ext cx="386932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 bwMode="auto">
          <a:xfrm>
            <a:off x="8309745" y="3900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53" name="直接连接符 52"/>
          <p:cNvCxnSpPr>
            <a:endCxn id="51" idx="0"/>
          </p:cNvCxnSpPr>
          <p:nvPr/>
        </p:nvCxnSpPr>
        <p:spPr>
          <a:xfrm>
            <a:off x="8480153" y="3479139"/>
            <a:ext cx="20637" cy="4208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51" idx="0"/>
          </p:cNvCxnSpPr>
          <p:nvPr/>
        </p:nvCxnSpPr>
        <p:spPr>
          <a:xfrm flipH="1">
            <a:off x="8500790" y="3479139"/>
            <a:ext cx="389731" cy="4208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 bwMode="auto">
          <a:xfrm>
            <a:off x="7767320" y="4786368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A59AE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71" name="直接连接符 70"/>
          <p:cNvCxnSpPr>
            <a:stCxn id="86" idx="2"/>
            <a:endCxn id="68" idx="0"/>
          </p:cNvCxnSpPr>
          <p:nvPr/>
        </p:nvCxnSpPr>
        <p:spPr>
          <a:xfrm>
            <a:off x="7720786" y="4347433"/>
            <a:ext cx="237579" cy="438935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6" idx="2"/>
            <a:endCxn id="68" idx="0"/>
          </p:cNvCxnSpPr>
          <p:nvPr/>
        </p:nvCxnSpPr>
        <p:spPr>
          <a:xfrm flipH="1">
            <a:off x="7958365" y="4341902"/>
            <a:ext cx="164260" cy="444466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auto">
          <a:xfrm>
            <a:off x="8144689" y="4786368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79" name="直接连接符 78"/>
          <p:cNvCxnSpPr>
            <a:stCxn id="76" idx="2"/>
            <a:endCxn id="78" idx="0"/>
          </p:cNvCxnSpPr>
          <p:nvPr/>
        </p:nvCxnSpPr>
        <p:spPr>
          <a:xfrm>
            <a:off x="8122625" y="4341902"/>
            <a:ext cx="213109" cy="444466"/>
          </a:xfrm>
          <a:prstGeom prst="line">
            <a:avLst/>
          </a:prstGeom>
          <a:ln w="19050">
            <a:solidFill>
              <a:srgbClr val="00CC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8325574" y="4341902"/>
            <a:ext cx="165056" cy="444466"/>
          </a:xfrm>
          <a:prstGeom prst="line">
            <a:avLst/>
          </a:prstGeom>
          <a:ln w="19050">
            <a:solidFill>
              <a:srgbClr val="00CC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 bwMode="auto">
          <a:xfrm>
            <a:off x="7978116" y="5640688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1D20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85" name="直接连接符 84"/>
          <p:cNvCxnSpPr>
            <a:stCxn id="68" idx="2"/>
            <a:endCxn id="84" idx="0"/>
          </p:cNvCxnSpPr>
          <p:nvPr/>
        </p:nvCxnSpPr>
        <p:spPr>
          <a:xfrm>
            <a:off x="7958365" y="5228264"/>
            <a:ext cx="210796" cy="412424"/>
          </a:xfrm>
          <a:prstGeom prst="line">
            <a:avLst/>
          </a:prstGeom>
          <a:ln w="19050">
            <a:solidFill>
              <a:srgbClr val="1D205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8" idx="2"/>
            <a:endCxn id="84" idx="0"/>
          </p:cNvCxnSpPr>
          <p:nvPr/>
        </p:nvCxnSpPr>
        <p:spPr>
          <a:xfrm flipH="1">
            <a:off x="8169161" y="5228264"/>
            <a:ext cx="166573" cy="412424"/>
          </a:xfrm>
          <a:prstGeom prst="line">
            <a:avLst/>
          </a:prstGeom>
          <a:ln w="19050">
            <a:solidFill>
              <a:srgbClr val="1D205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9992346" y="2094226"/>
            <a:ext cx="185160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padding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749012" y="4300952"/>
            <a:ext cx="2626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Conv kernel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1*2*64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Stride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652883" y="4802185"/>
            <a:ext cx="87130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1*3*64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000584" y="5136833"/>
            <a:ext cx="214031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Avg_pool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0690363" y="5593066"/>
            <a:ext cx="87130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1*1*64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 bwMode="auto">
          <a:xfrm>
            <a:off x="812800" y="4635500"/>
            <a:ext cx="2317750" cy="16668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矩形: 圆角 58"/>
          <p:cNvSpPr/>
          <p:nvPr/>
        </p:nvSpPr>
        <p:spPr bwMode="auto">
          <a:xfrm>
            <a:off x="812799" y="4818390"/>
            <a:ext cx="2743200" cy="16668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矩形: 圆角 59"/>
          <p:cNvSpPr/>
          <p:nvPr/>
        </p:nvSpPr>
        <p:spPr bwMode="auto">
          <a:xfrm>
            <a:off x="812799" y="5001280"/>
            <a:ext cx="2463800" cy="18668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" name="矩形: 圆角 62"/>
          <p:cNvSpPr/>
          <p:nvPr/>
        </p:nvSpPr>
        <p:spPr bwMode="auto">
          <a:xfrm>
            <a:off x="812799" y="5204170"/>
            <a:ext cx="2743200" cy="18668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142702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521066" y="3037243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75" name="直接连接符 74"/>
          <p:cNvCxnSpPr>
            <a:endCxn id="74" idx="0"/>
          </p:cNvCxnSpPr>
          <p:nvPr/>
        </p:nvCxnSpPr>
        <p:spPr>
          <a:xfrm flipH="1">
            <a:off x="7712111" y="2555902"/>
            <a:ext cx="373038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74" idx="0"/>
          </p:cNvCxnSpPr>
          <p:nvPr/>
        </p:nvCxnSpPr>
        <p:spPr>
          <a:xfrm>
            <a:off x="7706616" y="2555902"/>
            <a:ext cx="5495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7325179" y="2555902"/>
            <a:ext cx="386932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 bwMode="auto">
          <a:xfrm>
            <a:off x="7529741" y="3905537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8529320" y="4786368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A59AE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endCxn id="87" idx="0"/>
          </p:cNvCxnSpPr>
          <p:nvPr/>
        </p:nvCxnSpPr>
        <p:spPr>
          <a:xfrm>
            <a:off x="8482786" y="4347433"/>
            <a:ext cx="237579" cy="438935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endCxn id="87" idx="0"/>
          </p:cNvCxnSpPr>
          <p:nvPr/>
        </p:nvCxnSpPr>
        <p:spPr>
          <a:xfrm flipH="1">
            <a:off x="8720365" y="4341902"/>
            <a:ext cx="164260" cy="444466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59" grpId="0" animBg="1"/>
      <p:bldP spid="59" grpId="1" animBg="1"/>
      <p:bldP spid="60" grpId="0" animBg="1"/>
      <p:bldP spid="60" grpId="1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模拟数据回归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构建一维卷积神经网络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56360" y="3374095"/>
            <a:ext cx="594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参数初始化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56360" y="1747491"/>
            <a:ext cx="594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损失函数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均方误差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239000" y="2385228"/>
                <a:ext cx="2514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385228"/>
                <a:ext cx="2514406" cy="430887"/>
              </a:xfrm>
              <a:prstGeom prst="rect">
                <a:avLst/>
              </a:prstGeom>
              <a:blipFill rotWithShape="1">
                <a:blip r:embed="rId1"/>
                <a:stretch>
                  <a:fillRect t="-39" r="18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54" y="2292307"/>
            <a:ext cx="3977679" cy="543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59" y="3912135"/>
            <a:ext cx="6089469" cy="21947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36" y="1596235"/>
            <a:ext cx="9970361" cy="47934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模拟数据回归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97585" y="1828800"/>
            <a:ext cx="2094415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完成网络初始化和训练参数的设置后，开始训练</a:t>
            </a:r>
            <a:endParaRPr lang="en-US" altLang="zh-CN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在每一轮训练中，对每一小批数据计算梯度，反向传播更新参数</a:t>
            </a:r>
            <a:endParaRPr lang="en-US" altLang="zh-CN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每一轮训练后，计算并输出当前模型在训练集和测试集上的损失</a:t>
            </a:r>
            <a:endParaRPr lang="zh-CN" altLang="en-US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/>
          <p:cNvSpPr/>
          <p:nvPr/>
        </p:nvSpPr>
        <p:spPr bwMode="auto">
          <a:xfrm>
            <a:off x="10116876" y="1752600"/>
            <a:ext cx="1998924" cy="1066800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: 圆角 9"/>
          <p:cNvSpPr/>
          <p:nvPr/>
        </p:nvSpPr>
        <p:spPr bwMode="auto">
          <a:xfrm>
            <a:off x="10116876" y="3270687"/>
            <a:ext cx="1998924" cy="1225113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: 圆角 10"/>
          <p:cNvSpPr/>
          <p:nvPr/>
        </p:nvSpPr>
        <p:spPr bwMode="auto">
          <a:xfrm>
            <a:off x="10137132" y="4967877"/>
            <a:ext cx="1998924" cy="1280523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 bwMode="auto">
          <a:xfrm>
            <a:off x="31336" y="2296274"/>
            <a:ext cx="9893300" cy="4150220"/>
          </a:xfrm>
          <a:prstGeom prst="roundRect">
            <a:avLst>
              <a:gd name="adj" fmla="val 199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446010" y="2712378"/>
            <a:ext cx="7783589" cy="2342507"/>
          </a:xfrm>
          <a:prstGeom prst="roundRect">
            <a:avLst>
              <a:gd name="adj" fmla="val 199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模拟数据回归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绘制损失函数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(loss)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zh-CN" altLang="en-US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804" y="2601321"/>
            <a:ext cx="5454848" cy="18385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1573235"/>
            <a:ext cx="4381500" cy="1200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3001820"/>
            <a:ext cx="480060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6489" y="1028265"/>
            <a:ext cx="4430943" cy="28748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模拟数据回归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85800" y="1028265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绘制损失函数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(loss)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zh-CN" altLang="en-US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1190625" y="4572000"/>
            <a:ext cx="3533775" cy="400110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00150" y="4572000"/>
            <a:ext cx="5105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绘制局部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曲线，观察变化情况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226300" y="3082715"/>
            <a:ext cx="3390899" cy="3668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70" y="2118371"/>
            <a:ext cx="4857750" cy="22955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84" y="3956961"/>
            <a:ext cx="4412848" cy="2874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模拟数据回归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85800" y="1028265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预测并对比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9625" y="2255520"/>
            <a:ext cx="4364355" cy="2454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用训练好的模型在测试集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实现单值预测；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想要预测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时刻的值，将该时刻前面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(window_size-1)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个真实值作为网络输入，网络输出即为预测值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将真实序列与预测序列用不同颜色绘制在同一张图里，评价网络性能</a:t>
            </a:r>
            <a:endParaRPr lang="zh-CN" altLang="en-US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7108825" y="2255520"/>
            <a:ext cx="4415155" cy="2412365"/>
          </a:xfrm>
          <a:prstGeom prst="roundRect">
            <a:avLst>
              <a:gd name="adj" fmla="val 8650"/>
            </a:avLst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615" y="3100305"/>
            <a:ext cx="5356225" cy="2781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52525" y="1550035"/>
            <a:ext cx="5355590" cy="1239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模拟数据回归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85800" y="1028265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预测并对比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542" y="2036099"/>
            <a:ext cx="6701558" cy="39350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3911600" y="2671942"/>
            <a:ext cx="608445" cy="5284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791777" y="3404836"/>
            <a:ext cx="608445" cy="5284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4159" y="1139619"/>
            <a:ext cx="32960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时序数据生成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8792" y="3531473"/>
            <a:ext cx="326403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CNN-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真实数据回归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317" y="1139619"/>
            <a:ext cx="444152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CNN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6316" y="3531472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实验要求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3189" y="1826787"/>
            <a:ext cx="2775129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数据生成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数据准备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08720" y="4268016"/>
            <a:ext cx="3508480" cy="16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时序数据生成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处理复现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模拟数据回归复现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真实数据回归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3189" y="4188646"/>
            <a:ext cx="4225931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数据处理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构建卷积神经网络进行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7120" y="1824774"/>
            <a:ext cx="3833600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卷积神经网络进行回归</a:t>
            </a:r>
            <a:endParaRPr lang="en-US" altLang="zh-CN" sz="200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模拟数据回归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85800" y="1028265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其它模型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1470161"/>
            <a:ext cx="6582252" cy="52360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962502" y="5138075"/>
            <a:ext cx="2504597" cy="1959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62502" y="4803924"/>
            <a:ext cx="2504597" cy="1959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699475" y="3906022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524931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907020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289109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668294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9049731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907019" y="3037243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8289108" y="3037243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668294" y="3037243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68" name="直接连接符 67"/>
          <p:cNvCxnSpPr>
            <a:stCxn id="60" idx="2"/>
            <a:endCxn id="65" idx="0"/>
          </p:cNvCxnSpPr>
          <p:nvPr/>
        </p:nvCxnSpPr>
        <p:spPr>
          <a:xfrm>
            <a:off x="7715976" y="2555902"/>
            <a:ext cx="382088" cy="4813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1" idx="2"/>
            <a:endCxn id="65" idx="0"/>
          </p:cNvCxnSpPr>
          <p:nvPr/>
        </p:nvCxnSpPr>
        <p:spPr>
          <a:xfrm flipH="1">
            <a:off x="8098064" y="2555902"/>
            <a:ext cx="1" cy="4813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2" idx="2"/>
            <a:endCxn id="65" idx="0"/>
          </p:cNvCxnSpPr>
          <p:nvPr/>
        </p:nvCxnSpPr>
        <p:spPr>
          <a:xfrm flipH="1">
            <a:off x="8098064" y="2555902"/>
            <a:ext cx="382090" cy="4813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2"/>
            <a:endCxn id="66" idx="0"/>
          </p:cNvCxnSpPr>
          <p:nvPr/>
        </p:nvCxnSpPr>
        <p:spPr>
          <a:xfrm>
            <a:off x="8098065" y="2555902"/>
            <a:ext cx="382088" cy="48134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2" idx="2"/>
            <a:endCxn id="66" idx="0"/>
          </p:cNvCxnSpPr>
          <p:nvPr/>
        </p:nvCxnSpPr>
        <p:spPr>
          <a:xfrm flipH="1">
            <a:off x="8480153" y="2555902"/>
            <a:ext cx="1" cy="48134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3" idx="2"/>
            <a:endCxn id="66" idx="0"/>
          </p:cNvCxnSpPr>
          <p:nvPr/>
        </p:nvCxnSpPr>
        <p:spPr>
          <a:xfrm flipH="1">
            <a:off x="8480153" y="2555902"/>
            <a:ext cx="379186" cy="48134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3" idx="2"/>
            <a:endCxn id="67" idx="0"/>
          </p:cNvCxnSpPr>
          <p:nvPr/>
        </p:nvCxnSpPr>
        <p:spPr>
          <a:xfrm>
            <a:off x="8859339" y="2555902"/>
            <a:ext cx="0" cy="48134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2"/>
            <a:endCxn id="67" idx="0"/>
          </p:cNvCxnSpPr>
          <p:nvPr/>
        </p:nvCxnSpPr>
        <p:spPr>
          <a:xfrm flipH="1">
            <a:off x="8859339" y="2555902"/>
            <a:ext cx="381437" cy="48134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2" idx="2"/>
            <a:endCxn id="67" idx="0"/>
          </p:cNvCxnSpPr>
          <p:nvPr/>
        </p:nvCxnSpPr>
        <p:spPr>
          <a:xfrm>
            <a:off x="8480154" y="2555902"/>
            <a:ext cx="379185" cy="48134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 bwMode="auto">
          <a:xfrm>
            <a:off x="7931580" y="3900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78" name="直接连接符 77"/>
          <p:cNvCxnSpPr>
            <a:stCxn id="108" idx="2"/>
            <a:endCxn id="77" idx="0"/>
          </p:cNvCxnSpPr>
          <p:nvPr/>
        </p:nvCxnSpPr>
        <p:spPr>
          <a:xfrm>
            <a:off x="7712111" y="3479139"/>
            <a:ext cx="410514" cy="420867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7" idx="0"/>
          </p:cNvCxnSpPr>
          <p:nvPr/>
        </p:nvCxnSpPr>
        <p:spPr>
          <a:xfrm>
            <a:off x="8114393" y="3479139"/>
            <a:ext cx="8232" cy="420867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9876646" y="3870904"/>
            <a:ext cx="249874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1*2*32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padding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749315" y="2535105"/>
            <a:ext cx="2626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Conv kernel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1*3*32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stride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478937" y="2998953"/>
            <a:ext cx="121920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1*5*32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992042" y="3440857"/>
            <a:ext cx="214031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max_pool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矩形: 圆角 83"/>
          <p:cNvSpPr/>
          <p:nvPr/>
        </p:nvSpPr>
        <p:spPr bwMode="auto">
          <a:xfrm>
            <a:off x="6908039" y="1949032"/>
            <a:ext cx="5224316" cy="4268887"/>
          </a:xfrm>
          <a:prstGeom prst="roundRect">
            <a:avLst>
              <a:gd name="adj" fmla="val 10241"/>
            </a:avLst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9428264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9055226" y="3037243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87" name="直接连接符 86"/>
          <p:cNvCxnSpPr>
            <a:stCxn id="85" idx="2"/>
            <a:endCxn id="86" idx="0"/>
          </p:cNvCxnSpPr>
          <p:nvPr/>
        </p:nvCxnSpPr>
        <p:spPr>
          <a:xfrm flipH="1">
            <a:off x="9246271" y="2555902"/>
            <a:ext cx="373038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4" idx="2"/>
            <a:endCxn id="86" idx="0"/>
          </p:cNvCxnSpPr>
          <p:nvPr/>
        </p:nvCxnSpPr>
        <p:spPr>
          <a:xfrm>
            <a:off x="9240776" y="2555902"/>
            <a:ext cx="5495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63" idx="2"/>
          </p:cNvCxnSpPr>
          <p:nvPr/>
        </p:nvCxnSpPr>
        <p:spPr>
          <a:xfrm>
            <a:off x="8859339" y="2555902"/>
            <a:ext cx="386932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 bwMode="auto">
          <a:xfrm>
            <a:off x="8309745" y="3900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91" name="直接连接符 90"/>
          <p:cNvCxnSpPr>
            <a:endCxn id="90" idx="0"/>
          </p:cNvCxnSpPr>
          <p:nvPr/>
        </p:nvCxnSpPr>
        <p:spPr>
          <a:xfrm>
            <a:off x="8480153" y="3479139"/>
            <a:ext cx="20637" cy="4208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endCxn id="90" idx="0"/>
          </p:cNvCxnSpPr>
          <p:nvPr/>
        </p:nvCxnSpPr>
        <p:spPr>
          <a:xfrm flipH="1">
            <a:off x="8500790" y="3479139"/>
            <a:ext cx="389731" cy="4208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 bwMode="auto">
          <a:xfrm>
            <a:off x="7767320" y="4786368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A59AE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94" name="直接连接符 93"/>
          <p:cNvCxnSpPr>
            <a:stCxn id="112" idx="2"/>
            <a:endCxn id="93" idx="0"/>
          </p:cNvCxnSpPr>
          <p:nvPr/>
        </p:nvCxnSpPr>
        <p:spPr>
          <a:xfrm>
            <a:off x="7720786" y="4347433"/>
            <a:ext cx="237579" cy="438935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7" idx="2"/>
            <a:endCxn id="93" idx="0"/>
          </p:cNvCxnSpPr>
          <p:nvPr/>
        </p:nvCxnSpPr>
        <p:spPr>
          <a:xfrm flipH="1">
            <a:off x="7958365" y="4341902"/>
            <a:ext cx="164260" cy="444466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 bwMode="auto">
          <a:xfrm>
            <a:off x="8144689" y="4786368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97" name="直接连接符 96"/>
          <p:cNvCxnSpPr>
            <a:stCxn id="77" idx="2"/>
            <a:endCxn id="96" idx="0"/>
          </p:cNvCxnSpPr>
          <p:nvPr/>
        </p:nvCxnSpPr>
        <p:spPr>
          <a:xfrm>
            <a:off x="8122625" y="4341902"/>
            <a:ext cx="213109" cy="444466"/>
          </a:xfrm>
          <a:prstGeom prst="line">
            <a:avLst/>
          </a:prstGeom>
          <a:ln w="19050">
            <a:solidFill>
              <a:srgbClr val="00CC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8325574" y="4341902"/>
            <a:ext cx="165056" cy="444466"/>
          </a:xfrm>
          <a:prstGeom prst="line">
            <a:avLst/>
          </a:prstGeom>
          <a:ln w="19050">
            <a:solidFill>
              <a:srgbClr val="00CC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 bwMode="auto">
          <a:xfrm>
            <a:off x="7978116" y="5640688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1D20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100" name="直接连接符 99"/>
          <p:cNvCxnSpPr>
            <a:stCxn id="93" idx="2"/>
            <a:endCxn id="99" idx="0"/>
          </p:cNvCxnSpPr>
          <p:nvPr/>
        </p:nvCxnSpPr>
        <p:spPr>
          <a:xfrm>
            <a:off x="7958365" y="5228264"/>
            <a:ext cx="210796" cy="412424"/>
          </a:xfrm>
          <a:prstGeom prst="line">
            <a:avLst/>
          </a:prstGeom>
          <a:ln w="19050">
            <a:solidFill>
              <a:srgbClr val="1D205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6" idx="2"/>
            <a:endCxn id="99" idx="0"/>
          </p:cNvCxnSpPr>
          <p:nvPr/>
        </p:nvCxnSpPr>
        <p:spPr>
          <a:xfrm flipH="1">
            <a:off x="8169161" y="5228264"/>
            <a:ext cx="166573" cy="412424"/>
          </a:xfrm>
          <a:prstGeom prst="line">
            <a:avLst/>
          </a:prstGeom>
          <a:ln w="19050">
            <a:solidFill>
              <a:srgbClr val="1D205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9992346" y="2094226"/>
            <a:ext cx="185160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padding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749012" y="4300952"/>
            <a:ext cx="2626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Conv kernel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1*2*64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Stride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652883" y="4802185"/>
            <a:ext cx="87130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1*3*64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000584" y="5136833"/>
            <a:ext cx="214031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_pool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690363" y="5593066"/>
            <a:ext cx="87130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1*1*64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142702" y="2114006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521066" y="3037243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109" name="直接连接符 108"/>
          <p:cNvCxnSpPr>
            <a:endCxn id="108" idx="0"/>
          </p:cNvCxnSpPr>
          <p:nvPr/>
        </p:nvCxnSpPr>
        <p:spPr>
          <a:xfrm flipH="1">
            <a:off x="7712111" y="2555902"/>
            <a:ext cx="373038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7706616" y="2555902"/>
            <a:ext cx="5495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325179" y="2555902"/>
            <a:ext cx="386932" cy="481341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 bwMode="auto">
          <a:xfrm>
            <a:off x="7529741" y="3905537"/>
            <a:ext cx="382089" cy="44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8529320" y="4786368"/>
            <a:ext cx="382089" cy="441896"/>
          </a:xfrm>
          <a:prstGeom prst="rect">
            <a:avLst/>
          </a:prstGeom>
          <a:noFill/>
          <a:ln w="19050" cap="flat" cmpd="sng" algn="ctr">
            <a:solidFill>
              <a:srgbClr val="A59AE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114" name="直接连接符 113"/>
          <p:cNvCxnSpPr>
            <a:endCxn id="113" idx="0"/>
          </p:cNvCxnSpPr>
          <p:nvPr/>
        </p:nvCxnSpPr>
        <p:spPr>
          <a:xfrm>
            <a:off x="8482786" y="4347433"/>
            <a:ext cx="237579" cy="438935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endCxn id="113" idx="0"/>
          </p:cNvCxnSpPr>
          <p:nvPr/>
        </p:nvCxnSpPr>
        <p:spPr>
          <a:xfrm flipH="1">
            <a:off x="8720365" y="4341902"/>
            <a:ext cx="164260" cy="444466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模拟数据回归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85800" y="1028265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5328" y="4241464"/>
            <a:ext cx="3990786" cy="23734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" y="4253351"/>
            <a:ext cx="3828965" cy="22755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68" y="4253351"/>
            <a:ext cx="3964335" cy="236153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966269" y="1470161"/>
            <a:ext cx="0" cy="5387839"/>
          </a:xfrm>
          <a:prstGeom prst="line">
            <a:avLst/>
          </a:prstGeom>
          <a:ln w="38100" cap="flat" cmpd="sng" algn="ctr">
            <a:solidFill>
              <a:srgbClr val="BBC3F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965872" y="1470161"/>
            <a:ext cx="0" cy="5387839"/>
          </a:xfrm>
          <a:prstGeom prst="line">
            <a:avLst/>
          </a:prstGeom>
          <a:ln w="38100" cap="flat" cmpd="sng" algn="ctr">
            <a:solidFill>
              <a:srgbClr val="BBC3F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6349" y="1606651"/>
            <a:ext cx="258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一层前馈神经网络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80169" y="1601524"/>
            <a:ext cx="366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两层卷积神经网络（平均池化）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21960" y="1605427"/>
            <a:ext cx="366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两层卷积神经网络（最大池化）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92" y="2959486"/>
            <a:ext cx="3685570" cy="105074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437" y="3019556"/>
            <a:ext cx="3616754" cy="99067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79" y="2045206"/>
            <a:ext cx="3655011" cy="85631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2862" y="3025936"/>
            <a:ext cx="3782347" cy="10235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1410" y="2051005"/>
            <a:ext cx="3664154" cy="7729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2246" y="2045206"/>
            <a:ext cx="3388804" cy="7759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4159" y="1139619"/>
            <a:ext cx="32960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时序数据生成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8792" y="3531473"/>
            <a:ext cx="326403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CNN-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真实数据回归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317" y="1139619"/>
            <a:ext cx="444152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CNN-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6316" y="3531472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实验要求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3189" y="1826787"/>
            <a:ext cx="2775129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数据生成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数据准备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08720" y="4268016"/>
            <a:ext cx="3508480" cy="16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时序数据生成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处理复现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模拟数据回归复现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真实数据回归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3189" y="4188646"/>
            <a:ext cx="4225931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数据处理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构建卷积神经网络进行回归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7120" y="1824774"/>
            <a:ext cx="3833600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构建卷积神经网络进行回归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真实数据回归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800" y="1504570"/>
            <a:ext cx="963685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1956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年至今的虹桥机场的气象数据，包括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、干球温度、风速风向等等。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l="1518"/>
          <a:stretch>
            <a:fillRect/>
          </a:stretch>
        </p:blipFill>
        <p:spPr>
          <a:xfrm>
            <a:off x="60992" y="4419798"/>
            <a:ext cx="12123399" cy="17415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" y="2085473"/>
            <a:ext cx="12061871" cy="18224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500741" y="2085176"/>
            <a:ext cx="1175657" cy="18119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067800" y="4419798"/>
            <a:ext cx="478971" cy="18224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0000"/>
            <a:ext cx="4328932" cy="47089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真实数据回归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872899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52132" y="1938194"/>
            <a:ext cx="455229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获取气温数据；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666" y="1721261"/>
            <a:ext cx="6720545" cy="471441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52132" y="2775098"/>
            <a:ext cx="3122083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设置为时间格式，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截取数据片段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50161" y="3879606"/>
            <a:ext cx="286330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丢弃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数据；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0161" y="4434164"/>
            <a:ext cx="8024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获取气温数值；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50161" y="5103281"/>
            <a:ext cx="343691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，设置间隔；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50161" y="5675953"/>
            <a:ext cx="267660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插值；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 bwMode="auto">
          <a:xfrm>
            <a:off x="608667" y="1751428"/>
            <a:ext cx="6096934" cy="883795"/>
          </a:xfrm>
          <a:prstGeom prst="roundRect">
            <a:avLst>
              <a:gd name="adj" fmla="val 199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: 圆角 20"/>
          <p:cNvSpPr/>
          <p:nvPr/>
        </p:nvSpPr>
        <p:spPr bwMode="auto">
          <a:xfrm>
            <a:off x="608665" y="2635224"/>
            <a:ext cx="4373643" cy="1251923"/>
          </a:xfrm>
          <a:prstGeom prst="roundRect">
            <a:avLst>
              <a:gd name="adj" fmla="val 199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: 圆角 21"/>
          <p:cNvSpPr/>
          <p:nvPr/>
        </p:nvSpPr>
        <p:spPr bwMode="auto">
          <a:xfrm>
            <a:off x="608665" y="3887147"/>
            <a:ext cx="2966873" cy="439644"/>
          </a:xfrm>
          <a:prstGeom prst="roundRect">
            <a:avLst>
              <a:gd name="adj" fmla="val 199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: 圆角 23"/>
          <p:cNvSpPr/>
          <p:nvPr/>
        </p:nvSpPr>
        <p:spPr bwMode="auto">
          <a:xfrm>
            <a:off x="608665" y="4326792"/>
            <a:ext cx="3857827" cy="630878"/>
          </a:xfrm>
          <a:prstGeom prst="roundRect">
            <a:avLst>
              <a:gd name="adj" fmla="val 199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: 圆角 24"/>
          <p:cNvSpPr/>
          <p:nvPr/>
        </p:nvSpPr>
        <p:spPr bwMode="auto">
          <a:xfrm>
            <a:off x="615461" y="4954056"/>
            <a:ext cx="5855677" cy="608133"/>
          </a:xfrm>
          <a:prstGeom prst="roundRect">
            <a:avLst>
              <a:gd name="adj" fmla="val 199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 bwMode="auto">
          <a:xfrm>
            <a:off x="615461" y="5553508"/>
            <a:ext cx="3851031" cy="435902"/>
          </a:xfrm>
          <a:prstGeom prst="roundRect">
            <a:avLst>
              <a:gd name="adj" fmla="val 199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6" grpId="0"/>
      <p:bldP spid="18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真实数据回归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872899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" y="1312207"/>
            <a:ext cx="392789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调用绘制序列函数进行可视化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262" y="3463490"/>
            <a:ext cx="10634296" cy="32608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81" y="1905719"/>
            <a:ext cx="5816234" cy="15198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真实数据回归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872899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662" y="2163353"/>
            <a:ext cx="753427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真实数据回归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889522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构建一维卷积神经网络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56" y="1401756"/>
            <a:ext cx="7074247" cy="5393713"/>
          </a:xfrm>
          <a:prstGeom prst="rect">
            <a:avLst/>
          </a:prstGeom>
        </p:spPr>
      </p:pic>
      <p:sp>
        <p:nvSpPr>
          <p:cNvPr id="34" name="矩形: 圆角 33"/>
          <p:cNvSpPr/>
          <p:nvPr/>
        </p:nvSpPr>
        <p:spPr bwMode="auto">
          <a:xfrm>
            <a:off x="7469252" y="1712432"/>
            <a:ext cx="4631308" cy="4152705"/>
          </a:xfrm>
          <a:prstGeom prst="roundRect">
            <a:avLst>
              <a:gd name="adj" fmla="val 4048"/>
            </a:avLst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984680" y="1971722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199427" y="1971722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14174" y="1971722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626292" y="1971722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40673" y="1971722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201833" y="2866166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416403" y="2860233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637329" y="2860233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直接连接符 15"/>
          <p:cNvCxnSpPr>
            <a:stCxn id="8" idx="2"/>
            <a:endCxn id="13" idx="0"/>
          </p:cNvCxnSpPr>
          <p:nvPr/>
        </p:nvCxnSpPr>
        <p:spPr>
          <a:xfrm>
            <a:off x="8092054" y="2260626"/>
            <a:ext cx="217153" cy="605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2"/>
            <a:endCxn id="13" idx="0"/>
          </p:cNvCxnSpPr>
          <p:nvPr/>
        </p:nvCxnSpPr>
        <p:spPr>
          <a:xfrm>
            <a:off x="8306801" y="2260626"/>
            <a:ext cx="2406" cy="605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2"/>
            <a:endCxn id="13" idx="0"/>
          </p:cNvCxnSpPr>
          <p:nvPr/>
        </p:nvCxnSpPr>
        <p:spPr>
          <a:xfrm flipH="1">
            <a:off x="8309207" y="2260626"/>
            <a:ext cx="212341" cy="605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2"/>
            <a:endCxn id="14" idx="0"/>
          </p:cNvCxnSpPr>
          <p:nvPr/>
        </p:nvCxnSpPr>
        <p:spPr>
          <a:xfrm>
            <a:off x="8306801" y="2260626"/>
            <a:ext cx="216976" cy="59960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2"/>
            <a:endCxn id="15" idx="0"/>
          </p:cNvCxnSpPr>
          <p:nvPr/>
        </p:nvCxnSpPr>
        <p:spPr>
          <a:xfrm flipH="1">
            <a:off x="8744703" y="2260626"/>
            <a:ext cx="203344" cy="59960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2"/>
            <a:endCxn id="15" idx="0"/>
          </p:cNvCxnSpPr>
          <p:nvPr/>
        </p:nvCxnSpPr>
        <p:spPr>
          <a:xfrm>
            <a:off x="8733666" y="2260626"/>
            <a:ext cx="11037" cy="59960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8341006" y="3633582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直接连接符 25"/>
          <p:cNvCxnSpPr>
            <a:stCxn id="13" idx="2"/>
            <a:endCxn id="25" idx="0"/>
          </p:cNvCxnSpPr>
          <p:nvPr/>
        </p:nvCxnSpPr>
        <p:spPr>
          <a:xfrm>
            <a:off x="8309207" y="3155070"/>
            <a:ext cx="139173" cy="478512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2"/>
            <a:endCxn id="25" idx="0"/>
          </p:cNvCxnSpPr>
          <p:nvPr/>
        </p:nvCxnSpPr>
        <p:spPr>
          <a:xfrm flipH="1">
            <a:off x="8448380" y="3149137"/>
            <a:ext cx="75397" cy="484445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 bwMode="auto">
          <a:xfrm>
            <a:off x="9055420" y="1971722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9270167" y="1976118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9484680" y="1976118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9699428" y="1976118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9913484" y="1976118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0122572" y="1976118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0334317" y="1976118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8" name="直接连接符 67"/>
          <p:cNvCxnSpPr>
            <a:stCxn id="10" idx="2"/>
            <a:endCxn id="14" idx="0"/>
          </p:cNvCxnSpPr>
          <p:nvPr/>
        </p:nvCxnSpPr>
        <p:spPr>
          <a:xfrm>
            <a:off x="8521548" y="2260626"/>
            <a:ext cx="2229" cy="59960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1" idx="2"/>
            <a:endCxn id="14" idx="0"/>
          </p:cNvCxnSpPr>
          <p:nvPr/>
        </p:nvCxnSpPr>
        <p:spPr>
          <a:xfrm flipH="1">
            <a:off x="8523777" y="2260626"/>
            <a:ext cx="209889" cy="59960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" idx="2"/>
            <a:endCxn id="15" idx="0"/>
          </p:cNvCxnSpPr>
          <p:nvPr/>
        </p:nvCxnSpPr>
        <p:spPr>
          <a:xfrm>
            <a:off x="8521548" y="2260626"/>
            <a:ext cx="223155" cy="59960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 bwMode="auto">
          <a:xfrm>
            <a:off x="8852076" y="2860233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5" name="直接连接符 114"/>
          <p:cNvCxnSpPr>
            <a:stCxn id="11" idx="2"/>
            <a:endCxn id="114" idx="0"/>
          </p:cNvCxnSpPr>
          <p:nvPr/>
        </p:nvCxnSpPr>
        <p:spPr>
          <a:xfrm>
            <a:off x="8733666" y="2260626"/>
            <a:ext cx="225784" cy="599607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" idx="2"/>
            <a:endCxn id="114" idx="0"/>
          </p:cNvCxnSpPr>
          <p:nvPr/>
        </p:nvCxnSpPr>
        <p:spPr>
          <a:xfrm>
            <a:off x="8948047" y="2260626"/>
            <a:ext cx="11403" cy="599607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35" idx="2"/>
            <a:endCxn id="114" idx="0"/>
          </p:cNvCxnSpPr>
          <p:nvPr/>
        </p:nvCxnSpPr>
        <p:spPr>
          <a:xfrm flipH="1">
            <a:off x="8959450" y="2260626"/>
            <a:ext cx="203344" cy="599607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10552553" y="1976963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9064198" y="2860691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7" name="直接连接符 86"/>
          <p:cNvCxnSpPr>
            <a:stCxn id="12" idx="2"/>
            <a:endCxn id="86" idx="0"/>
          </p:cNvCxnSpPr>
          <p:nvPr/>
        </p:nvCxnSpPr>
        <p:spPr>
          <a:xfrm>
            <a:off x="8948047" y="2260626"/>
            <a:ext cx="223525" cy="600065"/>
          </a:xfrm>
          <a:prstGeom prst="line">
            <a:avLst/>
          </a:prstGeom>
          <a:ln w="19050">
            <a:solidFill>
              <a:srgbClr val="00CC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35" idx="2"/>
            <a:endCxn id="86" idx="0"/>
          </p:cNvCxnSpPr>
          <p:nvPr/>
        </p:nvCxnSpPr>
        <p:spPr>
          <a:xfrm>
            <a:off x="9162794" y="2260626"/>
            <a:ext cx="8778" cy="600065"/>
          </a:xfrm>
          <a:prstGeom prst="line">
            <a:avLst/>
          </a:prstGeom>
          <a:ln w="19050">
            <a:solidFill>
              <a:srgbClr val="00CC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36" idx="2"/>
            <a:endCxn id="86" idx="0"/>
          </p:cNvCxnSpPr>
          <p:nvPr/>
        </p:nvCxnSpPr>
        <p:spPr>
          <a:xfrm flipH="1">
            <a:off x="9171572" y="2265022"/>
            <a:ext cx="205969" cy="595669"/>
          </a:xfrm>
          <a:prstGeom prst="line">
            <a:avLst/>
          </a:prstGeom>
          <a:ln w="19050">
            <a:solidFill>
              <a:srgbClr val="00CC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 bwMode="auto">
          <a:xfrm>
            <a:off x="9278102" y="2863046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A59AE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9" name="直接连接符 98"/>
          <p:cNvCxnSpPr>
            <a:stCxn id="35" idx="2"/>
            <a:endCxn id="98" idx="0"/>
          </p:cNvCxnSpPr>
          <p:nvPr/>
        </p:nvCxnSpPr>
        <p:spPr>
          <a:xfrm>
            <a:off x="9162794" y="2260626"/>
            <a:ext cx="222682" cy="602420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36" idx="2"/>
            <a:endCxn id="98" idx="0"/>
          </p:cNvCxnSpPr>
          <p:nvPr/>
        </p:nvCxnSpPr>
        <p:spPr>
          <a:xfrm>
            <a:off x="9377541" y="2265022"/>
            <a:ext cx="7935" cy="598024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37" idx="2"/>
            <a:endCxn id="98" idx="0"/>
          </p:cNvCxnSpPr>
          <p:nvPr/>
        </p:nvCxnSpPr>
        <p:spPr>
          <a:xfrm flipH="1">
            <a:off x="9385476" y="2265022"/>
            <a:ext cx="206578" cy="598024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 bwMode="auto">
          <a:xfrm>
            <a:off x="9488640" y="2860690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0" name="直接连接符 109"/>
          <p:cNvCxnSpPr>
            <a:stCxn id="36" idx="2"/>
            <a:endCxn id="109" idx="0"/>
          </p:cNvCxnSpPr>
          <p:nvPr/>
        </p:nvCxnSpPr>
        <p:spPr>
          <a:xfrm>
            <a:off x="9377541" y="2265022"/>
            <a:ext cx="218473" cy="595668"/>
          </a:xfrm>
          <a:prstGeom prst="line">
            <a:avLst/>
          </a:prstGeom>
          <a:ln w="19050">
            <a:solidFill>
              <a:srgbClr val="4472C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37" idx="2"/>
            <a:endCxn id="109" idx="0"/>
          </p:cNvCxnSpPr>
          <p:nvPr/>
        </p:nvCxnSpPr>
        <p:spPr>
          <a:xfrm>
            <a:off x="9592054" y="2265022"/>
            <a:ext cx="3960" cy="595668"/>
          </a:xfrm>
          <a:prstGeom prst="line">
            <a:avLst/>
          </a:prstGeom>
          <a:ln w="19050">
            <a:solidFill>
              <a:srgbClr val="4472C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38" idx="2"/>
            <a:endCxn id="109" idx="0"/>
          </p:cNvCxnSpPr>
          <p:nvPr/>
        </p:nvCxnSpPr>
        <p:spPr>
          <a:xfrm flipH="1">
            <a:off x="9596014" y="2265022"/>
            <a:ext cx="210788" cy="595668"/>
          </a:xfrm>
          <a:prstGeom prst="line">
            <a:avLst/>
          </a:prstGeom>
          <a:ln w="19050">
            <a:solidFill>
              <a:srgbClr val="4472C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 bwMode="auto">
          <a:xfrm>
            <a:off x="9705941" y="2860233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1" name="直接连接符 120"/>
          <p:cNvCxnSpPr>
            <a:stCxn id="37" idx="2"/>
            <a:endCxn id="120" idx="0"/>
          </p:cNvCxnSpPr>
          <p:nvPr/>
        </p:nvCxnSpPr>
        <p:spPr>
          <a:xfrm>
            <a:off x="9592054" y="2265022"/>
            <a:ext cx="221261" cy="595211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38" idx="2"/>
            <a:endCxn id="120" idx="0"/>
          </p:cNvCxnSpPr>
          <p:nvPr/>
        </p:nvCxnSpPr>
        <p:spPr>
          <a:xfrm>
            <a:off x="9806802" y="2265022"/>
            <a:ext cx="6513" cy="595211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39" idx="2"/>
            <a:endCxn id="120" idx="0"/>
          </p:cNvCxnSpPr>
          <p:nvPr/>
        </p:nvCxnSpPr>
        <p:spPr>
          <a:xfrm flipH="1">
            <a:off x="9813315" y="2265022"/>
            <a:ext cx="207543" cy="595211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 bwMode="auto">
          <a:xfrm>
            <a:off x="9919712" y="2860233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2" name="直接连接符 131"/>
          <p:cNvCxnSpPr>
            <a:stCxn id="38" idx="2"/>
            <a:endCxn id="131" idx="0"/>
          </p:cNvCxnSpPr>
          <p:nvPr/>
        </p:nvCxnSpPr>
        <p:spPr>
          <a:xfrm>
            <a:off x="9806802" y="2265022"/>
            <a:ext cx="220284" cy="595211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39" idx="2"/>
            <a:endCxn id="131" idx="0"/>
          </p:cNvCxnSpPr>
          <p:nvPr/>
        </p:nvCxnSpPr>
        <p:spPr>
          <a:xfrm>
            <a:off x="10020858" y="2265022"/>
            <a:ext cx="6228" cy="595211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40" idx="2"/>
            <a:endCxn id="131" idx="0"/>
          </p:cNvCxnSpPr>
          <p:nvPr/>
        </p:nvCxnSpPr>
        <p:spPr>
          <a:xfrm flipH="1">
            <a:off x="10027086" y="2265022"/>
            <a:ext cx="202860" cy="595211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 bwMode="auto">
          <a:xfrm>
            <a:off x="10133966" y="2860233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3" name="直接连接符 142"/>
          <p:cNvCxnSpPr>
            <a:stCxn id="39" idx="2"/>
            <a:endCxn id="142" idx="0"/>
          </p:cNvCxnSpPr>
          <p:nvPr/>
        </p:nvCxnSpPr>
        <p:spPr>
          <a:xfrm>
            <a:off x="10020858" y="2265022"/>
            <a:ext cx="220482" cy="595211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40" idx="2"/>
            <a:endCxn id="142" idx="0"/>
          </p:cNvCxnSpPr>
          <p:nvPr/>
        </p:nvCxnSpPr>
        <p:spPr>
          <a:xfrm>
            <a:off x="10229946" y="2265022"/>
            <a:ext cx="11394" cy="595211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41" idx="2"/>
            <a:endCxn id="142" idx="0"/>
          </p:cNvCxnSpPr>
          <p:nvPr/>
        </p:nvCxnSpPr>
        <p:spPr>
          <a:xfrm flipH="1">
            <a:off x="10241340" y="2265022"/>
            <a:ext cx="200351" cy="595211"/>
          </a:xfrm>
          <a:prstGeom prst="line">
            <a:avLst/>
          </a:prstGeom>
          <a:ln w="19050">
            <a:solidFill>
              <a:srgbClr val="66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 bwMode="auto">
          <a:xfrm>
            <a:off x="10350333" y="2859816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5" name="直接连接符 154"/>
          <p:cNvCxnSpPr>
            <a:stCxn id="40" idx="2"/>
            <a:endCxn id="154" idx="0"/>
          </p:cNvCxnSpPr>
          <p:nvPr/>
        </p:nvCxnSpPr>
        <p:spPr>
          <a:xfrm>
            <a:off x="10229946" y="2265022"/>
            <a:ext cx="227761" cy="594794"/>
          </a:xfrm>
          <a:prstGeom prst="line">
            <a:avLst/>
          </a:prstGeom>
          <a:ln w="19050">
            <a:solidFill>
              <a:srgbClr val="FF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41" idx="2"/>
            <a:endCxn id="154" idx="0"/>
          </p:cNvCxnSpPr>
          <p:nvPr/>
        </p:nvCxnSpPr>
        <p:spPr>
          <a:xfrm>
            <a:off x="10441691" y="2265022"/>
            <a:ext cx="16016" cy="594794"/>
          </a:xfrm>
          <a:prstGeom prst="line">
            <a:avLst/>
          </a:prstGeom>
          <a:ln w="19050">
            <a:solidFill>
              <a:srgbClr val="FF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62" idx="2"/>
            <a:endCxn id="154" idx="0"/>
          </p:cNvCxnSpPr>
          <p:nvPr/>
        </p:nvCxnSpPr>
        <p:spPr>
          <a:xfrm flipH="1">
            <a:off x="10457707" y="2265867"/>
            <a:ext cx="202220" cy="593949"/>
          </a:xfrm>
          <a:prstGeom prst="line">
            <a:avLst/>
          </a:prstGeom>
          <a:ln w="19050">
            <a:solidFill>
              <a:srgbClr val="FF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 bwMode="auto">
          <a:xfrm>
            <a:off x="10571840" y="2862462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8734684" y="3633582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2" name="直接连接符 171"/>
          <p:cNvCxnSpPr>
            <a:stCxn id="114" idx="2"/>
            <a:endCxn id="171" idx="0"/>
          </p:cNvCxnSpPr>
          <p:nvPr/>
        </p:nvCxnSpPr>
        <p:spPr>
          <a:xfrm flipH="1">
            <a:off x="8842058" y="3149137"/>
            <a:ext cx="117392" cy="4844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5" idx="2"/>
            <a:endCxn id="171" idx="0"/>
          </p:cNvCxnSpPr>
          <p:nvPr/>
        </p:nvCxnSpPr>
        <p:spPr>
          <a:xfrm>
            <a:off x="8744703" y="3149137"/>
            <a:ext cx="97355" cy="4844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 bwMode="auto">
          <a:xfrm>
            <a:off x="9172758" y="3633582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0" name="直接连接符 179"/>
          <p:cNvCxnSpPr>
            <a:stCxn id="86" idx="2"/>
            <a:endCxn id="179" idx="0"/>
          </p:cNvCxnSpPr>
          <p:nvPr/>
        </p:nvCxnSpPr>
        <p:spPr>
          <a:xfrm>
            <a:off x="9171572" y="3149595"/>
            <a:ext cx="108560" cy="483987"/>
          </a:xfrm>
          <a:prstGeom prst="line">
            <a:avLst/>
          </a:prstGeom>
          <a:ln w="19050">
            <a:solidFill>
              <a:srgbClr val="00CC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98" idx="2"/>
            <a:endCxn id="179" idx="0"/>
          </p:cNvCxnSpPr>
          <p:nvPr/>
        </p:nvCxnSpPr>
        <p:spPr>
          <a:xfrm flipH="1">
            <a:off x="9280132" y="3151950"/>
            <a:ext cx="105344" cy="481632"/>
          </a:xfrm>
          <a:prstGeom prst="line">
            <a:avLst/>
          </a:prstGeom>
          <a:ln w="19050">
            <a:solidFill>
              <a:srgbClr val="00CC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 bwMode="auto">
          <a:xfrm>
            <a:off x="9601575" y="3633582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7" name="直接连接符 196"/>
          <p:cNvCxnSpPr>
            <a:stCxn id="109" idx="2"/>
            <a:endCxn id="196" idx="0"/>
          </p:cNvCxnSpPr>
          <p:nvPr/>
        </p:nvCxnSpPr>
        <p:spPr>
          <a:xfrm>
            <a:off x="9596014" y="3149594"/>
            <a:ext cx="112935" cy="483988"/>
          </a:xfrm>
          <a:prstGeom prst="line">
            <a:avLst/>
          </a:prstGeom>
          <a:ln w="19050">
            <a:solidFill>
              <a:srgbClr val="FF99C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20" idx="2"/>
            <a:endCxn id="196" idx="0"/>
          </p:cNvCxnSpPr>
          <p:nvPr/>
        </p:nvCxnSpPr>
        <p:spPr>
          <a:xfrm flipH="1">
            <a:off x="9708949" y="3149137"/>
            <a:ext cx="104366" cy="484445"/>
          </a:xfrm>
          <a:prstGeom prst="line">
            <a:avLst/>
          </a:prstGeom>
          <a:ln w="19050">
            <a:solidFill>
              <a:srgbClr val="FF99C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4" name="矩形 203"/>
          <p:cNvSpPr/>
          <p:nvPr/>
        </p:nvSpPr>
        <p:spPr bwMode="auto">
          <a:xfrm>
            <a:off x="10030461" y="3635131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A59AE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5" name="直接连接符 204"/>
          <p:cNvCxnSpPr>
            <a:stCxn id="131" idx="2"/>
            <a:endCxn id="204" idx="0"/>
          </p:cNvCxnSpPr>
          <p:nvPr/>
        </p:nvCxnSpPr>
        <p:spPr>
          <a:xfrm>
            <a:off x="10027086" y="3149137"/>
            <a:ext cx="110749" cy="485994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142" idx="2"/>
            <a:endCxn id="204" idx="0"/>
          </p:cNvCxnSpPr>
          <p:nvPr/>
        </p:nvCxnSpPr>
        <p:spPr>
          <a:xfrm flipH="1">
            <a:off x="10137835" y="3149137"/>
            <a:ext cx="103505" cy="485994"/>
          </a:xfrm>
          <a:prstGeom prst="line">
            <a:avLst/>
          </a:prstGeom>
          <a:ln w="19050">
            <a:solidFill>
              <a:srgbClr val="A59AE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 bwMode="auto">
          <a:xfrm>
            <a:off x="10459010" y="3635131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3" name="直接连接符 212"/>
          <p:cNvCxnSpPr>
            <a:stCxn id="154" idx="2"/>
            <a:endCxn id="212" idx="0"/>
          </p:cNvCxnSpPr>
          <p:nvPr/>
        </p:nvCxnSpPr>
        <p:spPr>
          <a:xfrm>
            <a:off x="10457707" y="3148720"/>
            <a:ext cx="108677" cy="4864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164" idx="2"/>
            <a:endCxn id="212" idx="0"/>
          </p:cNvCxnSpPr>
          <p:nvPr/>
        </p:nvCxnSpPr>
        <p:spPr>
          <a:xfrm flipH="1">
            <a:off x="10566384" y="3151366"/>
            <a:ext cx="112830" cy="48376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 bwMode="auto">
          <a:xfrm>
            <a:off x="9194195" y="4558567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1" name="直接连接符 220"/>
          <p:cNvCxnSpPr>
            <a:stCxn id="25" idx="2"/>
            <a:endCxn id="219" idx="0"/>
          </p:cNvCxnSpPr>
          <p:nvPr/>
        </p:nvCxnSpPr>
        <p:spPr>
          <a:xfrm>
            <a:off x="8448380" y="3922486"/>
            <a:ext cx="853189" cy="636081"/>
          </a:xfrm>
          <a:prstGeom prst="line">
            <a:avLst/>
          </a:prstGeom>
          <a:ln w="19050">
            <a:solidFill>
              <a:srgbClr val="33CC3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1" idx="2"/>
            <a:endCxn id="219" idx="0"/>
          </p:cNvCxnSpPr>
          <p:nvPr/>
        </p:nvCxnSpPr>
        <p:spPr>
          <a:xfrm>
            <a:off x="8842058" y="3922486"/>
            <a:ext cx="459511" cy="636081"/>
          </a:xfrm>
          <a:prstGeom prst="line">
            <a:avLst/>
          </a:prstGeom>
          <a:ln w="19050">
            <a:solidFill>
              <a:srgbClr val="33CC3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179" idx="2"/>
            <a:endCxn id="219" idx="0"/>
          </p:cNvCxnSpPr>
          <p:nvPr/>
        </p:nvCxnSpPr>
        <p:spPr>
          <a:xfrm>
            <a:off x="9280132" y="3922486"/>
            <a:ext cx="21437" cy="636081"/>
          </a:xfrm>
          <a:prstGeom prst="line">
            <a:avLst/>
          </a:prstGeom>
          <a:ln w="19050">
            <a:solidFill>
              <a:srgbClr val="33CC3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96" idx="2"/>
            <a:endCxn id="219" idx="0"/>
          </p:cNvCxnSpPr>
          <p:nvPr/>
        </p:nvCxnSpPr>
        <p:spPr>
          <a:xfrm flipH="1">
            <a:off x="9301569" y="3922486"/>
            <a:ext cx="407380" cy="636081"/>
          </a:xfrm>
          <a:prstGeom prst="line">
            <a:avLst/>
          </a:prstGeom>
          <a:ln w="19050">
            <a:solidFill>
              <a:srgbClr val="33CC3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04" idx="2"/>
            <a:endCxn id="219" idx="0"/>
          </p:cNvCxnSpPr>
          <p:nvPr/>
        </p:nvCxnSpPr>
        <p:spPr>
          <a:xfrm flipH="1">
            <a:off x="9301569" y="3924035"/>
            <a:ext cx="836266" cy="634532"/>
          </a:xfrm>
          <a:prstGeom prst="line">
            <a:avLst/>
          </a:prstGeom>
          <a:ln w="19050">
            <a:solidFill>
              <a:srgbClr val="33CC3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 bwMode="auto">
          <a:xfrm>
            <a:off x="9602937" y="4563166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10887559" y="3644333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9" name="直接连接符 238"/>
          <p:cNvCxnSpPr>
            <a:stCxn id="171" idx="2"/>
            <a:endCxn id="237" idx="0"/>
          </p:cNvCxnSpPr>
          <p:nvPr/>
        </p:nvCxnSpPr>
        <p:spPr>
          <a:xfrm>
            <a:off x="8842058" y="3922486"/>
            <a:ext cx="868253" cy="640680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179" idx="2"/>
            <a:endCxn id="237" idx="0"/>
          </p:cNvCxnSpPr>
          <p:nvPr/>
        </p:nvCxnSpPr>
        <p:spPr>
          <a:xfrm>
            <a:off x="9280132" y="3922486"/>
            <a:ext cx="430179" cy="640680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196" idx="2"/>
            <a:endCxn id="237" idx="0"/>
          </p:cNvCxnSpPr>
          <p:nvPr/>
        </p:nvCxnSpPr>
        <p:spPr>
          <a:xfrm>
            <a:off x="9708949" y="3922486"/>
            <a:ext cx="1362" cy="640680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04" idx="2"/>
            <a:endCxn id="237" idx="0"/>
          </p:cNvCxnSpPr>
          <p:nvPr/>
        </p:nvCxnSpPr>
        <p:spPr>
          <a:xfrm flipH="1">
            <a:off x="9710311" y="3924035"/>
            <a:ext cx="427524" cy="639131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12" idx="2"/>
            <a:endCxn id="237" idx="0"/>
          </p:cNvCxnSpPr>
          <p:nvPr/>
        </p:nvCxnSpPr>
        <p:spPr>
          <a:xfrm flipH="1">
            <a:off x="9710311" y="3924035"/>
            <a:ext cx="856073" cy="639131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 bwMode="auto">
          <a:xfrm>
            <a:off x="10020896" y="4553188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5" name="直接连接符 254"/>
          <p:cNvCxnSpPr>
            <a:stCxn id="179" idx="2"/>
            <a:endCxn id="254" idx="0"/>
          </p:cNvCxnSpPr>
          <p:nvPr/>
        </p:nvCxnSpPr>
        <p:spPr>
          <a:xfrm>
            <a:off x="9280132" y="3922486"/>
            <a:ext cx="848138" cy="630702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196" idx="2"/>
            <a:endCxn id="254" idx="0"/>
          </p:cNvCxnSpPr>
          <p:nvPr/>
        </p:nvCxnSpPr>
        <p:spPr>
          <a:xfrm>
            <a:off x="9708949" y="3922486"/>
            <a:ext cx="419321" cy="630702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04" idx="2"/>
            <a:endCxn id="254" idx="0"/>
          </p:cNvCxnSpPr>
          <p:nvPr/>
        </p:nvCxnSpPr>
        <p:spPr>
          <a:xfrm flipH="1">
            <a:off x="10128270" y="3924035"/>
            <a:ext cx="9565" cy="629153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12" idx="2"/>
            <a:endCxn id="254" idx="0"/>
          </p:cNvCxnSpPr>
          <p:nvPr/>
        </p:nvCxnSpPr>
        <p:spPr>
          <a:xfrm flipH="1">
            <a:off x="10128270" y="3924035"/>
            <a:ext cx="438114" cy="629153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38" idx="2"/>
            <a:endCxn id="254" idx="0"/>
          </p:cNvCxnSpPr>
          <p:nvPr/>
        </p:nvCxnSpPr>
        <p:spPr>
          <a:xfrm flipH="1">
            <a:off x="10128270" y="3933237"/>
            <a:ext cx="866663" cy="619951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2" name="矩形 271"/>
          <p:cNvSpPr/>
          <p:nvPr/>
        </p:nvSpPr>
        <p:spPr bwMode="auto">
          <a:xfrm>
            <a:off x="8697928" y="5433272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3" name="直接连接符 272"/>
          <p:cNvCxnSpPr>
            <a:endCxn id="272" idx="0"/>
          </p:cNvCxnSpPr>
          <p:nvPr/>
        </p:nvCxnSpPr>
        <p:spPr>
          <a:xfrm>
            <a:off x="8387169" y="4857631"/>
            <a:ext cx="418133" cy="57564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endCxn id="272" idx="0"/>
          </p:cNvCxnSpPr>
          <p:nvPr/>
        </p:nvCxnSpPr>
        <p:spPr>
          <a:xfrm>
            <a:off x="8795911" y="4862230"/>
            <a:ext cx="9391" cy="57104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19" idx="2"/>
            <a:endCxn id="272" idx="0"/>
          </p:cNvCxnSpPr>
          <p:nvPr/>
        </p:nvCxnSpPr>
        <p:spPr>
          <a:xfrm flipH="1">
            <a:off x="8805302" y="4847471"/>
            <a:ext cx="496267" cy="58580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0913988" y="2391152"/>
            <a:ext cx="1491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913988" y="3163707"/>
            <a:ext cx="1491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最大池化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950894" y="4068560"/>
            <a:ext cx="1491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913988" y="4955537"/>
            <a:ext cx="1491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最大池化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: 圆角 125"/>
          <p:cNvSpPr/>
          <p:nvPr/>
        </p:nvSpPr>
        <p:spPr bwMode="auto">
          <a:xfrm>
            <a:off x="1035538" y="4768299"/>
            <a:ext cx="2317750" cy="16668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7" name="矩形: 圆角 126"/>
          <p:cNvSpPr/>
          <p:nvPr/>
        </p:nvSpPr>
        <p:spPr bwMode="auto">
          <a:xfrm>
            <a:off x="1025380" y="4955537"/>
            <a:ext cx="4414128" cy="16668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9" name="矩形: 圆角 128"/>
          <p:cNvSpPr/>
          <p:nvPr/>
        </p:nvSpPr>
        <p:spPr bwMode="auto">
          <a:xfrm>
            <a:off x="1025379" y="5144325"/>
            <a:ext cx="2444651" cy="16148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" name="矩形: 圆角 129"/>
          <p:cNvSpPr/>
          <p:nvPr/>
        </p:nvSpPr>
        <p:spPr bwMode="auto">
          <a:xfrm>
            <a:off x="1013312" y="5314625"/>
            <a:ext cx="2784965" cy="18926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7766800" y="1965417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983053" y="2859816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5" name="直接连接符 134"/>
          <p:cNvCxnSpPr>
            <a:endCxn id="134" idx="0"/>
          </p:cNvCxnSpPr>
          <p:nvPr/>
        </p:nvCxnSpPr>
        <p:spPr>
          <a:xfrm>
            <a:off x="7862666" y="2265022"/>
            <a:ext cx="227761" cy="594794"/>
          </a:xfrm>
          <a:prstGeom prst="line">
            <a:avLst/>
          </a:prstGeom>
          <a:ln w="19050">
            <a:solidFill>
              <a:srgbClr val="FF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34" idx="0"/>
          </p:cNvCxnSpPr>
          <p:nvPr/>
        </p:nvCxnSpPr>
        <p:spPr>
          <a:xfrm>
            <a:off x="8074411" y="2265022"/>
            <a:ext cx="16016" cy="594794"/>
          </a:xfrm>
          <a:prstGeom prst="line">
            <a:avLst/>
          </a:prstGeom>
          <a:ln w="19050">
            <a:solidFill>
              <a:srgbClr val="FF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endCxn id="134" idx="0"/>
          </p:cNvCxnSpPr>
          <p:nvPr/>
        </p:nvCxnSpPr>
        <p:spPr>
          <a:xfrm flipH="1">
            <a:off x="8090427" y="2265867"/>
            <a:ext cx="202220" cy="593949"/>
          </a:xfrm>
          <a:prstGeom prst="line">
            <a:avLst/>
          </a:prstGeom>
          <a:ln w="19050">
            <a:solidFill>
              <a:srgbClr val="FF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 bwMode="auto">
          <a:xfrm>
            <a:off x="7756917" y="2859816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7888530" y="3645291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4" name="直接连接符 143"/>
          <p:cNvCxnSpPr>
            <a:endCxn id="141" idx="0"/>
          </p:cNvCxnSpPr>
          <p:nvPr/>
        </p:nvCxnSpPr>
        <p:spPr>
          <a:xfrm>
            <a:off x="7887227" y="3158880"/>
            <a:ext cx="108677" cy="4864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endCxn id="141" idx="0"/>
          </p:cNvCxnSpPr>
          <p:nvPr/>
        </p:nvCxnSpPr>
        <p:spPr>
          <a:xfrm flipH="1">
            <a:off x="7995904" y="3161526"/>
            <a:ext cx="112830" cy="48376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 bwMode="auto">
          <a:xfrm>
            <a:off x="7456185" y="3646096"/>
            <a:ext cx="214747" cy="28890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8710256" y="4573508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0" name="直接连接符 149"/>
          <p:cNvCxnSpPr>
            <a:endCxn id="148" idx="0"/>
          </p:cNvCxnSpPr>
          <p:nvPr/>
        </p:nvCxnSpPr>
        <p:spPr>
          <a:xfrm>
            <a:off x="7969492" y="3942806"/>
            <a:ext cx="848138" cy="630702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endCxn id="148" idx="0"/>
          </p:cNvCxnSpPr>
          <p:nvPr/>
        </p:nvCxnSpPr>
        <p:spPr>
          <a:xfrm>
            <a:off x="8398309" y="3942806"/>
            <a:ext cx="419321" cy="630702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48" idx="0"/>
          </p:cNvCxnSpPr>
          <p:nvPr/>
        </p:nvCxnSpPr>
        <p:spPr>
          <a:xfrm flipH="1">
            <a:off x="8817630" y="3944355"/>
            <a:ext cx="9565" cy="629153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endCxn id="148" idx="0"/>
          </p:cNvCxnSpPr>
          <p:nvPr/>
        </p:nvCxnSpPr>
        <p:spPr>
          <a:xfrm flipH="1">
            <a:off x="8817630" y="3944355"/>
            <a:ext cx="438114" cy="629153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endCxn id="148" idx="0"/>
          </p:cNvCxnSpPr>
          <p:nvPr/>
        </p:nvCxnSpPr>
        <p:spPr>
          <a:xfrm flipH="1">
            <a:off x="8817630" y="3953557"/>
            <a:ext cx="866663" cy="619951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 bwMode="auto">
          <a:xfrm>
            <a:off x="8293696" y="4573508"/>
            <a:ext cx="214747" cy="28890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9" name="直接连接符 158"/>
          <p:cNvCxnSpPr>
            <a:endCxn id="157" idx="0"/>
          </p:cNvCxnSpPr>
          <p:nvPr/>
        </p:nvCxnSpPr>
        <p:spPr>
          <a:xfrm>
            <a:off x="7552932" y="3942806"/>
            <a:ext cx="848138" cy="63070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endCxn id="157" idx="0"/>
          </p:cNvCxnSpPr>
          <p:nvPr/>
        </p:nvCxnSpPr>
        <p:spPr>
          <a:xfrm>
            <a:off x="7981749" y="3942806"/>
            <a:ext cx="419321" cy="63070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endCxn id="157" idx="0"/>
          </p:cNvCxnSpPr>
          <p:nvPr/>
        </p:nvCxnSpPr>
        <p:spPr>
          <a:xfrm flipH="1">
            <a:off x="8401070" y="3944355"/>
            <a:ext cx="9565" cy="62915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endCxn id="157" idx="0"/>
          </p:cNvCxnSpPr>
          <p:nvPr/>
        </p:nvCxnSpPr>
        <p:spPr>
          <a:xfrm flipH="1">
            <a:off x="8401070" y="3944355"/>
            <a:ext cx="438114" cy="62915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endCxn id="157" idx="0"/>
          </p:cNvCxnSpPr>
          <p:nvPr/>
        </p:nvCxnSpPr>
        <p:spPr>
          <a:xfrm flipH="1">
            <a:off x="8401070" y="3953557"/>
            <a:ext cx="866663" cy="61995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5" grpId="0" animBg="1"/>
      <p:bldP spid="114" grpId="0" animBg="1"/>
      <p:bldP spid="86" grpId="0" animBg="1"/>
      <p:bldP spid="98" grpId="0" animBg="1"/>
      <p:bldP spid="109" grpId="0" animBg="1"/>
      <p:bldP spid="120" grpId="0" animBg="1"/>
      <p:bldP spid="131" grpId="0" animBg="1"/>
      <p:bldP spid="142" grpId="0" animBg="1"/>
      <p:bldP spid="154" grpId="0" animBg="1"/>
      <p:bldP spid="164" grpId="0" animBg="1"/>
      <p:bldP spid="171" grpId="0" animBg="1"/>
      <p:bldP spid="179" grpId="0" animBg="1"/>
      <p:bldP spid="196" grpId="0" animBg="1"/>
      <p:bldP spid="204" grpId="0" animBg="1"/>
      <p:bldP spid="212" grpId="0" animBg="1"/>
      <p:bldP spid="219" grpId="0" animBg="1"/>
      <p:bldP spid="237" grpId="0" animBg="1"/>
      <p:bldP spid="238" grpId="0" animBg="1"/>
      <p:bldP spid="254" grpId="0" animBg="1"/>
      <p:bldP spid="272" grpId="0" animBg="1"/>
      <p:bldP spid="107" grpId="0"/>
      <p:bldP spid="108" grpId="0"/>
      <p:bldP spid="111" grpId="0"/>
      <p:bldP spid="112" grpId="0"/>
      <p:bldP spid="126" grpId="0" animBg="1"/>
      <p:bldP spid="127" grpId="0" animBg="1"/>
      <p:bldP spid="129" grpId="0" animBg="1"/>
      <p:bldP spid="130" grpId="0" animBg="1"/>
      <p:bldP spid="134" grpId="0" animBg="1"/>
      <p:bldP spid="139" grpId="0" animBg="1"/>
      <p:bldP spid="141" grpId="0" animBg="1"/>
      <p:bldP spid="146" grpId="0" animBg="1"/>
      <p:bldP spid="148" grpId="0" animBg="1"/>
      <p:bldP spid="1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真实数据回归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构建一维卷积神经网络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71600" y="3635378"/>
            <a:ext cx="594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参数初始化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56360" y="1747491"/>
            <a:ext cx="594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损失函数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均方误差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239000" y="2385228"/>
                <a:ext cx="2514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385228"/>
                <a:ext cx="2514406" cy="430887"/>
              </a:xfrm>
              <a:prstGeom prst="rect">
                <a:avLst/>
              </a:prstGeom>
              <a:blipFill rotWithShape="1">
                <a:blip r:embed="rId1"/>
                <a:stretch>
                  <a:fillRect t="-39" r="18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47" y="2478069"/>
            <a:ext cx="4048190" cy="5799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46" y="4276724"/>
            <a:ext cx="5676821" cy="2000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52" y="1598702"/>
            <a:ext cx="9955180" cy="489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真实数据回归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97585" y="1828800"/>
            <a:ext cx="2094415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完成网络初始化和训练参数的设置后，开始训练</a:t>
            </a:r>
            <a:endParaRPr lang="en-US" altLang="zh-CN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在每一轮训练中，对每一小批数据计算梯度，反向传播更新参数</a:t>
            </a:r>
            <a:endParaRPr lang="en-US" altLang="zh-CN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每一轮训练后，计算并输出当前模型在训练集和测试集上的损失</a:t>
            </a:r>
            <a:endParaRPr lang="zh-CN" altLang="en-US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/>
          <p:cNvSpPr/>
          <p:nvPr/>
        </p:nvSpPr>
        <p:spPr bwMode="auto">
          <a:xfrm>
            <a:off x="10116876" y="1752600"/>
            <a:ext cx="1998924" cy="1066800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: 圆角 9"/>
          <p:cNvSpPr/>
          <p:nvPr/>
        </p:nvSpPr>
        <p:spPr bwMode="auto">
          <a:xfrm>
            <a:off x="10116876" y="3270687"/>
            <a:ext cx="1998924" cy="1225113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: 圆角 10"/>
          <p:cNvSpPr/>
          <p:nvPr/>
        </p:nvSpPr>
        <p:spPr bwMode="auto">
          <a:xfrm>
            <a:off x="10137132" y="4967877"/>
            <a:ext cx="1998924" cy="1280523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 bwMode="auto">
          <a:xfrm>
            <a:off x="231252" y="2346308"/>
            <a:ext cx="9809423" cy="4144424"/>
          </a:xfrm>
          <a:prstGeom prst="roundRect">
            <a:avLst>
              <a:gd name="adj" fmla="val 199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611109" y="2763194"/>
            <a:ext cx="7782614" cy="2322514"/>
          </a:xfrm>
          <a:prstGeom prst="roundRect">
            <a:avLst>
              <a:gd name="adj" fmla="val 199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回顾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卷积神经网络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0" b="24938"/>
          <a:stretch>
            <a:fillRect/>
          </a:stretch>
        </p:blipFill>
        <p:spPr bwMode="auto">
          <a:xfrm>
            <a:off x="2229028" y="3962400"/>
            <a:ext cx="7733943" cy="248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图示 1"/>
          <p:cNvGraphicFramePr/>
          <p:nvPr/>
        </p:nvGraphicFramePr>
        <p:xfrm>
          <a:off x="2102756" y="1822424"/>
          <a:ext cx="8128000" cy="1874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标题 1"/>
          <p:cNvSpPr txBox="1"/>
          <p:nvPr/>
        </p:nvSpPr>
        <p:spPr>
          <a:xfrm>
            <a:off x="756442" y="932156"/>
            <a:ext cx="5138057" cy="491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一般结构框架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真实数据回归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绘制损失函数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(loss)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zh-CN" altLang="en-US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739798"/>
            <a:ext cx="5153025" cy="1857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236" y="1447800"/>
            <a:ext cx="4391025" cy="1266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32" y="3118282"/>
            <a:ext cx="4391026" cy="295778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真实数据回归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预测并对比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03027" y="2288413"/>
            <a:ext cx="3853543" cy="241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用训练好的模型在测试集上单值预测；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想要预测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时刻的值，将该时刻前面</a:t>
            </a:r>
            <a:r>
              <a:rPr lang="en-US" altLang="zh-CN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(window_size-1)</a:t>
            </a: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个真实值作为网络输入，网络输出即为预测值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将真实序列与预测序列用不同颜色绘制在同一张图里，评价网络性能</a:t>
            </a:r>
            <a:endParaRPr lang="zh-CN" altLang="en-US" sz="2000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/>
          <p:cNvSpPr/>
          <p:nvPr/>
        </p:nvSpPr>
        <p:spPr bwMode="auto">
          <a:xfrm>
            <a:off x="7852228" y="2288413"/>
            <a:ext cx="4013199" cy="2435987"/>
          </a:xfrm>
          <a:prstGeom prst="roundRect">
            <a:avLst>
              <a:gd name="adj" fmla="val 8650"/>
            </a:avLst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038042"/>
            <a:ext cx="6101137" cy="301584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CNN-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真实数据回归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预测并对比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12" y="2232596"/>
            <a:ext cx="1191577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4159" y="1139619"/>
            <a:ext cx="32960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时序数据生成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8792" y="3531473"/>
            <a:ext cx="326403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CNN-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真实数据回归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317" y="1139619"/>
            <a:ext cx="444152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CNN-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6316" y="3531472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实验要求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3189" y="1826787"/>
            <a:ext cx="2775129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数据生成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数据准备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08720" y="4268016"/>
            <a:ext cx="3508480" cy="16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时序数据生成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处理复现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模拟数据回归复现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真实数据回归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3189" y="4188646"/>
            <a:ext cx="4225931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数据处理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构建卷积神经网络进行回归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7120" y="1824774"/>
            <a:ext cx="3833600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构建卷积神经网络进行回归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实验要求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400" y="1298238"/>
            <a:ext cx="4578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模拟数据回归复现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9591" y="1947538"/>
            <a:ext cx="9279115" cy="169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生成多种模式叠加的时序数据，并处理为适合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的形式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针对模拟数据，构建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进行训练，绘制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loss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曲线；用训练好的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进行预测，并与真实值进行对比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实验要求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4400" y="1386396"/>
            <a:ext cx="3969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真实数据回归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518" y="1859653"/>
            <a:ext cx="9528964" cy="26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sz="2200" dirty="0">
                <a:solidFill>
                  <a:srgbClr val="CCCCCC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针对乙醇销售额数据，</a:t>
            </a:r>
            <a:r>
              <a:rPr lang="zh-CN" altLang="en-US" sz="220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</a:t>
            </a:r>
            <a:r>
              <a:rPr lang="en-US" altLang="zh-CN" sz="220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CNN</a:t>
            </a:r>
            <a:r>
              <a:rPr lang="zh-CN" altLang="en-US" sz="220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2200" b="1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复现</a:t>
            </a:r>
            <a:r>
              <a:rPr lang="en-US" altLang="zh-CN" sz="220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220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中网络）进行训练，绘制</a:t>
            </a:r>
            <a:r>
              <a:rPr lang="en-US" altLang="zh-CN" sz="220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loss</a:t>
            </a:r>
            <a:r>
              <a:rPr lang="zh-CN" altLang="en-US" sz="220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曲线；用训练好的</a:t>
            </a:r>
            <a:r>
              <a:rPr lang="en-US" altLang="zh-CN" sz="220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CNN</a:t>
            </a:r>
            <a:r>
              <a:rPr lang="zh-CN" altLang="en-US" sz="220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进行预测，并与真实值对比；</a:t>
            </a:r>
            <a:endParaRPr lang="zh-CN" altLang="en-US" sz="2200" noProof="0" dirty="0">
              <a:ln>
                <a:noFill/>
              </a:ln>
              <a:solidFill>
                <a:srgbClr val="CCCCCC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设计一个与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中不同的网络进行预测</a:t>
            </a:r>
            <a:r>
              <a:rPr lang="zh-CN" altLang="en-US" sz="2200" dirty="0">
                <a:solidFill>
                  <a:srgbClr val="CCCCCC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预测效果优于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中的网络可加分），对优化的思路进行总结和分析。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要求：使用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与上次实验的结果进行对比，简要分析各个模型的优缺点。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实验要求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文本框 48"/>
          <p:cNvSpPr txBox="1"/>
          <p:nvPr>
            <p:custDataLst>
              <p:tags r:id="rId1"/>
            </p:custDataLst>
          </p:nvPr>
        </p:nvSpPr>
        <p:spPr>
          <a:xfrm>
            <a:off x="752111" y="10492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作业要求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86413" y="1918333"/>
            <a:ext cx="10219173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bg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►</a:t>
            </a:r>
            <a:r>
              <a:rPr lang="zh-CN" altLang="en-US" sz="240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完成作业</a:t>
            </a:r>
            <a:r>
              <a:rPr lang="en-US" altLang="zh-CN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1+</a:t>
            </a: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</a:t>
            </a:r>
            <a:r>
              <a:rPr lang="en-US" altLang="zh-CN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chemeClr val="bg2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► 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作业截至时间：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:00</a:t>
            </a:r>
            <a:endParaRPr lang="en-US" altLang="zh-CN" sz="2400" b="1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bg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►</a:t>
            </a:r>
            <a:r>
              <a:rPr lang="zh-CN" altLang="en-US" sz="2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作业提交内容：实验报告</a:t>
            </a:r>
            <a:r>
              <a:rPr 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格式，要求写注释（注释单独算分）</a:t>
            </a:r>
            <a:endParaRPr lang="en-US" sz="2400" b="1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057400" y="152400"/>
            <a:ext cx="8077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北京交通大学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时间序列数据分析挖掘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22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>
            <a:fillRect/>
          </a:stretch>
        </p:blipFill>
        <p:spPr bwMode="auto">
          <a:xfrm>
            <a:off x="0" y="3875809"/>
            <a:ext cx="12192000" cy="2982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397853" y="1572023"/>
            <a:ext cx="9613367" cy="1653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eaLnBrk="0" fontAlgn="base" hangingPunct="0">
              <a:lnSpc>
                <a:spcPct val="125000"/>
              </a:lnSpc>
              <a:buClr>
                <a:srgbClr val="7030A0"/>
              </a:buClr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赵守国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shgzhao@bjtu.edu.cn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2"/>
              </a:rPr>
              <a:t>http://faculty.bjtu.edu.cn/7563/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2" eaLnBrk="0" fontAlgn="base" hangingPunct="0">
              <a:lnSpc>
                <a:spcPct val="125000"/>
              </a:lnSpc>
              <a:buClr>
                <a:srgbClr val="7030A0"/>
              </a:buClr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王    晶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wj@bjtu.edu.cn,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/>
              </a:rPr>
              <a:t>http://faculty.bjtu.edu.cn/9167/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2" eaLnBrk="0" fontAlgn="base" hangingPunct="0">
              <a:lnSpc>
                <a:spcPct val="125000"/>
              </a:lnSpc>
              <a:buClr>
                <a:srgbClr val="7030A0"/>
              </a:buClr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夏佳楠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xiajn@bjtu.edu.</a:t>
            </a:r>
            <a:r>
              <a:rPr lang="en-US" altLang="zh-CN" sz="2800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8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/>
              </a:rPr>
              <a:t>http://faculty.bjtu.edu.cn/9430/</a:t>
            </a:r>
            <a:endParaRPr lang="en-US" altLang="zh-CN" sz="2800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回顾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神经网络应用于时序回归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3500" y="1676400"/>
            <a:ext cx="9525000" cy="335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CCCC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数据预处理，训练集</a:t>
            </a: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测试集划分；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CCCC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设计损失函数；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CCCC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构建神经网络，参数初始化；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CCCC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在训练集上进行训练，反向传播，利用梯度下降法等更新网络参数，达到最小化损失函数的目的；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CCCC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在测试集上进行评估网络性能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85800" y="1028265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一般流程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4159" y="1139619"/>
            <a:ext cx="32960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时序数据生成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8792" y="3531473"/>
            <a:ext cx="326403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CNN-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真实数据回归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317" y="1139619"/>
            <a:ext cx="444152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CNN-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6316" y="3531472"/>
            <a:ext cx="178446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实验要求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3189" y="1826787"/>
            <a:ext cx="2775129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数据生成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数据准备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08720" y="4268016"/>
            <a:ext cx="3508480" cy="1655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时序数据生成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处理复现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模拟数据回归复现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CNN-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真实数据回归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3189" y="4188646"/>
            <a:ext cx="4225931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数据处理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构建卷积神经网络进行回归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7120" y="1824774"/>
            <a:ext cx="3833600" cy="1377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构建卷积神经网络进行回归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时序数据生成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&amp;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处理 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171" y="3924300"/>
            <a:ext cx="7549022" cy="293370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762000" y="90317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绘制序列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400" y="1447800"/>
            <a:ext cx="2905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导入所需要的包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3514" y="3562290"/>
            <a:ext cx="2905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定义绘制序列函数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7721" y="1926564"/>
            <a:ext cx="6057679" cy="142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numpy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用于数据处理；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torch.nn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用于构建网络；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tensor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进行处理；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引入画图库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matplotlib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方便后续可视化；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tensor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的默认类型设置为</a:t>
            </a:r>
            <a:r>
              <a:rPr kumimoji="0" 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双精度浮点类型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，便于反向传播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91439" y="4502175"/>
            <a:ext cx="3505200" cy="1793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charset="0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以时间为横坐标、以序列值为纵坐标，设置曲线对应的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label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，将序列进行可视化；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charset="0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设置横纵轴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label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charset="0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画布显示网格，便于观察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6667721" y="1826440"/>
            <a:ext cx="5244009" cy="1602560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 bwMode="auto">
          <a:xfrm>
            <a:off x="8591550" y="4437380"/>
            <a:ext cx="3448050" cy="1858010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1" y="1788340"/>
            <a:ext cx="4731522" cy="1676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时序数据生成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&amp;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</a:rPr>
              <a:t>处理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趋势、噪声的生成函数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448" y="2604697"/>
            <a:ext cx="6016704" cy="18410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2653" y="1868329"/>
            <a:ext cx="299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趋势模式的生成函数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1240" y="1828800"/>
            <a:ext cx="279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噪声模式的生成函数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3024" y="4754745"/>
            <a:ext cx="4191000" cy="115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使序列的值与时间坐标呈线性关系来构造趋势；具体用参数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slope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来控制上升还是下降，陡峭还是平缓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 bwMode="auto">
          <a:xfrm>
            <a:off x="872653" y="4791780"/>
            <a:ext cx="4080347" cy="1115059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32937" y="4880887"/>
            <a:ext cx="317786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生成满足正态分布的序列，并用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noise_level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控制噪声幅值的大小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: 圆角 18"/>
          <p:cNvSpPr/>
          <p:nvPr/>
        </p:nvSpPr>
        <p:spPr bwMode="auto">
          <a:xfrm>
            <a:off x="7022179" y="4927477"/>
            <a:ext cx="3036222" cy="787523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53" y="2703387"/>
            <a:ext cx="3781887" cy="13679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时序数据生成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</a:rPr>
              <a:t>&amp;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</a:rPr>
              <a:t>处理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85800" y="1005904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季节性的生成函数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201029"/>
            <a:ext cx="7772400" cy="39866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6800" y="1602751"/>
            <a:ext cx="3348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季节性模式的生成函数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34400" y="3235107"/>
            <a:ext cx="3505200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季节性的实现包括两步，第一步构造一个周期内的序列，第二步实现该序列的循环，用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amplitude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控制幅值大小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: 圆角 14"/>
          <p:cNvSpPr/>
          <p:nvPr/>
        </p:nvSpPr>
        <p:spPr bwMode="auto">
          <a:xfrm>
            <a:off x="8452523" y="3281718"/>
            <a:ext cx="3505200" cy="1479576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时序数据生成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处理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57200" y="914400"/>
            <a:ext cx="83820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划分训练集、测试集函数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8980" y="1640173"/>
            <a:ext cx="4934562" cy="1293527"/>
          </a:xfrm>
          <a:prstGeom prst="rect">
            <a:avLst/>
          </a:prstGeom>
        </p:spPr>
      </p:pic>
      <p:sp>
        <p:nvSpPr>
          <p:cNvPr id="13" name="标题 1"/>
          <p:cNvSpPr txBox="1"/>
          <p:nvPr/>
        </p:nvSpPr>
        <p:spPr>
          <a:xfrm>
            <a:off x="533400" y="3389027"/>
            <a:ext cx="6324600" cy="44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划分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batch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55" y="4220877"/>
            <a:ext cx="7565745" cy="1993900"/>
          </a:xfrm>
          <a:prstGeom prst="rect">
            <a:avLst/>
          </a:prstGeom>
        </p:spPr>
      </p:pic>
      <p:sp>
        <p:nvSpPr>
          <p:cNvPr id="3" name="矩形: 圆角 14"/>
          <p:cNvSpPr/>
          <p:nvPr>
            <p:custDataLst>
              <p:tags r:id="rId3"/>
            </p:custDataLst>
          </p:nvPr>
        </p:nvSpPr>
        <p:spPr bwMode="auto">
          <a:xfrm>
            <a:off x="7333615" y="1839595"/>
            <a:ext cx="3505200" cy="895350"/>
          </a:xfrm>
          <a:prstGeom prst="roundRect">
            <a:avLst/>
          </a:prstGeom>
          <a:noFill/>
          <a:ln w="28575" cap="flat" cmpd="sng" algn="ctr">
            <a:solidFill>
              <a:srgbClr val="BBC3F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lvl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333615" y="1852077"/>
            <a:ext cx="35052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split_prop表示训练集所占的比例，一般取值为0.6、0.7或0.8等。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fd016c14-aa47-4231-9bf6-9be9e5b74816"/>
  <p:tag name="COMMONDATA" val="eyJoZGlkIjoiN2I2MzBjMTUxM2M1YzY2NjYxMTAwOGIwZTIxN2UwYmYifQ=="/>
  <p:tag name="commondata" val="eyJoZGlkIjoiZTQxNDk0MTZjN2FlNzM3YjlkZDJkN2FmYjMxNTgzMz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mtClean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cAfee PPT">
  <a:themeElements>
    <a:clrScheme name="McAfee PPT 4">
      <a:dk1>
        <a:srgbClr val="333333"/>
      </a:dk1>
      <a:lt1>
        <a:srgbClr val="FFFFFF"/>
      </a:lt1>
      <a:dk2>
        <a:srgbClr val="B00C33"/>
      </a:dk2>
      <a:lt2>
        <a:srgbClr val="CCCCCC"/>
      </a:lt2>
      <a:accent1>
        <a:srgbClr val="666666"/>
      </a:accent1>
      <a:accent2>
        <a:srgbClr val="8496AB"/>
      </a:accent2>
      <a:accent3>
        <a:srgbClr val="FFFFFF"/>
      </a:accent3>
      <a:accent4>
        <a:srgbClr val="2A2A2A"/>
      </a:accent4>
      <a:accent5>
        <a:srgbClr val="B8B8B8"/>
      </a:accent5>
      <a:accent6>
        <a:srgbClr val="77879B"/>
      </a:accent6>
      <a:hlink>
        <a:srgbClr val="C6C3AB"/>
      </a:hlink>
      <a:folHlink>
        <a:srgbClr val="9AA49A"/>
      </a:folHlink>
    </a:clrScheme>
    <a:fontScheme name="McAfee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290830" marR="0" indent="-29083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51203"/>
          </a:buClr>
          <a:buSzPct val="80000"/>
          <a:buFont typeface="Wingdings" panose="05000000000000000000" pitchFamily="2" charset="2"/>
          <a:buChar char="n"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>
        <a:ln w="12700">
          <a:solidFill>
            <a:srgbClr val="FF0000"/>
          </a:solidFill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>
    <a:extraClrScheme>
      <a:clrScheme name="McAfee PPT 1">
        <a:dk1>
          <a:srgbClr val="333333"/>
        </a:dk1>
        <a:lt1>
          <a:srgbClr val="FFFFFF"/>
        </a:lt1>
        <a:dk2>
          <a:srgbClr val="000000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2">
        <a:dk1>
          <a:srgbClr val="333333"/>
        </a:dk1>
        <a:lt1>
          <a:srgbClr val="FFFFFF"/>
        </a:lt1>
        <a:dk2>
          <a:srgbClr val="CCCCCC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3">
        <a:dk1>
          <a:srgbClr val="333333"/>
        </a:dk1>
        <a:lt1>
          <a:srgbClr val="FFFFFF"/>
        </a:lt1>
        <a:dk2>
          <a:srgbClr val="CCCCCC"/>
        </a:dk2>
        <a:lt2>
          <a:srgbClr val="AC0C33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4">
        <a:dk1>
          <a:srgbClr val="333333"/>
        </a:dk1>
        <a:lt1>
          <a:srgbClr val="FFFFFF"/>
        </a:lt1>
        <a:dk2>
          <a:srgbClr val="B00C33"/>
        </a:dk2>
        <a:lt2>
          <a:srgbClr val="CCCCCC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McAfee PPT">
  <a:themeElements>
    <a:clrScheme name="McAfee PPT 4">
      <a:dk1>
        <a:srgbClr val="333333"/>
      </a:dk1>
      <a:lt1>
        <a:srgbClr val="FFFFFF"/>
      </a:lt1>
      <a:dk2>
        <a:srgbClr val="B00C33"/>
      </a:dk2>
      <a:lt2>
        <a:srgbClr val="CCCCCC"/>
      </a:lt2>
      <a:accent1>
        <a:srgbClr val="666666"/>
      </a:accent1>
      <a:accent2>
        <a:srgbClr val="8496AB"/>
      </a:accent2>
      <a:accent3>
        <a:srgbClr val="FFFFFF"/>
      </a:accent3>
      <a:accent4>
        <a:srgbClr val="2A2A2A"/>
      </a:accent4>
      <a:accent5>
        <a:srgbClr val="B8B8B8"/>
      </a:accent5>
      <a:accent6>
        <a:srgbClr val="77879B"/>
      </a:accent6>
      <a:hlink>
        <a:srgbClr val="C6C3AB"/>
      </a:hlink>
      <a:folHlink>
        <a:srgbClr val="9AA49A"/>
      </a:folHlink>
    </a:clrScheme>
    <a:fontScheme name="McAfee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290830" marR="0" indent="-29083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51203"/>
          </a:buClr>
          <a:buSzPct val="80000"/>
          <a:buFont typeface="Wingdings" panose="05000000000000000000" pitchFamily="2" charset="2"/>
          <a:buChar char="n"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>
        <a:ln w="12700">
          <a:solidFill>
            <a:srgbClr val="FF0000"/>
          </a:solidFill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>
    <a:extraClrScheme>
      <a:clrScheme name="McAfee PPT 1">
        <a:dk1>
          <a:srgbClr val="333333"/>
        </a:dk1>
        <a:lt1>
          <a:srgbClr val="FFFFFF"/>
        </a:lt1>
        <a:dk2>
          <a:srgbClr val="000000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2">
        <a:dk1>
          <a:srgbClr val="333333"/>
        </a:dk1>
        <a:lt1>
          <a:srgbClr val="FFFFFF"/>
        </a:lt1>
        <a:dk2>
          <a:srgbClr val="CCCCCC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3">
        <a:dk1>
          <a:srgbClr val="333333"/>
        </a:dk1>
        <a:lt1>
          <a:srgbClr val="FFFFFF"/>
        </a:lt1>
        <a:dk2>
          <a:srgbClr val="CCCCCC"/>
        </a:dk2>
        <a:lt2>
          <a:srgbClr val="AC0C33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4">
        <a:dk1>
          <a:srgbClr val="333333"/>
        </a:dk1>
        <a:lt1>
          <a:srgbClr val="FFFFFF"/>
        </a:lt1>
        <a:dk2>
          <a:srgbClr val="B00C33"/>
        </a:dk2>
        <a:lt2>
          <a:srgbClr val="CCCCCC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defRPr dirty="0"/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3128</Words>
  <Application>WPS 演示</Application>
  <PresentationFormat>宽屏</PresentationFormat>
  <Paragraphs>401</Paragraphs>
  <Slides>37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Verdana</vt:lpstr>
      <vt:lpstr>幼圆</vt:lpstr>
      <vt:lpstr>Arial</vt:lpstr>
      <vt:lpstr>Cambria</vt:lpstr>
      <vt:lpstr>Meiryo UI</vt:lpstr>
      <vt:lpstr>Yu Gothic</vt:lpstr>
      <vt:lpstr>楷体</vt:lpstr>
      <vt:lpstr>Times New Roman</vt:lpstr>
      <vt:lpstr>Wingdings</vt:lpstr>
      <vt:lpstr>Arial Unicode MS</vt:lpstr>
      <vt:lpstr>等线</vt:lpstr>
      <vt:lpstr>Cambria Math</vt:lpstr>
      <vt:lpstr>等线 Light</vt:lpstr>
      <vt:lpstr>Malgun Gothic</vt:lpstr>
      <vt:lpstr>Office 主题​​</vt:lpstr>
      <vt:lpstr>2_McAfee PPT</vt:lpstr>
      <vt:lpstr>3_McAfee PPT</vt:lpstr>
      <vt:lpstr>3_Office 主题​​</vt:lpstr>
      <vt:lpstr>PowerPoint 演示文稿</vt:lpstr>
      <vt:lpstr>PowerPoint 演示文稿</vt:lpstr>
      <vt:lpstr>PowerPoint 演示文稿</vt:lpstr>
      <vt:lpstr>回顾-神经网络应用于时序回归</vt:lpstr>
      <vt:lpstr>PowerPoint 演示文稿</vt:lpstr>
      <vt:lpstr>时序数据生成&amp;处理 </vt:lpstr>
      <vt:lpstr>时序数据生成&amp;处理 </vt:lpstr>
      <vt:lpstr>时序数据生成&amp;处理 </vt:lpstr>
      <vt:lpstr>时序数据生成&amp;处理</vt:lpstr>
      <vt:lpstr>时序数据生成&amp;处理</vt:lpstr>
      <vt:lpstr>时序数据生成&amp;处理</vt:lpstr>
      <vt:lpstr>PowerPoint 演示文稿</vt:lpstr>
      <vt:lpstr>CNN-模拟数据回归</vt:lpstr>
      <vt:lpstr>CNN-模拟数据回归</vt:lpstr>
      <vt:lpstr>CNN-模拟数据回归</vt:lpstr>
      <vt:lpstr>CNN-模拟数据回归</vt:lpstr>
      <vt:lpstr>CNN-模拟数据回归</vt:lpstr>
      <vt:lpstr>CNN-模拟数据回归</vt:lpstr>
      <vt:lpstr>CNN-模拟数据回归</vt:lpstr>
      <vt:lpstr>CNN-模拟数据回归</vt:lpstr>
      <vt:lpstr>CNN-模拟数据回归</vt:lpstr>
      <vt:lpstr>PowerPoint 演示文稿</vt:lpstr>
      <vt:lpstr>CNN-真实数据回归</vt:lpstr>
      <vt:lpstr>CNN-真实数据回归 </vt:lpstr>
      <vt:lpstr>CNN-真实数据回归 </vt:lpstr>
      <vt:lpstr>CNN-真实数据回归 </vt:lpstr>
      <vt:lpstr>CNN-真实数据回归 </vt:lpstr>
      <vt:lpstr>CNN-真实数据回归</vt:lpstr>
      <vt:lpstr>CNN-真实数据回归 </vt:lpstr>
      <vt:lpstr>CNN-真实数据回归 </vt:lpstr>
      <vt:lpstr>CNN-真实数据回归 </vt:lpstr>
      <vt:lpstr>CNN-真实数据回归 </vt:lpstr>
      <vt:lpstr>PowerPoint 演示文稿</vt:lpstr>
      <vt:lpstr>实验要求</vt:lpstr>
      <vt:lpstr>实验要求</vt:lpstr>
      <vt:lpstr>实验要求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azhi</cp:lastModifiedBy>
  <cp:revision>498</cp:revision>
  <dcterms:created xsi:type="dcterms:W3CDTF">2020-05-12T07:42:00Z</dcterms:created>
  <dcterms:modified xsi:type="dcterms:W3CDTF">2024-10-11T08:40:02Z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D617436770C64E93BA0C9D8A35B0F568_12</vt:lpwstr>
  </property>
  <property fmtid="{D5CDD505-2E9C-101B-9397-08002B2CF9AE}" pid="3" name="KSOProductBuildVer">
    <vt:lpwstr>2052-12.1.0.18276</vt:lpwstr>
  </property>
</Properties>
</file>