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59" r:id="rId6"/>
    <p:sldId id="260" r:id="rId7"/>
    <p:sldId id="269" r:id="rId8"/>
    <p:sldId id="262" r:id="rId9"/>
    <p:sldId id="264" r:id="rId10"/>
    <p:sldId id="265" r:id="rId11"/>
    <p:sldId id="266" r:id="rId12"/>
    <p:sldId id="261" r:id="rId13"/>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287DF-4481-4227-A94D-A1D32EE713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9AF13-19DB-45C2-8A8E-D043DEA667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39AF13-19DB-45C2-8A8E-D043DEA6672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39AF13-19DB-45C2-8A8E-D043DEA6672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60A9874-639E-426B-B364-6FFF0A83C8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F169E-6E48-40C7-BF56-DA4DC447EE3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0A9874-639E-426B-B364-6FFF0A83C8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F169E-6E48-40C7-BF56-DA4DC447EE3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0A9874-639E-426B-B364-6FFF0A83C8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F169E-6E48-40C7-BF56-DA4DC447EE3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60A9874-639E-426B-B364-6FFF0A83C8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F169E-6E48-40C7-BF56-DA4DC447EE3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60A9874-639E-426B-B364-6FFF0A83C8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F169E-6E48-40C7-BF56-DA4DC447EE3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60A9874-639E-426B-B364-6FFF0A83C89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F169E-6E48-40C7-BF56-DA4DC447EE3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60A9874-639E-426B-B364-6FFF0A83C89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DF169E-6E48-40C7-BF56-DA4DC447EE3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60A9874-639E-426B-B364-6FFF0A83C89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DF169E-6E48-40C7-BF56-DA4DC447EE3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0A9874-639E-426B-B364-6FFF0A83C89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DF169E-6E48-40C7-BF56-DA4DC447EE3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60A9874-639E-426B-B364-6FFF0A83C89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F169E-6E48-40C7-BF56-DA4DC447EE3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60A9874-639E-426B-B364-6FFF0A83C89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F169E-6E48-40C7-BF56-DA4DC447EE3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A9874-639E-426B-B364-6FFF0A83C89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F169E-6E48-40C7-BF56-DA4DC447EE3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65027" y="368490"/>
            <a:ext cx="7806520" cy="3416320"/>
          </a:xfrm>
          <a:prstGeom prst="rect">
            <a:avLst/>
          </a:prstGeom>
          <a:noFill/>
        </p:spPr>
        <p:txBody>
          <a:bodyPr wrap="square" rtlCol="0">
            <a:spAutoFit/>
          </a:bodyPr>
          <a:lstStyle/>
          <a:p>
            <a:r>
              <a:rPr lang="zh-CN" altLang="en-US" sz="2400" dirty="0" smtClean="0"/>
              <a:t>推荐系统介绍：</a:t>
            </a:r>
            <a:endParaRPr lang="en-US" altLang="zh-CN" sz="2400" dirty="0" smtClean="0"/>
          </a:p>
          <a:p>
            <a:endParaRPr lang="en-US" altLang="zh-CN" sz="2400" dirty="0" smtClean="0"/>
          </a:p>
          <a:p>
            <a:r>
              <a:rPr lang="zh-CN" altLang="en-US" sz="2400" dirty="0" smtClean="0"/>
              <a:t>推荐系统就是帮用户主动找到满足其偏好的个性化物品并推荐给用户。推荐系统的输入数据可以多种多样，归纳起来分为用户（</a:t>
            </a:r>
            <a:r>
              <a:rPr lang="en-US" altLang="zh-CN" sz="2400" dirty="0" smtClean="0"/>
              <a:t>user</a:t>
            </a:r>
            <a:r>
              <a:rPr lang="zh-CN" altLang="en-US" sz="2400" dirty="0" smtClean="0"/>
              <a:t>）、物品（</a:t>
            </a:r>
            <a:r>
              <a:rPr lang="en-US" altLang="zh-CN" sz="2400" dirty="0" smtClean="0"/>
              <a:t>item</a:t>
            </a:r>
            <a:r>
              <a:rPr lang="zh-CN" altLang="en-US" sz="2400" dirty="0" smtClean="0"/>
              <a:t>）、评分（</a:t>
            </a:r>
            <a:r>
              <a:rPr lang="en-US" altLang="zh-CN" sz="2400" dirty="0" smtClean="0"/>
              <a:t>ratings</a:t>
            </a:r>
            <a:r>
              <a:rPr lang="zh-CN" altLang="en-US" sz="2400" dirty="0" smtClean="0"/>
              <a:t>），对应一个矩阵的行、列、值</a:t>
            </a:r>
            <a:endParaRPr lang="en-US" altLang="zh-CN" sz="2400" dirty="0" smtClean="0"/>
          </a:p>
          <a:p>
            <a:endParaRPr lang="en-US" altLang="zh-CN" sz="2400" dirty="0"/>
          </a:p>
          <a:p>
            <a:r>
              <a:rPr lang="zh-CN" altLang="en-US" sz="2400" dirty="0" smtClean="0"/>
              <a:t>现在要解决的是：给定该矩阵后，对于某个</a:t>
            </a:r>
            <a:r>
              <a:rPr lang="en-US" altLang="zh-CN" sz="2400" dirty="0" smtClean="0"/>
              <a:t>user</a:t>
            </a:r>
            <a:r>
              <a:rPr lang="zh-CN" altLang="en-US" sz="2400" dirty="0" smtClean="0"/>
              <a:t>，向其推荐那些</a:t>
            </a:r>
            <a:r>
              <a:rPr lang="en-US" altLang="zh-CN" sz="2400" dirty="0" smtClean="0"/>
              <a:t>rating</a:t>
            </a:r>
            <a:r>
              <a:rPr lang="zh-CN" altLang="en-US" sz="2400" dirty="0" smtClean="0"/>
              <a:t>缺失的</a:t>
            </a:r>
            <a:r>
              <a:rPr lang="en-US" altLang="zh-CN" sz="2400" dirty="0" smtClean="0"/>
              <a:t>item</a:t>
            </a:r>
            <a:r>
              <a:rPr lang="zh-CN" altLang="en-US" sz="2400" dirty="0" smtClean="0"/>
              <a:t>。</a:t>
            </a:r>
            <a:endParaRPr lang="en-US" altLang="zh-CN" sz="2400" dirty="0"/>
          </a:p>
        </p:txBody>
      </p:sp>
      <p:pic>
        <p:nvPicPr>
          <p:cNvPr id="5" name="图片 4"/>
          <p:cNvPicPr>
            <a:picLocks noChangeAspect="1"/>
          </p:cNvPicPr>
          <p:nvPr/>
        </p:nvPicPr>
        <p:blipFill>
          <a:blip r:embed="rId1"/>
          <a:stretch>
            <a:fillRect/>
          </a:stretch>
        </p:blipFill>
        <p:spPr>
          <a:xfrm>
            <a:off x="2666075" y="3908805"/>
            <a:ext cx="6696075" cy="27717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4274" y="245659"/>
            <a:ext cx="6660108" cy="584775"/>
          </a:xfrm>
          <a:prstGeom prst="rect">
            <a:avLst/>
          </a:prstGeom>
          <a:noFill/>
        </p:spPr>
        <p:txBody>
          <a:bodyPr wrap="square" rtlCol="0">
            <a:spAutoFit/>
          </a:bodyPr>
          <a:lstStyle/>
          <a:p>
            <a:r>
              <a:rPr lang="en-US" altLang="zh-CN" sz="3200" dirty="0" smtClean="0">
                <a:solidFill>
                  <a:srgbClr val="FF0000"/>
                </a:solidFill>
              </a:rPr>
              <a:t>Implicit </a:t>
            </a:r>
            <a:r>
              <a:rPr lang="en-US" altLang="zh-CN" sz="3200" dirty="0">
                <a:solidFill>
                  <a:srgbClr val="FF0000"/>
                </a:solidFill>
              </a:rPr>
              <a:t>feedback </a:t>
            </a:r>
            <a:r>
              <a:rPr lang="en-US" altLang="zh-CN" sz="3200" dirty="0" smtClean="0">
                <a:solidFill>
                  <a:srgbClr val="FF0000"/>
                </a:solidFill>
              </a:rPr>
              <a:t>collaborative filtering</a:t>
            </a:r>
            <a:endParaRPr lang="zh-CN" altLang="en-US" sz="3200" dirty="0">
              <a:solidFill>
                <a:srgbClr val="FF0000"/>
              </a:solidFill>
            </a:endParaRPr>
          </a:p>
        </p:txBody>
      </p:sp>
      <p:sp>
        <p:nvSpPr>
          <p:cNvPr id="3" name="文本框 2"/>
          <p:cNvSpPr txBox="1"/>
          <p:nvPr/>
        </p:nvSpPr>
        <p:spPr>
          <a:xfrm>
            <a:off x="1392071" y="1310185"/>
            <a:ext cx="8939283" cy="4524315"/>
          </a:xfrm>
          <a:prstGeom prst="rect">
            <a:avLst/>
          </a:prstGeom>
          <a:noFill/>
        </p:spPr>
        <p:txBody>
          <a:bodyPr wrap="square" rtlCol="0">
            <a:spAutoFit/>
          </a:bodyPr>
          <a:lstStyle/>
          <a:p>
            <a:r>
              <a:rPr lang="zh-CN" altLang="en-US" sz="2400" dirty="0" smtClean="0"/>
              <a:t>我现在做的就是把这篇文章实现出来，因为数据过于稀疏（</a:t>
            </a:r>
            <a:r>
              <a:rPr lang="en-US" altLang="zh-CN" sz="2400" dirty="0" smtClean="0"/>
              <a:t>sparsity</a:t>
            </a:r>
            <a:r>
              <a:rPr lang="zh-CN" altLang="en-US" sz="2400" dirty="0" smtClean="0"/>
              <a:t>在</a:t>
            </a:r>
            <a:r>
              <a:rPr lang="en-US" altLang="zh-CN" sz="2400" dirty="0" smtClean="0"/>
              <a:t>99.92%</a:t>
            </a:r>
            <a:r>
              <a:rPr lang="zh-CN" altLang="en-US" sz="2400" dirty="0" smtClean="0"/>
              <a:t>），用了</a:t>
            </a:r>
            <a:r>
              <a:rPr lang="en-US" altLang="zh-CN" sz="2400" dirty="0" smtClean="0"/>
              <a:t>sparse</a:t>
            </a:r>
            <a:r>
              <a:rPr lang="zh-CN" altLang="en-US" sz="2400" dirty="0" smtClean="0"/>
              <a:t>函数来加快代码的计算，整体上就是一个机器学习的过程。</a:t>
            </a:r>
            <a:endParaRPr lang="en-US" altLang="zh-CN" sz="2400" dirty="0" smtClean="0"/>
          </a:p>
          <a:p>
            <a:endParaRPr lang="en-US" altLang="zh-CN" sz="2400" dirty="0"/>
          </a:p>
          <a:p>
            <a:r>
              <a:rPr lang="zh-CN" altLang="en-US" sz="2400" dirty="0" smtClean="0"/>
              <a:t>但由于这个方法是协同过滤，就免不了协同过滤本身有的两个缺陷：稀疏</a:t>
            </a:r>
            <a:r>
              <a:rPr lang="zh-CN" altLang="en-US" sz="2400" dirty="0"/>
              <a:t>性和冷启动</a:t>
            </a:r>
            <a:endParaRPr lang="en-US" altLang="zh-CN" sz="2400" dirty="0"/>
          </a:p>
          <a:p>
            <a:endParaRPr lang="en-US" altLang="zh-CN" sz="2400" dirty="0"/>
          </a:p>
          <a:p>
            <a:r>
              <a:rPr lang="zh-CN" altLang="en-US" sz="2400" dirty="0"/>
              <a:t>已有的解决方案就是引入多个数据源的辅助信息（</a:t>
            </a:r>
            <a:r>
              <a:rPr lang="en-US" altLang="zh-CN" sz="2400" dirty="0"/>
              <a:t>side information</a:t>
            </a:r>
            <a:r>
              <a:rPr lang="zh-CN" altLang="en-US" sz="2400" dirty="0"/>
              <a:t>）。可以是基本个人信息，也可以是用户画像</a:t>
            </a:r>
            <a:r>
              <a:rPr lang="zh-CN" altLang="en-US" sz="2400" dirty="0" smtClean="0"/>
              <a:t>等</a:t>
            </a:r>
            <a:endParaRPr lang="en-US" altLang="zh-CN" sz="2400" dirty="0" smtClean="0"/>
          </a:p>
          <a:p>
            <a:endParaRPr lang="en-US" altLang="zh-CN" sz="2400" dirty="0"/>
          </a:p>
          <a:p>
            <a:r>
              <a:rPr lang="zh-CN" altLang="en-US" sz="2400" dirty="0" smtClean="0"/>
              <a:t>因此接下来的工作就是考虑如何吧</a:t>
            </a:r>
            <a:r>
              <a:rPr lang="en-US" altLang="zh-CN" sz="2400" dirty="0" smtClean="0"/>
              <a:t>side information</a:t>
            </a:r>
            <a:r>
              <a:rPr lang="zh-CN" altLang="en-US" sz="2400" dirty="0" smtClean="0"/>
              <a:t>加进来，因此有了接下来的这篇论文 </a:t>
            </a:r>
            <a:r>
              <a:rPr lang="en-US" altLang="zh-CN" sz="2400" dirty="0" smtClean="0"/>
              <a:t>collective matrix factorization</a:t>
            </a:r>
            <a:endParaRPr lang="en-US" altLang="zh-CN"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14901" y="382137"/>
            <a:ext cx="6660108" cy="584775"/>
          </a:xfrm>
          <a:prstGeom prst="rect">
            <a:avLst/>
          </a:prstGeom>
          <a:noFill/>
        </p:spPr>
        <p:txBody>
          <a:bodyPr wrap="square" rtlCol="0">
            <a:spAutoFit/>
          </a:bodyPr>
          <a:lstStyle/>
          <a:p>
            <a:r>
              <a:rPr lang="en-US" altLang="zh-CN" sz="3200" dirty="0" smtClean="0">
                <a:solidFill>
                  <a:srgbClr val="FF0000"/>
                </a:solidFill>
              </a:rPr>
              <a:t>Collective Matrix factorization</a:t>
            </a:r>
            <a:endParaRPr lang="zh-CN" altLang="en-US" sz="3200" dirty="0">
              <a:solidFill>
                <a:srgbClr val="FF0000"/>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6286" y="966912"/>
            <a:ext cx="8925636" cy="444490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14901" y="382137"/>
            <a:ext cx="6660108" cy="584775"/>
          </a:xfrm>
          <a:prstGeom prst="rect">
            <a:avLst/>
          </a:prstGeom>
          <a:noFill/>
        </p:spPr>
        <p:txBody>
          <a:bodyPr wrap="square" rtlCol="0">
            <a:spAutoFit/>
          </a:bodyPr>
          <a:lstStyle/>
          <a:p>
            <a:r>
              <a:rPr lang="en-US" altLang="zh-CN" sz="3200" dirty="0" smtClean="0">
                <a:solidFill>
                  <a:srgbClr val="FF0000"/>
                </a:solidFill>
              </a:rPr>
              <a:t>Collective Matrix factorization</a:t>
            </a:r>
            <a:endParaRPr lang="zh-CN" altLang="en-US" sz="3200" dirty="0">
              <a:solidFill>
                <a:srgbClr val="FF0000"/>
              </a:solidFill>
            </a:endParaRPr>
          </a:p>
        </p:txBody>
      </p:sp>
      <p:pic>
        <p:nvPicPr>
          <p:cNvPr id="5" name="图片 4"/>
          <p:cNvPicPr>
            <a:picLocks noChangeAspect="1"/>
          </p:cNvPicPr>
          <p:nvPr/>
        </p:nvPicPr>
        <p:blipFill>
          <a:blip r:embed="rId1"/>
          <a:stretch>
            <a:fillRect/>
          </a:stretch>
        </p:blipFill>
        <p:spPr>
          <a:xfrm>
            <a:off x="177421" y="862724"/>
            <a:ext cx="6120665" cy="3149265"/>
          </a:xfrm>
          <a:prstGeom prst="rect">
            <a:avLst/>
          </a:prstGeom>
        </p:spPr>
      </p:pic>
      <p:pic>
        <p:nvPicPr>
          <p:cNvPr id="6" name="图片 5"/>
          <p:cNvPicPr>
            <a:picLocks noChangeAspect="1"/>
          </p:cNvPicPr>
          <p:nvPr/>
        </p:nvPicPr>
        <p:blipFill>
          <a:blip r:embed="rId2"/>
          <a:stretch>
            <a:fillRect/>
          </a:stretch>
        </p:blipFill>
        <p:spPr>
          <a:xfrm>
            <a:off x="6120665" y="1267961"/>
            <a:ext cx="5851307" cy="1625363"/>
          </a:xfrm>
          <a:prstGeom prst="rect">
            <a:avLst/>
          </a:prstGeom>
        </p:spPr>
      </p:pic>
      <p:pic>
        <p:nvPicPr>
          <p:cNvPr id="7" name="图片 6"/>
          <p:cNvPicPr>
            <a:picLocks noChangeAspect="1"/>
          </p:cNvPicPr>
          <p:nvPr/>
        </p:nvPicPr>
        <p:blipFill>
          <a:blip r:embed="rId3"/>
          <a:stretch>
            <a:fillRect/>
          </a:stretch>
        </p:blipFill>
        <p:spPr>
          <a:xfrm>
            <a:off x="1258828" y="3878599"/>
            <a:ext cx="8800330" cy="1227953"/>
          </a:xfrm>
          <a:prstGeom prst="rect">
            <a:avLst/>
          </a:prstGeom>
        </p:spPr>
      </p:pic>
      <p:sp>
        <p:nvSpPr>
          <p:cNvPr id="8" name="文本框 7"/>
          <p:cNvSpPr txBox="1"/>
          <p:nvPr/>
        </p:nvSpPr>
        <p:spPr>
          <a:xfrm>
            <a:off x="3237753" y="5363570"/>
            <a:ext cx="3572480" cy="461665"/>
          </a:xfrm>
          <a:prstGeom prst="rect">
            <a:avLst/>
          </a:prstGeom>
          <a:noFill/>
        </p:spPr>
        <p:txBody>
          <a:bodyPr wrap="square" rtlCol="0">
            <a:spAutoFit/>
          </a:bodyPr>
          <a:lstStyle/>
          <a:p>
            <a:r>
              <a:rPr lang="zh-CN" altLang="en-US" sz="2400" dirty="0" smtClean="0"/>
              <a:t>这里两个 </a:t>
            </a:r>
            <a:r>
              <a:rPr lang="en-US" altLang="zh-CN" sz="2400" dirty="0" smtClean="0"/>
              <a:t>V </a:t>
            </a:r>
            <a:r>
              <a:rPr lang="zh-CN" altLang="en-US" sz="2400" dirty="0" smtClean="0"/>
              <a:t>是一样的</a:t>
            </a:r>
            <a:endParaRPr lang="zh-CN"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01755" y="1337480"/>
            <a:ext cx="7806520" cy="3416320"/>
          </a:xfrm>
          <a:prstGeom prst="rect">
            <a:avLst/>
          </a:prstGeom>
          <a:noFill/>
        </p:spPr>
        <p:txBody>
          <a:bodyPr wrap="square" rtlCol="0">
            <a:spAutoFit/>
          </a:bodyPr>
          <a:lstStyle/>
          <a:p>
            <a:r>
              <a:rPr lang="zh-CN" altLang="en-US" sz="2400" dirty="0" smtClean="0"/>
              <a:t>预测（</a:t>
            </a:r>
            <a:r>
              <a:rPr lang="en-US" altLang="zh-CN" sz="2400" dirty="0" smtClean="0"/>
              <a:t>prediction</a:t>
            </a:r>
            <a:r>
              <a:rPr lang="zh-CN" altLang="en-US" sz="2400" dirty="0" smtClean="0"/>
              <a:t>）</a:t>
            </a:r>
            <a:endParaRPr lang="en-US" altLang="zh-CN" sz="2400" dirty="0" smtClean="0"/>
          </a:p>
          <a:p>
            <a:r>
              <a:rPr lang="en-US" altLang="zh-CN" sz="2400" dirty="0" smtClean="0"/>
              <a:t>	</a:t>
            </a:r>
            <a:r>
              <a:rPr lang="zh-CN" altLang="en-US" sz="2400" dirty="0" smtClean="0"/>
              <a:t>计算每个</a:t>
            </a:r>
            <a:r>
              <a:rPr lang="en-US" altLang="zh-CN" sz="2400" dirty="0" smtClean="0"/>
              <a:t>user</a:t>
            </a:r>
            <a:r>
              <a:rPr lang="zh-CN" altLang="en-US" sz="2400" dirty="0" smtClean="0"/>
              <a:t>对每个</a:t>
            </a:r>
            <a:r>
              <a:rPr lang="en-US" altLang="zh-CN" sz="2400" dirty="0" smtClean="0"/>
              <a:t>item</a:t>
            </a:r>
            <a:r>
              <a:rPr lang="zh-CN" altLang="en-US" sz="2400" dirty="0" smtClean="0"/>
              <a:t>的偏爱程度</a:t>
            </a:r>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r>
              <a:rPr lang="zh-CN" altLang="en-US" sz="2400" dirty="0" smtClean="0"/>
              <a:t>推荐（</a:t>
            </a:r>
            <a:r>
              <a:rPr lang="en-US" altLang="zh-CN" sz="2400" dirty="0" smtClean="0"/>
              <a:t>recommendation</a:t>
            </a:r>
            <a:r>
              <a:rPr lang="zh-CN" altLang="en-US" sz="2400" dirty="0" smtClean="0"/>
              <a:t>）</a:t>
            </a:r>
            <a:endParaRPr lang="en-US" altLang="zh-CN" sz="2400" dirty="0" smtClean="0"/>
          </a:p>
          <a:p>
            <a:r>
              <a:rPr lang="en-US" altLang="zh-CN" sz="2400" dirty="0"/>
              <a:t>	</a:t>
            </a:r>
            <a:r>
              <a:rPr lang="zh-CN" altLang="en-US" sz="2400" dirty="0" smtClean="0"/>
              <a:t>根据预测环节所计算的记过向用户推荐他没有打过分的</a:t>
            </a:r>
            <a:r>
              <a:rPr lang="en-US" altLang="zh-CN" sz="2400" dirty="0" smtClean="0"/>
              <a:t>item</a:t>
            </a:r>
            <a:endParaRPr lang="en-US" altLang="zh-C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14901" y="1078173"/>
            <a:ext cx="6660108" cy="584775"/>
          </a:xfrm>
          <a:prstGeom prst="rect">
            <a:avLst/>
          </a:prstGeom>
          <a:noFill/>
        </p:spPr>
        <p:txBody>
          <a:bodyPr wrap="square" rtlCol="0">
            <a:spAutoFit/>
          </a:bodyPr>
          <a:lstStyle/>
          <a:p>
            <a:r>
              <a:rPr lang="en-US" altLang="zh-CN" sz="3200" dirty="0" smtClean="0">
                <a:solidFill>
                  <a:srgbClr val="FF0000"/>
                </a:solidFill>
              </a:rPr>
              <a:t>Collaborative Filtering</a:t>
            </a:r>
            <a:endParaRPr lang="zh-CN" altLang="en-US" sz="3200" dirty="0">
              <a:solidFill>
                <a:srgbClr val="FF0000"/>
              </a:solidFill>
            </a:endParaRPr>
          </a:p>
        </p:txBody>
      </p:sp>
      <p:sp>
        <p:nvSpPr>
          <p:cNvPr id="3" name="文本框 2"/>
          <p:cNvSpPr txBox="1"/>
          <p:nvPr/>
        </p:nvSpPr>
        <p:spPr>
          <a:xfrm>
            <a:off x="1514901" y="2033516"/>
            <a:ext cx="7847463" cy="2308324"/>
          </a:xfrm>
          <a:prstGeom prst="rect">
            <a:avLst/>
          </a:prstGeom>
          <a:noFill/>
        </p:spPr>
        <p:txBody>
          <a:bodyPr wrap="square" rtlCol="0">
            <a:spAutoFit/>
          </a:bodyPr>
          <a:lstStyle/>
          <a:p>
            <a:r>
              <a:rPr lang="en-US" altLang="zh-CN" sz="2400" dirty="0" smtClean="0"/>
              <a:t>Memory-based Collaborative Filtering:</a:t>
            </a:r>
            <a:endParaRPr lang="en-US" altLang="zh-CN" sz="2400" dirty="0" smtClean="0"/>
          </a:p>
          <a:p>
            <a:r>
              <a:rPr lang="en-US" altLang="zh-CN" sz="2400" dirty="0"/>
              <a:t>	</a:t>
            </a:r>
            <a:r>
              <a:rPr lang="en-US" altLang="zh-CN" sz="2400" dirty="0" smtClean="0"/>
              <a:t>1. item-based</a:t>
            </a:r>
            <a:endParaRPr lang="en-US" altLang="zh-CN" sz="2400" dirty="0" smtClean="0"/>
          </a:p>
          <a:p>
            <a:r>
              <a:rPr lang="en-US" altLang="zh-CN" sz="2400" dirty="0"/>
              <a:t>	</a:t>
            </a:r>
            <a:r>
              <a:rPr lang="en-US" altLang="zh-CN" sz="2400" dirty="0" smtClean="0"/>
              <a:t>2. User-based</a:t>
            </a:r>
            <a:endParaRPr lang="en-US" altLang="zh-CN" sz="2400" dirty="0" smtClean="0"/>
          </a:p>
          <a:p>
            <a:endParaRPr lang="en-US" altLang="zh-CN" sz="2400" dirty="0"/>
          </a:p>
          <a:p>
            <a:r>
              <a:rPr lang="en-US" altLang="zh-CN" sz="2400" dirty="0" smtClean="0"/>
              <a:t>Model-based Collaborative Filtering:</a:t>
            </a:r>
            <a:endParaRPr lang="en-US" altLang="zh-CN" sz="2400" dirty="0" smtClean="0"/>
          </a:p>
          <a:p>
            <a:r>
              <a:rPr lang="en-US" altLang="zh-CN" sz="2400" dirty="0"/>
              <a:t>	</a:t>
            </a:r>
            <a:r>
              <a:rPr lang="en-US" altLang="zh-CN" sz="2400" dirty="0" smtClean="0"/>
              <a:t>Matrix factorization</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14901" y="1078173"/>
            <a:ext cx="6660108" cy="584775"/>
          </a:xfrm>
          <a:prstGeom prst="rect">
            <a:avLst/>
          </a:prstGeom>
          <a:noFill/>
        </p:spPr>
        <p:txBody>
          <a:bodyPr wrap="square" rtlCol="0">
            <a:spAutoFit/>
          </a:bodyPr>
          <a:lstStyle/>
          <a:p>
            <a:r>
              <a:rPr lang="en-US" altLang="zh-CN" sz="3200" dirty="0" smtClean="0">
                <a:solidFill>
                  <a:srgbClr val="FF0000"/>
                </a:solidFill>
              </a:rPr>
              <a:t>Memory-based</a:t>
            </a:r>
            <a:endParaRPr lang="zh-CN" altLang="en-US" sz="3200" dirty="0">
              <a:solidFill>
                <a:srgbClr val="FF0000"/>
              </a:solidFill>
            </a:endParaRPr>
          </a:p>
        </p:txBody>
      </p:sp>
      <p:sp>
        <p:nvSpPr>
          <p:cNvPr id="3" name="文本框 2"/>
          <p:cNvSpPr txBox="1"/>
          <p:nvPr/>
        </p:nvSpPr>
        <p:spPr>
          <a:xfrm>
            <a:off x="1514901" y="2033516"/>
            <a:ext cx="7847463" cy="2308324"/>
          </a:xfrm>
          <a:prstGeom prst="rect">
            <a:avLst/>
          </a:prstGeom>
          <a:noFill/>
        </p:spPr>
        <p:txBody>
          <a:bodyPr wrap="square" rtlCol="0">
            <a:spAutoFit/>
          </a:bodyPr>
          <a:lstStyle/>
          <a:p>
            <a:r>
              <a:rPr lang="zh-CN" altLang="en-US" sz="2400" dirty="0" smtClean="0"/>
              <a:t>把每个</a:t>
            </a:r>
            <a:r>
              <a:rPr lang="en-US" altLang="zh-CN" sz="2400" dirty="0" smtClean="0"/>
              <a:t>item</a:t>
            </a:r>
            <a:r>
              <a:rPr lang="zh-CN" altLang="en-US" sz="2400" dirty="0" smtClean="0"/>
              <a:t>或者</a:t>
            </a:r>
            <a:r>
              <a:rPr lang="en-US" altLang="zh-CN" sz="2400" dirty="0" smtClean="0"/>
              <a:t>user</a:t>
            </a:r>
            <a:r>
              <a:rPr lang="zh-CN" altLang="en-US" sz="2400" dirty="0" smtClean="0"/>
              <a:t>看成一个向量，计算其他所有</a:t>
            </a:r>
            <a:r>
              <a:rPr lang="en-US" altLang="zh-CN" sz="2400" dirty="0" smtClean="0"/>
              <a:t>item</a:t>
            </a:r>
            <a:r>
              <a:rPr lang="zh-CN" altLang="en-US" sz="2400" dirty="0" smtClean="0"/>
              <a:t>或者</a:t>
            </a:r>
            <a:r>
              <a:rPr lang="en-US" altLang="zh-CN" sz="2400" dirty="0" smtClean="0"/>
              <a:t>user</a:t>
            </a:r>
            <a:r>
              <a:rPr lang="zh-CN" altLang="en-US" sz="2400" dirty="0" smtClean="0"/>
              <a:t>与他的相似度</a:t>
            </a:r>
            <a:endParaRPr lang="en-US" altLang="zh-CN" sz="2400" dirty="0" smtClean="0"/>
          </a:p>
          <a:p>
            <a:endParaRPr lang="en-US" altLang="zh-CN" sz="2400" dirty="0" smtClean="0"/>
          </a:p>
          <a:p>
            <a:r>
              <a:rPr lang="en-US" altLang="zh-CN" sz="2400" dirty="0" smtClean="0"/>
              <a:t>	</a:t>
            </a:r>
            <a:r>
              <a:rPr lang="zh-CN" altLang="en-US" sz="2400" dirty="0" smtClean="0"/>
              <a:t>之前</a:t>
            </a:r>
            <a:r>
              <a:rPr lang="en-US" altLang="zh-CN" sz="2400" dirty="0" smtClean="0"/>
              <a:t>Amazon</a:t>
            </a:r>
            <a:r>
              <a:rPr lang="zh-CN" altLang="en-US" sz="2400" dirty="0" smtClean="0"/>
              <a:t>的</a:t>
            </a:r>
            <a:r>
              <a:rPr lang="en-US" altLang="zh-CN" sz="2400" dirty="0" smtClean="0"/>
              <a:t>cosine </a:t>
            </a:r>
            <a:r>
              <a:rPr lang="zh-CN" altLang="en-US" sz="2400" dirty="0" smtClean="0"/>
              <a:t>相似度专利就是这个路子</a:t>
            </a:r>
            <a:endParaRPr lang="en-US" altLang="zh-CN" sz="2400" dirty="0" smtClean="0"/>
          </a:p>
          <a:p>
            <a:r>
              <a:rPr lang="en-US" altLang="zh-CN" sz="2400" dirty="0" smtClean="0"/>
              <a:t>	</a:t>
            </a:r>
            <a:endParaRPr lang="en-US" altLang="zh-CN" sz="2400" dirty="0" smtClean="0"/>
          </a:p>
          <a:p>
            <a:r>
              <a:rPr lang="en-US" altLang="zh-CN" sz="2400" dirty="0" smtClean="0"/>
              <a:t>	</a:t>
            </a:r>
            <a:r>
              <a:rPr lang="zh-CN" altLang="en-US" sz="2400" dirty="0" smtClean="0"/>
              <a:t>这个的代价就是计算量特别大</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4775" y="232011"/>
            <a:ext cx="6660108" cy="584775"/>
          </a:xfrm>
          <a:prstGeom prst="rect">
            <a:avLst/>
          </a:prstGeom>
          <a:noFill/>
        </p:spPr>
        <p:txBody>
          <a:bodyPr wrap="square" rtlCol="0">
            <a:spAutoFit/>
          </a:bodyPr>
          <a:lstStyle/>
          <a:p>
            <a:r>
              <a:rPr lang="en-US" altLang="zh-CN" sz="3200" dirty="0" smtClean="0">
                <a:solidFill>
                  <a:srgbClr val="FF0000"/>
                </a:solidFill>
              </a:rPr>
              <a:t>Matrix factorization</a:t>
            </a:r>
            <a:endParaRPr lang="zh-CN" altLang="en-US" sz="3200" dirty="0">
              <a:solidFill>
                <a:srgbClr val="FF0000"/>
              </a:solidFill>
            </a:endParaRPr>
          </a:p>
        </p:txBody>
      </p:sp>
      <p:sp>
        <p:nvSpPr>
          <p:cNvPr id="3" name="文本框 2"/>
          <p:cNvSpPr txBox="1"/>
          <p:nvPr/>
        </p:nvSpPr>
        <p:spPr>
          <a:xfrm>
            <a:off x="1473958" y="1056437"/>
            <a:ext cx="8816454" cy="2677656"/>
          </a:xfrm>
          <a:prstGeom prst="rect">
            <a:avLst/>
          </a:prstGeom>
          <a:noFill/>
        </p:spPr>
        <p:txBody>
          <a:bodyPr wrap="square" rtlCol="0">
            <a:spAutoFit/>
          </a:bodyPr>
          <a:lstStyle/>
          <a:p>
            <a:r>
              <a:rPr lang="zh-CN" altLang="en-US" sz="2400" dirty="0" smtClean="0"/>
              <a:t>把</a:t>
            </a:r>
            <a:r>
              <a:rPr lang="en-US" altLang="zh-CN" sz="2400" dirty="0" smtClean="0"/>
              <a:t>user</a:t>
            </a:r>
            <a:r>
              <a:rPr lang="zh-CN" altLang="en-US" sz="2400" dirty="0" smtClean="0"/>
              <a:t>和</a:t>
            </a:r>
            <a:r>
              <a:rPr lang="en-US" altLang="zh-CN" sz="2400" dirty="0" smtClean="0"/>
              <a:t>item</a:t>
            </a:r>
            <a:r>
              <a:rPr lang="zh-CN" altLang="en-US" sz="2400" dirty="0" smtClean="0"/>
              <a:t>组成的原始矩阵</a:t>
            </a:r>
            <a:r>
              <a:rPr lang="en-US" altLang="zh-CN" sz="2400" dirty="0" smtClean="0"/>
              <a:t>R</a:t>
            </a:r>
            <a:r>
              <a:rPr lang="zh-CN" altLang="en-US" sz="2400" dirty="0" smtClean="0"/>
              <a:t>分解成 </a:t>
            </a:r>
            <a:r>
              <a:rPr lang="en-US" altLang="zh-CN" sz="2400" dirty="0" smtClean="0"/>
              <a:t>U</a:t>
            </a:r>
            <a:r>
              <a:rPr lang="zh-CN" altLang="en-US" sz="2400" dirty="0" smtClean="0"/>
              <a:t>和</a:t>
            </a:r>
            <a:r>
              <a:rPr lang="en-US" altLang="zh-CN" sz="2400" dirty="0" smtClean="0"/>
              <a:t>V</a:t>
            </a:r>
            <a:r>
              <a:rPr lang="zh-CN" altLang="en-US" sz="2400" dirty="0" smtClean="0"/>
              <a:t>的乘，</a:t>
            </a:r>
            <a:endParaRPr lang="en-US" altLang="zh-CN" sz="2400" dirty="0"/>
          </a:p>
          <a:p>
            <a:endParaRPr lang="en-US" altLang="zh-CN" sz="2400" dirty="0" smtClean="0"/>
          </a:p>
          <a:p>
            <a:r>
              <a:rPr lang="en-US" altLang="zh-CN" sz="2400" dirty="0" smtClean="0"/>
              <a:t>R </a:t>
            </a:r>
            <a:r>
              <a:rPr lang="zh-CN" altLang="en-US" sz="2400" dirty="0" smtClean="0"/>
              <a:t>（</a:t>
            </a:r>
            <a:r>
              <a:rPr lang="en-US" altLang="zh-CN" sz="2400" dirty="0" smtClean="0"/>
              <a:t>n</a:t>
            </a:r>
            <a:r>
              <a:rPr lang="zh-CN" altLang="en-US" sz="2400" dirty="0" smtClean="0"/>
              <a:t>*</a:t>
            </a:r>
            <a:r>
              <a:rPr lang="en-US" altLang="zh-CN" sz="2400" dirty="0" smtClean="0"/>
              <a:t>m)</a:t>
            </a:r>
            <a:r>
              <a:rPr lang="zh-CN" altLang="en-US" sz="2400" dirty="0" smtClean="0"/>
              <a:t>约等于 </a:t>
            </a:r>
            <a:r>
              <a:rPr lang="en-US" altLang="zh-CN" sz="2400" dirty="0" smtClean="0"/>
              <a:t>U*V</a:t>
            </a:r>
            <a:r>
              <a:rPr lang="zh-CN" altLang="en-US" sz="2400" dirty="0" smtClean="0"/>
              <a:t>，那么</a:t>
            </a:r>
            <a:r>
              <a:rPr lang="en-US" altLang="zh-CN" sz="2400" dirty="0" smtClean="0"/>
              <a:t>R</a:t>
            </a:r>
            <a:r>
              <a:rPr lang="zh-CN" altLang="en-US" sz="2400" dirty="0" smtClean="0"/>
              <a:t>矩阵中的</a:t>
            </a:r>
            <a:r>
              <a:rPr lang="en-US" altLang="zh-CN" sz="2400" dirty="0" smtClean="0"/>
              <a:t>missing</a:t>
            </a:r>
            <a:r>
              <a:rPr lang="zh-CN" altLang="en-US" sz="2400" dirty="0" smtClean="0"/>
              <a:t>值可以通过</a:t>
            </a:r>
            <a:r>
              <a:rPr lang="en-US" altLang="zh-CN" sz="2400" dirty="0" smtClean="0"/>
              <a:t>U</a:t>
            </a:r>
            <a:r>
              <a:rPr lang="zh-CN" altLang="en-US" sz="2400" dirty="0" smtClean="0"/>
              <a:t>矩阵和</a:t>
            </a:r>
            <a:r>
              <a:rPr lang="en-US" altLang="zh-CN" sz="2400" dirty="0" smtClean="0"/>
              <a:t>V</a:t>
            </a:r>
            <a:r>
              <a:rPr lang="zh-CN" altLang="en-US" sz="2400" dirty="0" smtClean="0"/>
              <a:t>矩阵的某行和某列的乘积得到，</a:t>
            </a:r>
            <a:r>
              <a:rPr lang="en-US" altLang="zh-CN" sz="2400" dirty="0" smtClean="0"/>
              <a:t>U</a:t>
            </a:r>
            <a:r>
              <a:rPr lang="zh-CN" altLang="en-US" sz="2400" dirty="0" smtClean="0"/>
              <a:t>，</a:t>
            </a:r>
            <a:r>
              <a:rPr lang="en-US" altLang="zh-CN" sz="2400" dirty="0" smtClean="0"/>
              <a:t>V</a:t>
            </a:r>
            <a:r>
              <a:rPr lang="zh-CN" altLang="en-US" sz="2400" dirty="0" smtClean="0"/>
              <a:t>分别对应着</a:t>
            </a:r>
            <a:r>
              <a:rPr lang="en-US" altLang="zh-CN" sz="2400" dirty="0" smtClean="0"/>
              <a:t>user</a:t>
            </a:r>
            <a:r>
              <a:rPr lang="zh-CN" altLang="en-US" sz="2400" dirty="0" smtClean="0"/>
              <a:t>的</a:t>
            </a:r>
            <a:r>
              <a:rPr lang="en-US" altLang="zh-CN" sz="2400" dirty="0" smtClean="0"/>
              <a:t>latent matrix</a:t>
            </a:r>
            <a:r>
              <a:rPr lang="zh-CN" altLang="en-US" sz="2400" dirty="0" smtClean="0"/>
              <a:t>和</a:t>
            </a:r>
            <a:r>
              <a:rPr lang="en-US" altLang="zh-CN" sz="2400" dirty="0" smtClean="0"/>
              <a:t>item</a:t>
            </a:r>
            <a:r>
              <a:rPr lang="zh-CN" altLang="en-US" sz="2400" dirty="0" smtClean="0"/>
              <a:t>的</a:t>
            </a:r>
            <a:r>
              <a:rPr lang="en-US" altLang="zh-CN" sz="2400" dirty="0" smtClean="0"/>
              <a:t>latent matrix</a:t>
            </a:r>
            <a:r>
              <a:rPr lang="zh-CN" altLang="en-US" sz="2400" dirty="0" smtClean="0"/>
              <a:t>。通过梯度下降法就能解得</a:t>
            </a:r>
            <a:r>
              <a:rPr lang="en-US" altLang="zh-CN" sz="2400" dirty="0" smtClean="0"/>
              <a:t>U</a:t>
            </a:r>
            <a:r>
              <a:rPr lang="zh-CN" altLang="en-US" sz="2400" dirty="0" smtClean="0"/>
              <a:t>（</a:t>
            </a:r>
            <a:r>
              <a:rPr lang="en-US" altLang="zh-CN" sz="2400" dirty="0" smtClean="0"/>
              <a:t>u*k)   V(k*m</a:t>
            </a:r>
            <a:r>
              <a:rPr lang="zh-CN" altLang="en-US" sz="2400" dirty="0" smtClean="0"/>
              <a:t>）</a:t>
            </a:r>
            <a:r>
              <a:rPr lang="en-US" altLang="zh-CN" sz="2400" dirty="0" smtClean="0"/>
              <a:t>K</a:t>
            </a:r>
            <a:r>
              <a:rPr lang="zh-CN" altLang="en-US" sz="2400" dirty="0"/>
              <a:t>很</a:t>
            </a:r>
            <a:r>
              <a:rPr lang="zh-CN" altLang="en-US" sz="2400" dirty="0" smtClean="0"/>
              <a:t>小，因此</a:t>
            </a:r>
            <a:r>
              <a:rPr lang="en-US" altLang="zh-CN" sz="2400" dirty="0" smtClean="0"/>
              <a:t>U V</a:t>
            </a:r>
            <a:r>
              <a:rPr lang="zh-CN" altLang="en-US" sz="2400" dirty="0" smtClean="0"/>
              <a:t>是</a:t>
            </a:r>
            <a:r>
              <a:rPr lang="en-US" altLang="zh-CN" sz="2400" dirty="0" smtClean="0"/>
              <a:t>low rank</a:t>
            </a:r>
            <a:r>
              <a:rPr lang="zh-CN" altLang="en-US" sz="2400" dirty="0" smtClean="0"/>
              <a:t>的，</a:t>
            </a:r>
            <a:r>
              <a:rPr lang="en-US" altLang="zh-CN" sz="2400" dirty="0" smtClean="0"/>
              <a:t>K</a:t>
            </a:r>
            <a:r>
              <a:rPr lang="zh-CN" altLang="en-US" sz="2400" dirty="0" smtClean="0"/>
              <a:t>越大，拟合效果越好，因此越有可能过拟合</a:t>
            </a:r>
            <a:endParaRPr lang="en-US" altLang="zh-CN" sz="2400" dirty="0" smtClean="0"/>
          </a:p>
        </p:txBody>
      </p:sp>
      <p:pic>
        <p:nvPicPr>
          <p:cNvPr id="5" name="图片 4"/>
          <p:cNvPicPr>
            <a:picLocks noChangeAspect="1"/>
          </p:cNvPicPr>
          <p:nvPr/>
        </p:nvPicPr>
        <p:blipFill>
          <a:blip r:embed="rId1"/>
          <a:stretch>
            <a:fillRect/>
          </a:stretch>
        </p:blipFill>
        <p:spPr>
          <a:xfrm>
            <a:off x="1781104" y="3708635"/>
            <a:ext cx="8188070" cy="26375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64775" y="232011"/>
            <a:ext cx="6660108" cy="584775"/>
          </a:xfrm>
          <a:prstGeom prst="rect">
            <a:avLst/>
          </a:prstGeom>
          <a:noFill/>
        </p:spPr>
        <p:txBody>
          <a:bodyPr wrap="square" rtlCol="0">
            <a:spAutoFit/>
          </a:bodyPr>
          <a:lstStyle/>
          <a:p>
            <a:r>
              <a:rPr lang="en-US" altLang="zh-CN" sz="3200" dirty="0" smtClean="0">
                <a:solidFill>
                  <a:srgbClr val="FF0000"/>
                </a:solidFill>
              </a:rPr>
              <a:t>Matrix factorization</a:t>
            </a:r>
            <a:endParaRPr lang="zh-CN" altLang="en-US" sz="3200" dirty="0">
              <a:solidFill>
                <a:srgbClr val="FF0000"/>
              </a:solidFill>
            </a:endParaRPr>
          </a:p>
        </p:txBody>
      </p:sp>
      <p:sp>
        <p:nvSpPr>
          <p:cNvPr id="3" name="文本框 2"/>
          <p:cNvSpPr txBox="1"/>
          <p:nvPr/>
        </p:nvSpPr>
        <p:spPr>
          <a:xfrm>
            <a:off x="1473958" y="1056437"/>
            <a:ext cx="8816454" cy="2308324"/>
          </a:xfrm>
          <a:prstGeom prst="rect">
            <a:avLst/>
          </a:prstGeom>
          <a:noFill/>
        </p:spPr>
        <p:txBody>
          <a:bodyPr wrap="square" rtlCol="0">
            <a:spAutoFit/>
          </a:bodyPr>
          <a:lstStyle/>
          <a:p>
            <a:r>
              <a:rPr lang="zh-CN" altLang="en-US" sz="2400" dirty="0" smtClean="0"/>
              <a:t>我截图的论文上是 </a:t>
            </a:r>
            <a:r>
              <a:rPr lang="en-US" altLang="zh-CN" sz="2400" dirty="0" smtClean="0"/>
              <a:t>X Y</a:t>
            </a:r>
            <a:r>
              <a:rPr lang="zh-CN" altLang="en-US" sz="2400" dirty="0" smtClean="0"/>
              <a:t>，分别对应着</a:t>
            </a:r>
            <a:r>
              <a:rPr lang="en-US" altLang="zh-CN" sz="2400" dirty="0" smtClean="0"/>
              <a:t>U V</a:t>
            </a:r>
            <a:endParaRPr lang="en-US" altLang="zh-CN" sz="2400" dirty="0" smtClean="0"/>
          </a:p>
          <a:p>
            <a:endParaRPr lang="en-US" altLang="zh-CN" sz="2400" dirty="0"/>
          </a:p>
          <a:p>
            <a:r>
              <a:rPr lang="zh-CN" altLang="en-US" sz="2400" dirty="0" smtClean="0"/>
              <a:t>以下的</a:t>
            </a:r>
            <a:r>
              <a:rPr lang="en-US" altLang="zh-CN" sz="2400" dirty="0" err="1" smtClean="0"/>
              <a:t>rui</a:t>
            </a:r>
            <a:r>
              <a:rPr lang="zh-CN" altLang="en-US" sz="2400" dirty="0"/>
              <a:t>指</a:t>
            </a:r>
            <a:r>
              <a:rPr lang="zh-CN" altLang="en-US" sz="2400" dirty="0" smtClean="0"/>
              <a:t>的是每个</a:t>
            </a:r>
            <a:r>
              <a:rPr lang="en-US" altLang="zh-CN" sz="2400" dirty="0" smtClean="0"/>
              <a:t>ratings</a:t>
            </a:r>
            <a:r>
              <a:rPr lang="zh-CN" altLang="en-US" sz="2400" dirty="0" smtClean="0"/>
              <a:t>，因此</a:t>
            </a:r>
            <a:r>
              <a:rPr lang="en-US" altLang="zh-CN" sz="2400" dirty="0" smtClean="0"/>
              <a:t>user u</a:t>
            </a:r>
            <a:r>
              <a:rPr lang="zh-CN" altLang="en-US" sz="2400" dirty="0" smtClean="0"/>
              <a:t>与</a:t>
            </a:r>
            <a:r>
              <a:rPr lang="en-US" altLang="zh-CN" sz="2400" dirty="0" smtClean="0"/>
              <a:t>item </a:t>
            </a:r>
            <a:r>
              <a:rPr lang="en-US" altLang="zh-CN" sz="2400" dirty="0" err="1" smtClean="0"/>
              <a:t>i</a:t>
            </a:r>
            <a:r>
              <a:rPr lang="zh-CN" altLang="en-US" sz="2400" dirty="0" smtClean="0"/>
              <a:t>对应的</a:t>
            </a:r>
            <a:r>
              <a:rPr lang="en-US" altLang="zh-CN" sz="2400" dirty="0" smtClean="0"/>
              <a:t>rating</a:t>
            </a:r>
            <a:r>
              <a:rPr lang="zh-CN" altLang="en-US" sz="2400" dirty="0" smtClean="0"/>
              <a:t>的值由矩阵</a:t>
            </a:r>
            <a:r>
              <a:rPr lang="en-US" altLang="zh-CN" sz="2400" dirty="0" smtClean="0"/>
              <a:t>U</a:t>
            </a:r>
            <a:r>
              <a:rPr lang="zh-CN" altLang="en-US" sz="2400" dirty="0" smtClean="0"/>
              <a:t>中的</a:t>
            </a:r>
            <a:r>
              <a:rPr lang="en-US" altLang="zh-CN" sz="2400" dirty="0" smtClean="0"/>
              <a:t>u</a:t>
            </a:r>
            <a:r>
              <a:rPr lang="zh-CN" altLang="en-US" sz="2400" dirty="0" smtClean="0"/>
              <a:t>行乘以矩阵</a:t>
            </a:r>
            <a:r>
              <a:rPr lang="en-US" altLang="zh-CN" sz="2400" dirty="0" smtClean="0"/>
              <a:t>V</a:t>
            </a:r>
            <a:r>
              <a:rPr lang="zh-CN" altLang="en-US" sz="2400" dirty="0" smtClean="0"/>
              <a:t>中的</a:t>
            </a:r>
            <a:r>
              <a:rPr lang="en-US" altLang="zh-CN" sz="2400" dirty="0" err="1" smtClean="0"/>
              <a:t>i</a:t>
            </a:r>
            <a:r>
              <a:rPr lang="zh-CN" altLang="en-US" sz="2400" dirty="0" smtClean="0"/>
              <a:t>行得到</a:t>
            </a:r>
            <a:endParaRPr lang="en-US" altLang="zh-CN" sz="2400" dirty="0" smtClean="0"/>
          </a:p>
          <a:p>
            <a:endParaRPr lang="en-US" altLang="zh-CN" sz="2400" dirty="0"/>
          </a:p>
          <a:p>
            <a:r>
              <a:rPr lang="zh-CN" altLang="en-US" sz="2400" dirty="0" smtClean="0"/>
              <a:t>由此进行优化，再加上个正则项</a:t>
            </a:r>
            <a:endParaRPr lang="en-US" altLang="zh-CN" sz="2400" dirty="0" smtClean="0"/>
          </a:p>
        </p:txBody>
      </p:sp>
      <p:pic>
        <p:nvPicPr>
          <p:cNvPr id="4" name="图片 3"/>
          <p:cNvPicPr>
            <a:picLocks noChangeAspect="1"/>
          </p:cNvPicPr>
          <p:nvPr/>
        </p:nvPicPr>
        <p:blipFill>
          <a:blip r:embed="rId1"/>
          <a:stretch>
            <a:fillRect/>
          </a:stretch>
        </p:blipFill>
        <p:spPr>
          <a:xfrm>
            <a:off x="1473958" y="3895228"/>
            <a:ext cx="8130376" cy="140178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4274" y="245659"/>
            <a:ext cx="6660108" cy="584775"/>
          </a:xfrm>
          <a:prstGeom prst="rect">
            <a:avLst/>
          </a:prstGeom>
          <a:noFill/>
        </p:spPr>
        <p:txBody>
          <a:bodyPr wrap="square" rtlCol="0">
            <a:spAutoFit/>
          </a:bodyPr>
          <a:lstStyle/>
          <a:p>
            <a:r>
              <a:rPr lang="en-US" altLang="zh-CN" sz="3200" dirty="0" smtClean="0">
                <a:solidFill>
                  <a:srgbClr val="FF0000"/>
                </a:solidFill>
              </a:rPr>
              <a:t>Implicit </a:t>
            </a:r>
            <a:r>
              <a:rPr lang="en-US" altLang="zh-CN" sz="3200" dirty="0">
                <a:solidFill>
                  <a:srgbClr val="FF0000"/>
                </a:solidFill>
              </a:rPr>
              <a:t>feedback </a:t>
            </a:r>
            <a:r>
              <a:rPr lang="en-US" altLang="zh-CN" sz="3200" dirty="0" smtClean="0">
                <a:solidFill>
                  <a:srgbClr val="FF0000"/>
                </a:solidFill>
              </a:rPr>
              <a:t>collaborative filtering</a:t>
            </a:r>
            <a:endParaRPr lang="zh-CN" altLang="en-US" sz="3200" dirty="0">
              <a:solidFill>
                <a:srgbClr val="FF0000"/>
              </a:solidFill>
            </a:endParaRPr>
          </a:p>
        </p:txBody>
      </p:sp>
      <p:sp>
        <p:nvSpPr>
          <p:cNvPr id="4" name="文本框 3"/>
          <p:cNvSpPr txBox="1"/>
          <p:nvPr/>
        </p:nvSpPr>
        <p:spPr>
          <a:xfrm>
            <a:off x="887103" y="1078173"/>
            <a:ext cx="8789159" cy="3416320"/>
          </a:xfrm>
          <a:prstGeom prst="rect">
            <a:avLst/>
          </a:prstGeom>
          <a:noFill/>
        </p:spPr>
        <p:txBody>
          <a:bodyPr wrap="square" rtlCol="0">
            <a:spAutoFit/>
          </a:bodyPr>
          <a:lstStyle/>
          <a:p>
            <a:r>
              <a:rPr lang="zh-CN" altLang="en-US" sz="2400" dirty="0" smtClean="0"/>
              <a:t>什么是隐式反馈</a:t>
            </a:r>
            <a:r>
              <a:rPr lang="en-US" altLang="zh-CN" sz="2400" dirty="0" smtClean="0"/>
              <a:t>implicit feedback</a:t>
            </a:r>
            <a:r>
              <a:rPr lang="zh-CN" altLang="en-US" sz="2400" dirty="0" smtClean="0"/>
              <a:t>？因为之前的</a:t>
            </a:r>
            <a:r>
              <a:rPr lang="en-US" altLang="zh-CN" sz="2400" dirty="0" smtClean="0"/>
              <a:t>ratings</a:t>
            </a:r>
            <a:r>
              <a:rPr lang="zh-CN" altLang="en-US" sz="2400" dirty="0" smtClean="0"/>
              <a:t>是</a:t>
            </a:r>
            <a:r>
              <a:rPr lang="en-US" altLang="zh-CN" sz="2400" dirty="0" smtClean="0"/>
              <a:t>user</a:t>
            </a:r>
            <a:r>
              <a:rPr lang="zh-CN" altLang="en-US" sz="2400" dirty="0" smtClean="0"/>
              <a:t>对</a:t>
            </a:r>
            <a:r>
              <a:rPr lang="en-US" altLang="zh-CN" sz="2400" dirty="0" smtClean="0"/>
              <a:t>item</a:t>
            </a:r>
            <a:r>
              <a:rPr lang="zh-CN" altLang="en-US" sz="2400" dirty="0" smtClean="0"/>
              <a:t>的一个评分，例如豆瓣上对于电影的评分，但是更多情况下我们是得不到这个评分的，我们有的只有他的购买信息，那么就有了</a:t>
            </a:r>
            <a:r>
              <a:rPr lang="en-US" altLang="zh-CN" sz="2400" dirty="0" smtClean="0"/>
              <a:t>implicit feedback</a:t>
            </a:r>
            <a:r>
              <a:rPr lang="zh-CN" altLang="en-US" sz="2400" dirty="0" smtClean="0"/>
              <a:t>。我们记录的是他的购买次数，但是购买次数多不是代表这那个</a:t>
            </a:r>
            <a:r>
              <a:rPr lang="en-US" altLang="zh-CN" sz="2400" dirty="0" smtClean="0"/>
              <a:t>user</a:t>
            </a:r>
            <a:r>
              <a:rPr lang="zh-CN" altLang="en-US" sz="2400" dirty="0" smtClean="0"/>
              <a:t>对这个</a:t>
            </a:r>
            <a:r>
              <a:rPr lang="en-US" altLang="zh-CN" sz="2400" dirty="0" smtClean="0"/>
              <a:t>item</a:t>
            </a:r>
            <a:r>
              <a:rPr lang="zh-CN" altLang="en-US" sz="2400" dirty="0" smtClean="0"/>
              <a:t>的喜欢，这里的数量指的是我们对于</a:t>
            </a:r>
            <a:r>
              <a:rPr lang="en-US" altLang="zh-CN" sz="2400" dirty="0" smtClean="0"/>
              <a:t>user</a:t>
            </a:r>
            <a:r>
              <a:rPr lang="zh-CN" altLang="en-US" sz="2400" dirty="0" smtClean="0"/>
              <a:t>喜欢这个</a:t>
            </a:r>
            <a:r>
              <a:rPr lang="en-US" altLang="zh-CN" sz="2400" dirty="0" smtClean="0"/>
              <a:t>item</a:t>
            </a:r>
            <a:r>
              <a:rPr lang="zh-CN" altLang="en-US" sz="2400" dirty="0" smtClean="0"/>
              <a:t>的</a:t>
            </a:r>
            <a:r>
              <a:rPr lang="en-US" altLang="zh-CN" sz="2400" dirty="0" smtClean="0"/>
              <a:t>confidence</a:t>
            </a:r>
            <a:r>
              <a:rPr lang="zh-CN" altLang="en-US" sz="2400" dirty="0" smtClean="0"/>
              <a:t>，因此，上一页</a:t>
            </a:r>
            <a:r>
              <a:rPr lang="en-US" altLang="zh-CN" sz="2400" dirty="0" err="1" smtClean="0"/>
              <a:t>ppt</a:t>
            </a:r>
            <a:r>
              <a:rPr lang="zh-CN" altLang="en-US" sz="2400" dirty="0" smtClean="0"/>
              <a:t>的公式中的</a:t>
            </a:r>
            <a:r>
              <a:rPr lang="en-US" altLang="zh-CN" sz="2400" dirty="0" err="1" smtClean="0"/>
              <a:t>rui</a:t>
            </a:r>
            <a:r>
              <a:rPr lang="zh-CN" altLang="en-US" sz="2400" dirty="0" smtClean="0"/>
              <a:t>，我们改为，只要你购买了，不管多少，都是</a:t>
            </a:r>
            <a:r>
              <a:rPr lang="en-US" altLang="zh-CN" sz="2400" dirty="0" smtClean="0"/>
              <a:t>1</a:t>
            </a:r>
            <a:r>
              <a:rPr lang="zh-CN" altLang="en-US" sz="2400" dirty="0" smtClean="0"/>
              <a:t>。买的多的，我们认为喜欢的可能性高，就是</a:t>
            </a:r>
            <a:r>
              <a:rPr lang="en-US" altLang="zh-CN" sz="2400" dirty="0" smtClean="0"/>
              <a:t>cui</a:t>
            </a:r>
            <a:r>
              <a:rPr lang="zh-CN" altLang="en-US" sz="2400" dirty="0" smtClean="0"/>
              <a:t>，那个</a:t>
            </a:r>
            <a:r>
              <a:rPr lang="en-US" altLang="zh-CN" sz="2400" dirty="0" smtClean="0"/>
              <a:t>alpha</a:t>
            </a:r>
            <a:r>
              <a:rPr lang="zh-CN" altLang="en-US" sz="2400" dirty="0" smtClean="0"/>
              <a:t>是个自己定义大小的参数</a:t>
            </a:r>
            <a:endParaRPr lang="zh-CN" altLang="en-US" sz="2400" dirty="0"/>
          </a:p>
        </p:txBody>
      </p:sp>
      <p:pic>
        <p:nvPicPr>
          <p:cNvPr id="5" name="图片 4"/>
          <p:cNvPicPr>
            <a:picLocks noChangeAspect="1"/>
          </p:cNvPicPr>
          <p:nvPr/>
        </p:nvPicPr>
        <p:blipFill>
          <a:blip r:embed="rId1"/>
          <a:stretch>
            <a:fillRect/>
          </a:stretch>
        </p:blipFill>
        <p:spPr>
          <a:xfrm>
            <a:off x="3006701" y="4494022"/>
            <a:ext cx="4115717" cy="1224389"/>
          </a:xfrm>
          <a:prstGeom prst="rect">
            <a:avLst/>
          </a:prstGeom>
        </p:spPr>
      </p:pic>
      <p:pic>
        <p:nvPicPr>
          <p:cNvPr id="6" name="图片 5"/>
          <p:cNvPicPr>
            <a:picLocks noChangeAspect="1"/>
          </p:cNvPicPr>
          <p:nvPr/>
        </p:nvPicPr>
        <p:blipFill>
          <a:blip r:embed="rId2"/>
          <a:stretch>
            <a:fillRect/>
          </a:stretch>
        </p:blipFill>
        <p:spPr>
          <a:xfrm>
            <a:off x="3219235" y="5492653"/>
            <a:ext cx="3374269" cy="9354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4274" y="245659"/>
            <a:ext cx="6660108" cy="584775"/>
          </a:xfrm>
          <a:prstGeom prst="rect">
            <a:avLst/>
          </a:prstGeom>
          <a:noFill/>
        </p:spPr>
        <p:txBody>
          <a:bodyPr wrap="square" rtlCol="0">
            <a:spAutoFit/>
          </a:bodyPr>
          <a:lstStyle/>
          <a:p>
            <a:r>
              <a:rPr lang="en-US" altLang="zh-CN" sz="3200" dirty="0" smtClean="0">
                <a:solidFill>
                  <a:srgbClr val="FF0000"/>
                </a:solidFill>
              </a:rPr>
              <a:t>Implicit </a:t>
            </a:r>
            <a:r>
              <a:rPr lang="en-US" altLang="zh-CN" sz="3200" dirty="0">
                <a:solidFill>
                  <a:srgbClr val="FF0000"/>
                </a:solidFill>
              </a:rPr>
              <a:t>feedback </a:t>
            </a:r>
            <a:r>
              <a:rPr lang="en-US" altLang="zh-CN" sz="3200" dirty="0" smtClean="0">
                <a:solidFill>
                  <a:srgbClr val="FF0000"/>
                </a:solidFill>
              </a:rPr>
              <a:t>collaborative filtering</a:t>
            </a:r>
            <a:endParaRPr lang="zh-CN" altLang="en-US" sz="3200" dirty="0">
              <a:solidFill>
                <a:srgbClr val="FF0000"/>
              </a:solidFill>
            </a:endParaRPr>
          </a:p>
        </p:txBody>
      </p:sp>
      <p:pic>
        <p:nvPicPr>
          <p:cNvPr id="5" name="图片 4"/>
          <p:cNvPicPr>
            <a:picLocks noChangeAspect="1"/>
          </p:cNvPicPr>
          <p:nvPr/>
        </p:nvPicPr>
        <p:blipFill>
          <a:blip r:embed="rId1"/>
          <a:stretch>
            <a:fillRect/>
          </a:stretch>
        </p:blipFill>
        <p:spPr>
          <a:xfrm>
            <a:off x="2924814" y="1000195"/>
            <a:ext cx="4115717" cy="1224389"/>
          </a:xfrm>
          <a:prstGeom prst="rect">
            <a:avLst/>
          </a:prstGeom>
        </p:spPr>
      </p:pic>
      <p:pic>
        <p:nvPicPr>
          <p:cNvPr id="6" name="图片 5"/>
          <p:cNvPicPr>
            <a:picLocks noChangeAspect="1"/>
          </p:cNvPicPr>
          <p:nvPr/>
        </p:nvPicPr>
        <p:blipFill>
          <a:blip r:embed="rId2"/>
          <a:stretch>
            <a:fillRect/>
          </a:stretch>
        </p:blipFill>
        <p:spPr>
          <a:xfrm>
            <a:off x="3137348" y="1998826"/>
            <a:ext cx="3374269" cy="935441"/>
          </a:xfrm>
          <a:prstGeom prst="rect">
            <a:avLst/>
          </a:prstGeom>
        </p:spPr>
      </p:pic>
      <p:pic>
        <p:nvPicPr>
          <p:cNvPr id="3" name="图片 2"/>
          <p:cNvPicPr>
            <a:picLocks noChangeAspect="1"/>
          </p:cNvPicPr>
          <p:nvPr/>
        </p:nvPicPr>
        <p:blipFill>
          <a:blip r:embed="rId3"/>
          <a:stretch>
            <a:fillRect/>
          </a:stretch>
        </p:blipFill>
        <p:spPr>
          <a:xfrm>
            <a:off x="1559043" y="2882019"/>
            <a:ext cx="8584658" cy="1502747"/>
          </a:xfrm>
          <a:prstGeom prst="rect">
            <a:avLst/>
          </a:prstGeom>
        </p:spPr>
      </p:pic>
      <p:sp>
        <p:nvSpPr>
          <p:cNvPr id="7" name="文本框 6"/>
          <p:cNvSpPr txBox="1"/>
          <p:nvPr/>
        </p:nvSpPr>
        <p:spPr>
          <a:xfrm>
            <a:off x="887103" y="4872251"/>
            <a:ext cx="7861111" cy="461665"/>
          </a:xfrm>
          <a:prstGeom prst="rect">
            <a:avLst/>
          </a:prstGeom>
          <a:noFill/>
        </p:spPr>
        <p:txBody>
          <a:bodyPr wrap="square" rtlCol="0">
            <a:spAutoFit/>
          </a:bodyPr>
          <a:lstStyle/>
          <a:p>
            <a:r>
              <a:rPr lang="zh-CN" altLang="en-US" sz="2400" dirty="0" smtClean="0"/>
              <a:t>因此，对于隐式反馈的优化转化为这个式子</a:t>
            </a:r>
            <a:endParaRPr lang="zh-CN" alt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4274" y="245659"/>
            <a:ext cx="6660108" cy="584775"/>
          </a:xfrm>
          <a:prstGeom prst="rect">
            <a:avLst/>
          </a:prstGeom>
          <a:noFill/>
        </p:spPr>
        <p:txBody>
          <a:bodyPr wrap="square" rtlCol="0">
            <a:spAutoFit/>
          </a:bodyPr>
          <a:lstStyle/>
          <a:p>
            <a:r>
              <a:rPr lang="en-US" altLang="zh-CN" sz="3200" dirty="0" smtClean="0">
                <a:solidFill>
                  <a:srgbClr val="FF0000"/>
                </a:solidFill>
              </a:rPr>
              <a:t>Implicit </a:t>
            </a:r>
            <a:r>
              <a:rPr lang="en-US" altLang="zh-CN" sz="3200" dirty="0">
                <a:solidFill>
                  <a:srgbClr val="FF0000"/>
                </a:solidFill>
              </a:rPr>
              <a:t>feedback </a:t>
            </a:r>
            <a:r>
              <a:rPr lang="en-US" altLang="zh-CN" sz="3200" dirty="0" smtClean="0">
                <a:solidFill>
                  <a:srgbClr val="FF0000"/>
                </a:solidFill>
              </a:rPr>
              <a:t>collaborative filtering</a:t>
            </a:r>
            <a:endParaRPr lang="zh-CN" altLang="en-US" sz="3200" dirty="0">
              <a:solidFill>
                <a:srgbClr val="FF0000"/>
              </a:solidFill>
            </a:endParaRPr>
          </a:p>
        </p:txBody>
      </p:sp>
      <p:pic>
        <p:nvPicPr>
          <p:cNvPr id="4" name="图片 3"/>
          <p:cNvPicPr>
            <a:picLocks noChangeAspect="1"/>
          </p:cNvPicPr>
          <p:nvPr/>
        </p:nvPicPr>
        <p:blipFill>
          <a:blip r:embed="rId1"/>
          <a:stretch>
            <a:fillRect/>
          </a:stretch>
        </p:blipFill>
        <p:spPr>
          <a:xfrm>
            <a:off x="2034440" y="752733"/>
            <a:ext cx="6271900" cy="949160"/>
          </a:xfrm>
          <a:prstGeom prst="rect">
            <a:avLst/>
          </a:prstGeom>
        </p:spPr>
      </p:pic>
      <p:sp>
        <p:nvSpPr>
          <p:cNvPr id="8" name="文本框 7"/>
          <p:cNvSpPr txBox="1"/>
          <p:nvPr/>
        </p:nvSpPr>
        <p:spPr>
          <a:xfrm>
            <a:off x="-149187" y="2383482"/>
            <a:ext cx="12677831" cy="461665"/>
          </a:xfrm>
          <a:prstGeom prst="rect">
            <a:avLst/>
          </a:prstGeom>
          <a:noFill/>
        </p:spPr>
        <p:txBody>
          <a:bodyPr wrap="square" rtlCol="0">
            <a:spAutoFit/>
          </a:bodyPr>
          <a:lstStyle/>
          <a:p>
            <a:r>
              <a:rPr lang="zh-CN" altLang="en-US" sz="2400" dirty="0" smtClean="0"/>
              <a:t>最后解得</a:t>
            </a:r>
            <a:r>
              <a:rPr lang="en-US" altLang="zh-CN" sz="2400" dirty="0" smtClean="0"/>
              <a:t>x</a:t>
            </a:r>
            <a:r>
              <a:rPr lang="zh-CN" altLang="en-US" sz="2400" dirty="0" smtClean="0"/>
              <a:t>，</a:t>
            </a:r>
            <a:r>
              <a:rPr lang="en-US" altLang="zh-CN" sz="2400" dirty="0" smtClean="0"/>
              <a:t>y</a:t>
            </a:r>
            <a:r>
              <a:rPr lang="zh-CN" altLang="en-US" sz="2400" dirty="0" smtClean="0"/>
              <a:t>的解析解的如上，解释部分我直接复制论文，</a:t>
            </a:r>
            <a:r>
              <a:rPr lang="en-US" altLang="zh-CN" sz="2400" dirty="0" err="1" smtClean="0"/>
              <a:t>sij</a:t>
            </a:r>
            <a:r>
              <a:rPr lang="zh-CN" altLang="en-US" sz="2400" dirty="0" smtClean="0"/>
              <a:t>就是</a:t>
            </a:r>
            <a:r>
              <a:rPr lang="en-US" altLang="zh-CN" sz="2400" dirty="0" err="1" smtClean="0"/>
              <a:t>i</a:t>
            </a:r>
            <a:r>
              <a:rPr lang="zh-CN" altLang="en-US" sz="2400" dirty="0" smtClean="0"/>
              <a:t>和</a:t>
            </a:r>
            <a:r>
              <a:rPr lang="en-US" altLang="zh-CN" sz="2400" dirty="0" smtClean="0"/>
              <a:t>j</a:t>
            </a:r>
            <a:r>
              <a:rPr lang="zh-CN" altLang="en-US" sz="2400" dirty="0" smtClean="0"/>
              <a:t>的相似度，</a:t>
            </a:r>
            <a:r>
              <a:rPr lang="en-US" altLang="zh-CN" sz="2400" dirty="0" err="1" smtClean="0"/>
              <a:t>cuj</a:t>
            </a:r>
            <a:r>
              <a:rPr lang="zh-CN" altLang="en-US" sz="2400" dirty="0" smtClean="0"/>
              <a:t>是置信度 </a:t>
            </a:r>
            <a:endParaRPr lang="zh-CN" altLang="en-US" sz="2400" dirty="0"/>
          </a:p>
        </p:txBody>
      </p:sp>
      <p:pic>
        <p:nvPicPr>
          <p:cNvPr id="9" name="图片 8"/>
          <p:cNvPicPr>
            <a:picLocks noChangeAspect="1"/>
          </p:cNvPicPr>
          <p:nvPr/>
        </p:nvPicPr>
        <p:blipFill>
          <a:blip r:embed="rId2"/>
          <a:stretch>
            <a:fillRect/>
          </a:stretch>
        </p:blipFill>
        <p:spPr>
          <a:xfrm>
            <a:off x="2237592" y="1449935"/>
            <a:ext cx="5070142" cy="973216"/>
          </a:xfrm>
          <a:prstGeom prst="rect">
            <a:avLst/>
          </a:prstGeom>
        </p:spPr>
      </p:pic>
      <p:pic>
        <p:nvPicPr>
          <p:cNvPr id="11" name="图片 10"/>
          <p:cNvPicPr>
            <a:picLocks noChangeAspect="1"/>
          </p:cNvPicPr>
          <p:nvPr/>
        </p:nvPicPr>
        <p:blipFill>
          <a:blip r:embed="rId3"/>
          <a:stretch>
            <a:fillRect/>
          </a:stretch>
        </p:blipFill>
        <p:spPr>
          <a:xfrm>
            <a:off x="2237592" y="2826614"/>
            <a:ext cx="6653655" cy="1952270"/>
          </a:xfrm>
          <a:prstGeom prst="rect">
            <a:avLst/>
          </a:prstGeom>
        </p:spPr>
      </p:pic>
      <p:pic>
        <p:nvPicPr>
          <p:cNvPr id="12" name="图片 11"/>
          <p:cNvPicPr>
            <a:picLocks noChangeAspect="1"/>
          </p:cNvPicPr>
          <p:nvPr/>
        </p:nvPicPr>
        <p:blipFill>
          <a:blip r:embed="rId4"/>
          <a:stretch>
            <a:fillRect/>
          </a:stretch>
        </p:blipFill>
        <p:spPr>
          <a:xfrm>
            <a:off x="2476796" y="4663598"/>
            <a:ext cx="6175246" cy="234473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1637</Words>
  <Application>WPS Presentation</Application>
  <PresentationFormat>宽屏</PresentationFormat>
  <Paragraphs>74</Paragraphs>
  <Slides>12</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FZShuSong-Z01</vt:lpstr>
      <vt:lpstr>Calibri</vt:lpstr>
      <vt:lpstr>DejaVu Sans</vt:lpstr>
      <vt:lpstr>微软雅黑</vt:lpstr>
      <vt:lpstr>FZHei-B01</vt:lpstr>
      <vt:lpstr>宋体</vt:lpstr>
      <vt:lpstr>Arial Unicode MS</vt:lpstr>
      <vt:lpstr>Calibri Light</vt:lpstr>
      <vt:lpstr>Abyssinica SIL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逸峰</dc:creator>
  <cp:lastModifiedBy>wyf</cp:lastModifiedBy>
  <cp:revision>29</cp:revision>
  <dcterms:created xsi:type="dcterms:W3CDTF">2018-08-17T09:12:24Z</dcterms:created>
  <dcterms:modified xsi:type="dcterms:W3CDTF">2018-08-17T09:12:24Z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1033-10.1.0.6634</vt:lpwstr>
  </property>
</Properties>
</file>