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e7c8a9c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e7c8a9c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Change y-axis to percentage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e7c8a9c9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e7c8a9c9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e7c8a9c9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e7c8a9c9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e7c8a9c9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e7c8a9c9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e7c8a9c9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e7c8a9c9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e7c8a9c9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e7c8a9c9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321dbbf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321dbbf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321dbbf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321dbbf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e7c8a9c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e7c8a9c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321dbbfa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321dbbfa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321dbbfa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321dbbfa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Change y-axis to percentage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e7c8a9c9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e7c8a9c9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Change y-axis to percentage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red.stlouisfed.org/" TargetMode="External"/><Relationship Id="rId4" Type="http://schemas.openxmlformats.org/officeDocument/2006/relationships/hyperlink" Target="https://github.com/wygantro/NYCDSA_Project_1.g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232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 of </a:t>
            </a:r>
            <a:r>
              <a:rPr b="1" lang="en"/>
              <a:t>Post Pandemic Inflation</a:t>
            </a:r>
            <a:endParaRPr b="1"/>
          </a:p>
        </p:txBody>
      </p:sp>
      <p:sp>
        <p:nvSpPr>
          <p:cNvPr id="55" name="Google Shape;55;p13"/>
          <p:cNvSpPr txBox="1"/>
          <p:nvPr/>
        </p:nvSpPr>
        <p:spPr>
          <a:xfrm>
            <a:off x="2361300" y="2995175"/>
            <a:ext cx="442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Prepared by: Rob Wygant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1913250" y="235700"/>
            <a:ext cx="22767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slowdown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in money supply</a:t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5190150" y="343550"/>
            <a:ext cx="20406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Decrease in Personal Savings</a:t>
            </a:r>
            <a:endParaRPr/>
          </a:p>
        </p:txBody>
      </p:sp>
      <p:cxnSp>
        <p:nvCxnSpPr>
          <p:cNvPr id="134" name="Google Shape;134;p22"/>
          <p:cNvCxnSpPr>
            <a:stCxn id="132" idx="3"/>
            <a:endCxn id="133" idx="1"/>
          </p:cNvCxnSpPr>
          <p:nvPr/>
        </p:nvCxnSpPr>
        <p:spPr>
          <a:xfrm>
            <a:off x="4189950" y="651350"/>
            <a:ext cx="10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975" y="1344200"/>
            <a:ext cx="6902150" cy="36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Inflationary response over time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200" y="1134475"/>
            <a:ext cx="71615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Peak percent change in asset prices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8425"/>
            <a:ext cx="8839201" cy="31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and Future Analysis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in money supply and </a:t>
            </a:r>
            <a:r>
              <a:rPr lang="en"/>
              <a:t>decrease in economic output, causes a flow of inflation into investments, then commodities and finally consumer prices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hedge against loss of purchasing power by initially holding investments and commodities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Analysis: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response and response time of different investment categories based on change in velocity of money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Market cap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Liquidity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Elasticity (scarcity)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Inflation </a:t>
            </a:r>
            <a:r>
              <a:rPr lang="en"/>
              <a:t>affects</a:t>
            </a:r>
            <a:r>
              <a:rPr lang="en"/>
              <a:t> purchasing power as prices for investments, commodities and consumer goods increase on different time horizons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Explore</a:t>
            </a:r>
            <a:r>
              <a:rPr b="1" lang="en"/>
              <a:t> lagging effects of inflation on different categories in order to better understand of how to preserve purchasing power during high inflationary periods.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Methods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data sets collected from “Economic Research (Federal Reserve Bank of St. Louis”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https://fred.stlouisfed.org/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Downloaded 16 CSV files to Pandas dataframe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Cleaning time series data function: reindexing, reformatting date, NaN values, sizing, merge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Saved dataframe and uploaded to analysis/plotting Python 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Utilized plotly graphing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control with 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https://github.com/wygantro/NYCDSA_Project_1.git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 of Post Pandemic Inflation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17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COVID hits March, 2020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GDP </a:t>
            </a:r>
            <a:r>
              <a:rPr lang="en"/>
              <a:t>immediately</a:t>
            </a:r>
            <a:r>
              <a:rPr lang="en"/>
              <a:t> drops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Government expands money supply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money supply combined with low economic output, created a situation where a lot of money flowed to assets and consumer products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599600" y="3509800"/>
            <a:ext cx="1952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Government issues debt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551700" y="3509800"/>
            <a:ext cx="20406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Federal reserve buys debt in form of bonds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6592300" y="3509800"/>
            <a:ext cx="1952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supply increases</a:t>
            </a:r>
            <a:endParaRPr/>
          </a:p>
        </p:txBody>
      </p:sp>
      <p:cxnSp>
        <p:nvCxnSpPr>
          <p:cNvPr id="77" name="Google Shape;77;p16"/>
          <p:cNvCxnSpPr>
            <a:stCxn id="74" idx="3"/>
            <a:endCxn id="75" idx="1"/>
          </p:cNvCxnSpPr>
          <p:nvPr/>
        </p:nvCxnSpPr>
        <p:spPr>
          <a:xfrm>
            <a:off x="2551700" y="3817600"/>
            <a:ext cx="999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6"/>
          <p:cNvCxnSpPr>
            <a:stCxn id="75" idx="3"/>
            <a:endCxn id="76" idx="1"/>
          </p:cNvCxnSpPr>
          <p:nvPr/>
        </p:nvCxnSpPr>
        <p:spPr>
          <a:xfrm>
            <a:off x="5592300" y="3817600"/>
            <a:ext cx="999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662013" y="1009525"/>
            <a:ext cx="1952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Government issues debt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3614113" y="1009525"/>
            <a:ext cx="20406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Federal reserve buys debt in form of bonds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6654713" y="1009525"/>
            <a:ext cx="1952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supply increases</a:t>
            </a:r>
            <a:endParaRPr/>
          </a:p>
        </p:txBody>
      </p:sp>
      <p:cxnSp>
        <p:nvCxnSpPr>
          <p:cNvPr id="86" name="Google Shape;86;p17"/>
          <p:cNvCxnSpPr>
            <a:stCxn id="83" idx="3"/>
            <a:endCxn id="84" idx="1"/>
          </p:cNvCxnSpPr>
          <p:nvPr/>
        </p:nvCxnSpPr>
        <p:spPr>
          <a:xfrm>
            <a:off x="2614113" y="1317325"/>
            <a:ext cx="999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7"/>
          <p:cNvCxnSpPr>
            <a:stCxn id="84" idx="3"/>
            <a:endCxn id="85" idx="1"/>
          </p:cNvCxnSpPr>
          <p:nvPr/>
        </p:nvCxnSpPr>
        <p:spPr>
          <a:xfrm>
            <a:off x="5654713" y="1317325"/>
            <a:ext cx="999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52475"/>
            <a:ext cx="3245175" cy="173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1813" y="2252473"/>
            <a:ext cx="3245175" cy="1731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4600" y="2353350"/>
            <a:ext cx="2949400" cy="16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599600" y="383225"/>
            <a:ext cx="1952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Government issues debt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3551700" y="383225"/>
            <a:ext cx="20406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Federal reserve buys debt in form of bonds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6592300" y="383225"/>
            <a:ext cx="1952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supply increases</a:t>
            </a:r>
            <a:endParaRPr/>
          </a:p>
        </p:txBody>
      </p:sp>
      <p:cxnSp>
        <p:nvCxnSpPr>
          <p:cNvPr id="98" name="Google Shape;98;p18"/>
          <p:cNvCxnSpPr>
            <a:stCxn id="95" idx="3"/>
            <a:endCxn id="96" idx="1"/>
          </p:cNvCxnSpPr>
          <p:nvPr/>
        </p:nvCxnSpPr>
        <p:spPr>
          <a:xfrm>
            <a:off x="2551700" y="691025"/>
            <a:ext cx="999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8"/>
          <p:cNvCxnSpPr>
            <a:stCxn id="96" idx="3"/>
            <a:endCxn id="97" idx="1"/>
          </p:cNvCxnSpPr>
          <p:nvPr/>
        </p:nvCxnSpPr>
        <p:spPr>
          <a:xfrm>
            <a:off x="5592300" y="691025"/>
            <a:ext cx="999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25" y="1477425"/>
            <a:ext cx="7649749" cy="3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925900" y="1513425"/>
            <a:ext cx="32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Consolidated plot 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2075650" y="315925"/>
            <a:ext cx="1952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Shutdown (March, 2020)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027750" y="315925"/>
            <a:ext cx="20406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shutdown (</a:t>
            </a:r>
            <a:r>
              <a:rPr lang="en"/>
              <a:t>decrease</a:t>
            </a:r>
            <a:r>
              <a:rPr lang="en"/>
              <a:t> in GDP)</a:t>
            </a:r>
            <a:endParaRPr/>
          </a:p>
        </p:txBody>
      </p:sp>
      <p:cxnSp>
        <p:nvCxnSpPr>
          <p:cNvPr id="108" name="Google Shape;108;p19"/>
          <p:cNvCxnSpPr>
            <a:stCxn id="106" idx="3"/>
            <a:endCxn id="107" idx="1"/>
          </p:cNvCxnSpPr>
          <p:nvPr/>
        </p:nvCxnSpPr>
        <p:spPr>
          <a:xfrm>
            <a:off x="4027750" y="623725"/>
            <a:ext cx="999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9"/>
          <p:cNvSpPr txBox="1"/>
          <p:nvPr/>
        </p:nvSpPr>
        <p:spPr>
          <a:xfrm>
            <a:off x="4863050" y="3875725"/>
            <a:ext cx="42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velocity of money = GDP</a:t>
            </a:r>
            <a:r>
              <a:rPr b="1" lang="en">
                <a:solidFill>
                  <a:schemeClr val="dk1"/>
                </a:solidFill>
              </a:rPr>
              <a:t>÷</a:t>
            </a:r>
            <a:r>
              <a:rPr b="1" lang="en"/>
              <a:t>(M1 money supply)</a:t>
            </a:r>
            <a:endParaRPr b="1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899" y="1412613"/>
            <a:ext cx="4345100" cy="2318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72863"/>
            <a:ext cx="4494098" cy="2397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1913250" y="351600"/>
            <a:ext cx="22767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slowdown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in money supply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5190150" y="567150"/>
            <a:ext cx="2040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Inflation</a:t>
            </a:r>
            <a:endParaRPr/>
          </a:p>
        </p:txBody>
      </p:sp>
      <p:cxnSp>
        <p:nvCxnSpPr>
          <p:cNvPr id="118" name="Google Shape;118;p20"/>
          <p:cNvCxnSpPr>
            <a:stCxn id="116" idx="3"/>
            <a:endCxn id="117" idx="1"/>
          </p:cNvCxnSpPr>
          <p:nvPr/>
        </p:nvCxnSpPr>
        <p:spPr>
          <a:xfrm>
            <a:off x="4189950" y="767250"/>
            <a:ext cx="10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038" y="1362075"/>
            <a:ext cx="6852013" cy="365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1913250" y="351600"/>
            <a:ext cx="22767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slowdown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in money supply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5190150" y="567150"/>
            <a:ext cx="2040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</a:t>
            </a:r>
            <a:r>
              <a:rPr lang="en"/>
              <a:t> Inflation</a:t>
            </a:r>
            <a:endParaRPr/>
          </a:p>
        </p:txBody>
      </p:sp>
      <p:cxnSp>
        <p:nvCxnSpPr>
          <p:cNvPr id="126" name="Google Shape;126;p21"/>
          <p:cNvCxnSpPr>
            <a:stCxn id="124" idx="3"/>
            <a:endCxn id="125" idx="1"/>
          </p:cNvCxnSpPr>
          <p:nvPr/>
        </p:nvCxnSpPr>
        <p:spPr>
          <a:xfrm>
            <a:off x="4189950" y="767250"/>
            <a:ext cx="10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288" y="1377675"/>
            <a:ext cx="6683525" cy="35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