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ink/ink8.xml" ContentType="application/inkml+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emf" ContentType="image/x-emf"/>
  <Default Extension="jpeg" ContentType="image/jpeg"/>
  <Override PartName="/ppt/ink/ink6.xml" ContentType="application/inkml+xml"/>
  <Override PartName="/ppt/ink/ink7.xml" ContentType="application/inkml+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ink/ink3.xml" ContentType="application/inkml+xml"/>
  <Override PartName="/ppt/ink/ink4.xml" ContentType="application/inkml+xml"/>
  <Override PartName="/ppt/ink/ink5.xml" ContentType="application/inkml+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ink/ink1.xml" ContentType="application/inkml+xml"/>
  <Override PartName="/ppt/ink/ink2.xml" ContentType="application/inkml+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ink/ink9.xml" ContentType="application/inkml+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
  </p:notesMasterIdLst>
  <p:sldIdLst>
    <p:sldId id="329" r:id="rId3"/>
    <p:sldId id="462" r:id="rId4"/>
    <p:sldId id="460" r:id="rId5"/>
    <p:sldId id="457" r:id="rId6"/>
  </p:sldIdLst>
  <p:sldSz cx="9144000" cy="6858000" type="screen4x3"/>
  <p:notesSz cx="7315200" cy="96012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DA7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79" autoAdjust="0"/>
    <p:restoredTop sz="87107" autoAdjust="0"/>
  </p:normalViewPr>
  <p:slideViewPr>
    <p:cSldViewPr snapToGrid="0">
      <p:cViewPr varScale="1">
        <p:scale>
          <a:sx n="65" d="100"/>
          <a:sy n="65" d="100"/>
        </p:scale>
        <p:origin x="-139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2520" y="-84"/>
      </p:cViewPr>
      <p:guideLst>
        <p:guide orient="horz" pos="3024"/>
        <p:guide pos="2304"/>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ink/ink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818.10742" units="1/in"/>
          <inkml:channelProperty channel="Y" name="resolution" value="5075.43359" units="1/in"/>
          <inkml:channelProperty channel="F" name="resolution" value="0" units="1/dev"/>
        </inkml:channelProperties>
      </inkml:inkSource>
      <inkml:timestamp xml:id="ts0" timeString="2011-08-25T11:04:01.486"/>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0-1 5092,'0'0'1089,"0"0"1826,0 0-1057,0 0-449,0 0-288,0 0-192,0 0-320,0 0-353,0 0-256,0 0 192,35 0 481,-1 0-289,1 0-128,-2 0-224,3 0 32,-3 0-384,-33 0-1217,35 0-1122,-35 0-672,0 0-2915</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818.10742" units="1/in"/>
          <inkml:channelProperty channel="Y" name="resolution" value="5075.43359" units="1/in"/>
          <inkml:channelProperty channel="F" name="resolution" value="0" units="1/dev"/>
        </inkml:channelProperties>
      </inkml:inkSource>
      <inkml:timestamp xml:id="ts0" timeString="2011-08-25T11:05:18.050"/>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0 3619,'0'0'-224,"0"0"1537,0 0-576,0 0-65,0 0 1,0 0 416,0 0 320,34 0-95,-34 0-65,35 0-641,-2 0-127,3 0-225,-3 0-192,2 0 32,-1 0 128,1 0-288,-35 0 128,34 0-608,1 0-353,-35 0-576,0 0-577,0 0-577,33 0-1601</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818.10742" units="1/in"/>
          <inkml:channelProperty channel="Y" name="resolution" value="5075.43359" units="1/in"/>
          <inkml:channelProperty channel="F" name="resolution" value="0" units="1/dev"/>
        </inkml:channelProperties>
      </inkml:inkSource>
      <inkml:timestamp xml:id="ts0" timeString="2011-08-25T11:05:20.658"/>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34-1 2466,'0'0'1217,"0"0"32,0 0 577,0 0-1057,0 0-33,0 0 129,-36 0 256,36 0-128,0 0-64,0 0-192,0 0 31,0 0-319,0 0-97,0 0-160,0 0-192,0 0 0,0 0-192,36 0 192,-36 0 256,33 0 33,-33 0 127,35 0-128,-1 0-159,1 0 95,-1 0-128,1 0-64,-2 0 160,-33 0-128,35 0-64,-35 0 32,0 0 0,0 0 0,0 0 0,0 0-32,0 0-96,0 0-384,0 0-225,0 0-256,34 0-1185,-34 0-993,0 0-2851</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818.10742" units="1/in"/>
          <inkml:channelProperty channel="Y" name="resolution" value="5075.43359" units="1/in"/>
          <inkml:channelProperty channel="F" name="resolution" value="0" units="1/dev"/>
        </inkml:channelProperties>
      </inkml:inkSource>
      <inkml:timestamp xml:id="ts0" timeString="2011-08-25T11:05:28.502"/>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0-1 1857,'0'0'897,"0"0"1505,0 0-640,0 0-417,0 0-320,0 0-128,0 0-128,0 0-96,0 0-257,0 0-128,0 0 225,34 0 191,1 0-191,-35 0-1,33 0-287,3 0-129,-3 0 0,2 0-32,-35 0-64,34 0 32,-34 0 96,0 0-96,0 0 0,0 0 64,0 0-32,0 0-64,0 0-256,35 0-481,-35 0-352,0 0-160,0 0-1217,0 0-1122,0 0-1665</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818.10742" units="1/in"/>
          <inkml:channelProperty channel="Y" name="resolution" value="5075.43359" units="1/in"/>
          <inkml:channelProperty channel="F" name="resolution" value="0" units="1/dev"/>
        </inkml:channelProperties>
      </inkml:inkSource>
      <inkml:timestamp xml:id="ts0" timeString="2011-08-25T11:05:29.74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28-1 1825,'-33'0'1794,"33"0"993,0 0-930,0 0-415,0 0-289,0 0-256,0 0-161,0 0 1,0 0 0,0 0-257,0 0-192,0 0-159,0 0-193,0 0-161,33 0 706,3 0 159,-3 0-383,2 0 159,-1 0-192,35 0-64,-34 0-32,-2 0 33,-33 0-161,35 0 32,-35 0 32,34 0-32,-34 0-64,0 0 64,0 0-32,0 0-32,0 0 96,0 0-96,0 0 0,0 0-96,0 0-193,0 0-287,35 0-545,-35 0-833,0 0-577,0 0-1985</inkml:trace>
</inkml:ink>
</file>

<file path=ppt/ink/ink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818.10742" units="1/in"/>
          <inkml:channelProperty channel="Y" name="resolution" value="5075.43359" units="1/in"/>
          <inkml:channelProperty channel="F" name="resolution" value="0" units="1/dev"/>
        </inkml:channelProperties>
      </inkml:inkSource>
      <inkml:timestamp xml:id="ts0" timeString="2011-08-25T11:07:27.768"/>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0 384,'0'0'608,"0"0"-511,0 0-33,35 0-128,-35 0-33,0 0-95,34 0 0,-34 0-352</inkml:trace>
</inkml:ink>
</file>

<file path=ppt/ink/ink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818.10742" units="1/in"/>
          <inkml:channelProperty channel="Y" name="resolution" value="5075.43359" units="1/in"/>
          <inkml:channelProperty channel="F" name="resolution" value="0" units="1/dev"/>
        </inkml:channelProperties>
      </inkml:inkSource>
      <inkml:timestamp xml:id="ts0" timeString="2011-08-25T11:29:26.674"/>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69-1 320,'0'0'32,"0"0"64,0 0 96,-36 0 449,36 0-161,0 0-224,0 0-224,0 0-32,0 0-288,-33 0-641,33 0 98</inkml:trace>
</inkml:ink>
</file>

<file path=ppt/ink/ink8.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818.10742" units="1/in"/>
          <inkml:channelProperty channel="Y" name="resolution" value="5075.43359" units="1/in"/>
          <inkml:channelProperty channel="F" name="resolution" value="0" units="1/dev"/>
        </inkml:channelProperties>
      </inkml:inkSource>
      <inkml:timestamp xml:id="ts0" timeString="2011-08-25T11:29:27.383"/>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0 1665,'0'0'737,"0"0"1377,0 0-385,0 0-736,0 0 353,0 0-97,0 0-320,0 0-129,0 0-287,0 0-385,35 0 288,-35 0 385,33 0-224,3 0-161,-3 0 65,36 0-97,-34 0-256,-2 0-64,36 0 0,-34 0-32,-35 0 32,34 0 0,-34 0-128,33 0-352,-33 0-257,0 0-352,0 0-672,0 0-97,0 0-929,0 0-2305</inkml:trace>
</inkml:ink>
</file>

<file path=ppt/ink/ink9.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818.10742" units="1/in"/>
          <inkml:channelProperty channel="Y" name="resolution" value="5075.43359" units="1/in"/>
          <inkml:channelProperty channel="F" name="resolution" value="0" units="1/dev"/>
        </inkml:channelProperties>
      </inkml:inkSource>
      <inkml:timestamp xml:id="ts0" timeString="2011-08-25T11:29:47.349"/>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 31 2242,'0'-34'1217,"0"34"1473,0 0-800,0 0-833,0 0 160,0 0-320,0 0-352,0 0-353,0 0 0,0 0 224,0 34 385,0 0-128,0-1-161,0 3-288,0-3-127,0 3-1,0-36-64,0 33 32,0 2-32,0-35 64,0 36-256,0-36-417,0 0-736,0 0-737,0 33-1633,0-33-2371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it-IT"/>
          </a:p>
        </p:txBody>
      </p:sp>
      <p:sp>
        <p:nvSpPr>
          <p:cNvPr id="3" name="Segnaposto data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B5C88EE-D71E-473D-9259-B8ED73800D3B}" type="datetimeFigureOut">
              <a:rPr lang="it-IT" smtClean="0"/>
              <a:pPr/>
              <a:t>19/04/2013</a:t>
            </a:fld>
            <a:endParaRPr lang="it-IT"/>
          </a:p>
        </p:txBody>
      </p:sp>
      <p:sp>
        <p:nvSpPr>
          <p:cNvPr id="4" name="Segnaposto immagine diapositiva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it-IT"/>
          </a:p>
        </p:txBody>
      </p:sp>
      <p:sp>
        <p:nvSpPr>
          <p:cNvPr id="5" name="Segnaposto note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it-IT"/>
          </a:p>
        </p:txBody>
      </p:sp>
      <p:sp>
        <p:nvSpPr>
          <p:cNvPr id="7" name="Segnaposto numero diapositiva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747BA5E4-4F56-4928-A277-16F81C8EA391}" type="slidenum">
              <a:rPr lang="it-IT" smtClean="0"/>
              <a:pPr/>
              <a:t>‹#›</a:t>
            </a:fld>
            <a:endParaRPr lang="it-IT"/>
          </a:p>
        </p:txBody>
      </p:sp>
    </p:spTree>
    <p:extLst>
      <p:ext uri="{BB962C8B-B14F-4D97-AF65-F5344CB8AC3E}">
        <p14:creationId xmlns:p14="http://schemas.microsoft.com/office/powerpoint/2010/main" xmlns="" val="1354526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a:prstGeom prst="rect">
            <a:avLst/>
          </a:prstGeom>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1600200"/>
            <a:ext cx="8229600" cy="4525963"/>
          </a:xfrm>
          <a:prstGeom prst="rect">
            <a:avLst/>
          </a:prstGeo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a:xfrm>
            <a:off x="457200" y="6356350"/>
            <a:ext cx="2133600" cy="365125"/>
          </a:xfrm>
          <a:prstGeom prst="rect">
            <a:avLst/>
          </a:prstGeom>
        </p:spPr>
        <p:txBody>
          <a:bodyPr/>
          <a:lstStyle/>
          <a:p>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r>
              <a:rPr lang="it-IT" smtClean="0"/>
              <a:t>Me569</a:t>
            </a:r>
            <a:endParaRPr lang="it-IT"/>
          </a:p>
        </p:txBody>
      </p:sp>
      <p:sp>
        <p:nvSpPr>
          <p:cNvPr id="6" name="Segnaposto numero diapositiva 5"/>
          <p:cNvSpPr>
            <a:spLocks noGrp="1"/>
          </p:cNvSpPr>
          <p:nvPr>
            <p:ph type="sldNum" sz="quarter" idx="12"/>
          </p:nvPr>
        </p:nvSpPr>
        <p:spPr>
          <a:xfrm>
            <a:off x="6500826" y="6350023"/>
            <a:ext cx="2133600" cy="365125"/>
          </a:xfrm>
          <a:prstGeom prst="rect">
            <a:avLst/>
          </a:prstGeom>
        </p:spPr>
        <p:txBody>
          <a:bodyPr/>
          <a:lstStyle/>
          <a:p>
            <a:fld id="{A9BF21D5-0E41-4ADE-809E-DA86C357EED8}" type="slidenum">
              <a:rPr lang="it-IT" smtClean="0"/>
              <a:pPr/>
              <a:t>‹#›</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a:prstGeom prst="rect">
            <a:avLst/>
          </a:prstGeo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a:prstGeom prst="rect">
            <a:avLst/>
          </a:prstGeo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a:xfrm>
            <a:off x="457200" y="6356350"/>
            <a:ext cx="2133600" cy="365125"/>
          </a:xfrm>
          <a:prstGeom prst="rect">
            <a:avLst/>
          </a:prstGeom>
        </p:spPr>
        <p:txBody>
          <a:bodyPr/>
          <a:lstStyle/>
          <a:p>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r>
              <a:rPr lang="it-IT" smtClean="0"/>
              <a:t>Me569</a:t>
            </a:r>
            <a:endParaRPr lang="it-IT"/>
          </a:p>
        </p:txBody>
      </p:sp>
      <p:sp>
        <p:nvSpPr>
          <p:cNvPr id="6" name="Segnaposto numero diapositiva 5"/>
          <p:cNvSpPr>
            <a:spLocks noGrp="1"/>
          </p:cNvSpPr>
          <p:nvPr>
            <p:ph type="sldNum" sz="quarter" idx="12"/>
          </p:nvPr>
        </p:nvSpPr>
        <p:spPr>
          <a:xfrm>
            <a:off x="6500826" y="6350023"/>
            <a:ext cx="2133600" cy="365125"/>
          </a:xfrm>
          <a:prstGeom prst="rect">
            <a:avLst/>
          </a:prstGeom>
        </p:spPr>
        <p:txBody>
          <a:bodyPr/>
          <a:lstStyle/>
          <a:p>
            <a:fld id="{A9BF21D5-0E41-4ADE-809E-DA86C357EED8}" type="slidenum">
              <a:rPr lang="it-IT" smtClean="0"/>
              <a:pPr/>
              <a:t>‹#›</a:t>
            </a:fld>
            <a:endParaRPr lang="it-I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90504171"/>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E35513-8E9B-4B78-AC31-D00489E4142E}" type="datetimeFigureOut">
              <a:rPr lang="en-US" smtClean="0"/>
              <a:pPr/>
              <a:t>4/19/2013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7602D-DC7A-4243-BEB1-2CA233B6F6D2}"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35513-8E9B-4B78-AC31-D00489E4142E}" type="datetimeFigureOut">
              <a:rPr lang="en-US" smtClean="0"/>
              <a:pPr/>
              <a:t>4/19/2013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7602D-DC7A-4243-BEB1-2CA233B6F6D2}"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35513-8E9B-4B78-AC31-D00489E4142E}" type="datetimeFigureOut">
              <a:rPr lang="en-US" smtClean="0"/>
              <a:pPr/>
              <a:t>4/19/2013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7602D-DC7A-4243-BEB1-2CA233B6F6D2}"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E35513-8E9B-4B78-AC31-D00489E4142E}" type="datetimeFigureOut">
              <a:rPr lang="en-US" smtClean="0"/>
              <a:pPr/>
              <a:t>4/19/2013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7602D-DC7A-4243-BEB1-2CA233B6F6D2}"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E35513-8E9B-4B78-AC31-D00489E4142E}" type="datetimeFigureOut">
              <a:rPr lang="en-US" smtClean="0"/>
              <a:pPr/>
              <a:t>4/19/2013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F7602D-DC7A-4243-BEB1-2CA233B6F6D2}"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E35513-8E9B-4B78-AC31-D00489E4142E}" type="datetimeFigureOut">
              <a:rPr lang="en-US" smtClean="0"/>
              <a:pPr/>
              <a:t>4/19/2013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F7602D-DC7A-4243-BEB1-2CA233B6F6D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a:prstGeom prst="rect">
            <a:avLst/>
          </a:prstGeom>
        </p:spPr>
        <p:txBody>
          <a:bodyPr/>
          <a:lstStyle/>
          <a:p>
            <a:r>
              <a:rPr lang="it-IT" smtClean="0"/>
              <a:t>Fare clic per modificare lo stile del titolo</a:t>
            </a:r>
            <a:endParaRPr lang="it-IT"/>
          </a:p>
        </p:txBody>
      </p:sp>
      <p:sp>
        <p:nvSpPr>
          <p:cNvPr id="3" name="Segnaposto contenuto 2"/>
          <p:cNvSpPr>
            <a:spLocks noGrp="1"/>
          </p:cNvSpPr>
          <p:nvPr>
            <p:ph idx="1"/>
          </p:nvPr>
        </p:nvSpPr>
        <p:spPr>
          <a:xfrm>
            <a:off x="457200" y="1600200"/>
            <a:ext cx="8229600" cy="4525963"/>
          </a:xfrm>
          <a:prstGeom prst="rect">
            <a:avLst/>
          </a:prstGeo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a:xfrm>
            <a:off x="457200" y="6356350"/>
            <a:ext cx="2133600" cy="365125"/>
          </a:xfrm>
          <a:prstGeom prst="rect">
            <a:avLst/>
          </a:prstGeom>
        </p:spPr>
        <p:txBody>
          <a:bodyPr/>
          <a:lstStyle/>
          <a:p>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r>
              <a:rPr lang="it-IT" smtClean="0"/>
              <a:t>Me569</a:t>
            </a:r>
            <a:endParaRPr lang="it-IT"/>
          </a:p>
        </p:txBody>
      </p:sp>
      <p:sp>
        <p:nvSpPr>
          <p:cNvPr id="6" name="Segnaposto numero diapositiva 5"/>
          <p:cNvSpPr>
            <a:spLocks noGrp="1"/>
          </p:cNvSpPr>
          <p:nvPr>
            <p:ph type="sldNum" sz="quarter" idx="12"/>
          </p:nvPr>
        </p:nvSpPr>
        <p:spPr>
          <a:xfrm>
            <a:off x="6500826" y="6350023"/>
            <a:ext cx="2133600" cy="365125"/>
          </a:xfrm>
          <a:prstGeom prst="rect">
            <a:avLst/>
          </a:prstGeom>
        </p:spPr>
        <p:txBody>
          <a:bodyPr/>
          <a:lstStyle/>
          <a:p>
            <a:fld id="{A9BF21D5-0E41-4ADE-809E-DA86C357EED8}" type="slidenum">
              <a:rPr lang="it-IT" smtClean="0"/>
              <a:pPr/>
              <a:t>‹#›</a:t>
            </a:fld>
            <a:endParaRPr lang="it-IT"/>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35513-8E9B-4B78-AC31-D00489E4142E}" type="datetimeFigureOut">
              <a:rPr lang="en-US" smtClean="0"/>
              <a:pPr/>
              <a:t>4/19/2013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F7602D-DC7A-4243-BEB1-2CA233B6F6D2}"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35513-8E9B-4B78-AC31-D00489E4142E}" type="datetimeFigureOut">
              <a:rPr lang="en-US" smtClean="0"/>
              <a:pPr/>
              <a:t>4/19/2013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7602D-DC7A-4243-BEB1-2CA233B6F6D2}"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35513-8E9B-4B78-AC31-D00489E4142E}" type="datetimeFigureOut">
              <a:rPr lang="en-US" smtClean="0"/>
              <a:pPr/>
              <a:t>4/19/2013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7602D-DC7A-4243-BEB1-2CA233B6F6D2}"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35513-8E9B-4B78-AC31-D00489E4142E}" type="datetimeFigureOut">
              <a:rPr lang="en-US" smtClean="0"/>
              <a:pPr/>
              <a:t>4/19/2013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7602D-DC7A-4243-BEB1-2CA233B6F6D2}"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35513-8E9B-4B78-AC31-D00489E4142E}" type="datetimeFigureOut">
              <a:rPr lang="en-US" smtClean="0"/>
              <a:pPr/>
              <a:t>4/19/2013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7602D-DC7A-4243-BEB1-2CA233B6F6D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r>
              <a:rPr lang="it-IT" smtClean="0"/>
              <a:t>Me569</a:t>
            </a:r>
            <a:endParaRPr lang="it-IT"/>
          </a:p>
        </p:txBody>
      </p:sp>
      <p:sp>
        <p:nvSpPr>
          <p:cNvPr id="6" name="Segnaposto numero diapositiva 5"/>
          <p:cNvSpPr>
            <a:spLocks noGrp="1"/>
          </p:cNvSpPr>
          <p:nvPr>
            <p:ph type="sldNum" sz="quarter" idx="12"/>
          </p:nvPr>
        </p:nvSpPr>
        <p:spPr>
          <a:xfrm>
            <a:off x="6500826" y="6350023"/>
            <a:ext cx="2133600" cy="365125"/>
          </a:xfrm>
          <a:prstGeom prst="rect">
            <a:avLst/>
          </a:prstGeom>
        </p:spPr>
        <p:txBody>
          <a:bodyPr/>
          <a:lstStyle/>
          <a:p>
            <a:fld id="{A9BF21D5-0E41-4ADE-809E-DA86C357EED8}" type="slidenum">
              <a:rPr lang="it-IT" smtClean="0"/>
              <a:pPr/>
              <a:t>‹#›</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a:prstGeom prst="rect">
            <a:avLst/>
          </a:prstGeom>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a:xfrm>
            <a:off x="457200" y="6356350"/>
            <a:ext cx="2133600" cy="365125"/>
          </a:xfrm>
          <a:prstGeom prst="rect">
            <a:avLst/>
          </a:prstGeom>
        </p:spPr>
        <p:txBody>
          <a:bodyPr/>
          <a:lstStyle/>
          <a:p>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r>
              <a:rPr lang="it-IT" smtClean="0"/>
              <a:t>Me569</a:t>
            </a:r>
            <a:endParaRPr lang="it-IT"/>
          </a:p>
        </p:txBody>
      </p:sp>
      <p:sp>
        <p:nvSpPr>
          <p:cNvPr id="7" name="Segnaposto numero diapositiva 6"/>
          <p:cNvSpPr>
            <a:spLocks noGrp="1"/>
          </p:cNvSpPr>
          <p:nvPr>
            <p:ph type="sldNum" sz="quarter" idx="12"/>
          </p:nvPr>
        </p:nvSpPr>
        <p:spPr>
          <a:xfrm>
            <a:off x="6500826" y="6350023"/>
            <a:ext cx="2133600" cy="365125"/>
          </a:xfrm>
          <a:prstGeom prst="rect">
            <a:avLst/>
          </a:prstGeom>
        </p:spPr>
        <p:txBody>
          <a:bodyPr/>
          <a:lstStyle/>
          <a:p>
            <a:fld id="{A9BF21D5-0E41-4ADE-809E-DA86C357EED8}" type="slidenum">
              <a:rPr lang="it-IT" smtClean="0"/>
              <a:pPr/>
              <a:t>‹#›</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a:prstGeom prst="rect">
            <a:avLst/>
          </a:prstGeo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a:xfrm>
            <a:off x="457200" y="6356350"/>
            <a:ext cx="2133600" cy="365125"/>
          </a:xfrm>
          <a:prstGeom prst="rect">
            <a:avLst/>
          </a:prstGeom>
        </p:spPr>
        <p:txBody>
          <a:bodyPr/>
          <a:lstStyle/>
          <a:p>
            <a:endParaRPr lang="it-IT"/>
          </a:p>
        </p:txBody>
      </p:sp>
      <p:sp>
        <p:nvSpPr>
          <p:cNvPr id="8" name="Segnaposto piè di pagina 7"/>
          <p:cNvSpPr>
            <a:spLocks noGrp="1"/>
          </p:cNvSpPr>
          <p:nvPr>
            <p:ph type="ftr" sz="quarter" idx="11"/>
          </p:nvPr>
        </p:nvSpPr>
        <p:spPr>
          <a:xfrm>
            <a:off x="3124200" y="6356350"/>
            <a:ext cx="2895600" cy="365125"/>
          </a:xfrm>
          <a:prstGeom prst="rect">
            <a:avLst/>
          </a:prstGeom>
        </p:spPr>
        <p:txBody>
          <a:bodyPr/>
          <a:lstStyle/>
          <a:p>
            <a:r>
              <a:rPr lang="it-IT" smtClean="0"/>
              <a:t>Me569</a:t>
            </a:r>
            <a:endParaRPr lang="it-IT"/>
          </a:p>
        </p:txBody>
      </p:sp>
      <p:sp>
        <p:nvSpPr>
          <p:cNvPr id="9" name="Segnaposto numero diapositiva 8"/>
          <p:cNvSpPr>
            <a:spLocks noGrp="1"/>
          </p:cNvSpPr>
          <p:nvPr>
            <p:ph type="sldNum" sz="quarter" idx="12"/>
          </p:nvPr>
        </p:nvSpPr>
        <p:spPr>
          <a:xfrm>
            <a:off x="6500826" y="6350023"/>
            <a:ext cx="2133600" cy="365125"/>
          </a:xfrm>
          <a:prstGeom prst="rect">
            <a:avLst/>
          </a:prstGeom>
        </p:spPr>
        <p:txBody>
          <a:bodyPr/>
          <a:lstStyle/>
          <a:p>
            <a:fld id="{A9BF21D5-0E41-4ADE-809E-DA86C357EED8}" type="slidenum">
              <a:rPr lang="it-IT" smtClean="0"/>
              <a:pPr/>
              <a:t>‹#›</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a:prstGeom prst="rect">
            <a:avLst/>
          </a:prstGeom>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a:xfrm>
            <a:off x="457200" y="6356350"/>
            <a:ext cx="2133600" cy="365125"/>
          </a:xfrm>
          <a:prstGeom prst="rect">
            <a:avLst/>
          </a:prstGeom>
        </p:spPr>
        <p:txBody>
          <a:bodyPr/>
          <a:lstStyle/>
          <a:p>
            <a:endParaRPr lang="it-IT"/>
          </a:p>
        </p:txBody>
      </p:sp>
      <p:sp>
        <p:nvSpPr>
          <p:cNvPr id="4" name="Segnaposto piè di pagina 3"/>
          <p:cNvSpPr>
            <a:spLocks noGrp="1"/>
          </p:cNvSpPr>
          <p:nvPr>
            <p:ph type="ftr" sz="quarter" idx="11"/>
          </p:nvPr>
        </p:nvSpPr>
        <p:spPr>
          <a:xfrm>
            <a:off x="3124200" y="6356350"/>
            <a:ext cx="2895600" cy="365125"/>
          </a:xfrm>
          <a:prstGeom prst="rect">
            <a:avLst/>
          </a:prstGeom>
        </p:spPr>
        <p:txBody>
          <a:bodyPr/>
          <a:lstStyle/>
          <a:p>
            <a:r>
              <a:rPr lang="it-IT" smtClean="0"/>
              <a:t>Me569</a:t>
            </a:r>
            <a:endParaRPr lang="it-IT"/>
          </a:p>
        </p:txBody>
      </p:sp>
      <p:sp>
        <p:nvSpPr>
          <p:cNvPr id="5" name="Segnaposto numero diapositiva 4"/>
          <p:cNvSpPr>
            <a:spLocks noGrp="1"/>
          </p:cNvSpPr>
          <p:nvPr>
            <p:ph type="sldNum" sz="quarter" idx="12"/>
          </p:nvPr>
        </p:nvSpPr>
        <p:spPr>
          <a:xfrm>
            <a:off x="6500826" y="6350023"/>
            <a:ext cx="2133600" cy="365125"/>
          </a:xfrm>
          <a:prstGeom prst="rect">
            <a:avLst/>
          </a:prstGeom>
        </p:spPr>
        <p:txBody>
          <a:bodyPr/>
          <a:lstStyle/>
          <a:p>
            <a:fld id="{A9BF21D5-0E41-4ADE-809E-DA86C357EED8}" type="slidenum">
              <a:rPr lang="it-IT" smtClean="0"/>
              <a:pPr/>
              <a:t>‹#›</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457200" y="6356350"/>
            <a:ext cx="2133600" cy="365125"/>
          </a:xfrm>
          <a:prstGeom prst="rect">
            <a:avLst/>
          </a:prstGeom>
        </p:spPr>
        <p:txBody>
          <a:bodyPr/>
          <a:lstStyle/>
          <a:p>
            <a:endParaRPr lang="it-IT"/>
          </a:p>
        </p:txBody>
      </p:sp>
      <p:sp>
        <p:nvSpPr>
          <p:cNvPr id="3" name="Segnaposto piè di pagina 2"/>
          <p:cNvSpPr>
            <a:spLocks noGrp="1"/>
          </p:cNvSpPr>
          <p:nvPr>
            <p:ph type="ftr" sz="quarter" idx="11"/>
          </p:nvPr>
        </p:nvSpPr>
        <p:spPr>
          <a:xfrm>
            <a:off x="3124200" y="6356350"/>
            <a:ext cx="2895600" cy="365125"/>
          </a:xfrm>
          <a:prstGeom prst="rect">
            <a:avLst/>
          </a:prstGeom>
        </p:spPr>
        <p:txBody>
          <a:bodyPr/>
          <a:lstStyle/>
          <a:p>
            <a:r>
              <a:rPr lang="it-IT" smtClean="0"/>
              <a:t>Me569</a:t>
            </a:r>
            <a:endParaRPr lang="it-IT"/>
          </a:p>
        </p:txBody>
      </p:sp>
      <p:sp>
        <p:nvSpPr>
          <p:cNvPr id="4" name="Segnaposto numero diapositiva 3"/>
          <p:cNvSpPr>
            <a:spLocks noGrp="1"/>
          </p:cNvSpPr>
          <p:nvPr>
            <p:ph type="sldNum" sz="quarter" idx="12"/>
          </p:nvPr>
        </p:nvSpPr>
        <p:spPr>
          <a:xfrm>
            <a:off x="6500826" y="6350023"/>
            <a:ext cx="2133600" cy="365125"/>
          </a:xfrm>
          <a:prstGeom prst="rect">
            <a:avLst/>
          </a:prstGeom>
        </p:spPr>
        <p:txBody>
          <a:bodyPr/>
          <a:lstStyle/>
          <a:p>
            <a:fld id="{A9BF21D5-0E41-4ADE-809E-DA86C357EED8}" type="slidenum">
              <a:rPr lang="it-IT" smtClean="0"/>
              <a:pPr/>
              <a:t>‹#›</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r>
              <a:rPr lang="it-IT" smtClean="0"/>
              <a:t>Me569</a:t>
            </a:r>
            <a:endParaRPr lang="it-IT"/>
          </a:p>
        </p:txBody>
      </p:sp>
      <p:sp>
        <p:nvSpPr>
          <p:cNvPr id="7" name="Segnaposto numero diapositiva 6"/>
          <p:cNvSpPr>
            <a:spLocks noGrp="1"/>
          </p:cNvSpPr>
          <p:nvPr>
            <p:ph type="sldNum" sz="quarter" idx="12"/>
          </p:nvPr>
        </p:nvSpPr>
        <p:spPr>
          <a:xfrm>
            <a:off x="6500826" y="6350023"/>
            <a:ext cx="2133600" cy="365125"/>
          </a:xfrm>
          <a:prstGeom prst="rect">
            <a:avLst/>
          </a:prstGeom>
        </p:spPr>
        <p:txBody>
          <a:bodyPr/>
          <a:lstStyle/>
          <a:p>
            <a:fld id="{A9BF21D5-0E41-4ADE-809E-DA86C357EED8}" type="slidenum">
              <a:rPr lang="it-IT" smtClean="0"/>
              <a:pPr/>
              <a:t>‹#›</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r>
              <a:rPr lang="it-IT" smtClean="0"/>
              <a:t>Me569</a:t>
            </a:r>
            <a:endParaRPr lang="it-IT"/>
          </a:p>
        </p:txBody>
      </p:sp>
      <p:sp>
        <p:nvSpPr>
          <p:cNvPr id="7" name="Segnaposto numero diapositiva 6"/>
          <p:cNvSpPr>
            <a:spLocks noGrp="1"/>
          </p:cNvSpPr>
          <p:nvPr>
            <p:ph type="sldNum" sz="quarter" idx="12"/>
          </p:nvPr>
        </p:nvSpPr>
        <p:spPr>
          <a:xfrm>
            <a:off x="6500826" y="6350023"/>
            <a:ext cx="2133600" cy="365125"/>
          </a:xfrm>
          <a:prstGeom prst="rect">
            <a:avLst/>
          </a:prstGeom>
        </p:spPr>
        <p:txBody>
          <a:bodyPr/>
          <a:lstStyle/>
          <a:p>
            <a:fld id="{A9BF21D5-0E41-4ADE-809E-DA86C357EED8}" type="slidenum">
              <a:rPr lang="it-IT" smtClean="0"/>
              <a:pPr/>
              <a:t>‹#›</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2" descr="C:\Users\choonhun\Desktop\arc overview for ERB\header.png"/>
          <p:cNvPicPr>
            <a:picLocks noChangeAspect="1" noChangeArrowheads="1"/>
          </p:cNvPicPr>
          <p:nvPr userDrawn="1"/>
        </p:nvPicPr>
        <p:blipFill>
          <a:blip r:embed="rId15" cstate="print"/>
          <a:srcRect/>
          <a:stretch>
            <a:fillRect/>
          </a:stretch>
        </p:blipFill>
        <p:spPr bwMode="auto">
          <a:xfrm>
            <a:off x="16322" y="-65350"/>
            <a:ext cx="9127677" cy="751149"/>
          </a:xfrm>
          <a:prstGeom prst="rect">
            <a:avLst/>
          </a:prstGeom>
          <a:noFill/>
        </p:spPr>
      </p:pic>
      <p:pic>
        <p:nvPicPr>
          <p:cNvPr id="2050" name="Picture 2"/>
          <p:cNvPicPr>
            <a:picLocks noChangeAspect="1" noChangeArrowheads="1"/>
          </p:cNvPicPr>
          <p:nvPr userDrawn="1"/>
        </p:nvPicPr>
        <p:blipFill>
          <a:blip r:embed="rId16" cstate="print"/>
          <a:srcRect/>
          <a:stretch>
            <a:fillRect/>
          </a:stretch>
        </p:blipFill>
        <p:spPr bwMode="auto">
          <a:xfrm>
            <a:off x="8299846" y="41923"/>
            <a:ext cx="778838" cy="579779"/>
          </a:xfrm>
          <a:prstGeom prst="rect">
            <a:avLst/>
          </a:prstGeom>
          <a:noFill/>
          <a:ln w="9525">
            <a:noFill/>
            <a:miter lim="800000"/>
            <a:headEnd/>
            <a:tailEnd/>
          </a:ln>
          <a:effectLst/>
        </p:spPr>
      </p:pic>
      <p:sp>
        <p:nvSpPr>
          <p:cNvPr id="10" name="TextBox 9"/>
          <p:cNvSpPr txBox="1"/>
          <p:nvPr userDrawn="1"/>
        </p:nvSpPr>
        <p:spPr>
          <a:xfrm>
            <a:off x="8520626" y="6582881"/>
            <a:ext cx="786664" cy="307777"/>
          </a:xfrm>
          <a:prstGeom prst="rect">
            <a:avLst/>
          </a:prstGeom>
          <a:noFill/>
        </p:spPr>
        <p:txBody>
          <a:bodyPr wrap="square" rtlCol="0">
            <a:spAutoFit/>
          </a:bodyPr>
          <a:lstStyle/>
          <a:p>
            <a:fld id="{97515B63-A90A-433D-9A5C-E72CE3C1A7CB}" type="slidenum">
              <a:rPr lang="en-US" sz="1400" smtClean="0"/>
              <a:pPr/>
              <a:t>‹#›</a:t>
            </a:fld>
            <a:r>
              <a:rPr lang="en-US" sz="1400" dirty="0" smtClean="0"/>
              <a:t>/5</a:t>
            </a:r>
            <a:endParaRPr lang="en-US" sz="14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35513-8E9B-4B78-AC31-D00489E4142E}" type="datetimeFigureOut">
              <a:rPr lang="en-US" smtClean="0"/>
              <a:pPr/>
              <a:t>4/19/2013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7602D-DC7A-4243-BEB1-2CA233B6F6D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8" Type="http://schemas.openxmlformats.org/officeDocument/2006/relationships/customXml" Target="../ink/ink3.xml"/><Relationship Id="rId18" Type="http://schemas.openxmlformats.org/officeDocument/2006/relationships/customXml" Target="../ink/ink5.xml"/><Relationship Id="rId26" Type="http://schemas.openxmlformats.org/officeDocument/2006/relationships/customXml" Target="../ink/ink9.xml"/><Relationship Id="rId3" Type="http://schemas.openxmlformats.org/officeDocument/2006/relationships/customXml" Target="../ink/ink1.xml"/><Relationship Id="rId21" Type="http://schemas.openxmlformats.org/officeDocument/2006/relationships/image" Target="../media/image16.emf"/><Relationship Id="rId7" Type="http://schemas.openxmlformats.org/officeDocument/2006/relationships/image" Target="../media/image12.emf"/><Relationship Id="rId17" Type="http://schemas.openxmlformats.org/officeDocument/2006/relationships/image" Target="../media/image14.emf"/><Relationship Id="rId25" Type="http://schemas.openxmlformats.org/officeDocument/2006/relationships/image" Target="../media/image18.emf"/><Relationship Id="rId2" Type="http://schemas.openxmlformats.org/officeDocument/2006/relationships/slideLayout" Target="../slideLayouts/slideLayout2.xml"/><Relationship Id="rId16" Type="http://schemas.openxmlformats.org/officeDocument/2006/relationships/customXml" Target="../ink/ink4.xml"/><Relationship Id="rId20" Type="http://schemas.openxmlformats.org/officeDocument/2006/relationships/customXml" Target="../ink/ink6.xml"/><Relationship Id="rId29" Type="http://schemas.openxmlformats.org/officeDocument/2006/relationships/oleObject" Target="../embeddings/oleObject4.bin"/><Relationship Id="rId1" Type="http://schemas.openxmlformats.org/officeDocument/2006/relationships/vmlDrawing" Target="../drawings/vmlDrawing2.vml"/><Relationship Id="rId6" Type="http://schemas.openxmlformats.org/officeDocument/2006/relationships/customXml" Target="../ink/ink2.xml"/><Relationship Id="rId24" Type="http://schemas.openxmlformats.org/officeDocument/2006/relationships/customXml" Target="../ink/ink8.xml"/><Relationship Id="rId32" Type="http://schemas.openxmlformats.org/officeDocument/2006/relationships/oleObject" Target="../embeddings/oleObject7.bin"/><Relationship Id="rId23" Type="http://schemas.openxmlformats.org/officeDocument/2006/relationships/image" Target="../media/image17.emf"/><Relationship Id="rId28" Type="http://schemas.openxmlformats.org/officeDocument/2006/relationships/image" Target="../media/image20.png"/><Relationship Id="rId19" Type="http://schemas.openxmlformats.org/officeDocument/2006/relationships/image" Target="../media/image15.emf"/><Relationship Id="rId31" Type="http://schemas.openxmlformats.org/officeDocument/2006/relationships/oleObject" Target="../embeddings/oleObject6.bin"/><Relationship Id="rId4" Type="http://schemas.openxmlformats.org/officeDocument/2006/relationships/image" Target="../media/image11.emf"/><Relationship Id="rId9" Type="http://schemas.openxmlformats.org/officeDocument/2006/relationships/image" Target="../media/image13.emf"/><Relationship Id="rId22" Type="http://schemas.openxmlformats.org/officeDocument/2006/relationships/customXml" Target="../ink/ink7.xml"/><Relationship Id="rId27" Type="http://schemas.openxmlformats.org/officeDocument/2006/relationships/image" Target="../media/image19.emf"/><Relationship Id="rId30"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093298"/>
            <a:ext cx="9144000" cy="1200329"/>
          </a:xfrm>
          <a:prstGeom prst="rect">
            <a:avLst/>
          </a:prstGeom>
          <a:noFill/>
        </p:spPr>
        <p:txBody>
          <a:bodyPr wrap="square" rtlCol="0">
            <a:spAutoFit/>
          </a:bodyPr>
          <a:lstStyle/>
          <a:p>
            <a:pPr algn="ctr"/>
            <a:r>
              <a:rPr lang="en-US" sz="3600" b="1" dirty="0" smtClean="0">
                <a:latin typeface="Arial" pitchFamily="34" charset="0"/>
                <a:cs typeface="Arial" pitchFamily="34" charset="0"/>
              </a:rPr>
              <a:t>An Electro-thermal Model for </a:t>
            </a:r>
          </a:p>
          <a:p>
            <a:pPr algn="ctr"/>
            <a:r>
              <a:rPr lang="en-US" sz="3600" b="1" dirty="0" smtClean="0">
                <a:latin typeface="Arial" pitchFamily="34" charset="0"/>
                <a:cs typeface="Arial" pitchFamily="34" charset="0"/>
              </a:rPr>
              <a:t>the A123 26650 LiFePO</a:t>
            </a:r>
            <a:r>
              <a:rPr lang="en-US" sz="3600" b="1" baseline="-25000" dirty="0" smtClean="0">
                <a:latin typeface="Arial" pitchFamily="34" charset="0"/>
                <a:cs typeface="Arial" pitchFamily="34" charset="0"/>
              </a:rPr>
              <a:t>4</a:t>
            </a:r>
            <a:r>
              <a:rPr lang="en-US" sz="3600" b="1" dirty="0" smtClean="0">
                <a:latin typeface="Arial" pitchFamily="34" charset="0"/>
                <a:cs typeface="Arial" pitchFamily="34" charset="0"/>
              </a:rPr>
              <a:t> Battery</a:t>
            </a:r>
            <a:endParaRPr lang="en-US" sz="3600" b="1" dirty="0">
              <a:latin typeface="Arial" pitchFamily="34" charset="0"/>
              <a:cs typeface="Arial" pitchFamily="34" charset="0"/>
            </a:endParaRPr>
          </a:p>
        </p:txBody>
      </p:sp>
      <p:sp>
        <p:nvSpPr>
          <p:cNvPr id="4" name="矩形 3"/>
          <p:cNvSpPr/>
          <p:nvPr/>
        </p:nvSpPr>
        <p:spPr>
          <a:xfrm>
            <a:off x="1611623" y="4217703"/>
            <a:ext cx="5985357" cy="923330"/>
          </a:xfrm>
          <a:prstGeom prst="rect">
            <a:avLst/>
          </a:prstGeom>
        </p:spPr>
        <p:txBody>
          <a:bodyPr wrap="none">
            <a:spAutoFit/>
          </a:bodyPr>
          <a:lstStyle/>
          <a:p>
            <a:pPr algn="ctr"/>
            <a:r>
              <a:rPr lang="en-US" altLang="zh-CN" b="1" dirty="0" err="1" smtClean="0"/>
              <a:t>Xinfan</a:t>
            </a:r>
            <a:r>
              <a:rPr lang="en-US" altLang="zh-CN" b="1" dirty="0" smtClean="0"/>
              <a:t> Lin, </a:t>
            </a:r>
            <a:r>
              <a:rPr lang="en-US" altLang="zh-CN" b="1" dirty="0"/>
              <a:t>Hector Perez, Jason </a:t>
            </a:r>
            <a:r>
              <a:rPr lang="en-US" altLang="zh-CN" b="1" dirty="0" smtClean="0"/>
              <a:t>Siegel, Anna G. </a:t>
            </a:r>
            <a:r>
              <a:rPr lang="en-US" altLang="zh-CN" b="1" dirty="0" err="1" smtClean="0"/>
              <a:t>Stefanopoulou</a:t>
            </a:r>
            <a:endParaRPr lang="en-US" altLang="zh-CN" b="1" dirty="0" smtClean="0"/>
          </a:p>
          <a:p>
            <a:pPr algn="ctr"/>
            <a:r>
              <a:rPr lang="en-US" altLang="zh-CN" b="1" dirty="0" smtClean="0"/>
              <a:t>University of Michigan</a:t>
            </a:r>
          </a:p>
          <a:p>
            <a:pPr algn="ctr"/>
            <a:r>
              <a:rPr lang="en-US" altLang="zh-CN" b="1" dirty="0" smtClean="0"/>
              <a:t>   </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0" y="1059504"/>
            <a:ext cx="91440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COPYRIGHT  © 2013</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THE REGENTS OF THE UNIVERSITY OF MICHIGAN</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ALL RIGHTS RESERVED</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PERMISSION IS GRANTED TO USE, COPY AND REDISTRIBUTE THIS SOFTWARE FOR NONCOMMERCIAL EDUCATION AND RESEARCH PURPOSES, SO LONG AS NO FEE IS CHARGED, AND SO LONG AS THE COPYRIGHT NOTICE ABOVE, THIS GRANT OF PERMISSION, AND THE DISCLAIMER BELOW APPEAR IN ALL COPIES MADE; AND SO LONG AS THE NAME OF THE UNIVERSITY OF MICHIGAN IS NOT USED IN ANY ADVERTISING OR PUBLICITY PERTAINING TO THE USE OR DISTRIBUTION OF THIS SOFTWARE WITHOUT SPECIFIC, WRITTEN PRIOR AUTHORIZATION.  PERMISSION TO MODIFY OR OTHERWISE CREATE DERIVATIVE WORKS OF THIS SOFTWARE IS NOT GRANTED.</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THIS USE OF THIS SOFTWARE REQUIRES MATLAB(TM) AND SIMULINK(TM), A LICENSED PRODUCT OF THE MATHWORKS, INC.  THE SOFTWARE USER IS SOLELY RESOPNSIBLE FOR OBTAINTING AN APPROPRIATE LICENSE FOR MATLAB(TM) AND SIMULINK(TM).  NO LICENSE TO MATLAB(TM) AND SIMULINK(TM) IS GRANTED, INFERRED OR IMPLIED BY THE DISTRIBUTION OF THIS SOFTWARE.</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THIS SOFTWARE IS PROVIDED AS IS, WITHOUT REPRESENTATION AS TO ITS FITNESS FOR ANY PURPOSE, AND WITHOUT WARRANTY OF ANY KIND, EITHER EXPRESS OR IMPLIED, INCLUDING WITHOUT LIMITATION THE IMPLIED WARRANTIES OF MERCHANTABILITY AND FITNESS FOR A PARTICULAR PURPOSE. THE REGENTS OF THE UNIVERSITY OF MICHIGAN SHALL NOT BE LIABLE FOR ANY DAMAGES, INCLUDING SPECIAL, INDIRECT, INCIDENTAL, OR CONSEQUENTIAL DAMAGES, WITH RESPECT TO ANY CLAIM ARISING OUT OF OR IN CONNECTION WITH THE USE OF THE SOFTWARE, EVEN IF IT HAS BEEN OR IS HEREAFTER ADVISED OF THE POSSIBILITY OF SUCH DAMAGES.</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a:t>
            </a:r>
            <a:endParaRPr kumimoji="0" lang="en-US" altLang="zh-CN" sz="3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 name="TextBox 4"/>
          <p:cNvSpPr txBox="1"/>
          <p:nvPr/>
        </p:nvSpPr>
        <p:spPr>
          <a:xfrm>
            <a:off x="1091827" y="-972"/>
            <a:ext cx="7550910" cy="646331"/>
          </a:xfrm>
          <a:prstGeom prst="rect">
            <a:avLst/>
          </a:prstGeom>
          <a:noFill/>
        </p:spPr>
        <p:txBody>
          <a:bodyPr wrap="square" rtlCol="0">
            <a:spAutoFit/>
          </a:bodyPr>
          <a:lstStyle/>
          <a:p>
            <a:pPr algn="ctr"/>
            <a:r>
              <a:rPr lang="en-US" sz="3600" b="1" dirty="0" smtClean="0">
                <a:solidFill>
                  <a:schemeClr val="bg1"/>
                </a:solidFill>
              </a:rPr>
              <a:t>Copyright</a:t>
            </a:r>
            <a:endParaRPr lang="en-US" sz="3600" b="1"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988142" y="4188556"/>
            <a:ext cx="7241458" cy="111102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58638" y="3082417"/>
            <a:ext cx="7226709" cy="9144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4"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4420" r="3853" b="13127"/>
          <a:stretch/>
        </p:blipFill>
        <p:spPr bwMode="auto">
          <a:xfrm>
            <a:off x="387226" y="768900"/>
            <a:ext cx="3462103" cy="2151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7"/>
          <p:cNvSpPr txBox="1"/>
          <p:nvPr/>
        </p:nvSpPr>
        <p:spPr>
          <a:xfrm>
            <a:off x="1091827" y="-972"/>
            <a:ext cx="7550910" cy="646331"/>
          </a:xfrm>
          <a:prstGeom prst="rect">
            <a:avLst/>
          </a:prstGeom>
          <a:noFill/>
        </p:spPr>
        <p:txBody>
          <a:bodyPr wrap="square" rtlCol="0">
            <a:spAutoFit/>
          </a:bodyPr>
          <a:lstStyle/>
          <a:p>
            <a:pPr algn="ctr"/>
            <a:r>
              <a:rPr lang="en-US" sz="3600" b="1" dirty="0" smtClean="0">
                <a:solidFill>
                  <a:schemeClr val="bg1"/>
                </a:solidFill>
              </a:rPr>
              <a:t>Thermal Model</a:t>
            </a:r>
            <a:endParaRPr lang="en-US" sz="3600" b="1" dirty="0">
              <a:solidFill>
                <a:schemeClr val="bg1"/>
              </a:solidFill>
            </a:endParaRPr>
          </a:p>
        </p:txBody>
      </p:sp>
      <p:sp>
        <p:nvSpPr>
          <p:cNvPr id="26" name="矩形 25"/>
          <p:cNvSpPr/>
          <p:nvPr/>
        </p:nvSpPr>
        <p:spPr>
          <a:xfrm>
            <a:off x="3675398" y="3071950"/>
            <a:ext cx="4477572" cy="1200329"/>
          </a:xfrm>
          <a:prstGeom prst="rect">
            <a:avLst/>
          </a:prstGeom>
        </p:spPr>
        <p:txBody>
          <a:bodyPr wrap="none">
            <a:spAutoFit/>
          </a:bodyPr>
          <a:lstStyle/>
          <a:p>
            <a:r>
              <a:rPr lang="en-US" altLang="zh-CN" b="1" dirty="0" smtClean="0"/>
              <a:t>Dynamics of core temperature:</a:t>
            </a:r>
          </a:p>
          <a:p>
            <a:pPr>
              <a:buFont typeface="Wingdings" pitchFamily="2" charset="2"/>
              <a:buChar char="Ø"/>
            </a:pPr>
            <a:r>
              <a:rPr lang="en-US" altLang="zh-CN" b="1" dirty="0" smtClean="0"/>
              <a:t> Heat generation  from the electrical model</a:t>
            </a:r>
          </a:p>
          <a:p>
            <a:pPr>
              <a:buFont typeface="Wingdings" pitchFamily="2" charset="2"/>
              <a:buChar char="Ø"/>
            </a:pPr>
            <a:r>
              <a:rPr lang="en-US" altLang="zh-CN" b="1" dirty="0" smtClean="0"/>
              <a:t>Conduction between core and surface</a:t>
            </a:r>
          </a:p>
          <a:p>
            <a:endParaRPr lang="zh-CN" altLang="en-US" b="1" dirty="0"/>
          </a:p>
        </p:txBody>
      </p:sp>
      <p:sp>
        <p:nvSpPr>
          <p:cNvPr id="28" name="矩形 27"/>
          <p:cNvSpPr/>
          <p:nvPr/>
        </p:nvSpPr>
        <p:spPr>
          <a:xfrm>
            <a:off x="3760817" y="4235724"/>
            <a:ext cx="4572000" cy="923330"/>
          </a:xfrm>
          <a:prstGeom prst="rect">
            <a:avLst/>
          </a:prstGeom>
        </p:spPr>
        <p:txBody>
          <a:bodyPr>
            <a:spAutoFit/>
          </a:bodyPr>
          <a:lstStyle/>
          <a:p>
            <a:r>
              <a:rPr lang="en-US" altLang="zh-CN" b="1" dirty="0" smtClean="0"/>
              <a:t>Dynamics of surface temperature:</a:t>
            </a:r>
          </a:p>
          <a:p>
            <a:pPr>
              <a:buFont typeface="Wingdings" pitchFamily="2" charset="2"/>
              <a:buChar char="Ø"/>
            </a:pPr>
            <a:r>
              <a:rPr lang="en-US" altLang="zh-CN" b="1" dirty="0" smtClean="0"/>
              <a:t>Conduction between core and surface</a:t>
            </a:r>
          </a:p>
          <a:p>
            <a:pPr>
              <a:buFont typeface="Wingdings" pitchFamily="2" charset="2"/>
              <a:buChar char="Ø"/>
            </a:pPr>
            <a:r>
              <a:rPr lang="en-US" altLang="zh-CN" b="1" dirty="0" smtClean="0"/>
              <a:t>Convection between surface and coolant</a:t>
            </a:r>
            <a:endParaRPr lang="zh-CN" altLang="en-US" dirty="0"/>
          </a:p>
        </p:txBody>
      </p:sp>
      <p:sp>
        <p:nvSpPr>
          <p:cNvPr id="21" name="矩形 20"/>
          <p:cNvSpPr/>
          <p:nvPr/>
        </p:nvSpPr>
        <p:spPr>
          <a:xfrm>
            <a:off x="4365514" y="663385"/>
            <a:ext cx="5530645" cy="2585323"/>
          </a:xfrm>
          <a:prstGeom prst="rect">
            <a:avLst/>
          </a:prstGeom>
        </p:spPr>
        <p:txBody>
          <a:bodyPr wrap="square">
            <a:spAutoFit/>
          </a:bodyPr>
          <a:lstStyle/>
          <a:p>
            <a:r>
              <a:rPr lang="en-US" altLang="zh-CN" b="1" dirty="0" err="1" smtClean="0"/>
              <a:t>Tc</a:t>
            </a:r>
            <a:r>
              <a:rPr lang="en-US" altLang="zh-CN" b="1" dirty="0" smtClean="0"/>
              <a:t>: core temperature</a:t>
            </a:r>
          </a:p>
          <a:p>
            <a:r>
              <a:rPr lang="en-US" altLang="zh-CN" b="1" dirty="0" smtClean="0"/>
              <a:t>Ts: surface temperature</a:t>
            </a:r>
          </a:p>
          <a:p>
            <a:r>
              <a:rPr lang="en-US" altLang="zh-CN" b="1" dirty="0" err="1" smtClean="0"/>
              <a:t>Tf</a:t>
            </a:r>
            <a:r>
              <a:rPr lang="en-US" altLang="zh-CN" b="1" dirty="0" smtClean="0"/>
              <a:t>: coolant flow temperature</a:t>
            </a:r>
          </a:p>
          <a:p>
            <a:r>
              <a:rPr lang="en-US" altLang="zh-CN" b="1" dirty="0" smtClean="0"/>
              <a:t>Q: heat generation</a:t>
            </a:r>
          </a:p>
          <a:p>
            <a:r>
              <a:rPr lang="en-US" altLang="zh-CN" b="1" dirty="0" smtClean="0"/>
              <a:t>Cc: heat capacity of the battery core</a:t>
            </a:r>
          </a:p>
          <a:p>
            <a:r>
              <a:rPr lang="en-US" altLang="zh-CN" b="1" dirty="0" smtClean="0"/>
              <a:t>Cs: heat capacity of the battery surface</a:t>
            </a:r>
          </a:p>
          <a:p>
            <a:r>
              <a:rPr lang="en-US" altLang="zh-CN" b="1" dirty="0" err="1" smtClean="0"/>
              <a:t>Rc</a:t>
            </a:r>
            <a:r>
              <a:rPr lang="en-US" altLang="zh-CN" b="1" dirty="0" smtClean="0"/>
              <a:t>: conduction resistance between </a:t>
            </a:r>
            <a:r>
              <a:rPr lang="en-US" altLang="zh-CN" b="1" dirty="0" err="1" smtClean="0"/>
              <a:t>Tc</a:t>
            </a:r>
            <a:r>
              <a:rPr lang="en-US" altLang="zh-CN" b="1" dirty="0" smtClean="0"/>
              <a:t> and Ts</a:t>
            </a:r>
          </a:p>
          <a:p>
            <a:r>
              <a:rPr lang="en-US" altLang="zh-CN" b="1" dirty="0" err="1" smtClean="0"/>
              <a:t>Ru</a:t>
            </a:r>
            <a:r>
              <a:rPr lang="en-US" altLang="zh-CN" b="1" dirty="0" smtClean="0"/>
              <a:t>: convection resistance between </a:t>
            </a:r>
            <a:r>
              <a:rPr lang="en-US" altLang="zh-CN" b="1" dirty="0" err="1" smtClean="0"/>
              <a:t>Tf</a:t>
            </a:r>
            <a:r>
              <a:rPr lang="en-US" altLang="zh-CN" b="1" dirty="0" smtClean="0"/>
              <a:t> and Ts</a:t>
            </a:r>
          </a:p>
          <a:p>
            <a:endParaRPr lang="zh-CN" altLang="en-US" dirty="0"/>
          </a:p>
        </p:txBody>
      </p:sp>
      <p:graphicFrame>
        <p:nvGraphicFramePr>
          <p:cNvPr id="1026" name="Object 2"/>
          <p:cNvGraphicFramePr>
            <a:graphicFrameLocks noChangeAspect="1"/>
          </p:cNvGraphicFramePr>
          <p:nvPr/>
        </p:nvGraphicFramePr>
        <p:xfrm>
          <a:off x="1223757" y="3134722"/>
          <a:ext cx="2127250" cy="822325"/>
        </p:xfrm>
        <a:graphic>
          <a:graphicData uri="http://schemas.openxmlformats.org/presentationml/2006/ole">
            <p:oleObj spid="_x0000_s1026" name="Equation" r:id="rId4" imgW="1117440" imgH="431640" progId="Equation.DSMT4">
              <p:embed/>
            </p:oleObj>
          </a:graphicData>
        </a:graphic>
      </p:graphicFrame>
      <p:graphicFrame>
        <p:nvGraphicFramePr>
          <p:cNvPr id="1027" name="Object 3"/>
          <p:cNvGraphicFramePr>
            <a:graphicFrameLocks noChangeAspect="1"/>
          </p:cNvGraphicFramePr>
          <p:nvPr/>
        </p:nvGraphicFramePr>
        <p:xfrm>
          <a:off x="1078170" y="4323053"/>
          <a:ext cx="2733675" cy="869950"/>
        </p:xfrm>
        <a:graphic>
          <a:graphicData uri="http://schemas.openxmlformats.org/presentationml/2006/ole">
            <p:oleObj spid="_x0000_s1027" name="Equation" r:id="rId5" imgW="1434960" imgH="457200" progId="Equation.DSMT4">
              <p:embed/>
            </p:oleObj>
          </a:graphicData>
        </a:graphic>
      </p:graphicFrame>
      <p:sp>
        <p:nvSpPr>
          <p:cNvPr id="15" name="矩形 14"/>
          <p:cNvSpPr/>
          <p:nvPr/>
        </p:nvSpPr>
        <p:spPr>
          <a:xfrm>
            <a:off x="1007807" y="5624081"/>
            <a:ext cx="7241458" cy="835723"/>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28" name="Object 4"/>
          <p:cNvGraphicFramePr>
            <a:graphicFrameLocks noChangeAspect="1"/>
          </p:cNvGraphicFramePr>
          <p:nvPr/>
        </p:nvGraphicFramePr>
        <p:xfrm>
          <a:off x="1600508" y="5651511"/>
          <a:ext cx="1427163" cy="749300"/>
        </p:xfrm>
        <a:graphic>
          <a:graphicData uri="http://schemas.openxmlformats.org/presentationml/2006/ole">
            <p:oleObj spid="_x0000_s1028" name="Equation" r:id="rId6" imgW="749160" imgH="393480" progId="Equation.DSMT4">
              <p:embed/>
            </p:oleObj>
          </a:graphicData>
        </a:graphic>
      </p:graphicFrame>
      <p:sp>
        <p:nvSpPr>
          <p:cNvPr id="17" name="矩形 16"/>
          <p:cNvSpPr/>
          <p:nvPr/>
        </p:nvSpPr>
        <p:spPr>
          <a:xfrm>
            <a:off x="3685074" y="5692570"/>
            <a:ext cx="4570738" cy="646331"/>
          </a:xfrm>
          <a:prstGeom prst="rect">
            <a:avLst/>
          </a:prstGeom>
        </p:spPr>
        <p:txBody>
          <a:bodyPr wrap="none">
            <a:spAutoFit/>
          </a:bodyPr>
          <a:lstStyle/>
          <a:p>
            <a:r>
              <a:rPr lang="en-US" altLang="zh-CN" b="1" dirty="0" smtClean="0"/>
              <a:t>Average temperature: for the temperature </a:t>
            </a:r>
          </a:p>
          <a:p>
            <a:r>
              <a:rPr lang="en-US" altLang="zh-CN" b="1" dirty="0" smtClean="0"/>
              <a:t>dependent parameters of the electrical model</a:t>
            </a:r>
          </a:p>
        </p:txBody>
      </p:sp>
    </p:spTree>
    <p:extLst>
      <p:ext uri="{BB962C8B-B14F-4D97-AF65-F5344CB8AC3E}">
        <p14:creationId xmlns:p14="http://schemas.microsoft.com/office/powerpoint/2010/main" xmlns="" val="241072123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2271252" y="5284830"/>
            <a:ext cx="5368413" cy="126345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300730" y="4203295"/>
            <a:ext cx="5766638" cy="560439"/>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805084" y="1061884"/>
            <a:ext cx="4571986" cy="82591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583841" y="2389242"/>
            <a:ext cx="5220929" cy="160757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0" y="-73740"/>
            <a:ext cx="9067800" cy="838200"/>
          </a:xfrm>
        </p:spPr>
        <p:txBody>
          <a:bodyPr/>
          <a:lstStyle/>
          <a:p>
            <a:pPr algn="ctr"/>
            <a:r>
              <a:rPr lang="en-US" sz="3600" b="1" dirty="0" smtClean="0">
                <a:solidFill>
                  <a:schemeClr val="bg1"/>
                </a:solidFill>
              </a:rPr>
              <a:t>Electrical Model</a:t>
            </a:r>
            <a:endParaRPr lang="en-US" sz="3600" b="1" dirty="0">
              <a:solidFill>
                <a:schemeClr val="bg1"/>
              </a:solidFill>
            </a:endParaRPr>
          </a:p>
        </p:txBody>
      </p:sp>
      <mc:AlternateContent xmlns:mc="http://schemas.openxmlformats.org/markup-compatibility/2006">
        <mc:Choice xmlns:p14="http://schemas.microsoft.com/office/powerpoint/2010/main" xmlns="" Requires="p14">
          <p:contentPart p14:bwMode="auto" r:id="rId3">
            <p14:nvContentPartPr>
              <p14:cNvPr id="61544" name="Ink 61543"/>
              <p14:cNvContentPartPr/>
              <p14:nvPr/>
            </p14:nvContentPartPr>
            <p14:xfrm>
              <a:off x="4704139" y="5570095"/>
              <a:ext cx="87120" cy="0"/>
            </p14:xfrm>
          </p:contentPart>
        </mc:Choice>
        <mc:Fallback>
          <p:pic>
            <p:nvPicPr>
              <p:cNvPr id="61544" name="Ink 61543"/>
              <p:cNvPicPr/>
              <p:nvPr/>
            </p:nvPicPr>
            <p:blipFill>
              <a:blip r:embed="rId4"/>
              <a:stretch>
                <a:fillRect/>
              </a:stretch>
            </p:blipFill>
            <p:spPr>
              <a:xfrm>
                <a:off x="0" y="0"/>
                <a:ext cx="87120" cy="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61589" name="Ink 61588"/>
              <p14:cNvContentPartPr/>
              <p14:nvPr/>
            </p14:nvContentPartPr>
            <p14:xfrm>
              <a:off x="8784739" y="5433295"/>
              <a:ext cx="136080" cy="0"/>
            </p14:xfrm>
          </p:contentPart>
        </mc:Choice>
        <mc:Fallback>
          <p:pic>
            <p:nvPicPr>
              <p:cNvPr id="61589" name="Ink 61588"/>
              <p:cNvPicPr/>
              <p:nvPr/>
            </p:nvPicPr>
            <p:blipFill>
              <a:blip r:embed="rId7"/>
              <a:stretch>
                <a:fillRect/>
              </a:stretch>
            </p:blipFill>
            <p:spPr>
              <a:xfrm>
                <a:off x="0" y="0"/>
                <a:ext cx="136080" cy="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61591" name="Ink 61590"/>
              <p14:cNvContentPartPr/>
              <p14:nvPr/>
            </p14:nvContentPartPr>
            <p14:xfrm>
              <a:off x="8822179" y="5445895"/>
              <a:ext cx="123480" cy="0"/>
            </p14:xfrm>
          </p:contentPart>
        </mc:Choice>
        <mc:Fallback>
          <p:pic>
            <p:nvPicPr>
              <p:cNvPr id="61591" name="Ink 61590"/>
              <p:cNvPicPr/>
              <p:nvPr/>
            </p:nvPicPr>
            <p:blipFill>
              <a:blip r:embed="rId9"/>
              <a:stretch>
                <a:fillRect/>
              </a:stretch>
            </p:blipFill>
            <p:spPr>
              <a:xfrm>
                <a:off x="0" y="0"/>
                <a:ext cx="123480" cy="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6">
            <p14:nvContentPartPr>
              <p14:cNvPr id="61597" name="Ink 61596"/>
              <p14:cNvContentPartPr/>
              <p14:nvPr/>
            </p14:nvContentPartPr>
            <p14:xfrm>
              <a:off x="4988899" y="6151135"/>
              <a:ext cx="99360" cy="0"/>
            </p14:xfrm>
          </p:contentPart>
        </mc:Choice>
        <mc:Fallback>
          <p:pic>
            <p:nvPicPr>
              <p:cNvPr id="61597" name="Ink 61596"/>
              <p:cNvPicPr/>
              <p:nvPr/>
            </p:nvPicPr>
            <p:blipFill>
              <a:blip r:embed="rId17"/>
              <a:stretch>
                <a:fillRect/>
              </a:stretch>
            </p:blipFill>
            <p:spPr>
              <a:xfrm>
                <a:off x="0" y="0"/>
                <a:ext cx="99360" cy="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8">
            <p14:nvContentPartPr>
              <p14:cNvPr id="61599" name="Ink 61598"/>
              <p14:cNvContentPartPr/>
              <p14:nvPr/>
            </p14:nvContentPartPr>
            <p14:xfrm>
              <a:off x="5015539" y="6138895"/>
              <a:ext cx="146880" cy="0"/>
            </p14:xfrm>
          </p:contentPart>
        </mc:Choice>
        <mc:Fallback>
          <p:pic>
            <p:nvPicPr>
              <p:cNvPr id="61599" name="Ink 61598"/>
              <p:cNvPicPr/>
              <p:nvPr/>
            </p:nvPicPr>
            <p:blipFill>
              <a:blip r:embed="rId19"/>
              <a:stretch>
                <a:fillRect/>
              </a:stretch>
            </p:blipFill>
            <p:spPr>
              <a:xfrm>
                <a:off x="0" y="0"/>
                <a:ext cx="146880" cy="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0">
            <p14:nvContentPartPr>
              <p14:cNvPr id="61634" name="Ink 61633"/>
              <p14:cNvContentPartPr/>
              <p14:nvPr/>
            </p14:nvContentPartPr>
            <p14:xfrm>
              <a:off x="5903659" y="6162655"/>
              <a:ext cx="25200" cy="0"/>
            </p14:xfrm>
          </p:contentPart>
        </mc:Choice>
        <mc:Fallback>
          <p:pic>
            <p:nvPicPr>
              <p:cNvPr id="61634" name="Ink 61633"/>
              <p:cNvPicPr/>
              <p:nvPr/>
            </p:nvPicPr>
            <p:blipFill>
              <a:blip r:embed="rId21"/>
              <a:stretch>
                <a:fillRect/>
              </a:stretch>
            </p:blipFill>
            <p:spPr>
              <a:xfrm>
                <a:off x="0" y="0"/>
                <a:ext cx="25200" cy="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2">
            <p14:nvContentPartPr>
              <p14:cNvPr id="61713" name="Ink 61712"/>
              <p14:cNvContentPartPr/>
              <p14:nvPr/>
            </p14:nvContentPartPr>
            <p14:xfrm>
              <a:off x="6855859" y="6151135"/>
              <a:ext cx="25200" cy="0"/>
            </p14:xfrm>
          </p:contentPart>
        </mc:Choice>
        <mc:Fallback>
          <p:pic>
            <p:nvPicPr>
              <p:cNvPr id="61713" name="Ink 61712"/>
              <p:cNvPicPr/>
              <p:nvPr/>
            </p:nvPicPr>
            <p:blipFill>
              <a:blip r:embed="rId23"/>
              <a:stretch>
                <a:fillRect/>
              </a:stretch>
            </p:blipFill>
            <p:spPr>
              <a:xfrm>
                <a:off x="0" y="0"/>
                <a:ext cx="25200" cy="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4">
            <p14:nvContentPartPr>
              <p14:cNvPr id="61715" name="Ink 61714"/>
              <p14:cNvContentPartPr/>
              <p14:nvPr/>
            </p14:nvContentPartPr>
            <p14:xfrm>
              <a:off x="6843259" y="6187495"/>
              <a:ext cx="160560" cy="0"/>
            </p14:xfrm>
          </p:contentPart>
        </mc:Choice>
        <mc:Fallback>
          <p:pic>
            <p:nvPicPr>
              <p:cNvPr id="61715" name="Ink 61714"/>
              <p:cNvPicPr/>
              <p:nvPr/>
            </p:nvPicPr>
            <p:blipFill>
              <a:blip r:embed="rId25"/>
              <a:stretch>
                <a:fillRect/>
              </a:stretch>
            </p:blipFill>
            <p:spPr>
              <a:xfrm>
                <a:off x="0" y="0"/>
                <a:ext cx="160560" cy="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6">
            <p14:nvContentPartPr>
              <p14:cNvPr id="61734" name="Ink 61733"/>
              <p14:cNvContentPartPr/>
              <p14:nvPr/>
            </p14:nvContentPartPr>
            <p14:xfrm>
              <a:off x="8352019" y="6127375"/>
              <a:ext cx="0" cy="122760"/>
            </p14:xfrm>
          </p:contentPart>
        </mc:Choice>
        <mc:Fallback>
          <p:pic>
            <p:nvPicPr>
              <p:cNvPr id="61734" name="Ink 61733"/>
              <p:cNvPicPr/>
              <p:nvPr/>
            </p:nvPicPr>
            <p:blipFill>
              <a:blip r:embed="rId27"/>
              <a:stretch>
                <a:fillRect/>
              </a:stretch>
            </p:blipFill>
            <p:spPr>
              <a:xfrm>
                <a:off x="0" y="0"/>
                <a:ext cx="0" cy="122760"/>
              </a:xfrm>
              <a:prstGeom prst="rect">
                <a:avLst/>
              </a:prstGeom>
            </p:spPr>
          </p:pic>
        </mc:Fallback>
      </mc:AlternateContent>
      <p:sp>
        <p:nvSpPr>
          <p:cNvPr id="57" name="TextBox 56"/>
          <p:cNvSpPr txBox="1"/>
          <p:nvPr/>
        </p:nvSpPr>
        <p:spPr>
          <a:xfrm>
            <a:off x="0" y="720024"/>
            <a:ext cx="3982065" cy="400110"/>
          </a:xfrm>
          <a:prstGeom prst="rect">
            <a:avLst/>
          </a:prstGeom>
          <a:noFill/>
        </p:spPr>
        <p:txBody>
          <a:bodyPr wrap="square" rtlCol="0">
            <a:spAutoFit/>
          </a:bodyPr>
          <a:lstStyle/>
          <a:p>
            <a:r>
              <a:rPr lang="en-US" altLang="zh-CN" sz="2000" b="1" dirty="0" smtClean="0"/>
              <a:t>Equivalent Circuit: double R-C</a:t>
            </a:r>
            <a:endParaRPr lang="zh-CN" altLang="en-US" sz="2000" b="1" dirty="0"/>
          </a:p>
        </p:txBody>
      </p:sp>
      <p:sp>
        <p:nvSpPr>
          <p:cNvPr id="58" name="TextBox 57"/>
          <p:cNvSpPr txBox="1"/>
          <p:nvPr/>
        </p:nvSpPr>
        <p:spPr>
          <a:xfrm>
            <a:off x="6484770" y="2583429"/>
            <a:ext cx="2968914" cy="1477328"/>
          </a:xfrm>
          <a:prstGeom prst="rect">
            <a:avLst/>
          </a:prstGeom>
          <a:noFill/>
        </p:spPr>
        <p:txBody>
          <a:bodyPr wrap="square" rtlCol="0">
            <a:spAutoFit/>
          </a:bodyPr>
          <a:lstStyle/>
          <a:p>
            <a:r>
              <a:rPr lang="en-US" altLang="zh-CN" b="1" dirty="0" smtClean="0"/>
              <a:t>Voltage Relaxation:</a:t>
            </a:r>
          </a:p>
          <a:p>
            <a:pPr>
              <a:buFont typeface="Wingdings" pitchFamily="2" charset="2"/>
              <a:buChar char="Ø"/>
            </a:pPr>
            <a:r>
              <a:rPr lang="en-US" altLang="zh-CN" b="1" dirty="0" smtClean="0"/>
              <a:t>R, C(Tm, SOC, </a:t>
            </a:r>
            <a:r>
              <a:rPr lang="en-US" altLang="zh-CN" b="1" dirty="0" err="1" smtClean="0"/>
              <a:t>sgn</a:t>
            </a:r>
            <a:r>
              <a:rPr lang="en-US" altLang="zh-CN" b="1" dirty="0" smtClean="0"/>
              <a:t>(I)</a:t>
            </a:r>
          </a:p>
          <a:p>
            <a:pPr>
              <a:buFont typeface="Wingdings" pitchFamily="2" charset="2"/>
              <a:buChar char="Ø"/>
            </a:pPr>
            <a:r>
              <a:rPr lang="en-US" altLang="zh-CN" b="1" dirty="0" smtClean="0"/>
              <a:t>2 RC: Slow and fast </a:t>
            </a:r>
          </a:p>
          <a:p>
            <a:r>
              <a:rPr lang="en-US" altLang="zh-CN" b="1" dirty="0" smtClean="0"/>
              <a:t>              dynamics</a:t>
            </a:r>
          </a:p>
          <a:p>
            <a:pPr>
              <a:buFont typeface="Wingdings" pitchFamily="2" charset="2"/>
              <a:buChar char="Ø"/>
            </a:pPr>
            <a:endParaRPr lang="en-US" altLang="zh-CN" b="1" dirty="0" smtClean="0"/>
          </a:p>
        </p:txBody>
      </p:sp>
      <p:pic>
        <p:nvPicPr>
          <p:cNvPr id="35" name="Picture 5"/>
          <p:cNvPicPr>
            <a:picLocks noChangeAspect="1" noChangeArrowheads="1"/>
          </p:cNvPicPr>
          <p:nvPr/>
        </p:nvPicPr>
        <p:blipFill rotWithShape="1">
          <a:blip r:embed="rId28" cstate="print">
            <a:extLst>
              <a:ext uri="{28A0092B-C50C-407E-A947-70E740481C1C}">
                <a14:useLocalDpi xmlns:a14="http://schemas.microsoft.com/office/drawing/2010/main" xmlns="" val="0"/>
              </a:ext>
            </a:extLst>
          </a:blip>
          <a:srcRect l="2822" r="1815"/>
          <a:stretch/>
        </p:blipFill>
        <p:spPr bwMode="auto">
          <a:xfrm>
            <a:off x="0" y="1132326"/>
            <a:ext cx="3521822" cy="20608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6" name="矩形 35"/>
          <p:cNvSpPr/>
          <p:nvPr/>
        </p:nvSpPr>
        <p:spPr>
          <a:xfrm>
            <a:off x="6200987" y="1341791"/>
            <a:ext cx="1928670" cy="369332"/>
          </a:xfrm>
          <a:prstGeom prst="rect">
            <a:avLst/>
          </a:prstGeom>
        </p:spPr>
        <p:txBody>
          <a:bodyPr wrap="none">
            <a:spAutoFit/>
          </a:bodyPr>
          <a:lstStyle/>
          <a:p>
            <a:r>
              <a:rPr lang="en-US" altLang="zh-CN" b="1" dirty="0" smtClean="0"/>
              <a:t>Coulomb counting</a:t>
            </a:r>
            <a:endParaRPr lang="zh-CN" altLang="en-US" b="1" dirty="0"/>
          </a:p>
        </p:txBody>
      </p:sp>
      <p:sp>
        <p:nvSpPr>
          <p:cNvPr id="40" name="矩形 39"/>
          <p:cNvSpPr/>
          <p:nvPr/>
        </p:nvSpPr>
        <p:spPr>
          <a:xfrm>
            <a:off x="6117378" y="4281582"/>
            <a:ext cx="1920475" cy="369332"/>
          </a:xfrm>
          <a:prstGeom prst="rect">
            <a:avLst/>
          </a:prstGeom>
        </p:spPr>
        <p:txBody>
          <a:bodyPr wrap="square">
            <a:spAutoFit/>
          </a:bodyPr>
          <a:lstStyle/>
          <a:p>
            <a:r>
              <a:rPr lang="en-US" altLang="zh-CN" b="1" dirty="0" smtClean="0"/>
              <a:t>Terminal voltage</a:t>
            </a:r>
            <a:endParaRPr lang="zh-CN" altLang="en-US" b="1" dirty="0"/>
          </a:p>
        </p:txBody>
      </p:sp>
      <p:sp>
        <p:nvSpPr>
          <p:cNvPr id="42" name="矩形 41"/>
          <p:cNvSpPr/>
          <p:nvPr/>
        </p:nvSpPr>
        <p:spPr>
          <a:xfrm>
            <a:off x="5576642" y="5308806"/>
            <a:ext cx="1763944" cy="1138773"/>
          </a:xfrm>
          <a:prstGeom prst="rect">
            <a:avLst/>
          </a:prstGeom>
        </p:spPr>
        <p:txBody>
          <a:bodyPr wrap="none">
            <a:spAutoFit/>
          </a:bodyPr>
          <a:lstStyle/>
          <a:p>
            <a:r>
              <a:rPr lang="en-US" altLang="zh-CN" b="1" dirty="0" smtClean="0"/>
              <a:t>Heat Generation</a:t>
            </a:r>
          </a:p>
          <a:p>
            <a:pPr>
              <a:buFont typeface="Wingdings" pitchFamily="2" charset="2"/>
              <a:buChar char="Ø"/>
            </a:pPr>
            <a:r>
              <a:rPr lang="en-US" altLang="zh-CN" b="1" dirty="0" smtClean="0"/>
              <a:t>Joule Heating</a:t>
            </a:r>
          </a:p>
          <a:p>
            <a:pPr>
              <a:buFont typeface="Wingdings" pitchFamily="2" charset="2"/>
              <a:buChar char="Ø"/>
            </a:pPr>
            <a:r>
              <a:rPr lang="en-US" altLang="zh-CN" b="1" dirty="0" smtClean="0"/>
              <a:t>Entropic </a:t>
            </a:r>
            <a:r>
              <a:rPr lang="en-US" altLang="zh-CN" b="1" dirty="0" smtClean="0"/>
              <a:t>Heat </a:t>
            </a:r>
          </a:p>
          <a:p>
            <a:r>
              <a:rPr lang="en-US" altLang="zh-CN" sz="1400" b="1" smtClean="0"/>
              <a:t>    (</a:t>
            </a:r>
            <a:r>
              <a:rPr lang="en-US" altLang="zh-CN" sz="1400" b="1" dirty="0" smtClean="0"/>
              <a:t>C. </a:t>
            </a:r>
            <a:r>
              <a:rPr lang="en-US" altLang="zh-CN" sz="1400" b="1" dirty="0" err="1" smtClean="0"/>
              <a:t>Forgez</a:t>
            </a:r>
            <a:r>
              <a:rPr lang="en-US" altLang="zh-CN" sz="1400" b="1" dirty="0" smtClean="0"/>
              <a:t> 2010)</a:t>
            </a:r>
            <a:endParaRPr lang="zh-CN" altLang="en-US" sz="1400" b="1" dirty="0"/>
          </a:p>
        </p:txBody>
      </p:sp>
      <p:graphicFrame>
        <p:nvGraphicFramePr>
          <p:cNvPr id="2050" name="Object 2"/>
          <p:cNvGraphicFramePr>
            <a:graphicFrameLocks noChangeAspect="1"/>
          </p:cNvGraphicFramePr>
          <p:nvPr/>
        </p:nvGraphicFramePr>
        <p:xfrm>
          <a:off x="4267200" y="1084214"/>
          <a:ext cx="1643063" cy="822325"/>
        </p:xfrm>
        <a:graphic>
          <a:graphicData uri="http://schemas.openxmlformats.org/presentationml/2006/ole">
            <p:oleObj spid="_x0000_s2050" name="Equation" r:id="rId29" imgW="863280" imgH="431640" progId="Equation.DSMT4">
              <p:embed/>
            </p:oleObj>
          </a:graphicData>
        </a:graphic>
      </p:graphicFrame>
      <p:graphicFrame>
        <p:nvGraphicFramePr>
          <p:cNvPr id="2052" name="Object 4"/>
          <p:cNvGraphicFramePr>
            <a:graphicFrameLocks noChangeAspect="1"/>
          </p:cNvGraphicFramePr>
          <p:nvPr/>
        </p:nvGraphicFramePr>
        <p:xfrm>
          <a:off x="4041058" y="2436822"/>
          <a:ext cx="1784555" cy="1471498"/>
        </p:xfrm>
        <a:graphic>
          <a:graphicData uri="http://schemas.openxmlformats.org/presentationml/2006/ole">
            <p:oleObj spid="_x0000_s2052" name="Equation" r:id="rId30" imgW="1079280" imgH="888840" progId="Equation.DSMT4">
              <p:embed/>
            </p:oleObj>
          </a:graphicData>
        </a:graphic>
      </p:graphicFrame>
      <p:graphicFrame>
        <p:nvGraphicFramePr>
          <p:cNvPr id="2053" name="Object 5"/>
          <p:cNvGraphicFramePr>
            <a:graphicFrameLocks noChangeAspect="1"/>
          </p:cNvGraphicFramePr>
          <p:nvPr/>
        </p:nvGraphicFramePr>
        <p:xfrm>
          <a:off x="2401529" y="4260287"/>
          <a:ext cx="3557588" cy="434975"/>
        </p:xfrm>
        <a:graphic>
          <a:graphicData uri="http://schemas.openxmlformats.org/presentationml/2006/ole">
            <p:oleObj spid="_x0000_s2053" name="Equation" r:id="rId31" imgW="1866600" imgH="228600" progId="Equation.DSMT4">
              <p:embed/>
            </p:oleObj>
          </a:graphicData>
        </a:graphic>
      </p:graphicFrame>
      <p:graphicFrame>
        <p:nvGraphicFramePr>
          <p:cNvPr id="2054" name="Object 6"/>
          <p:cNvGraphicFramePr>
            <a:graphicFrameLocks noChangeAspect="1"/>
          </p:cNvGraphicFramePr>
          <p:nvPr/>
        </p:nvGraphicFramePr>
        <p:xfrm>
          <a:off x="2344738" y="5389563"/>
          <a:ext cx="3116262" cy="750887"/>
        </p:xfrm>
        <a:graphic>
          <a:graphicData uri="http://schemas.openxmlformats.org/presentationml/2006/ole">
            <p:oleObj spid="_x0000_s2054" name="Equation" r:id="rId32" imgW="1638000" imgH="393480" progId="Equation.DSMT4">
              <p:embed/>
            </p:oleObj>
          </a:graphicData>
        </a:graphic>
      </p:graphicFrame>
    </p:spTree>
    <p:extLst>
      <p:ext uri="{BB962C8B-B14F-4D97-AF65-F5344CB8AC3E}">
        <p14:creationId xmlns:p14="http://schemas.microsoft.com/office/powerpoint/2010/main" xmlns="" val="289368254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9596</TotalTime>
  <Words>442</Words>
  <Application>Microsoft Office PowerPoint</Application>
  <PresentationFormat>全屏显示(4:3)</PresentationFormat>
  <Paragraphs>43</Paragraphs>
  <Slides>4</Slides>
  <Notes>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4</vt:i4>
      </vt:variant>
    </vt:vector>
  </HeadingPairs>
  <TitlesOfParts>
    <vt:vector size="7" baseType="lpstr">
      <vt:lpstr>Tema di Office</vt:lpstr>
      <vt:lpstr>Custom Design</vt:lpstr>
      <vt:lpstr>Equation</vt:lpstr>
      <vt:lpstr>幻灯片 1</vt:lpstr>
      <vt:lpstr>幻灯片 2</vt:lpstr>
      <vt:lpstr>幻灯片 3</vt:lpstr>
      <vt:lpstr>Electrical Model</vt:lpstr>
    </vt:vector>
  </TitlesOfParts>
  <Company>HwNL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Cra</dc:creator>
  <cp:lastModifiedBy>xinfan</cp:lastModifiedBy>
  <cp:revision>648</cp:revision>
  <dcterms:created xsi:type="dcterms:W3CDTF">2009-11-11T23:09:19Z</dcterms:created>
  <dcterms:modified xsi:type="dcterms:W3CDTF">2013-04-19T13:37:57Z</dcterms:modified>
</cp:coreProperties>
</file>