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9" r:id="rId2"/>
  </p:sldMasterIdLst>
  <p:notesMasterIdLst>
    <p:notesMasterId r:id="rId38"/>
  </p:notesMasterIdLst>
  <p:sldIdLst>
    <p:sldId id="256" r:id="rId3"/>
    <p:sldId id="273" r:id="rId4"/>
    <p:sldId id="259" r:id="rId5"/>
    <p:sldId id="274" r:id="rId6"/>
    <p:sldId id="304" r:id="rId7"/>
    <p:sldId id="276" r:id="rId8"/>
    <p:sldId id="275" r:id="rId9"/>
    <p:sldId id="303" r:id="rId10"/>
    <p:sldId id="277" r:id="rId11"/>
    <p:sldId id="279" r:id="rId12"/>
    <p:sldId id="278" r:id="rId13"/>
    <p:sldId id="305" r:id="rId14"/>
    <p:sldId id="281" r:id="rId15"/>
    <p:sldId id="282" r:id="rId16"/>
    <p:sldId id="283" r:id="rId17"/>
    <p:sldId id="288" r:id="rId18"/>
    <p:sldId id="289" r:id="rId19"/>
    <p:sldId id="290" r:id="rId20"/>
    <p:sldId id="294" r:id="rId21"/>
    <p:sldId id="291" r:id="rId22"/>
    <p:sldId id="292" r:id="rId23"/>
    <p:sldId id="295" r:id="rId24"/>
    <p:sldId id="301" r:id="rId25"/>
    <p:sldId id="296" r:id="rId26"/>
    <p:sldId id="293" r:id="rId27"/>
    <p:sldId id="297" r:id="rId28"/>
    <p:sldId id="298" r:id="rId29"/>
    <p:sldId id="299" r:id="rId30"/>
    <p:sldId id="300" r:id="rId31"/>
    <p:sldId id="302" r:id="rId32"/>
    <p:sldId id="284" r:id="rId33"/>
    <p:sldId id="285" r:id="rId34"/>
    <p:sldId id="286" r:id="rId35"/>
    <p:sldId id="287" r:id="rId36"/>
    <p:sldId id="263" r:id="rId37"/>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Gill Sans MT" pitchFamily="34" charset="0"/>
        <a:ea typeface="+mn-ea"/>
        <a:cs typeface="Arial" pitchFamily="34" charset="0"/>
      </a:defRPr>
    </a:lvl1pPr>
    <a:lvl2pPr marL="457200" algn="l" rtl="0" fontAlgn="base">
      <a:spcBef>
        <a:spcPct val="0"/>
      </a:spcBef>
      <a:spcAft>
        <a:spcPct val="0"/>
      </a:spcAft>
      <a:defRPr kern="1200">
        <a:solidFill>
          <a:schemeClr val="tx1"/>
        </a:solidFill>
        <a:latin typeface="Gill Sans MT" pitchFamily="34" charset="0"/>
        <a:ea typeface="+mn-ea"/>
        <a:cs typeface="Arial" pitchFamily="34" charset="0"/>
      </a:defRPr>
    </a:lvl2pPr>
    <a:lvl3pPr marL="914400" algn="l" rtl="0" fontAlgn="base">
      <a:spcBef>
        <a:spcPct val="0"/>
      </a:spcBef>
      <a:spcAft>
        <a:spcPct val="0"/>
      </a:spcAft>
      <a:defRPr kern="1200">
        <a:solidFill>
          <a:schemeClr val="tx1"/>
        </a:solidFill>
        <a:latin typeface="Gill Sans MT" pitchFamily="34" charset="0"/>
        <a:ea typeface="+mn-ea"/>
        <a:cs typeface="Arial" pitchFamily="34" charset="0"/>
      </a:defRPr>
    </a:lvl3pPr>
    <a:lvl4pPr marL="1371600" algn="l" rtl="0" fontAlgn="base">
      <a:spcBef>
        <a:spcPct val="0"/>
      </a:spcBef>
      <a:spcAft>
        <a:spcPct val="0"/>
      </a:spcAft>
      <a:defRPr kern="1200">
        <a:solidFill>
          <a:schemeClr val="tx1"/>
        </a:solidFill>
        <a:latin typeface="Gill Sans MT" pitchFamily="34" charset="0"/>
        <a:ea typeface="+mn-ea"/>
        <a:cs typeface="Arial" pitchFamily="34" charset="0"/>
      </a:defRPr>
    </a:lvl4pPr>
    <a:lvl5pPr marL="1828800" algn="l" rtl="0" fontAlgn="base">
      <a:spcBef>
        <a:spcPct val="0"/>
      </a:spcBef>
      <a:spcAft>
        <a:spcPct val="0"/>
      </a:spcAft>
      <a:defRPr kern="1200">
        <a:solidFill>
          <a:schemeClr val="tx1"/>
        </a:solidFill>
        <a:latin typeface="Gill Sans MT" pitchFamily="34" charset="0"/>
        <a:ea typeface="+mn-ea"/>
        <a:cs typeface="Arial" pitchFamily="34" charset="0"/>
      </a:defRPr>
    </a:lvl5pPr>
    <a:lvl6pPr marL="2286000" algn="l" defTabSz="914400" rtl="0" eaLnBrk="1" latinLnBrk="0" hangingPunct="1">
      <a:defRPr kern="1200">
        <a:solidFill>
          <a:schemeClr val="tx1"/>
        </a:solidFill>
        <a:latin typeface="Gill Sans MT" pitchFamily="34" charset="0"/>
        <a:ea typeface="+mn-ea"/>
        <a:cs typeface="Arial" pitchFamily="34" charset="0"/>
      </a:defRPr>
    </a:lvl6pPr>
    <a:lvl7pPr marL="2743200" algn="l" defTabSz="914400" rtl="0" eaLnBrk="1" latinLnBrk="0" hangingPunct="1">
      <a:defRPr kern="1200">
        <a:solidFill>
          <a:schemeClr val="tx1"/>
        </a:solidFill>
        <a:latin typeface="Gill Sans MT" pitchFamily="34" charset="0"/>
        <a:ea typeface="+mn-ea"/>
        <a:cs typeface="Arial" pitchFamily="34" charset="0"/>
      </a:defRPr>
    </a:lvl7pPr>
    <a:lvl8pPr marL="3200400" algn="l" defTabSz="914400" rtl="0" eaLnBrk="1" latinLnBrk="0" hangingPunct="1">
      <a:defRPr kern="1200">
        <a:solidFill>
          <a:schemeClr val="tx1"/>
        </a:solidFill>
        <a:latin typeface="Gill Sans MT" pitchFamily="34" charset="0"/>
        <a:ea typeface="+mn-ea"/>
        <a:cs typeface="Arial" pitchFamily="34" charset="0"/>
      </a:defRPr>
    </a:lvl8pPr>
    <a:lvl9pPr marL="3657600" algn="l" defTabSz="914400" rtl="0" eaLnBrk="1" latinLnBrk="0" hangingPunct="1">
      <a:defRPr kern="1200">
        <a:solidFill>
          <a:schemeClr val="tx1"/>
        </a:solidFill>
        <a:latin typeface="Gill Sans MT"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004F"/>
    <a:srgbClr val="FFFFFF"/>
    <a:srgbClr val="5F769B"/>
    <a:srgbClr val="990036"/>
    <a:srgbClr val="AFBACD"/>
    <a:srgbClr val="6FBBFF"/>
    <a:srgbClr val="EE6695"/>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99" autoAdjust="0"/>
    <p:restoredTop sz="83223" autoAdjust="0"/>
  </p:normalViewPr>
  <p:slideViewPr>
    <p:cSldViewPr>
      <p:cViewPr varScale="1">
        <p:scale>
          <a:sx n="98" d="100"/>
          <a:sy n="98" d="100"/>
        </p:scale>
        <p:origin x="-89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1FE4CF6-0FB8-4C45-8AC1-7E09B2247F45}" type="datetimeFigureOut">
              <a:rPr lang="fr-FR"/>
              <a:pPr>
                <a:defRPr/>
              </a:pPr>
              <a:t>11/05/2015</a:t>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EF05564-404E-4781-9684-A10964D29AC9}" type="slidenum">
              <a:rPr lang="fr-FR"/>
              <a:pPr>
                <a:defRPr/>
              </a:pPr>
              <a:t>‹#›</a:t>
            </a:fld>
            <a:endParaRPr lang="fr-FR" dirty="0"/>
          </a:p>
        </p:txBody>
      </p:sp>
    </p:spTree>
    <p:extLst>
      <p:ext uri="{BB962C8B-B14F-4D97-AF65-F5344CB8AC3E}">
        <p14:creationId xmlns:p14="http://schemas.microsoft.com/office/powerpoint/2010/main" val="24896006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dirty="0" smtClean="0"/>
              <a:t>To </a:t>
            </a:r>
            <a:r>
              <a:rPr lang="fr-FR" altLang="en-US" dirty="0" err="1" smtClean="0"/>
              <a:t>remove</a:t>
            </a:r>
            <a:r>
              <a:rPr lang="fr-FR" altLang="en-US" smtClean="0"/>
              <a:t> the placeholders reserved for customer and product logos, click on them and press [Delete].</a:t>
            </a:r>
          </a:p>
        </p:txBody>
      </p:sp>
      <p:sp>
        <p:nvSpPr>
          <p:cNvPr id="2458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pPr>
            <a:fld id="{2DC8DF49-829B-4940-A4CD-7BFFF30F36D5}" type="slidenum">
              <a:rPr lang="fr-FR" altLang="en-US">
                <a:latin typeface="Calibri" pitchFamily="34" charset="0"/>
              </a:rPr>
              <a:pPr fontAlgn="base">
                <a:spcBef>
                  <a:spcPct val="0"/>
                </a:spcBef>
                <a:spcAft>
                  <a:spcPct val="0"/>
                </a:spcAft>
              </a:pPr>
              <a:t>1</a:t>
            </a:fld>
            <a:endParaRPr lang="fr-FR" altLang="en-US">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en-US" smtClean="0"/>
              <a:t>The level styles are automatic : press [Tab] or [Shift] [Tab] to increase or decrease indent.</a:t>
            </a:r>
          </a:p>
          <a:p>
            <a:pPr>
              <a:spcBef>
                <a:spcPct val="0"/>
              </a:spcBef>
            </a:pPr>
            <a:r>
              <a:rPr lang="fr-FR" altLang="en-US" smtClean="0"/>
              <a:t>Manually apply red color on the current title and move the rectangle on it.</a:t>
            </a:r>
          </a:p>
        </p:txBody>
      </p:sp>
      <p:sp>
        <p:nvSpPr>
          <p:cNvPr id="2560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pPr>
            <a:fld id="{1BF34ABC-D039-4ACF-B250-B4BC006F1E46}" type="slidenum">
              <a:rPr lang="fr-FR" altLang="en-US">
                <a:latin typeface="Calibri" pitchFamily="34" charset="0"/>
              </a:rPr>
              <a:pPr fontAlgn="base">
                <a:spcBef>
                  <a:spcPct val="0"/>
                </a:spcBef>
                <a:spcAft>
                  <a:spcPct val="0"/>
                </a:spcAft>
              </a:pPr>
              <a:t>2</a:t>
            </a:fld>
            <a:endParaRPr lang="fr-FR" altLang="en-US">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 blocks use different colors,</a:t>
            </a:r>
          </a:p>
          <a:p>
            <a:r>
              <a:rPr lang="en-US" dirty="0" smtClean="0"/>
              <a:t>Use</a:t>
            </a:r>
            <a:r>
              <a:rPr lang="en-US" baseline="0" dirty="0" smtClean="0"/>
              <a:t> animation</a:t>
            </a:r>
          </a:p>
          <a:p>
            <a:r>
              <a:rPr lang="en-US" baseline="0" dirty="0" smtClean="0"/>
              <a:t>Increase Font size to make the block visible.</a:t>
            </a:r>
          </a:p>
          <a:p>
            <a:r>
              <a:rPr lang="en-US" baseline="0" dirty="0" smtClean="0"/>
              <a:t>Don’t need to have file names now. </a:t>
            </a:r>
          </a:p>
          <a:p>
            <a:r>
              <a:rPr lang="en-US" baseline="0" dirty="0" smtClean="0"/>
              <a:t>Can have one slide per block to give more details. </a:t>
            </a:r>
          </a:p>
          <a:p>
            <a:endParaRPr lang="en-US" baseline="0" dirty="0" smtClean="0"/>
          </a:p>
          <a:p>
            <a:r>
              <a:rPr lang="en-US" baseline="0" dirty="0" smtClean="0"/>
              <a:t>Process block can use an image. </a:t>
            </a:r>
          </a:p>
          <a:p>
            <a:endParaRPr lang="en-SG" dirty="0"/>
          </a:p>
        </p:txBody>
      </p:sp>
      <p:sp>
        <p:nvSpPr>
          <p:cNvPr id="4" name="Slide Number Placeholder 3"/>
          <p:cNvSpPr>
            <a:spLocks noGrp="1"/>
          </p:cNvSpPr>
          <p:nvPr>
            <p:ph type="sldNum" sz="quarter" idx="10"/>
          </p:nvPr>
        </p:nvSpPr>
        <p:spPr/>
        <p:txBody>
          <a:bodyPr/>
          <a:lstStyle/>
          <a:p>
            <a:pPr>
              <a:defRPr/>
            </a:pPr>
            <a:fld id="{3EF05564-404E-4781-9684-A10964D29AC9}" type="slidenum">
              <a:rPr lang="fr-FR" smtClean="0"/>
              <a:pPr>
                <a:defRPr/>
              </a:pPr>
              <a:t>7</a:t>
            </a:fld>
            <a:endParaRPr lang="fr-FR" dirty="0"/>
          </a:p>
        </p:txBody>
      </p:sp>
    </p:spTree>
    <p:extLst>
      <p:ext uri="{BB962C8B-B14F-4D97-AF65-F5344CB8AC3E}">
        <p14:creationId xmlns:p14="http://schemas.microsoft.com/office/powerpoint/2010/main" val="1398538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 blocks use different colors,</a:t>
            </a:r>
          </a:p>
          <a:p>
            <a:r>
              <a:rPr lang="en-US" dirty="0" smtClean="0"/>
              <a:t>Use</a:t>
            </a:r>
            <a:r>
              <a:rPr lang="en-US" baseline="0" dirty="0" smtClean="0"/>
              <a:t> animation</a:t>
            </a:r>
          </a:p>
          <a:p>
            <a:r>
              <a:rPr lang="en-US" baseline="0" dirty="0" smtClean="0"/>
              <a:t>Increase Font size to make the block visible.</a:t>
            </a:r>
          </a:p>
          <a:p>
            <a:r>
              <a:rPr lang="en-US" baseline="0" dirty="0" smtClean="0"/>
              <a:t>Don’t need to have file names now. </a:t>
            </a:r>
          </a:p>
          <a:p>
            <a:r>
              <a:rPr lang="en-US" baseline="0" dirty="0" smtClean="0"/>
              <a:t>Can have one slide per block to give more details. </a:t>
            </a:r>
          </a:p>
          <a:p>
            <a:endParaRPr lang="en-US" baseline="0" dirty="0" smtClean="0"/>
          </a:p>
          <a:p>
            <a:r>
              <a:rPr lang="en-US" baseline="0" dirty="0" smtClean="0"/>
              <a:t>Process block can use an image. </a:t>
            </a:r>
          </a:p>
          <a:p>
            <a:endParaRPr lang="en-SG" dirty="0"/>
          </a:p>
        </p:txBody>
      </p:sp>
      <p:sp>
        <p:nvSpPr>
          <p:cNvPr id="4" name="Slide Number Placeholder 3"/>
          <p:cNvSpPr>
            <a:spLocks noGrp="1"/>
          </p:cNvSpPr>
          <p:nvPr>
            <p:ph type="sldNum" sz="quarter" idx="10"/>
          </p:nvPr>
        </p:nvSpPr>
        <p:spPr/>
        <p:txBody>
          <a:bodyPr/>
          <a:lstStyle/>
          <a:p>
            <a:pPr>
              <a:defRPr/>
            </a:pPr>
            <a:fld id="{3EF05564-404E-4781-9684-A10964D29AC9}" type="slidenum">
              <a:rPr lang="fr-FR" smtClean="0"/>
              <a:pPr>
                <a:defRPr/>
              </a:pPr>
              <a:t>8</a:t>
            </a:fld>
            <a:endParaRPr lang="fr-FR" dirty="0"/>
          </a:p>
        </p:txBody>
      </p:sp>
    </p:spTree>
    <p:extLst>
      <p:ext uri="{BB962C8B-B14F-4D97-AF65-F5344CB8AC3E}">
        <p14:creationId xmlns:p14="http://schemas.microsoft.com/office/powerpoint/2010/main" val="1398538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t>
            </a:r>
            <a:r>
              <a:rPr lang="en-US" baseline="0" dirty="0" smtClean="0"/>
              <a:t> a nice screenshot. </a:t>
            </a:r>
          </a:p>
          <a:p>
            <a:r>
              <a:rPr lang="en-US" baseline="0" dirty="0" smtClean="0"/>
              <a:t>Try to combine 9 to 12 with animation</a:t>
            </a:r>
          </a:p>
          <a:p>
            <a:r>
              <a:rPr lang="en-US" baseline="0" dirty="0" smtClean="0"/>
              <a:t>Show the real tool. </a:t>
            </a:r>
            <a:endParaRPr lang="en-SG" dirty="0"/>
          </a:p>
        </p:txBody>
      </p:sp>
      <p:sp>
        <p:nvSpPr>
          <p:cNvPr id="4" name="Slide Number Placeholder 3"/>
          <p:cNvSpPr>
            <a:spLocks noGrp="1"/>
          </p:cNvSpPr>
          <p:nvPr>
            <p:ph type="sldNum" sz="quarter" idx="10"/>
          </p:nvPr>
        </p:nvSpPr>
        <p:spPr/>
        <p:txBody>
          <a:bodyPr/>
          <a:lstStyle/>
          <a:p>
            <a:pPr>
              <a:defRPr/>
            </a:pPr>
            <a:fld id="{3EF05564-404E-4781-9684-A10964D29AC9}" type="slidenum">
              <a:rPr lang="fr-FR" smtClean="0"/>
              <a:pPr>
                <a:defRPr/>
              </a:pPr>
              <a:t>11</a:t>
            </a:fld>
            <a:endParaRPr lang="fr-FR" dirty="0"/>
          </a:p>
        </p:txBody>
      </p:sp>
    </p:spTree>
    <p:extLst>
      <p:ext uri="{BB962C8B-B14F-4D97-AF65-F5344CB8AC3E}">
        <p14:creationId xmlns:p14="http://schemas.microsoft.com/office/powerpoint/2010/main" val="3447294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t>
            </a:r>
            <a:r>
              <a:rPr lang="en-US" baseline="0" dirty="0" smtClean="0"/>
              <a:t> a nice screenshot. </a:t>
            </a:r>
          </a:p>
          <a:p>
            <a:r>
              <a:rPr lang="en-US" baseline="0" dirty="0" smtClean="0"/>
              <a:t>Try to combine 9 to 12 with animation</a:t>
            </a:r>
          </a:p>
          <a:p>
            <a:r>
              <a:rPr lang="en-US" baseline="0" dirty="0" smtClean="0"/>
              <a:t>Show the real tool. </a:t>
            </a:r>
            <a:endParaRPr lang="en-SG" dirty="0"/>
          </a:p>
        </p:txBody>
      </p:sp>
      <p:sp>
        <p:nvSpPr>
          <p:cNvPr id="4" name="Slide Number Placeholder 3"/>
          <p:cNvSpPr>
            <a:spLocks noGrp="1"/>
          </p:cNvSpPr>
          <p:nvPr>
            <p:ph type="sldNum" sz="quarter" idx="10"/>
          </p:nvPr>
        </p:nvSpPr>
        <p:spPr/>
        <p:txBody>
          <a:bodyPr/>
          <a:lstStyle/>
          <a:p>
            <a:pPr>
              <a:defRPr/>
            </a:pPr>
            <a:fld id="{3EF05564-404E-4781-9684-A10964D29AC9}" type="slidenum">
              <a:rPr lang="fr-FR" smtClean="0"/>
              <a:pPr>
                <a:defRPr/>
              </a:pPr>
              <a:t>12</a:t>
            </a:fld>
            <a:endParaRPr lang="fr-FR" dirty="0"/>
          </a:p>
        </p:txBody>
      </p:sp>
    </p:spTree>
    <p:extLst>
      <p:ext uri="{BB962C8B-B14F-4D97-AF65-F5344CB8AC3E}">
        <p14:creationId xmlns:p14="http://schemas.microsoft.com/office/powerpoint/2010/main" val="3447294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the excel files from Hong</a:t>
            </a:r>
            <a:r>
              <a:rPr lang="en-US" baseline="0" dirty="0" smtClean="0"/>
              <a:t> Leong. By looking at these, any thing we shall worry about? Make it interactive! </a:t>
            </a:r>
            <a:endParaRPr lang="en-SG" dirty="0"/>
          </a:p>
        </p:txBody>
      </p:sp>
      <p:sp>
        <p:nvSpPr>
          <p:cNvPr id="4" name="Slide Number Placeholder 3"/>
          <p:cNvSpPr>
            <a:spLocks noGrp="1"/>
          </p:cNvSpPr>
          <p:nvPr>
            <p:ph type="sldNum" sz="quarter" idx="10"/>
          </p:nvPr>
        </p:nvSpPr>
        <p:spPr/>
        <p:txBody>
          <a:bodyPr/>
          <a:lstStyle/>
          <a:p>
            <a:pPr>
              <a:defRPr/>
            </a:pPr>
            <a:fld id="{3EF05564-404E-4781-9684-A10964D29AC9}" type="slidenum">
              <a:rPr lang="fr-FR" smtClean="0"/>
              <a:pPr>
                <a:defRPr/>
              </a:pPr>
              <a:t>16</a:t>
            </a:fld>
            <a:endParaRPr lang="fr-FR" dirty="0"/>
          </a:p>
        </p:txBody>
      </p:sp>
    </p:spTree>
    <p:extLst>
      <p:ext uri="{BB962C8B-B14F-4D97-AF65-F5344CB8AC3E}">
        <p14:creationId xmlns:p14="http://schemas.microsoft.com/office/powerpoint/2010/main" val="2035428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Animation for the each points.</a:t>
            </a:r>
            <a:r>
              <a:rPr lang="en-US" baseline="0" dirty="0" smtClean="0"/>
              <a:t> Wipe left to right. Show one by one </a:t>
            </a:r>
            <a:endParaRPr lang="en-SG" dirty="0"/>
          </a:p>
        </p:txBody>
      </p:sp>
      <p:sp>
        <p:nvSpPr>
          <p:cNvPr id="4" name="Slide Number Placeholder 3"/>
          <p:cNvSpPr>
            <a:spLocks noGrp="1"/>
          </p:cNvSpPr>
          <p:nvPr>
            <p:ph type="sldNum" sz="quarter" idx="10"/>
          </p:nvPr>
        </p:nvSpPr>
        <p:spPr/>
        <p:txBody>
          <a:bodyPr/>
          <a:lstStyle/>
          <a:p>
            <a:pPr>
              <a:defRPr/>
            </a:pPr>
            <a:fld id="{3EF05564-404E-4781-9684-A10964D29AC9}" type="slidenum">
              <a:rPr lang="fr-FR" smtClean="0"/>
              <a:pPr>
                <a:defRPr/>
              </a:pPr>
              <a:t>31</a:t>
            </a:fld>
            <a:endParaRPr lang="fr-FR" dirty="0"/>
          </a:p>
        </p:txBody>
      </p:sp>
    </p:spTree>
    <p:extLst>
      <p:ext uri="{BB962C8B-B14F-4D97-AF65-F5344CB8AC3E}">
        <p14:creationId xmlns:p14="http://schemas.microsoft.com/office/powerpoint/2010/main" val="46723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2867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pPr>
            <a:fld id="{EFAB327C-03A5-45EB-8505-553359AF17EE}" type="slidenum">
              <a:rPr lang="fr-FR" altLang="en-US">
                <a:latin typeface="Calibri" pitchFamily="34" charset="0"/>
              </a:rPr>
              <a:pPr fontAlgn="base">
                <a:spcBef>
                  <a:spcPct val="0"/>
                </a:spcBef>
                <a:spcAft>
                  <a:spcPct val="0"/>
                </a:spcAft>
              </a:pPr>
              <a:t>35</a:t>
            </a:fld>
            <a:endParaRPr lang="fr-FR" altLang="en-US">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2123728" y="2420119"/>
            <a:ext cx="6625023" cy="1296913"/>
          </a:xfrm>
        </p:spPr>
        <p:txBody>
          <a:bodyPr anchor="b"/>
          <a:lstStyle>
            <a:lvl1pPr algn="r">
              <a:spcBef>
                <a:spcPts val="0"/>
              </a:spcBef>
              <a:defRPr sz="3000" cap="all" baseline="0">
                <a:solidFill>
                  <a:schemeClr val="bg1"/>
                </a:solidFill>
              </a:defRPr>
            </a:lvl1pPr>
          </a:lstStyle>
          <a:p>
            <a:r>
              <a:rPr lang="en-US" noProof="0" smtClean="0"/>
              <a:t>Click to edit Master title style</a:t>
            </a:r>
            <a:endParaRPr lang="en-US" noProof="0"/>
          </a:p>
        </p:txBody>
      </p:sp>
      <p:sp>
        <p:nvSpPr>
          <p:cNvPr id="3" name="Sous-titre 2"/>
          <p:cNvSpPr>
            <a:spLocks noGrp="1"/>
          </p:cNvSpPr>
          <p:nvPr>
            <p:ph type="subTitle" idx="1"/>
          </p:nvPr>
        </p:nvSpPr>
        <p:spPr>
          <a:xfrm>
            <a:off x="2121889" y="3811488"/>
            <a:ext cx="6626824" cy="697632"/>
          </a:xfrm>
        </p:spPr>
        <p:txBody>
          <a:bodyPr>
            <a:normAutofit/>
          </a:bodyPr>
          <a:lstStyle>
            <a:lvl1pPr marL="0" indent="0" algn="r">
              <a:spcBef>
                <a:spcPts val="0"/>
              </a:spcBef>
              <a:buNone/>
              <a:defRPr sz="22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6" name="Espace réservé du texte 5"/>
          <p:cNvSpPr>
            <a:spLocks noGrp="1"/>
          </p:cNvSpPr>
          <p:nvPr>
            <p:ph type="body" sz="quarter" idx="10"/>
          </p:nvPr>
        </p:nvSpPr>
        <p:spPr>
          <a:xfrm>
            <a:off x="4572000" y="4508524"/>
            <a:ext cx="4176713" cy="432644"/>
          </a:xfrm>
        </p:spPr>
        <p:txBody>
          <a:bodyPr>
            <a:normAutofit/>
          </a:bodyPr>
          <a:lstStyle>
            <a:lvl1pPr marL="0" indent="0" algn="r">
              <a:spcBef>
                <a:spcPts val="0"/>
              </a:spcBef>
              <a:buNone/>
              <a:defRPr sz="1400" b="0" i="1">
                <a:solidFill>
                  <a:schemeClr val="bg1"/>
                </a:solidFill>
              </a:defRPr>
            </a:lvl1pPr>
            <a:lvl2pPr marL="0" indent="0" algn="r">
              <a:spcBef>
                <a:spcPts val="0"/>
              </a:spcBef>
              <a:buNone/>
              <a:defRPr>
                <a:solidFill>
                  <a:schemeClr val="bg1"/>
                </a:solidFill>
              </a:defRPr>
            </a:lvl2pPr>
            <a:lvl3pPr marL="0" indent="0" algn="r">
              <a:spcBef>
                <a:spcPts val="0"/>
              </a:spcBef>
              <a:buNone/>
              <a:defRPr>
                <a:solidFill>
                  <a:schemeClr val="bg1"/>
                </a:solidFill>
              </a:defRPr>
            </a:lvl3pPr>
            <a:lvl4pPr marL="0" indent="0" algn="r">
              <a:spcBef>
                <a:spcPts val="0"/>
              </a:spcBef>
              <a:buNone/>
              <a:defRPr>
                <a:solidFill>
                  <a:schemeClr val="bg1"/>
                </a:solidFill>
              </a:defRPr>
            </a:lvl4pPr>
            <a:lvl5pPr marL="0" indent="0" algn="r">
              <a:spcBef>
                <a:spcPts val="0"/>
              </a:spcBef>
              <a:buNone/>
              <a:defRPr>
                <a:solidFill>
                  <a:schemeClr val="bg1"/>
                </a:solidFill>
              </a:defRPr>
            </a:lvl5pPr>
          </a:lstStyle>
          <a:p>
            <a:pPr lvl="0"/>
            <a:r>
              <a:rPr lang="en-US" noProof="0" smtClean="0"/>
              <a:t>Click to edit Master text styles</a:t>
            </a:r>
          </a:p>
        </p:txBody>
      </p:sp>
      <p:sp>
        <p:nvSpPr>
          <p:cNvPr id="8" name="Espace réservé pour une image  7"/>
          <p:cNvSpPr>
            <a:spLocks noGrp="1"/>
          </p:cNvSpPr>
          <p:nvPr>
            <p:ph type="pic" sz="quarter" idx="11"/>
          </p:nvPr>
        </p:nvSpPr>
        <p:spPr>
          <a:xfrm>
            <a:off x="395288" y="5445224"/>
            <a:ext cx="1800225" cy="1080418"/>
          </a:xfrm>
        </p:spPr>
        <p:txBody>
          <a:bodyPr rtlCol="0" anchor="ctr">
            <a:normAutofit/>
          </a:bodyPr>
          <a:lstStyle>
            <a:lvl1pPr algn="ctr">
              <a:buNone/>
              <a:defRPr sz="1600" b="0"/>
            </a:lvl1pPr>
          </a:lstStyle>
          <a:p>
            <a:pPr lvl="0"/>
            <a:r>
              <a:rPr lang="en-US" noProof="0" smtClean="0"/>
              <a:t>Click icon to add picture</a:t>
            </a:r>
            <a:endParaRPr lang="en-US" noProof="0" dirty="0"/>
          </a:p>
        </p:txBody>
      </p:sp>
      <p:sp>
        <p:nvSpPr>
          <p:cNvPr id="9" name="Espace réservé pour une image  7"/>
          <p:cNvSpPr>
            <a:spLocks noGrp="1"/>
          </p:cNvSpPr>
          <p:nvPr>
            <p:ph type="pic" sz="quarter" idx="12"/>
          </p:nvPr>
        </p:nvSpPr>
        <p:spPr>
          <a:xfrm>
            <a:off x="5364088" y="5553236"/>
            <a:ext cx="1440160" cy="864394"/>
          </a:xfrm>
        </p:spPr>
        <p:txBody>
          <a:bodyPr rtlCol="0" anchor="ctr">
            <a:normAutofit/>
          </a:bodyPr>
          <a:lstStyle>
            <a:lvl1pPr algn="ctr">
              <a:buNone/>
              <a:defRPr sz="1600" b="0"/>
            </a:lvl1pPr>
          </a:lstStyle>
          <a:p>
            <a:pPr lvl="0"/>
            <a:r>
              <a:rPr lang="en-US" noProof="0" smtClean="0"/>
              <a:t>Click icon to add picture</a:t>
            </a:r>
            <a:endParaRPr lang="en-US" noProof="0" dirty="0"/>
          </a:p>
        </p:txBody>
      </p:sp>
    </p:spTree>
    <p:extLst>
      <p:ext uri="{BB962C8B-B14F-4D97-AF65-F5344CB8AC3E}">
        <p14:creationId xmlns:p14="http://schemas.microsoft.com/office/powerpoint/2010/main" val="453955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En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2123728" y="1628800"/>
            <a:ext cx="6769447" cy="852934"/>
          </a:xfrm>
        </p:spPr>
        <p:txBody>
          <a:bodyPr/>
          <a:lstStyle>
            <a:lvl1pPr algn="r">
              <a:spcBef>
                <a:spcPts val="0"/>
              </a:spcBef>
              <a:defRPr sz="3000" cap="all" baseline="0">
                <a:solidFill>
                  <a:schemeClr val="bg1"/>
                </a:solidFill>
              </a:defRPr>
            </a:lvl1pPr>
          </a:lstStyle>
          <a:p>
            <a:r>
              <a:rPr lang="en-US" noProof="0" smtClean="0"/>
              <a:t>Click to edit Master title style</a:t>
            </a:r>
            <a:endParaRPr lang="en-US" noProof="0"/>
          </a:p>
        </p:txBody>
      </p:sp>
      <p:sp>
        <p:nvSpPr>
          <p:cNvPr id="3" name="Sous-titre 2"/>
          <p:cNvSpPr>
            <a:spLocks noGrp="1"/>
          </p:cNvSpPr>
          <p:nvPr>
            <p:ph type="subTitle" idx="1"/>
          </p:nvPr>
        </p:nvSpPr>
        <p:spPr>
          <a:xfrm>
            <a:off x="2121888" y="2564904"/>
            <a:ext cx="6771287" cy="697632"/>
          </a:xfrm>
        </p:spPr>
        <p:txBody>
          <a:bodyPr>
            <a:normAutofit/>
          </a:bodyPr>
          <a:lstStyle>
            <a:lvl1pPr marL="0" indent="0" algn="r">
              <a:spcBef>
                <a:spcPts val="0"/>
              </a:spcBef>
              <a:buNone/>
              <a:defRPr sz="22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8" name="Espace réservé pour une image  7"/>
          <p:cNvSpPr>
            <a:spLocks noGrp="1"/>
          </p:cNvSpPr>
          <p:nvPr>
            <p:ph type="pic" sz="quarter" idx="11"/>
          </p:nvPr>
        </p:nvSpPr>
        <p:spPr>
          <a:xfrm>
            <a:off x="395288" y="5445224"/>
            <a:ext cx="1800225" cy="1080418"/>
          </a:xfrm>
        </p:spPr>
        <p:txBody>
          <a:bodyPr rtlCol="0" anchor="ctr">
            <a:normAutofit/>
          </a:bodyPr>
          <a:lstStyle>
            <a:lvl1pPr algn="ctr">
              <a:buNone/>
              <a:defRPr sz="1600" b="0"/>
            </a:lvl1pPr>
          </a:lstStyle>
          <a:p>
            <a:pPr lvl="0"/>
            <a:r>
              <a:rPr lang="en-US" noProof="0" smtClean="0"/>
              <a:t>Click icon to add picture</a:t>
            </a:r>
            <a:endParaRPr lang="en-US" noProof="0" dirty="0"/>
          </a:p>
        </p:txBody>
      </p:sp>
      <p:sp>
        <p:nvSpPr>
          <p:cNvPr id="9" name="Espace réservé pour une image  7"/>
          <p:cNvSpPr>
            <a:spLocks noGrp="1"/>
          </p:cNvSpPr>
          <p:nvPr>
            <p:ph type="pic" sz="quarter" idx="12"/>
          </p:nvPr>
        </p:nvSpPr>
        <p:spPr>
          <a:xfrm>
            <a:off x="5364088" y="5553236"/>
            <a:ext cx="1440160" cy="864394"/>
          </a:xfrm>
        </p:spPr>
        <p:txBody>
          <a:bodyPr rtlCol="0" anchor="ctr">
            <a:normAutofit/>
          </a:bodyPr>
          <a:lstStyle>
            <a:lvl1pPr algn="ctr">
              <a:buNone/>
              <a:defRPr sz="1600" b="0"/>
            </a:lvl1pPr>
          </a:lstStyle>
          <a:p>
            <a:pPr lvl="0"/>
            <a:r>
              <a:rPr lang="en-US" noProof="0" smtClean="0"/>
              <a:t>Click icon to add picture</a:t>
            </a:r>
            <a:endParaRPr lang="en-US" noProof="0" dirty="0"/>
          </a:p>
        </p:txBody>
      </p:sp>
    </p:spTree>
    <p:extLst>
      <p:ext uri="{BB962C8B-B14F-4D97-AF65-F5344CB8AC3E}">
        <p14:creationId xmlns:p14="http://schemas.microsoft.com/office/powerpoint/2010/main" val="92793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lvl1pPr>
              <a:defRPr/>
            </a:lvl1pPr>
          </a:lstStyle>
          <a:p>
            <a:pPr>
              <a:defRPr/>
            </a:pPr>
            <a:fld id="{426424F3-2001-48F6-828A-2314093A171B}" type="datetimeFigureOut">
              <a:rPr lang="fr-FR"/>
              <a:pPr>
                <a:defRPr/>
              </a:pPr>
              <a:t>11/05/2015</a:t>
            </a:fld>
            <a:endParaRPr lang="fr-FR"/>
          </a:p>
        </p:txBody>
      </p:sp>
      <p:sp>
        <p:nvSpPr>
          <p:cNvPr id="5" name="Footer Placeholder 4"/>
          <p:cNvSpPr>
            <a:spLocks noGrp="1"/>
          </p:cNvSpPr>
          <p:nvPr>
            <p:ph type="ftr" sz="quarter" idx="11"/>
          </p:nvPr>
        </p:nvSpPr>
        <p:spPr/>
        <p:txBody>
          <a:bodyPr/>
          <a:lstStyle>
            <a:lvl1pPr>
              <a:defRPr/>
            </a:lvl1pPr>
          </a:lstStyle>
          <a:p>
            <a:pPr>
              <a:defRPr/>
            </a:pPr>
            <a:endParaRPr lang="fr-FR"/>
          </a:p>
        </p:txBody>
      </p:sp>
      <p:sp>
        <p:nvSpPr>
          <p:cNvPr id="6" name="Slide Number Placeholder 5"/>
          <p:cNvSpPr>
            <a:spLocks noGrp="1"/>
          </p:cNvSpPr>
          <p:nvPr>
            <p:ph type="sldNum" sz="quarter" idx="12"/>
          </p:nvPr>
        </p:nvSpPr>
        <p:spPr/>
        <p:txBody>
          <a:bodyPr/>
          <a:lstStyle>
            <a:lvl1pPr>
              <a:defRPr/>
            </a:lvl1pPr>
          </a:lstStyle>
          <a:p>
            <a:pPr>
              <a:defRPr/>
            </a:pPr>
            <a:fld id="{07D83666-A92B-456E-AF15-6B981BA5D07D}" type="slidenum">
              <a:rPr lang="fr-FR"/>
              <a:pPr>
                <a:defRPr/>
              </a:pPr>
              <a:t>‹#›</a:t>
            </a:fld>
            <a:endParaRPr lang="fr-FR"/>
          </a:p>
        </p:txBody>
      </p:sp>
    </p:spTree>
    <p:extLst>
      <p:ext uri="{BB962C8B-B14F-4D97-AF65-F5344CB8AC3E}">
        <p14:creationId xmlns:p14="http://schemas.microsoft.com/office/powerpoint/2010/main" val="4064828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lvl1pPr>
              <a:defRPr/>
            </a:lvl1pPr>
          </a:lstStyle>
          <a:p>
            <a:pPr>
              <a:defRPr/>
            </a:pPr>
            <a:fld id="{DC9B06C8-08AF-4927-83E0-0C99838AC7A2}" type="datetimeFigureOut">
              <a:rPr lang="fr-FR"/>
              <a:pPr>
                <a:defRPr/>
              </a:pPr>
              <a:t>11/05/2015</a:t>
            </a:fld>
            <a:endParaRPr lang="fr-FR"/>
          </a:p>
        </p:txBody>
      </p:sp>
      <p:sp>
        <p:nvSpPr>
          <p:cNvPr id="5" name="Footer Placeholder 4"/>
          <p:cNvSpPr>
            <a:spLocks noGrp="1"/>
          </p:cNvSpPr>
          <p:nvPr>
            <p:ph type="ftr" sz="quarter" idx="11"/>
          </p:nvPr>
        </p:nvSpPr>
        <p:spPr/>
        <p:txBody>
          <a:bodyPr/>
          <a:lstStyle>
            <a:lvl1pPr>
              <a:defRPr/>
            </a:lvl1pPr>
          </a:lstStyle>
          <a:p>
            <a:pPr>
              <a:defRPr/>
            </a:pPr>
            <a:endParaRPr lang="fr-FR"/>
          </a:p>
        </p:txBody>
      </p:sp>
      <p:sp>
        <p:nvSpPr>
          <p:cNvPr id="6" name="Slide Number Placeholder 5"/>
          <p:cNvSpPr>
            <a:spLocks noGrp="1"/>
          </p:cNvSpPr>
          <p:nvPr>
            <p:ph type="sldNum" sz="quarter" idx="12"/>
          </p:nvPr>
        </p:nvSpPr>
        <p:spPr/>
        <p:txBody>
          <a:bodyPr/>
          <a:lstStyle>
            <a:lvl1pPr>
              <a:defRPr/>
            </a:lvl1pPr>
          </a:lstStyle>
          <a:p>
            <a:pPr>
              <a:defRPr/>
            </a:pPr>
            <a:fld id="{78014AA7-B586-49D5-970C-040DEAE7FEA1}" type="slidenum">
              <a:rPr lang="fr-FR"/>
              <a:pPr>
                <a:defRPr/>
              </a:pPr>
              <a:t>‹#›</a:t>
            </a:fld>
            <a:endParaRPr lang="fr-FR"/>
          </a:p>
        </p:txBody>
      </p:sp>
    </p:spTree>
    <p:extLst>
      <p:ext uri="{BB962C8B-B14F-4D97-AF65-F5344CB8AC3E}">
        <p14:creationId xmlns:p14="http://schemas.microsoft.com/office/powerpoint/2010/main" val="2672361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417C933-23D8-4B2A-B705-FDF3BCBF5B97}" type="datetimeFigureOut">
              <a:rPr lang="fr-FR"/>
              <a:pPr>
                <a:defRPr/>
              </a:pPr>
              <a:t>11/05/2015</a:t>
            </a:fld>
            <a:endParaRPr lang="fr-FR"/>
          </a:p>
        </p:txBody>
      </p:sp>
      <p:sp>
        <p:nvSpPr>
          <p:cNvPr id="5" name="Footer Placeholder 4"/>
          <p:cNvSpPr>
            <a:spLocks noGrp="1"/>
          </p:cNvSpPr>
          <p:nvPr>
            <p:ph type="ftr" sz="quarter" idx="11"/>
          </p:nvPr>
        </p:nvSpPr>
        <p:spPr/>
        <p:txBody>
          <a:bodyPr/>
          <a:lstStyle>
            <a:lvl1pPr>
              <a:defRPr/>
            </a:lvl1pPr>
          </a:lstStyle>
          <a:p>
            <a:pPr>
              <a:defRPr/>
            </a:pPr>
            <a:endParaRPr lang="fr-FR"/>
          </a:p>
        </p:txBody>
      </p:sp>
      <p:sp>
        <p:nvSpPr>
          <p:cNvPr id="6" name="Slide Number Placeholder 5"/>
          <p:cNvSpPr>
            <a:spLocks noGrp="1"/>
          </p:cNvSpPr>
          <p:nvPr>
            <p:ph type="sldNum" sz="quarter" idx="12"/>
          </p:nvPr>
        </p:nvSpPr>
        <p:spPr/>
        <p:txBody>
          <a:bodyPr/>
          <a:lstStyle>
            <a:lvl1pPr>
              <a:defRPr/>
            </a:lvl1pPr>
          </a:lstStyle>
          <a:p>
            <a:pPr>
              <a:defRPr/>
            </a:pPr>
            <a:fld id="{5C412433-BDDF-45FC-9929-216BAA394CF3}" type="slidenum">
              <a:rPr lang="fr-FR"/>
              <a:pPr>
                <a:defRPr/>
              </a:pPr>
              <a:t>‹#›</a:t>
            </a:fld>
            <a:endParaRPr lang="fr-FR"/>
          </a:p>
        </p:txBody>
      </p:sp>
    </p:spTree>
    <p:extLst>
      <p:ext uri="{BB962C8B-B14F-4D97-AF65-F5344CB8AC3E}">
        <p14:creationId xmlns:p14="http://schemas.microsoft.com/office/powerpoint/2010/main" val="324393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3"/>
          <p:cNvSpPr>
            <a:spLocks noGrp="1"/>
          </p:cNvSpPr>
          <p:nvPr>
            <p:ph type="dt" sz="half" idx="10"/>
          </p:nvPr>
        </p:nvSpPr>
        <p:spPr/>
        <p:txBody>
          <a:bodyPr/>
          <a:lstStyle>
            <a:lvl1pPr>
              <a:defRPr/>
            </a:lvl1pPr>
          </a:lstStyle>
          <a:p>
            <a:pPr>
              <a:defRPr/>
            </a:pPr>
            <a:fld id="{90A26E86-B0B1-442F-A742-43CCD31F8C67}" type="datetimeFigureOut">
              <a:rPr lang="fr-FR"/>
              <a:pPr>
                <a:defRPr/>
              </a:pPr>
              <a:t>11/05/2015</a:t>
            </a:fld>
            <a:endParaRPr lang="fr-FR"/>
          </a:p>
        </p:txBody>
      </p:sp>
      <p:sp>
        <p:nvSpPr>
          <p:cNvPr id="6" name="Footer Placeholder 4"/>
          <p:cNvSpPr>
            <a:spLocks noGrp="1"/>
          </p:cNvSpPr>
          <p:nvPr>
            <p:ph type="ftr" sz="quarter" idx="11"/>
          </p:nvPr>
        </p:nvSpPr>
        <p:spPr/>
        <p:txBody>
          <a:bodyPr/>
          <a:lstStyle>
            <a:lvl1pPr>
              <a:defRPr/>
            </a:lvl1pPr>
          </a:lstStyle>
          <a:p>
            <a:pPr>
              <a:defRPr/>
            </a:pPr>
            <a:endParaRPr lang="fr-FR"/>
          </a:p>
        </p:txBody>
      </p:sp>
      <p:sp>
        <p:nvSpPr>
          <p:cNvPr id="7" name="Slide Number Placeholder 5"/>
          <p:cNvSpPr>
            <a:spLocks noGrp="1"/>
          </p:cNvSpPr>
          <p:nvPr>
            <p:ph type="sldNum" sz="quarter" idx="12"/>
          </p:nvPr>
        </p:nvSpPr>
        <p:spPr/>
        <p:txBody>
          <a:bodyPr/>
          <a:lstStyle>
            <a:lvl1pPr>
              <a:defRPr/>
            </a:lvl1pPr>
          </a:lstStyle>
          <a:p>
            <a:pPr>
              <a:defRPr/>
            </a:pPr>
            <a:fld id="{6F708170-FC4C-4CD4-B045-191DC4D55A0B}" type="slidenum">
              <a:rPr lang="fr-FR"/>
              <a:pPr>
                <a:defRPr/>
              </a:pPr>
              <a:t>‹#›</a:t>
            </a:fld>
            <a:endParaRPr lang="fr-FR"/>
          </a:p>
        </p:txBody>
      </p:sp>
    </p:spTree>
    <p:extLst>
      <p:ext uri="{BB962C8B-B14F-4D97-AF65-F5344CB8AC3E}">
        <p14:creationId xmlns:p14="http://schemas.microsoft.com/office/powerpoint/2010/main" val="2178655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3"/>
          <p:cNvSpPr>
            <a:spLocks noGrp="1"/>
          </p:cNvSpPr>
          <p:nvPr>
            <p:ph type="dt" sz="half" idx="10"/>
          </p:nvPr>
        </p:nvSpPr>
        <p:spPr/>
        <p:txBody>
          <a:bodyPr/>
          <a:lstStyle>
            <a:lvl1pPr>
              <a:defRPr/>
            </a:lvl1pPr>
          </a:lstStyle>
          <a:p>
            <a:pPr>
              <a:defRPr/>
            </a:pPr>
            <a:fld id="{4467B755-DC56-4410-AB1F-921E567E2961}" type="datetimeFigureOut">
              <a:rPr lang="fr-FR"/>
              <a:pPr>
                <a:defRPr/>
              </a:pPr>
              <a:t>11/05/2015</a:t>
            </a:fld>
            <a:endParaRPr lang="fr-FR"/>
          </a:p>
        </p:txBody>
      </p:sp>
      <p:sp>
        <p:nvSpPr>
          <p:cNvPr id="8" name="Footer Placeholder 4"/>
          <p:cNvSpPr>
            <a:spLocks noGrp="1"/>
          </p:cNvSpPr>
          <p:nvPr>
            <p:ph type="ftr" sz="quarter" idx="11"/>
          </p:nvPr>
        </p:nvSpPr>
        <p:spPr/>
        <p:txBody>
          <a:bodyPr/>
          <a:lstStyle>
            <a:lvl1pPr>
              <a:defRPr/>
            </a:lvl1pPr>
          </a:lstStyle>
          <a:p>
            <a:pPr>
              <a:defRPr/>
            </a:pPr>
            <a:endParaRPr lang="fr-FR"/>
          </a:p>
        </p:txBody>
      </p:sp>
      <p:sp>
        <p:nvSpPr>
          <p:cNvPr id="9" name="Slide Number Placeholder 5"/>
          <p:cNvSpPr>
            <a:spLocks noGrp="1"/>
          </p:cNvSpPr>
          <p:nvPr>
            <p:ph type="sldNum" sz="quarter" idx="12"/>
          </p:nvPr>
        </p:nvSpPr>
        <p:spPr/>
        <p:txBody>
          <a:bodyPr/>
          <a:lstStyle>
            <a:lvl1pPr>
              <a:defRPr/>
            </a:lvl1pPr>
          </a:lstStyle>
          <a:p>
            <a:pPr>
              <a:defRPr/>
            </a:pPr>
            <a:fld id="{B83BCDD2-6AAD-46EB-81D7-2C3E4A1B57E3}" type="slidenum">
              <a:rPr lang="fr-FR"/>
              <a:pPr>
                <a:defRPr/>
              </a:pPr>
              <a:t>‹#›</a:t>
            </a:fld>
            <a:endParaRPr lang="fr-FR"/>
          </a:p>
        </p:txBody>
      </p:sp>
    </p:spTree>
    <p:extLst>
      <p:ext uri="{BB962C8B-B14F-4D97-AF65-F5344CB8AC3E}">
        <p14:creationId xmlns:p14="http://schemas.microsoft.com/office/powerpoint/2010/main" val="267881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3"/>
          <p:cNvSpPr>
            <a:spLocks noGrp="1"/>
          </p:cNvSpPr>
          <p:nvPr>
            <p:ph type="dt" sz="half" idx="10"/>
          </p:nvPr>
        </p:nvSpPr>
        <p:spPr/>
        <p:txBody>
          <a:bodyPr/>
          <a:lstStyle>
            <a:lvl1pPr>
              <a:defRPr/>
            </a:lvl1pPr>
          </a:lstStyle>
          <a:p>
            <a:pPr>
              <a:defRPr/>
            </a:pPr>
            <a:fld id="{4B9C91E5-0721-4AFE-848E-AE5ED14D3ECA}" type="datetimeFigureOut">
              <a:rPr lang="fr-FR"/>
              <a:pPr>
                <a:defRPr/>
              </a:pPr>
              <a:t>11/05/2015</a:t>
            </a:fld>
            <a:endParaRPr lang="fr-FR"/>
          </a:p>
        </p:txBody>
      </p:sp>
      <p:sp>
        <p:nvSpPr>
          <p:cNvPr id="4" name="Footer Placeholder 4"/>
          <p:cNvSpPr>
            <a:spLocks noGrp="1"/>
          </p:cNvSpPr>
          <p:nvPr>
            <p:ph type="ftr" sz="quarter" idx="11"/>
          </p:nvPr>
        </p:nvSpPr>
        <p:spPr/>
        <p:txBody>
          <a:bodyPr/>
          <a:lstStyle>
            <a:lvl1pPr>
              <a:defRPr/>
            </a:lvl1pPr>
          </a:lstStyle>
          <a:p>
            <a:pPr>
              <a:defRPr/>
            </a:pPr>
            <a:endParaRPr lang="fr-FR"/>
          </a:p>
        </p:txBody>
      </p:sp>
      <p:sp>
        <p:nvSpPr>
          <p:cNvPr id="5" name="Slide Number Placeholder 5"/>
          <p:cNvSpPr>
            <a:spLocks noGrp="1"/>
          </p:cNvSpPr>
          <p:nvPr>
            <p:ph type="sldNum" sz="quarter" idx="12"/>
          </p:nvPr>
        </p:nvSpPr>
        <p:spPr/>
        <p:txBody>
          <a:bodyPr/>
          <a:lstStyle>
            <a:lvl1pPr>
              <a:defRPr/>
            </a:lvl1pPr>
          </a:lstStyle>
          <a:p>
            <a:pPr>
              <a:defRPr/>
            </a:pPr>
            <a:fld id="{18CE8E60-71F3-485F-BE2C-8E6B7FD0A8FB}" type="slidenum">
              <a:rPr lang="fr-FR"/>
              <a:pPr>
                <a:defRPr/>
              </a:pPr>
              <a:t>‹#›</a:t>
            </a:fld>
            <a:endParaRPr lang="fr-FR"/>
          </a:p>
        </p:txBody>
      </p:sp>
    </p:spTree>
    <p:extLst>
      <p:ext uri="{BB962C8B-B14F-4D97-AF65-F5344CB8AC3E}">
        <p14:creationId xmlns:p14="http://schemas.microsoft.com/office/powerpoint/2010/main" val="844480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57CA85F-9CCE-4355-876D-C268D2B2D372}" type="datetimeFigureOut">
              <a:rPr lang="fr-FR"/>
              <a:pPr>
                <a:defRPr/>
              </a:pPr>
              <a:t>11/05/2015</a:t>
            </a:fld>
            <a:endParaRPr lang="fr-FR"/>
          </a:p>
        </p:txBody>
      </p:sp>
      <p:sp>
        <p:nvSpPr>
          <p:cNvPr id="3" name="Footer Placeholder 4"/>
          <p:cNvSpPr>
            <a:spLocks noGrp="1"/>
          </p:cNvSpPr>
          <p:nvPr>
            <p:ph type="ftr" sz="quarter" idx="11"/>
          </p:nvPr>
        </p:nvSpPr>
        <p:spPr/>
        <p:txBody>
          <a:bodyPr/>
          <a:lstStyle>
            <a:lvl1pPr>
              <a:defRPr/>
            </a:lvl1pPr>
          </a:lstStyle>
          <a:p>
            <a:pPr>
              <a:defRPr/>
            </a:pPr>
            <a:endParaRPr lang="fr-FR"/>
          </a:p>
        </p:txBody>
      </p:sp>
      <p:sp>
        <p:nvSpPr>
          <p:cNvPr id="4" name="Slide Number Placeholder 5"/>
          <p:cNvSpPr>
            <a:spLocks noGrp="1"/>
          </p:cNvSpPr>
          <p:nvPr>
            <p:ph type="sldNum" sz="quarter" idx="12"/>
          </p:nvPr>
        </p:nvSpPr>
        <p:spPr/>
        <p:txBody>
          <a:bodyPr/>
          <a:lstStyle>
            <a:lvl1pPr>
              <a:defRPr/>
            </a:lvl1pPr>
          </a:lstStyle>
          <a:p>
            <a:pPr>
              <a:defRPr/>
            </a:pPr>
            <a:fld id="{39CC241A-D3B9-44B1-96E0-7A3D9508101D}" type="slidenum">
              <a:rPr lang="fr-FR"/>
              <a:pPr>
                <a:defRPr/>
              </a:pPr>
              <a:t>‹#›</a:t>
            </a:fld>
            <a:endParaRPr lang="fr-FR"/>
          </a:p>
        </p:txBody>
      </p:sp>
    </p:spTree>
    <p:extLst>
      <p:ext uri="{BB962C8B-B14F-4D97-AF65-F5344CB8AC3E}">
        <p14:creationId xmlns:p14="http://schemas.microsoft.com/office/powerpoint/2010/main" val="30830968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8C22D40-B6C4-4E17-A8EB-DBF30629E739}" type="datetimeFigureOut">
              <a:rPr lang="fr-FR"/>
              <a:pPr>
                <a:defRPr/>
              </a:pPr>
              <a:t>11/05/2015</a:t>
            </a:fld>
            <a:endParaRPr lang="fr-FR"/>
          </a:p>
        </p:txBody>
      </p:sp>
      <p:sp>
        <p:nvSpPr>
          <p:cNvPr id="6" name="Footer Placeholder 4"/>
          <p:cNvSpPr>
            <a:spLocks noGrp="1"/>
          </p:cNvSpPr>
          <p:nvPr>
            <p:ph type="ftr" sz="quarter" idx="11"/>
          </p:nvPr>
        </p:nvSpPr>
        <p:spPr/>
        <p:txBody>
          <a:bodyPr/>
          <a:lstStyle>
            <a:lvl1pPr>
              <a:defRPr/>
            </a:lvl1pPr>
          </a:lstStyle>
          <a:p>
            <a:pPr>
              <a:defRPr/>
            </a:pPr>
            <a:endParaRPr lang="fr-FR"/>
          </a:p>
        </p:txBody>
      </p:sp>
      <p:sp>
        <p:nvSpPr>
          <p:cNvPr id="7" name="Slide Number Placeholder 5"/>
          <p:cNvSpPr>
            <a:spLocks noGrp="1"/>
          </p:cNvSpPr>
          <p:nvPr>
            <p:ph type="sldNum" sz="quarter" idx="12"/>
          </p:nvPr>
        </p:nvSpPr>
        <p:spPr/>
        <p:txBody>
          <a:bodyPr/>
          <a:lstStyle>
            <a:lvl1pPr>
              <a:defRPr/>
            </a:lvl1pPr>
          </a:lstStyle>
          <a:p>
            <a:pPr>
              <a:defRPr/>
            </a:pPr>
            <a:fld id="{32A6F66F-4CED-4A27-8198-3E5C154E75AA}" type="slidenum">
              <a:rPr lang="fr-FR"/>
              <a:pPr>
                <a:defRPr/>
              </a:pPr>
              <a:t>‹#›</a:t>
            </a:fld>
            <a:endParaRPr lang="fr-FR"/>
          </a:p>
        </p:txBody>
      </p:sp>
    </p:spTree>
    <p:extLst>
      <p:ext uri="{BB962C8B-B14F-4D97-AF65-F5344CB8AC3E}">
        <p14:creationId xmlns:p14="http://schemas.microsoft.com/office/powerpoint/2010/main" val="3224524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2DCAD26-04DB-4041-B40F-BE8A89CBCF0E}" type="datetimeFigureOut">
              <a:rPr lang="fr-FR"/>
              <a:pPr>
                <a:defRPr/>
              </a:pPr>
              <a:t>11/05/2015</a:t>
            </a:fld>
            <a:endParaRPr lang="fr-FR"/>
          </a:p>
        </p:txBody>
      </p:sp>
      <p:sp>
        <p:nvSpPr>
          <p:cNvPr id="6" name="Footer Placeholder 4"/>
          <p:cNvSpPr>
            <a:spLocks noGrp="1"/>
          </p:cNvSpPr>
          <p:nvPr>
            <p:ph type="ftr" sz="quarter" idx="11"/>
          </p:nvPr>
        </p:nvSpPr>
        <p:spPr/>
        <p:txBody>
          <a:bodyPr/>
          <a:lstStyle>
            <a:lvl1pPr>
              <a:defRPr/>
            </a:lvl1pPr>
          </a:lstStyle>
          <a:p>
            <a:pPr>
              <a:defRPr/>
            </a:pPr>
            <a:endParaRPr lang="fr-FR"/>
          </a:p>
        </p:txBody>
      </p:sp>
      <p:sp>
        <p:nvSpPr>
          <p:cNvPr id="7" name="Slide Number Placeholder 5"/>
          <p:cNvSpPr>
            <a:spLocks noGrp="1"/>
          </p:cNvSpPr>
          <p:nvPr>
            <p:ph type="sldNum" sz="quarter" idx="12"/>
          </p:nvPr>
        </p:nvSpPr>
        <p:spPr/>
        <p:txBody>
          <a:bodyPr/>
          <a:lstStyle>
            <a:lvl1pPr>
              <a:defRPr/>
            </a:lvl1pPr>
          </a:lstStyle>
          <a:p>
            <a:pPr>
              <a:defRPr/>
            </a:pPr>
            <a:fld id="{358FA4A1-D420-4A37-A91F-F1670F51CB9F}" type="slidenum">
              <a:rPr lang="fr-FR"/>
              <a:pPr>
                <a:defRPr/>
              </a:pPr>
              <a:t>‹#›</a:t>
            </a:fld>
            <a:endParaRPr lang="fr-FR"/>
          </a:p>
        </p:txBody>
      </p:sp>
    </p:spTree>
    <p:extLst>
      <p:ext uri="{BB962C8B-B14F-4D97-AF65-F5344CB8AC3E}">
        <p14:creationId xmlns:p14="http://schemas.microsoft.com/office/powerpoint/2010/main" val="716424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250825" y="404813"/>
            <a:ext cx="8642350" cy="5400675"/>
          </a:xfrm>
          <a:prstGeom prst="rect">
            <a:avLst/>
          </a:prstGeom>
          <a:solidFill>
            <a:srgbClr val="5F769B">
              <a:alpha val="80000"/>
            </a:srgbClr>
          </a:solidFill>
          <a:ln>
            <a:noFill/>
          </a:ln>
          <a:effectLst>
            <a:outerShdw blurRad="127000" dist="889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re 1"/>
          <p:cNvSpPr>
            <a:spLocks noGrp="1"/>
          </p:cNvSpPr>
          <p:nvPr>
            <p:ph type="title"/>
          </p:nvPr>
        </p:nvSpPr>
        <p:spPr>
          <a:xfrm>
            <a:off x="395287" y="476672"/>
            <a:ext cx="6408961" cy="648072"/>
          </a:xfrm>
        </p:spPr>
        <p:txBody>
          <a:bodyPr/>
          <a:lstStyle>
            <a:lvl1pPr>
              <a:defRPr>
                <a:solidFill>
                  <a:schemeClr val="bg1"/>
                </a:solidFill>
              </a:defRPr>
            </a:lvl1pPr>
          </a:lstStyle>
          <a:p>
            <a:r>
              <a:rPr lang="en-US" noProof="0" smtClean="0"/>
              <a:t>Click to edit Master title style</a:t>
            </a:r>
            <a:endParaRPr lang="en-US" noProof="0"/>
          </a:p>
        </p:txBody>
      </p:sp>
      <p:sp>
        <p:nvSpPr>
          <p:cNvPr id="7" name="Espace réservé pour une image  7"/>
          <p:cNvSpPr>
            <a:spLocks noGrp="1"/>
          </p:cNvSpPr>
          <p:nvPr>
            <p:ph type="pic" sz="quarter" idx="11"/>
          </p:nvPr>
        </p:nvSpPr>
        <p:spPr>
          <a:xfrm>
            <a:off x="251520" y="5985173"/>
            <a:ext cx="1260000" cy="756195"/>
          </a:xfrm>
        </p:spPr>
        <p:txBody>
          <a:bodyPr rtlCol="0" anchor="ctr">
            <a:normAutofit/>
          </a:bodyPr>
          <a:lstStyle>
            <a:lvl1pPr algn="ctr">
              <a:buNone/>
              <a:defRPr sz="1600" b="0"/>
            </a:lvl1pPr>
          </a:lstStyle>
          <a:p>
            <a:pPr lvl="0"/>
            <a:r>
              <a:rPr lang="en-US" noProof="0" smtClean="0"/>
              <a:t>Click icon to add picture</a:t>
            </a:r>
            <a:endParaRPr lang="en-US" noProof="0" dirty="0"/>
          </a:p>
        </p:txBody>
      </p:sp>
      <p:sp>
        <p:nvSpPr>
          <p:cNvPr id="12" name="Espace réservé du contenu 11"/>
          <p:cNvSpPr>
            <a:spLocks noGrp="1"/>
          </p:cNvSpPr>
          <p:nvPr>
            <p:ph sz="quarter" idx="12"/>
          </p:nvPr>
        </p:nvSpPr>
        <p:spPr>
          <a:xfrm>
            <a:off x="900113" y="1341438"/>
            <a:ext cx="6840537" cy="4175125"/>
          </a:xfrm>
        </p:spPr>
        <p:txBody>
          <a:bodyPr/>
          <a:lstStyle>
            <a:lvl1pPr marL="900000" indent="-720000">
              <a:spcBef>
                <a:spcPts val="1800"/>
              </a:spcBef>
              <a:spcAft>
                <a:spcPts val="600"/>
              </a:spcAft>
              <a:buClr>
                <a:schemeClr val="bg1"/>
              </a:buClr>
              <a:buSzPct val="100000"/>
              <a:buFont typeface="+mj-lt"/>
              <a:buAutoNum type="arabicPeriod"/>
              <a:defRPr sz="1400" b="0" cap="all" baseline="0">
                <a:solidFill>
                  <a:schemeClr val="bg1"/>
                </a:solidFill>
              </a:defRPr>
            </a:lvl1pPr>
            <a:lvl2pPr marL="1080000" indent="-179388" defTabSz="1165225">
              <a:spcBef>
                <a:spcPts val="600"/>
              </a:spcBef>
              <a:buClr>
                <a:schemeClr val="bg1"/>
              </a:buClr>
              <a:defRPr sz="1400">
                <a:solidFill>
                  <a:schemeClr val="bg1"/>
                </a:solidFill>
              </a:defRPr>
            </a:lvl2pPr>
            <a:lvl3pPr marL="1260000" indent="-179388" defTabSz="1165225">
              <a:buClr>
                <a:schemeClr val="bg1"/>
              </a:buClr>
              <a:defRPr>
                <a:solidFill>
                  <a:schemeClr val="bg1"/>
                </a:solidFill>
              </a:defRPr>
            </a:lvl3pPr>
            <a:lvl4pPr marL="1440000" indent="-179388" defTabSz="901700">
              <a:buClr>
                <a:schemeClr val="bg1"/>
              </a:buClr>
              <a:defRPr>
                <a:solidFill>
                  <a:schemeClr val="bg1"/>
                </a:solidFill>
              </a:defRPr>
            </a:lvl4pPr>
            <a:lvl5pPr marL="1620000" indent="-179388">
              <a:buClr>
                <a:schemeClr val="bg1"/>
              </a:buCl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25471671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lvl1pPr>
              <a:defRPr/>
            </a:lvl1pPr>
          </a:lstStyle>
          <a:p>
            <a:pPr>
              <a:defRPr/>
            </a:pPr>
            <a:fld id="{94A174AE-BF71-4F00-A5A9-DC4605A92FD4}" type="datetimeFigureOut">
              <a:rPr lang="fr-FR"/>
              <a:pPr>
                <a:defRPr/>
              </a:pPr>
              <a:t>11/05/2015</a:t>
            </a:fld>
            <a:endParaRPr lang="fr-FR"/>
          </a:p>
        </p:txBody>
      </p:sp>
      <p:sp>
        <p:nvSpPr>
          <p:cNvPr id="5" name="Footer Placeholder 4"/>
          <p:cNvSpPr>
            <a:spLocks noGrp="1"/>
          </p:cNvSpPr>
          <p:nvPr>
            <p:ph type="ftr" sz="quarter" idx="11"/>
          </p:nvPr>
        </p:nvSpPr>
        <p:spPr/>
        <p:txBody>
          <a:bodyPr/>
          <a:lstStyle>
            <a:lvl1pPr>
              <a:defRPr/>
            </a:lvl1pPr>
          </a:lstStyle>
          <a:p>
            <a:pPr>
              <a:defRPr/>
            </a:pPr>
            <a:endParaRPr lang="fr-FR"/>
          </a:p>
        </p:txBody>
      </p:sp>
      <p:sp>
        <p:nvSpPr>
          <p:cNvPr id="6" name="Slide Number Placeholder 5"/>
          <p:cNvSpPr>
            <a:spLocks noGrp="1"/>
          </p:cNvSpPr>
          <p:nvPr>
            <p:ph type="sldNum" sz="quarter" idx="12"/>
          </p:nvPr>
        </p:nvSpPr>
        <p:spPr/>
        <p:txBody>
          <a:bodyPr/>
          <a:lstStyle>
            <a:lvl1pPr>
              <a:defRPr/>
            </a:lvl1pPr>
          </a:lstStyle>
          <a:p>
            <a:pPr>
              <a:defRPr/>
            </a:pPr>
            <a:fld id="{C4A23C51-4CA1-432E-8AFD-15CEE6D0608C}" type="slidenum">
              <a:rPr lang="fr-FR"/>
              <a:pPr>
                <a:defRPr/>
              </a:pPr>
              <a:t>‹#›</a:t>
            </a:fld>
            <a:endParaRPr lang="fr-FR"/>
          </a:p>
        </p:txBody>
      </p:sp>
    </p:spTree>
    <p:extLst>
      <p:ext uri="{BB962C8B-B14F-4D97-AF65-F5344CB8AC3E}">
        <p14:creationId xmlns:p14="http://schemas.microsoft.com/office/powerpoint/2010/main" val="568444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lvl1pPr>
              <a:defRPr/>
            </a:lvl1pPr>
          </a:lstStyle>
          <a:p>
            <a:pPr>
              <a:defRPr/>
            </a:pPr>
            <a:fld id="{364D9EC4-C420-4D14-B504-09A718FB2A0B}" type="datetimeFigureOut">
              <a:rPr lang="fr-FR"/>
              <a:pPr>
                <a:defRPr/>
              </a:pPr>
              <a:t>11/05/2015</a:t>
            </a:fld>
            <a:endParaRPr lang="fr-FR"/>
          </a:p>
        </p:txBody>
      </p:sp>
      <p:sp>
        <p:nvSpPr>
          <p:cNvPr id="5" name="Footer Placeholder 4"/>
          <p:cNvSpPr>
            <a:spLocks noGrp="1"/>
          </p:cNvSpPr>
          <p:nvPr>
            <p:ph type="ftr" sz="quarter" idx="11"/>
          </p:nvPr>
        </p:nvSpPr>
        <p:spPr/>
        <p:txBody>
          <a:bodyPr/>
          <a:lstStyle>
            <a:lvl1pPr>
              <a:defRPr/>
            </a:lvl1pPr>
          </a:lstStyle>
          <a:p>
            <a:pPr>
              <a:defRPr/>
            </a:pPr>
            <a:endParaRPr lang="fr-FR"/>
          </a:p>
        </p:txBody>
      </p:sp>
      <p:sp>
        <p:nvSpPr>
          <p:cNvPr id="6" name="Slide Number Placeholder 5"/>
          <p:cNvSpPr>
            <a:spLocks noGrp="1"/>
          </p:cNvSpPr>
          <p:nvPr>
            <p:ph type="sldNum" sz="quarter" idx="12"/>
          </p:nvPr>
        </p:nvSpPr>
        <p:spPr/>
        <p:txBody>
          <a:bodyPr/>
          <a:lstStyle>
            <a:lvl1pPr>
              <a:defRPr/>
            </a:lvl1pPr>
          </a:lstStyle>
          <a:p>
            <a:pPr>
              <a:defRPr/>
            </a:pPr>
            <a:fld id="{0F600B78-C264-46F9-86DA-98E0DC6830E1}" type="slidenum">
              <a:rPr lang="fr-FR"/>
              <a:pPr>
                <a:defRPr/>
              </a:pPr>
              <a:t>‹#›</a:t>
            </a:fld>
            <a:endParaRPr lang="fr-FR"/>
          </a:p>
        </p:txBody>
      </p:sp>
    </p:spTree>
    <p:extLst>
      <p:ext uri="{BB962C8B-B14F-4D97-AF65-F5344CB8AC3E}">
        <p14:creationId xmlns:p14="http://schemas.microsoft.com/office/powerpoint/2010/main" val="1681839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smtClean="0"/>
              <a:t>Click to edit Master title style</a:t>
            </a:r>
            <a:endParaRPr lang="en-US" noProof="0"/>
          </a:p>
        </p:txBody>
      </p:sp>
      <p:sp>
        <p:nvSpPr>
          <p:cNvPr id="3" name="Espace réservé du contenu 2"/>
          <p:cNvSpPr>
            <a:spLocks noGrp="1"/>
          </p:cNvSpPr>
          <p:nvPr>
            <p:ph idx="1"/>
          </p:nvPr>
        </p:nvSpPr>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Espace réservé du texte 4"/>
          <p:cNvSpPr>
            <a:spLocks noGrp="1"/>
          </p:cNvSpPr>
          <p:nvPr>
            <p:ph type="body" sz="quarter" idx="10"/>
          </p:nvPr>
        </p:nvSpPr>
        <p:spPr>
          <a:xfrm>
            <a:off x="4572000" y="72008"/>
            <a:ext cx="4321175" cy="260648"/>
          </a:xfrm>
        </p:spPr>
        <p:txBody>
          <a:bodyPr anchor="ctr">
            <a:noAutofit/>
          </a:bodyPr>
          <a:lstStyle>
            <a:lvl1pPr marL="0" indent="0" algn="r">
              <a:spcBef>
                <a:spcPts val="0"/>
              </a:spcBef>
              <a:buFontTx/>
              <a:buNone/>
              <a:defRPr sz="1100" b="1" cap="all" baseline="0">
                <a:solidFill>
                  <a:schemeClr val="accent2"/>
                </a:solidFill>
              </a:defRPr>
            </a:lvl1pPr>
            <a:lvl2pPr marL="0" indent="0">
              <a:spcBef>
                <a:spcPts val="0"/>
              </a:spcBef>
              <a:buFontTx/>
              <a:buNone/>
              <a:defRPr sz="1100" b="1" cap="all" baseline="0">
                <a:solidFill>
                  <a:schemeClr val="accent2"/>
                </a:solidFill>
              </a:defRPr>
            </a:lvl2pPr>
            <a:lvl3pPr marL="0" indent="0">
              <a:spcBef>
                <a:spcPts val="0"/>
              </a:spcBef>
              <a:buFontTx/>
              <a:buNone/>
              <a:defRPr sz="1100" b="1" cap="all" baseline="0">
                <a:solidFill>
                  <a:schemeClr val="accent2"/>
                </a:solidFill>
              </a:defRPr>
            </a:lvl3pPr>
            <a:lvl4pPr marL="0" indent="0">
              <a:spcBef>
                <a:spcPts val="0"/>
              </a:spcBef>
              <a:buFontTx/>
              <a:buNone/>
              <a:defRPr sz="1100" b="1" cap="all" baseline="0">
                <a:solidFill>
                  <a:schemeClr val="accent2"/>
                </a:solidFill>
              </a:defRPr>
            </a:lvl4pPr>
            <a:lvl5pPr marL="0" indent="0">
              <a:spcBef>
                <a:spcPts val="0"/>
              </a:spcBef>
              <a:buFontTx/>
              <a:buNone/>
              <a:defRPr sz="1100" b="1" cap="all" baseline="0">
                <a:solidFill>
                  <a:schemeClr val="accent2"/>
                </a:solidFill>
              </a:defRPr>
            </a:lvl5pPr>
          </a:lstStyle>
          <a:p>
            <a:pPr lvl="0"/>
            <a:r>
              <a:rPr lang="en-US" noProof="0" smtClean="0"/>
              <a:t>Click to edit Master text styles</a:t>
            </a:r>
          </a:p>
        </p:txBody>
      </p:sp>
    </p:spTree>
    <p:extLst>
      <p:ext uri="{BB962C8B-B14F-4D97-AF65-F5344CB8AC3E}">
        <p14:creationId xmlns:p14="http://schemas.microsoft.com/office/powerpoint/2010/main" val="118423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lumn without Subhea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smtClean="0"/>
              <a:t>Click to edit Master title style</a:t>
            </a:r>
            <a:endParaRPr lang="en-US" noProof="0"/>
          </a:p>
        </p:txBody>
      </p:sp>
      <p:sp>
        <p:nvSpPr>
          <p:cNvPr id="3" name="Espace réservé du contenu 2"/>
          <p:cNvSpPr>
            <a:spLocks noGrp="1"/>
          </p:cNvSpPr>
          <p:nvPr>
            <p:ph idx="1"/>
          </p:nvPr>
        </p:nvSpPr>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983319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lumn without Subhead_without_bullet">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smtClean="0"/>
              <a:t>Click to edit Master title style</a:t>
            </a:r>
            <a:endParaRPr lang="en-US" noProof="0"/>
          </a:p>
        </p:txBody>
      </p:sp>
      <p:sp>
        <p:nvSpPr>
          <p:cNvPr id="3" name="Espace réservé du contenu 2"/>
          <p:cNvSpPr>
            <a:spLocks noGrp="1"/>
          </p:cNvSpPr>
          <p:nvPr>
            <p:ph idx="1"/>
          </p:nvPr>
        </p:nvSpPr>
        <p:spPr/>
        <p:txBody>
          <a:bodyPr/>
          <a:lstStyle>
            <a:lvl1pPr marL="0" indent="0">
              <a:buNone/>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65039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smtClean="0"/>
              <a:t>Click to edit Master title style</a:t>
            </a:r>
            <a:endParaRPr lang="en-US" noProof="0"/>
          </a:p>
        </p:txBody>
      </p:sp>
      <p:sp>
        <p:nvSpPr>
          <p:cNvPr id="3" name="Espace réservé du contenu 2"/>
          <p:cNvSpPr>
            <a:spLocks noGrp="1"/>
          </p:cNvSpPr>
          <p:nvPr>
            <p:ph idx="1"/>
          </p:nvPr>
        </p:nvSpPr>
        <p:spPr>
          <a:xfrm>
            <a:off x="395287" y="981076"/>
            <a:ext cx="4176713" cy="51450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Espace réservé du texte 4"/>
          <p:cNvSpPr>
            <a:spLocks noGrp="1"/>
          </p:cNvSpPr>
          <p:nvPr>
            <p:ph type="body" sz="quarter" idx="10"/>
          </p:nvPr>
        </p:nvSpPr>
        <p:spPr>
          <a:xfrm>
            <a:off x="4572000" y="72008"/>
            <a:ext cx="4321175" cy="260648"/>
          </a:xfrm>
        </p:spPr>
        <p:txBody>
          <a:bodyPr anchor="ctr">
            <a:noAutofit/>
          </a:bodyPr>
          <a:lstStyle>
            <a:lvl1pPr marL="0" indent="0" algn="r">
              <a:spcBef>
                <a:spcPts val="0"/>
              </a:spcBef>
              <a:buFontTx/>
              <a:buNone/>
              <a:defRPr sz="1100" b="1" cap="all" baseline="0">
                <a:solidFill>
                  <a:schemeClr val="accent2"/>
                </a:solidFill>
              </a:defRPr>
            </a:lvl1pPr>
            <a:lvl2pPr marL="0" indent="0">
              <a:spcBef>
                <a:spcPts val="0"/>
              </a:spcBef>
              <a:buFontTx/>
              <a:buNone/>
              <a:defRPr sz="1100" b="1" cap="all" baseline="0">
                <a:solidFill>
                  <a:schemeClr val="accent2"/>
                </a:solidFill>
              </a:defRPr>
            </a:lvl2pPr>
            <a:lvl3pPr marL="0" indent="0">
              <a:spcBef>
                <a:spcPts val="0"/>
              </a:spcBef>
              <a:buFontTx/>
              <a:buNone/>
              <a:defRPr sz="1100" b="1" cap="all" baseline="0">
                <a:solidFill>
                  <a:schemeClr val="accent2"/>
                </a:solidFill>
              </a:defRPr>
            </a:lvl3pPr>
            <a:lvl4pPr marL="0" indent="0">
              <a:spcBef>
                <a:spcPts val="0"/>
              </a:spcBef>
              <a:buFontTx/>
              <a:buNone/>
              <a:defRPr sz="1100" b="1" cap="all" baseline="0">
                <a:solidFill>
                  <a:schemeClr val="accent2"/>
                </a:solidFill>
              </a:defRPr>
            </a:lvl4pPr>
            <a:lvl5pPr marL="0" indent="0">
              <a:spcBef>
                <a:spcPts val="0"/>
              </a:spcBef>
              <a:buFontTx/>
              <a:buNone/>
              <a:defRPr sz="1100" b="1" cap="all" baseline="0">
                <a:solidFill>
                  <a:schemeClr val="accent2"/>
                </a:solidFill>
              </a:defRPr>
            </a:lvl5pPr>
          </a:lstStyle>
          <a:p>
            <a:pPr lvl="0"/>
            <a:r>
              <a:rPr lang="en-US" noProof="0" smtClean="0"/>
              <a:t>Click to edit Master text styles</a:t>
            </a:r>
          </a:p>
        </p:txBody>
      </p:sp>
      <p:sp>
        <p:nvSpPr>
          <p:cNvPr id="6" name="Espace réservé du contenu 2"/>
          <p:cNvSpPr>
            <a:spLocks noGrp="1"/>
          </p:cNvSpPr>
          <p:nvPr>
            <p:ph idx="11"/>
          </p:nvPr>
        </p:nvSpPr>
        <p:spPr>
          <a:xfrm>
            <a:off x="4716462" y="981076"/>
            <a:ext cx="4176713" cy="51450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204817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Placeholder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smtClean="0"/>
              <a:t>Click to edit Master title style</a:t>
            </a:r>
            <a:endParaRPr lang="en-US" noProof="0"/>
          </a:p>
        </p:txBody>
      </p:sp>
      <p:sp>
        <p:nvSpPr>
          <p:cNvPr id="3" name="Espace réservé du contenu 2"/>
          <p:cNvSpPr>
            <a:spLocks noGrp="1"/>
          </p:cNvSpPr>
          <p:nvPr>
            <p:ph idx="1"/>
          </p:nvPr>
        </p:nvSpPr>
        <p:spPr>
          <a:xfrm>
            <a:off x="395287" y="981076"/>
            <a:ext cx="4176713" cy="25200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Espace réservé du texte 4"/>
          <p:cNvSpPr>
            <a:spLocks noGrp="1"/>
          </p:cNvSpPr>
          <p:nvPr>
            <p:ph type="body" sz="quarter" idx="10"/>
          </p:nvPr>
        </p:nvSpPr>
        <p:spPr>
          <a:xfrm>
            <a:off x="4572000" y="72008"/>
            <a:ext cx="4321175" cy="260648"/>
          </a:xfrm>
        </p:spPr>
        <p:txBody>
          <a:bodyPr anchor="ctr">
            <a:noAutofit/>
          </a:bodyPr>
          <a:lstStyle>
            <a:lvl1pPr marL="0" indent="0" algn="r">
              <a:spcBef>
                <a:spcPts val="0"/>
              </a:spcBef>
              <a:buFontTx/>
              <a:buNone/>
              <a:defRPr sz="1100" b="1" cap="all" baseline="0">
                <a:solidFill>
                  <a:schemeClr val="accent2"/>
                </a:solidFill>
              </a:defRPr>
            </a:lvl1pPr>
            <a:lvl2pPr marL="0" indent="0">
              <a:spcBef>
                <a:spcPts val="0"/>
              </a:spcBef>
              <a:buFontTx/>
              <a:buNone/>
              <a:defRPr sz="1100" b="1" cap="all" baseline="0">
                <a:solidFill>
                  <a:schemeClr val="accent2"/>
                </a:solidFill>
              </a:defRPr>
            </a:lvl2pPr>
            <a:lvl3pPr marL="0" indent="0">
              <a:spcBef>
                <a:spcPts val="0"/>
              </a:spcBef>
              <a:buFontTx/>
              <a:buNone/>
              <a:defRPr sz="1100" b="1" cap="all" baseline="0">
                <a:solidFill>
                  <a:schemeClr val="accent2"/>
                </a:solidFill>
              </a:defRPr>
            </a:lvl3pPr>
            <a:lvl4pPr marL="0" indent="0">
              <a:spcBef>
                <a:spcPts val="0"/>
              </a:spcBef>
              <a:buFontTx/>
              <a:buNone/>
              <a:defRPr sz="1100" b="1" cap="all" baseline="0">
                <a:solidFill>
                  <a:schemeClr val="accent2"/>
                </a:solidFill>
              </a:defRPr>
            </a:lvl4pPr>
            <a:lvl5pPr marL="0" indent="0">
              <a:spcBef>
                <a:spcPts val="0"/>
              </a:spcBef>
              <a:buFontTx/>
              <a:buNone/>
              <a:defRPr sz="1100" b="1" cap="all" baseline="0">
                <a:solidFill>
                  <a:schemeClr val="accent2"/>
                </a:solidFill>
              </a:defRPr>
            </a:lvl5pPr>
          </a:lstStyle>
          <a:p>
            <a:pPr lvl="0"/>
            <a:r>
              <a:rPr lang="en-US" noProof="0" smtClean="0"/>
              <a:t>Click to edit Master text styles</a:t>
            </a:r>
          </a:p>
        </p:txBody>
      </p:sp>
      <p:sp>
        <p:nvSpPr>
          <p:cNvPr id="6" name="Espace réservé du contenu 2"/>
          <p:cNvSpPr>
            <a:spLocks noGrp="1"/>
          </p:cNvSpPr>
          <p:nvPr>
            <p:ph idx="11"/>
          </p:nvPr>
        </p:nvSpPr>
        <p:spPr>
          <a:xfrm>
            <a:off x="4716462" y="981076"/>
            <a:ext cx="4176713" cy="25200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Espace réservé du contenu 2"/>
          <p:cNvSpPr>
            <a:spLocks noGrp="1"/>
          </p:cNvSpPr>
          <p:nvPr>
            <p:ph idx="12"/>
          </p:nvPr>
        </p:nvSpPr>
        <p:spPr>
          <a:xfrm>
            <a:off x="395288" y="3717312"/>
            <a:ext cx="4176713" cy="25200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Espace réservé du contenu 2"/>
          <p:cNvSpPr>
            <a:spLocks noGrp="1"/>
          </p:cNvSpPr>
          <p:nvPr>
            <p:ph idx="13"/>
          </p:nvPr>
        </p:nvSpPr>
        <p:spPr>
          <a:xfrm>
            <a:off x="4716463" y="3717312"/>
            <a:ext cx="4176713" cy="25200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38724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cus">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250825" y="404813"/>
            <a:ext cx="8642350" cy="5761037"/>
          </a:xfrm>
          <a:prstGeom prst="rect">
            <a:avLst/>
          </a:prstGeom>
          <a:solidFill>
            <a:srgbClr val="FFFFFF">
              <a:alpha val="89804"/>
            </a:srgbClr>
          </a:solidFill>
          <a:ln>
            <a:noFill/>
          </a:ln>
          <a:effectLst>
            <a:outerShdw blurRad="127000" dist="889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3" name="Espace réservé du contenu 2"/>
          <p:cNvSpPr>
            <a:spLocks noGrp="1"/>
          </p:cNvSpPr>
          <p:nvPr>
            <p:ph idx="1"/>
          </p:nvPr>
        </p:nvSpPr>
        <p:spPr>
          <a:xfrm>
            <a:off x="395287" y="1124744"/>
            <a:ext cx="8281169" cy="500141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Espace réservé du texte 4"/>
          <p:cNvSpPr>
            <a:spLocks noGrp="1"/>
          </p:cNvSpPr>
          <p:nvPr>
            <p:ph type="body" sz="quarter" idx="10"/>
          </p:nvPr>
        </p:nvSpPr>
        <p:spPr>
          <a:xfrm>
            <a:off x="4572000" y="72008"/>
            <a:ext cx="4321175" cy="260648"/>
          </a:xfrm>
        </p:spPr>
        <p:txBody>
          <a:bodyPr anchor="ctr">
            <a:noAutofit/>
          </a:bodyPr>
          <a:lstStyle>
            <a:lvl1pPr marL="0" indent="0" algn="r">
              <a:spcBef>
                <a:spcPts val="0"/>
              </a:spcBef>
              <a:buFontTx/>
              <a:buNone/>
              <a:defRPr sz="1100" b="1" cap="all" baseline="0">
                <a:solidFill>
                  <a:schemeClr val="bg1"/>
                </a:solidFill>
              </a:defRPr>
            </a:lvl1pPr>
            <a:lvl2pPr marL="0" indent="0">
              <a:spcBef>
                <a:spcPts val="0"/>
              </a:spcBef>
              <a:buFontTx/>
              <a:buNone/>
              <a:defRPr sz="1100" b="1" cap="all" baseline="0">
                <a:solidFill>
                  <a:schemeClr val="accent2"/>
                </a:solidFill>
              </a:defRPr>
            </a:lvl2pPr>
            <a:lvl3pPr marL="0" indent="0">
              <a:spcBef>
                <a:spcPts val="0"/>
              </a:spcBef>
              <a:buFontTx/>
              <a:buNone/>
              <a:defRPr sz="1100" b="1" cap="all" baseline="0">
                <a:solidFill>
                  <a:schemeClr val="accent2"/>
                </a:solidFill>
              </a:defRPr>
            </a:lvl3pPr>
            <a:lvl4pPr marL="0" indent="0">
              <a:spcBef>
                <a:spcPts val="0"/>
              </a:spcBef>
              <a:buFontTx/>
              <a:buNone/>
              <a:defRPr sz="1100" b="1" cap="all" baseline="0">
                <a:solidFill>
                  <a:schemeClr val="accent2"/>
                </a:solidFill>
              </a:defRPr>
            </a:lvl4pPr>
            <a:lvl5pPr marL="0" indent="0">
              <a:spcBef>
                <a:spcPts val="0"/>
              </a:spcBef>
              <a:buFontTx/>
              <a:buNone/>
              <a:defRPr sz="1100" b="1" cap="all" baseline="0">
                <a:solidFill>
                  <a:schemeClr val="accent2"/>
                </a:solidFill>
              </a:defRPr>
            </a:lvl5pPr>
          </a:lstStyle>
          <a:p>
            <a:pPr lvl="0"/>
            <a:r>
              <a:rPr lang="en-US" noProof="0" smtClean="0"/>
              <a:t>Click to edit Master text styles</a:t>
            </a:r>
          </a:p>
        </p:txBody>
      </p:sp>
      <p:sp>
        <p:nvSpPr>
          <p:cNvPr id="2" name="Titre 1"/>
          <p:cNvSpPr>
            <a:spLocks noGrp="1"/>
          </p:cNvSpPr>
          <p:nvPr>
            <p:ph type="title"/>
          </p:nvPr>
        </p:nvSpPr>
        <p:spPr>
          <a:xfrm>
            <a:off x="395287" y="476672"/>
            <a:ext cx="6408961" cy="590128"/>
          </a:xfrm>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316187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p">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smtClean="0"/>
              <a:t>Click to edit Master title style</a:t>
            </a:r>
            <a:endParaRPr lang="en-US" noProof="0"/>
          </a:p>
        </p:txBody>
      </p:sp>
      <p:sp>
        <p:nvSpPr>
          <p:cNvPr id="5" name="Espace réservé du texte 4"/>
          <p:cNvSpPr>
            <a:spLocks noGrp="1"/>
          </p:cNvSpPr>
          <p:nvPr>
            <p:ph type="body" sz="quarter" idx="10"/>
          </p:nvPr>
        </p:nvSpPr>
        <p:spPr>
          <a:xfrm>
            <a:off x="4572000" y="72008"/>
            <a:ext cx="4321175" cy="260648"/>
          </a:xfrm>
        </p:spPr>
        <p:txBody>
          <a:bodyPr anchor="ctr">
            <a:noAutofit/>
          </a:bodyPr>
          <a:lstStyle>
            <a:lvl1pPr marL="0" indent="0" algn="r">
              <a:spcBef>
                <a:spcPts val="0"/>
              </a:spcBef>
              <a:buFontTx/>
              <a:buNone/>
              <a:defRPr sz="1100" b="1" cap="all" baseline="0">
                <a:solidFill>
                  <a:schemeClr val="accent2"/>
                </a:solidFill>
              </a:defRPr>
            </a:lvl1pPr>
            <a:lvl2pPr marL="0" indent="0">
              <a:spcBef>
                <a:spcPts val="0"/>
              </a:spcBef>
              <a:buFontTx/>
              <a:buNone/>
              <a:defRPr sz="1100" b="1" cap="all" baseline="0">
                <a:solidFill>
                  <a:schemeClr val="accent2"/>
                </a:solidFill>
              </a:defRPr>
            </a:lvl2pPr>
            <a:lvl3pPr marL="0" indent="0">
              <a:spcBef>
                <a:spcPts val="0"/>
              </a:spcBef>
              <a:buFontTx/>
              <a:buNone/>
              <a:defRPr sz="1100" b="1" cap="all" baseline="0">
                <a:solidFill>
                  <a:schemeClr val="accent2"/>
                </a:solidFill>
              </a:defRPr>
            </a:lvl3pPr>
            <a:lvl4pPr marL="0" indent="0">
              <a:spcBef>
                <a:spcPts val="0"/>
              </a:spcBef>
              <a:buFontTx/>
              <a:buNone/>
              <a:defRPr sz="1100" b="1" cap="all" baseline="0">
                <a:solidFill>
                  <a:schemeClr val="accent2"/>
                </a:solidFill>
              </a:defRPr>
            </a:lvl4pPr>
            <a:lvl5pPr marL="0" indent="0">
              <a:spcBef>
                <a:spcPts val="0"/>
              </a:spcBef>
              <a:buFontTx/>
              <a:buNone/>
              <a:defRPr sz="1100" b="1" cap="all" baseline="0">
                <a:solidFill>
                  <a:schemeClr val="accent2"/>
                </a:solidFill>
              </a:defRPr>
            </a:lvl5pPr>
          </a:lstStyle>
          <a:p>
            <a:pPr lvl="0"/>
            <a:r>
              <a:rPr lang="en-US" noProof="0" smtClean="0"/>
              <a:t>Click to edit Master text styles</a:t>
            </a:r>
          </a:p>
        </p:txBody>
      </p:sp>
    </p:spTree>
    <p:extLst>
      <p:ext uri="{BB962C8B-B14F-4D97-AF65-F5344CB8AC3E}">
        <p14:creationId xmlns:p14="http://schemas.microsoft.com/office/powerpoint/2010/main" val="3277039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395288" y="311150"/>
            <a:ext cx="6408737"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0" rIns="36000" bIns="0" numCol="1" anchor="t" anchorCtr="0" compatLnSpc="1">
            <a:prstTxWarp prst="textNoShape">
              <a:avLst/>
            </a:prstTxWarp>
          </a:bodyPr>
          <a:lstStyle/>
          <a:p>
            <a:pPr lvl="0"/>
            <a:r>
              <a:rPr lang="en-US" altLang="en-US" smtClean="0"/>
              <a:t>Cliquez pour modifier le style du titre</a:t>
            </a:r>
          </a:p>
        </p:txBody>
      </p:sp>
      <p:sp>
        <p:nvSpPr>
          <p:cNvPr id="1027" name="Espace réservé du texte 2"/>
          <p:cNvSpPr>
            <a:spLocks noGrp="1"/>
          </p:cNvSpPr>
          <p:nvPr>
            <p:ph type="body" idx="1"/>
          </p:nvPr>
        </p:nvSpPr>
        <p:spPr bwMode="auto">
          <a:xfrm>
            <a:off x="395288" y="981075"/>
            <a:ext cx="8497887"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0" rIns="36000" bIns="0" numCol="1" anchor="t" anchorCtr="0" compatLnSpc="1">
            <a:prstTxWarp prst="textNoShape">
              <a:avLst/>
            </a:prstTxWarp>
          </a:bodyPr>
          <a:lstStyle/>
          <a:p>
            <a:pPr lvl="0"/>
            <a:r>
              <a:rPr lang="en-US" altLang="en-US" smtClean="0"/>
              <a:t>Cliquez pour modifier les styles du texte du masque</a:t>
            </a:r>
          </a:p>
          <a:p>
            <a:pPr lvl="1"/>
            <a:r>
              <a:rPr lang="en-US" altLang="en-US" smtClean="0"/>
              <a:t>Deuxième niveau</a:t>
            </a:r>
          </a:p>
          <a:p>
            <a:pPr lvl="2"/>
            <a:r>
              <a:rPr lang="en-US" altLang="en-US" smtClean="0"/>
              <a:t>Troisième niveau</a:t>
            </a:r>
          </a:p>
          <a:p>
            <a:pPr lvl="3"/>
            <a:r>
              <a:rPr lang="en-US" altLang="en-US" smtClean="0"/>
              <a:t>Quatrième niveau</a:t>
            </a:r>
          </a:p>
          <a:p>
            <a:pPr lvl="4"/>
            <a:r>
              <a:rPr lang="en-US" altLang="en-US" smtClean="0"/>
              <a:t>Cinquième niveau</a:t>
            </a:r>
          </a:p>
        </p:txBody>
      </p:sp>
      <p:sp>
        <p:nvSpPr>
          <p:cNvPr id="10" name="Rectangle 9"/>
          <p:cNvSpPr/>
          <p:nvPr/>
        </p:nvSpPr>
        <p:spPr>
          <a:xfrm>
            <a:off x="503238" y="6584950"/>
            <a:ext cx="8640762" cy="215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72000" tIns="0" rIns="72000" bIns="0" anchor="ctr"/>
          <a:lstStyle/>
          <a:p>
            <a:pPr fontAlgn="auto">
              <a:spcBef>
                <a:spcPts val="0"/>
              </a:spcBef>
              <a:spcAft>
                <a:spcPts val="0"/>
              </a:spcAft>
              <a:defRPr/>
            </a:pPr>
            <a:r>
              <a:rPr lang="en-US" sz="700" dirty="0">
                <a:solidFill>
                  <a:schemeClr val="accent2"/>
                </a:solidFill>
              </a:rPr>
              <a:t>Copyright © </a:t>
            </a:r>
            <a:r>
              <a:rPr lang="en-US" sz="700" spc="30" dirty="0">
                <a:solidFill>
                  <a:schemeClr val="accent2"/>
                </a:solidFill>
              </a:rPr>
              <a:t>2015 </a:t>
            </a:r>
            <a:r>
              <a:rPr lang="en-US" sz="700" dirty="0">
                <a:solidFill>
                  <a:schemeClr val="accent2"/>
                </a:solidFill>
              </a:rPr>
              <a:t>Murex S.A.S. All rights reserved</a:t>
            </a:r>
          </a:p>
        </p:txBody>
      </p:sp>
      <p:sp>
        <p:nvSpPr>
          <p:cNvPr id="11" name="Rectangle 10"/>
          <p:cNvSpPr/>
          <p:nvPr/>
        </p:nvSpPr>
        <p:spPr>
          <a:xfrm>
            <a:off x="0" y="6584950"/>
            <a:ext cx="468313" cy="2159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72000" tIns="0" rIns="72000" bIns="0" anchor="ctr"/>
          <a:lstStyle/>
          <a:p>
            <a:pPr algn="ctr" fontAlgn="auto">
              <a:spcBef>
                <a:spcPts val="0"/>
              </a:spcBef>
              <a:spcAft>
                <a:spcPts val="0"/>
              </a:spcAft>
              <a:defRPr/>
            </a:pPr>
            <a:fld id="{C331E1C5-A66D-4252-9E3B-4520D264485A}" type="slidenum">
              <a:rPr lang="en-US" sz="1200"/>
              <a:pPr algn="ctr" fontAlgn="auto">
                <a:spcBef>
                  <a:spcPts val="0"/>
                </a:spcBef>
                <a:spcAft>
                  <a:spcPts val="0"/>
                </a:spcAft>
                <a:defRPr/>
              </a:pPr>
              <a:t>‹#›</a:t>
            </a:fld>
            <a:endParaRPr lang="en-US" sz="1200" dirty="0"/>
          </a:p>
        </p:txBody>
      </p:sp>
      <p:pic>
        <p:nvPicPr>
          <p:cNvPr id="1030" name="Image 11" descr="minilogo murex.pn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01013" y="6597650"/>
            <a:ext cx="8032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2" r:id="rId1"/>
    <p:sldLayoutId id="2147483693" r:id="rId2"/>
    <p:sldLayoutId id="2147483676" r:id="rId3"/>
    <p:sldLayoutId id="2147483677" r:id="rId4"/>
    <p:sldLayoutId id="2147483678" r:id="rId5"/>
    <p:sldLayoutId id="2147483679" r:id="rId6"/>
    <p:sldLayoutId id="2147483680" r:id="rId7"/>
    <p:sldLayoutId id="2147483694" r:id="rId8"/>
    <p:sldLayoutId id="2147483695" r:id="rId9"/>
    <p:sldLayoutId id="2147483696" r:id="rId10"/>
  </p:sldLayoutIdLst>
  <p:txStyles>
    <p:titleStyle>
      <a:lvl1pPr algn="l" rtl="0" eaLnBrk="1" fontAlgn="base" hangingPunct="1">
        <a:spcBef>
          <a:spcPct val="0"/>
        </a:spcBef>
        <a:spcAft>
          <a:spcPct val="0"/>
        </a:spcAft>
        <a:defRPr sz="2800" b="1" kern="1200">
          <a:solidFill>
            <a:schemeClr val="accent1"/>
          </a:solidFill>
          <a:latin typeface="Gill Sans MT" pitchFamily="34" charset="0"/>
          <a:ea typeface="+mj-ea"/>
          <a:cs typeface="+mj-cs"/>
        </a:defRPr>
      </a:lvl1pPr>
      <a:lvl2pPr algn="l" rtl="0" eaLnBrk="1" fontAlgn="base" hangingPunct="1">
        <a:spcBef>
          <a:spcPct val="0"/>
        </a:spcBef>
        <a:spcAft>
          <a:spcPct val="0"/>
        </a:spcAft>
        <a:defRPr sz="2800" b="1">
          <a:solidFill>
            <a:schemeClr val="accent1"/>
          </a:solidFill>
          <a:latin typeface="Gill Sans MT" pitchFamily="34" charset="0"/>
        </a:defRPr>
      </a:lvl2pPr>
      <a:lvl3pPr algn="l" rtl="0" eaLnBrk="1" fontAlgn="base" hangingPunct="1">
        <a:spcBef>
          <a:spcPct val="0"/>
        </a:spcBef>
        <a:spcAft>
          <a:spcPct val="0"/>
        </a:spcAft>
        <a:defRPr sz="2800" b="1">
          <a:solidFill>
            <a:schemeClr val="accent1"/>
          </a:solidFill>
          <a:latin typeface="Gill Sans MT" pitchFamily="34" charset="0"/>
        </a:defRPr>
      </a:lvl3pPr>
      <a:lvl4pPr algn="l" rtl="0" eaLnBrk="1" fontAlgn="base" hangingPunct="1">
        <a:spcBef>
          <a:spcPct val="0"/>
        </a:spcBef>
        <a:spcAft>
          <a:spcPct val="0"/>
        </a:spcAft>
        <a:defRPr sz="2800" b="1">
          <a:solidFill>
            <a:schemeClr val="accent1"/>
          </a:solidFill>
          <a:latin typeface="Gill Sans MT" pitchFamily="34" charset="0"/>
        </a:defRPr>
      </a:lvl4pPr>
      <a:lvl5pPr algn="l" rtl="0" eaLnBrk="1" fontAlgn="base" hangingPunct="1">
        <a:spcBef>
          <a:spcPct val="0"/>
        </a:spcBef>
        <a:spcAft>
          <a:spcPct val="0"/>
        </a:spcAft>
        <a:defRPr sz="2800" b="1">
          <a:solidFill>
            <a:schemeClr val="accent1"/>
          </a:solidFill>
          <a:latin typeface="Gill Sans MT" pitchFamily="34" charset="0"/>
        </a:defRPr>
      </a:lvl5pPr>
      <a:lvl6pPr marL="457200" algn="l" rtl="0" eaLnBrk="1" fontAlgn="base" hangingPunct="1">
        <a:spcBef>
          <a:spcPct val="0"/>
        </a:spcBef>
        <a:spcAft>
          <a:spcPct val="0"/>
        </a:spcAft>
        <a:defRPr sz="2800" b="1">
          <a:solidFill>
            <a:schemeClr val="accent1"/>
          </a:solidFill>
          <a:latin typeface="Gill Sans MT" pitchFamily="34" charset="0"/>
        </a:defRPr>
      </a:lvl6pPr>
      <a:lvl7pPr marL="914400" algn="l" rtl="0" eaLnBrk="1" fontAlgn="base" hangingPunct="1">
        <a:spcBef>
          <a:spcPct val="0"/>
        </a:spcBef>
        <a:spcAft>
          <a:spcPct val="0"/>
        </a:spcAft>
        <a:defRPr sz="2800" b="1">
          <a:solidFill>
            <a:schemeClr val="accent1"/>
          </a:solidFill>
          <a:latin typeface="Gill Sans MT" pitchFamily="34" charset="0"/>
        </a:defRPr>
      </a:lvl7pPr>
      <a:lvl8pPr marL="1371600" algn="l" rtl="0" eaLnBrk="1" fontAlgn="base" hangingPunct="1">
        <a:spcBef>
          <a:spcPct val="0"/>
        </a:spcBef>
        <a:spcAft>
          <a:spcPct val="0"/>
        </a:spcAft>
        <a:defRPr sz="2800" b="1">
          <a:solidFill>
            <a:schemeClr val="accent1"/>
          </a:solidFill>
          <a:latin typeface="Gill Sans MT" pitchFamily="34" charset="0"/>
        </a:defRPr>
      </a:lvl8pPr>
      <a:lvl9pPr marL="1828800" algn="l" rtl="0" eaLnBrk="1" fontAlgn="base" hangingPunct="1">
        <a:spcBef>
          <a:spcPct val="0"/>
        </a:spcBef>
        <a:spcAft>
          <a:spcPct val="0"/>
        </a:spcAft>
        <a:defRPr sz="2800" b="1">
          <a:solidFill>
            <a:schemeClr val="accent1"/>
          </a:solidFill>
          <a:latin typeface="Gill Sans MT" pitchFamily="34" charset="0"/>
        </a:defRPr>
      </a:lvl9pPr>
    </p:titleStyle>
    <p:bodyStyle>
      <a:lvl1pPr marL="250825" indent="-250825" algn="l" rtl="0" eaLnBrk="1" fontAlgn="base" hangingPunct="1">
        <a:spcBef>
          <a:spcPts val="2400"/>
        </a:spcBef>
        <a:spcAft>
          <a:spcPct val="0"/>
        </a:spcAft>
        <a:buClr>
          <a:schemeClr val="tx2"/>
        </a:buClr>
        <a:buSzPct val="80000"/>
        <a:buBlip>
          <a:blip r:embed="rId14"/>
        </a:buBlip>
        <a:defRPr sz="1700" b="1" kern="1200">
          <a:solidFill>
            <a:schemeClr val="tx1"/>
          </a:solidFill>
          <a:latin typeface="Gill Sans MT" pitchFamily="34" charset="0"/>
          <a:ea typeface="+mn-ea"/>
          <a:cs typeface="+mn-cs"/>
        </a:defRPr>
      </a:lvl1pPr>
      <a:lvl2pPr marL="431800" indent="-179388" algn="l" rtl="0" eaLnBrk="1" fontAlgn="base" hangingPunct="1">
        <a:spcBef>
          <a:spcPts val="1200"/>
        </a:spcBef>
        <a:spcAft>
          <a:spcPct val="0"/>
        </a:spcAft>
        <a:buClr>
          <a:srgbClr val="E3004F"/>
        </a:buClr>
        <a:buSzPct val="130000"/>
        <a:buFont typeface="Symbol" pitchFamily="18" charset="2"/>
        <a:buChar char=""/>
        <a:defRPr sz="1600" kern="1200">
          <a:solidFill>
            <a:schemeClr val="tx1"/>
          </a:solidFill>
          <a:latin typeface="Gill Sans MT" pitchFamily="34" charset="0"/>
          <a:ea typeface="+mn-ea"/>
          <a:cs typeface="+mn-cs"/>
        </a:defRPr>
      </a:lvl2pPr>
      <a:lvl3pPr marL="611188" indent="-179388" algn="l" rtl="0" eaLnBrk="1" fontAlgn="base" hangingPunct="1">
        <a:spcBef>
          <a:spcPts val="900"/>
        </a:spcBef>
        <a:spcAft>
          <a:spcPct val="0"/>
        </a:spcAft>
        <a:buClr>
          <a:srgbClr val="E3004F"/>
        </a:buClr>
        <a:buSzPct val="70000"/>
        <a:buFont typeface="Wingdings" pitchFamily="2" charset="2"/>
        <a:buChar char=""/>
        <a:defRPr sz="1400" kern="1200">
          <a:solidFill>
            <a:schemeClr val="tx1"/>
          </a:solidFill>
          <a:latin typeface="Gill Sans MT" pitchFamily="34" charset="0"/>
          <a:ea typeface="+mn-ea"/>
          <a:cs typeface="+mn-cs"/>
        </a:defRPr>
      </a:lvl3pPr>
      <a:lvl4pPr marL="790575" indent="-179388" algn="l" rtl="0" eaLnBrk="1" fontAlgn="base" hangingPunct="1">
        <a:spcBef>
          <a:spcPts val="600"/>
        </a:spcBef>
        <a:spcAft>
          <a:spcPct val="0"/>
        </a:spcAft>
        <a:buClr>
          <a:srgbClr val="E3004F"/>
        </a:buClr>
        <a:buSzPct val="70000"/>
        <a:buFont typeface="Wingdings" pitchFamily="2" charset="2"/>
        <a:buChar char=""/>
        <a:defRPr sz="1300" kern="1200">
          <a:solidFill>
            <a:schemeClr val="tx1"/>
          </a:solidFill>
          <a:latin typeface="Gill Sans MT" pitchFamily="34" charset="0"/>
          <a:ea typeface="+mn-ea"/>
          <a:cs typeface="+mn-cs"/>
        </a:defRPr>
      </a:lvl4pPr>
      <a:lvl5pPr marL="971550" indent="-179388" algn="l" rtl="0" eaLnBrk="1" fontAlgn="base" hangingPunct="1">
        <a:spcBef>
          <a:spcPts val="300"/>
        </a:spcBef>
        <a:spcAft>
          <a:spcPct val="0"/>
        </a:spcAft>
        <a:buClr>
          <a:srgbClr val="E3004F"/>
        </a:buClr>
        <a:buFont typeface="Symbol" pitchFamily="18" charset="2"/>
        <a:buChar char=""/>
        <a:defRPr sz="1200" kern="1200">
          <a:solidFill>
            <a:schemeClr val="tx1"/>
          </a:solidFill>
          <a:latin typeface="Gill Sans M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fr-FR" altLang="en-US" smtClean="0"/>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fr-FR"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59043FB-F1EB-4D37-85B9-C3554C0D8077}" type="datetimeFigureOut">
              <a:rPr lang="fr-FR"/>
              <a:pPr>
                <a:defRPr/>
              </a:pPr>
              <a:t>11/05/2015</a:t>
            </a:fld>
            <a:endParaRPr lang="fr-F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0C2DE107-6AE7-4DC4-9A92-2D7CEA2E8353}" type="slidenum">
              <a:rPr lang="fr-FR"/>
              <a:pPr>
                <a:defRPr/>
              </a:pPr>
              <a:t>‹#›</a:t>
            </a:fld>
            <a:endParaRPr lang="fr-F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www.google.com.sg/url?sa=i&amp;rct=j&amp;q=&amp;esrc=s&amp;source=images&amp;cd=&amp;cad=rja&amp;uact=8&amp;ved=0CAcQjRw&amp;url=http://infinote.com/life-sciences/&amp;ei=tls0Vd3MJIPguQTHu4Ag&amp;psig=AFQjCNE04A7QOU8bg6Hwsfg_a6VMPvCXug&amp;ust=1429581077708521" TargetMode="External"/><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jpe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124075" y="2419350"/>
            <a:ext cx="6624638" cy="1296988"/>
          </a:xfrm>
        </p:spPr>
        <p:txBody>
          <a:bodyPr rtlCol="0">
            <a:noAutofit/>
          </a:bodyPr>
          <a:lstStyle/>
          <a:p>
            <a:pPr fontAlgn="auto">
              <a:spcAft>
                <a:spcPts val="0"/>
              </a:spcAft>
              <a:defRPr/>
            </a:pPr>
            <a:r>
              <a:rPr lang="en-US" dirty="0" smtClean="0"/>
              <a:t>Datamart analysis tool</a:t>
            </a:r>
            <a:endParaRPr lang="en-US" dirty="0"/>
          </a:p>
        </p:txBody>
      </p:sp>
      <p:sp>
        <p:nvSpPr>
          <p:cNvPr id="8195" name="Sous-titre 2"/>
          <p:cNvSpPr>
            <a:spLocks noGrp="1"/>
          </p:cNvSpPr>
          <p:nvPr>
            <p:ph type="subTitle" idx="1"/>
          </p:nvPr>
        </p:nvSpPr>
        <p:spPr>
          <a:xfrm>
            <a:off x="2122488" y="3811588"/>
            <a:ext cx="6626225" cy="696912"/>
          </a:xfrm>
        </p:spPr>
        <p:txBody>
          <a:bodyPr/>
          <a:lstStyle/>
          <a:p>
            <a:pPr>
              <a:spcBef>
                <a:spcPct val="0"/>
              </a:spcBef>
            </a:pPr>
            <a:r>
              <a:rPr lang="en-US" altLang="en-US" dirty="0" smtClean="0"/>
              <a:t>Automate </a:t>
            </a:r>
            <a:r>
              <a:rPr lang="en-US" altLang="en-US" dirty="0"/>
              <a:t>D</a:t>
            </a:r>
            <a:r>
              <a:rPr lang="en-US" altLang="en-US" dirty="0" smtClean="0"/>
              <a:t>atamart design analysis</a:t>
            </a:r>
          </a:p>
        </p:txBody>
      </p:sp>
      <p:sp>
        <p:nvSpPr>
          <p:cNvPr id="8196" name="Espace réservé du texte 5"/>
          <p:cNvSpPr>
            <a:spLocks noGrp="1"/>
          </p:cNvSpPr>
          <p:nvPr>
            <p:ph type="body" sz="quarter" idx="10"/>
          </p:nvPr>
        </p:nvSpPr>
        <p:spPr>
          <a:xfrm>
            <a:off x="4572000" y="4508500"/>
            <a:ext cx="4176713" cy="433388"/>
          </a:xfrm>
        </p:spPr>
        <p:txBody>
          <a:bodyPr/>
          <a:lstStyle/>
          <a:p>
            <a:pPr>
              <a:spcBef>
                <a:spcPct val="0"/>
              </a:spcBef>
            </a:pPr>
            <a:r>
              <a:rPr lang="en-US" altLang="en-US" dirty="0" smtClean="0"/>
              <a:t>9 April 2015</a:t>
            </a:r>
          </a:p>
        </p:txBody>
      </p:sp>
      <p:sp>
        <p:nvSpPr>
          <p:cNvPr id="8197" name="Espace réservé pour une image  6"/>
          <p:cNvSpPr>
            <a:spLocks noGrp="1" noTextEdit="1"/>
          </p:cNvSpPr>
          <p:nvPr>
            <p:ph type="pic" sz="quarter" idx="11"/>
          </p:nvPr>
        </p:nvSpPr>
        <p:spPr>
          <a:xfrm>
            <a:off x="395288" y="5445125"/>
            <a:ext cx="1800225" cy="1081088"/>
          </a:xfrm>
        </p:spPr>
      </p:sp>
      <p:sp>
        <p:nvSpPr>
          <p:cNvPr id="8198" name="Espace réservé pour une image  7"/>
          <p:cNvSpPr>
            <a:spLocks noGrp="1" noTextEdit="1"/>
          </p:cNvSpPr>
          <p:nvPr>
            <p:ph type="pic" sz="quarter" idx="12"/>
          </p:nvPr>
        </p:nvSpPr>
        <p:spPr>
          <a:xfrm>
            <a:off x="5364163" y="5553075"/>
            <a:ext cx="1439862" cy="865188"/>
          </a:xfrm>
        </p:spPr>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Espace réservé du contenu 2"/>
          <p:cNvSpPr>
            <a:spLocks noGrp="1"/>
          </p:cNvSpPr>
          <p:nvPr>
            <p:ph idx="1"/>
          </p:nvPr>
        </p:nvSpPr>
        <p:spPr>
          <a:xfrm>
            <a:off x="323528" y="1340768"/>
            <a:ext cx="8497887" cy="5145088"/>
          </a:xfrm>
        </p:spPr>
        <p:txBody>
          <a:bodyPr/>
          <a:lstStyle/>
          <a:p>
            <a:r>
              <a:rPr lang="en-US" altLang="en-US" sz="2000" dirty="0" smtClean="0"/>
              <a:t>Before using the tool</a:t>
            </a:r>
          </a:p>
          <a:p>
            <a:pPr lvl="1"/>
            <a:r>
              <a:rPr lang="en-US" altLang="en-US" sz="2000" dirty="0"/>
              <a:t>I</a:t>
            </a:r>
            <a:r>
              <a:rPr lang="en-US" altLang="en-US" sz="2000" dirty="0" smtClean="0"/>
              <a:t>f we have the access to the database,  prepare the </a:t>
            </a:r>
            <a:r>
              <a:rPr lang="en-US" altLang="en-US" sz="2000" dirty="0" err="1" smtClean="0"/>
              <a:t>dbsource.rep</a:t>
            </a:r>
            <a:r>
              <a:rPr lang="en-US" altLang="en-US" sz="2000" dirty="0" smtClean="0"/>
              <a:t> file </a:t>
            </a:r>
          </a:p>
          <a:p>
            <a:pPr lvl="1"/>
            <a:r>
              <a:rPr lang="en-US" altLang="en-US" sz="2000" dirty="0" smtClean="0"/>
              <a:t>If not, send the SQLs to users, ask users to run them and send the results back. </a:t>
            </a:r>
          </a:p>
          <a:p>
            <a:pPr lvl="2"/>
            <a:r>
              <a:rPr lang="en-US" altLang="en-US" sz="1800" dirty="0" smtClean="0"/>
              <a:t>Place the files in \</a:t>
            </a:r>
            <a:r>
              <a:rPr lang="en-US" altLang="en-US" sz="1800" dirty="0" err="1" smtClean="0"/>
              <a:t>DM_Analysis</a:t>
            </a:r>
            <a:r>
              <a:rPr lang="en-US" altLang="en-US" sz="1800" dirty="0" smtClean="0"/>
              <a:t>\Input folder</a:t>
            </a:r>
          </a:p>
          <a:p>
            <a:pPr lvl="2"/>
            <a:r>
              <a:rPr lang="en-US" altLang="en-US" sz="1800" dirty="0" smtClean="0"/>
              <a:t>Make sure the file names are exactly as follows </a:t>
            </a:r>
          </a:p>
          <a:p>
            <a:pPr lvl="3"/>
            <a:r>
              <a:rPr lang="en-US" altLang="en-US" sz="1600" dirty="0" smtClean="0"/>
              <a:t>computer_sensitivity_check.csv (</a:t>
            </a:r>
            <a:r>
              <a:rPr lang="en-US" altLang="en-US" sz="1600" dirty="0" err="1" smtClean="0"/>
              <a:t>query_sensitivity_flag.sql</a:t>
            </a:r>
            <a:r>
              <a:rPr lang="en-US" altLang="en-US" sz="1600" dirty="0" smtClean="0"/>
              <a:t>)</a:t>
            </a:r>
          </a:p>
          <a:p>
            <a:pPr lvl="3"/>
            <a:r>
              <a:rPr lang="en-US" altLang="en-US" sz="1600" dirty="0" smtClean="0"/>
              <a:t>dm_definition.csv (</a:t>
            </a:r>
            <a:r>
              <a:rPr lang="en-US" altLang="en-US" sz="1600" dirty="0" err="1" smtClean="0"/>
              <a:t>query_dm_config.sql</a:t>
            </a:r>
            <a:r>
              <a:rPr lang="en-US" altLang="en-US" sz="1600" dirty="0" smtClean="0"/>
              <a:t>)</a:t>
            </a:r>
          </a:p>
          <a:p>
            <a:pPr lvl="3"/>
            <a:r>
              <a:rPr lang="en-US" altLang="en-US" sz="1600" dirty="0" smtClean="0"/>
              <a:t>ps_execution_time.csv (</a:t>
            </a:r>
            <a:r>
              <a:rPr lang="en-US" altLang="en-US" sz="1600" dirty="0" err="1" smtClean="0"/>
              <a:t>query_processing_script_time.sql</a:t>
            </a:r>
            <a:r>
              <a:rPr lang="en-US" altLang="en-US" sz="1600" dirty="0" smtClean="0"/>
              <a:t>)</a:t>
            </a:r>
          </a:p>
          <a:p>
            <a:pPr lvl="3"/>
            <a:r>
              <a:rPr lang="en-US" altLang="en-US" sz="1600" dirty="0" smtClean="0"/>
              <a:t>simulation_context.csv (</a:t>
            </a:r>
            <a:r>
              <a:rPr lang="en-US" altLang="en-US" sz="1600" dirty="0" err="1" smtClean="0"/>
              <a:t>query_simulation_context.sql</a:t>
            </a:r>
            <a:r>
              <a:rPr lang="en-US" altLang="en-US" sz="1600" dirty="0" smtClean="0"/>
              <a:t>)</a:t>
            </a:r>
          </a:p>
          <a:p>
            <a:pPr lvl="3"/>
            <a:r>
              <a:rPr lang="en-US" altLang="en-US" sz="1600" dirty="0" smtClean="0"/>
              <a:t>source.csv (</a:t>
            </a:r>
            <a:r>
              <a:rPr lang="en-US" altLang="en-US" sz="1600" dirty="0" err="1" smtClean="0"/>
              <a:t>query_dm_definition.sql</a:t>
            </a:r>
            <a:r>
              <a:rPr lang="en-US" altLang="en-US" sz="1600" dirty="0" smtClean="0"/>
              <a:t>)</a:t>
            </a:r>
          </a:p>
          <a:p>
            <a:pPr lvl="1"/>
            <a:endParaRPr lang="en-US" altLang="en-US" dirty="0" smtClean="0"/>
          </a:p>
          <a:p>
            <a:pPr lvl="2"/>
            <a:endParaRPr lang="en-US" altLang="en-US" dirty="0" smtClean="0"/>
          </a:p>
          <a:p>
            <a:pPr lvl="1"/>
            <a:endParaRPr lang="en-US" altLang="en-US" dirty="0" smtClean="0"/>
          </a:p>
        </p:txBody>
      </p:sp>
      <p:sp>
        <p:nvSpPr>
          <p:cNvPr id="12290" name="Titre 1"/>
          <p:cNvSpPr>
            <a:spLocks noGrp="1"/>
          </p:cNvSpPr>
          <p:nvPr>
            <p:ph type="title"/>
          </p:nvPr>
        </p:nvSpPr>
        <p:spPr/>
        <p:txBody>
          <a:bodyPr/>
          <a:lstStyle/>
          <a:p>
            <a:r>
              <a:rPr lang="en-US" altLang="en-US" dirty="0" smtClean="0"/>
              <a:t>Preparation</a:t>
            </a:r>
          </a:p>
        </p:txBody>
      </p:sp>
      <p:sp>
        <p:nvSpPr>
          <p:cNvPr id="4" name="Espace réservé du texte 3"/>
          <p:cNvSpPr>
            <a:spLocks noGrp="1"/>
          </p:cNvSpPr>
          <p:nvPr>
            <p:ph type="body" sz="quarter" idx="10"/>
          </p:nvPr>
        </p:nvSpPr>
        <p:spPr>
          <a:xfrm>
            <a:off x="4572000" y="71438"/>
            <a:ext cx="4321175" cy="261937"/>
          </a:xfrm>
        </p:spPr>
        <p:txBody>
          <a:bodyPr rtlCol="0"/>
          <a:lstStyle/>
          <a:p>
            <a:pPr fontAlgn="auto">
              <a:spcAft>
                <a:spcPts val="0"/>
              </a:spcAft>
              <a:defRPr/>
            </a:pPr>
            <a:r>
              <a:rPr lang="en-US" dirty="0" err="1" smtClean="0"/>
              <a:t>Dm</a:t>
            </a:r>
            <a:r>
              <a:rPr lang="en-US" dirty="0" smtClean="0"/>
              <a:t> analysis tool</a:t>
            </a:r>
          </a:p>
        </p:txBody>
      </p:sp>
    </p:spTree>
    <p:extLst>
      <p:ext uri="{BB962C8B-B14F-4D97-AF65-F5344CB8AC3E}">
        <p14:creationId xmlns:p14="http://schemas.microsoft.com/office/powerpoint/2010/main" val="634883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re 1"/>
          <p:cNvSpPr>
            <a:spLocks noGrp="1"/>
          </p:cNvSpPr>
          <p:nvPr>
            <p:ph type="title"/>
          </p:nvPr>
        </p:nvSpPr>
        <p:spPr/>
        <p:txBody>
          <a:bodyPr/>
          <a:lstStyle/>
          <a:p>
            <a:r>
              <a:rPr lang="en-US" altLang="en-US" dirty="0"/>
              <a:t>GUI </a:t>
            </a:r>
            <a:r>
              <a:rPr lang="en-US" altLang="en-US" dirty="0" smtClean="0"/>
              <a:t>- Main </a:t>
            </a:r>
            <a:r>
              <a:rPr lang="en-US" altLang="en-US" dirty="0"/>
              <a:t>screen</a:t>
            </a:r>
            <a:br>
              <a:rPr lang="en-US" altLang="en-US" dirty="0"/>
            </a:br>
            <a:endParaRPr lang="en-US" altLang="en-US" dirty="0" smtClean="0"/>
          </a:p>
        </p:txBody>
      </p:sp>
      <p:sp>
        <p:nvSpPr>
          <p:cNvPr id="4" name="Espace réservé du texte 3"/>
          <p:cNvSpPr>
            <a:spLocks noGrp="1"/>
          </p:cNvSpPr>
          <p:nvPr>
            <p:ph type="body" sz="quarter" idx="10"/>
          </p:nvPr>
        </p:nvSpPr>
        <p:spPr>
          <a:xfrm>
            <a:off x="4572000" y="71438"/>
            <a:ext cx="4321175" cy="261937"/>
          </a:xfrm>
        </p:spPr>
        <p:txBody>
          <a:bodyPr rtlCol="0"/>
          <a:lstStyle/>
          <a:p>
            <a:pPr fontAlgn="auto">
              <a:spcAft>
                <a:spcPts val="0"/>
              </a:spcAft>
              <a:defRPr/>
            </a:pPr>
            <a:r>
              <a:rPr lang="en-US" dirty="0" err="1" smtClean="0"/>
              <a:t>Dm</a:t>
            </a:r>
            <a:r>
              <a:rPr lang="en-US" dirty="0" smtClean="0"/>
              <a:t> analysis tool</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124744"/>
            <a:ext cx="7818120" cy="5029200"/>
          </a:xfrm>
          <a:prstGeom prst="rect">
            <a:avLst/>
          </a:prstGeom>
          <a:noFill/>
          <a:ln>
            <a:noFill/>
          </a:ln>
          <a:effectLst>
            <a:outerShdw blurRad="50800" dist="241300" dir="2700000" algn="tl" rotWithShape="0">
              <a:schemeClr val="bg2">
                <a:alpha val="85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4883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re 1"/>
          <p:cNvSpPr>
            <a:spLocks noGrp="1"/>
          </p:cNvSpPr>
          <p:nvPr>
            <p:ph type="title"/>
          </p:nvPr>
        </p:nvSpPr>
        <p:spPr/>
        <p:txBody>
          <a:bodyPr/>
          <a:lstStyle/>
          <a:p>
            <a:r>
              <a:rPr lang="en-US" altLang="en-US" dirty="0" smtClean="0"/>
              <a:t>DEMO</a:t>
            </a:r>
            <a:r>
              <a:rPr lang="en-US" altLang="en-US" dirty="0"/>
              <a:t/>
            </a:r>
            <a:br>
              <a:rPr lang="en-US" altLang="en-US" dirty="0"/>
            </a:br>
            <a:endParaRPr lang="en-US" altLang="en-US" dirty="0" smtClean="0"/>
          </a:p>
        </p:txBody>
      </p:sp>
      <p:sp>
        <p:nvSpPr>
          <p:cNvPr id="4" name="Espace réservé du texte 3"/>
          <p:cNvSpPr>
            <a:spLocks noGrp="1"/>
          </p:cNvSpPr>
          <p:nvPr>
            <p:ph type="body" sz="quarter" idx="10"/>
          </p:nvPr>
        </p:nvSpPr>
        <p:spPr>
          <a:xfrm>
            <a:off x="4572000" y="71438"/>
            <a:ext cx="4321175" cy="261937"/>
          </a:xfrm>
        </p:spPr>
        <p:txBody>
          <a:bodyPr rtlCol="0"/>
          <a:lstStyle/>
          <a:p>
            <a:pPr fontAlgn="auto">
              <a:spcAft>
                <a:spcPts val="0"/>
              </a:spcAft>
              <a:defRPr/>
            </a:pPr>
            <a:r>
              <a:rPr lang="en-US" dirty="0" err="1" smtClean="0"/>
              <a:t>Dm</a:t>
            </a:r>
            <a:r>
              <a:rPr lang="en-US" dirty="0" smtClean="0"/>
              <a:t> analysis tool</a:t>
            </a:r>
          </a:p>
        </p:txBody>
      </p:sp>
      <p:sp>
        <p:nvSpPr>
          <p:cNvPr id="8" name="Espace réservé du contenu 2"/>
          <p:cNvSpPr>
            <a:spLocks noGrp="1"/>
          </p:cNvSpPr>
          <p:nvPr>
            <p:ph idx="1"/>
          </p:nvPr>
        </p:nvSpPr>
        <p:spPr>
          <a:xfrm>
            <a:off x="323528" y="1052736"/>
            <a:ext cx="8497887" cy="5145088"/>
          </a:xfrm>
        </p:spPr>
        <p:txBody>
          <a:bodyPr/>
          <a:lstStyle/>
          <a:p>
            <a:r>
              <a:rPr lang="en-US" altLang="en-US" dirty="0" smtClean="0"/>
              <a:t>Dynamic tables analysis</a:t>
            </a:r>
          </a:p>
          <a:p>
            <a:r>
              <a:rPr lang="en-US" altLang="en-US" dirty="0" smtClean="0"/>
              <a:t>Datamart tables analysis</a:t>
            </a:r>
          </a:p>
          <a:p>
            <a:r>
              <a:rPr lang="en-US" altLang="en-US" dirty="0" smtClean="0"/>
              <a:t>TFs and </a:t>
            </a:r>
            <a:r>
              <a:rPr lang="en-US" altLang="en-US" dirty="0" err="1" smtClean="0"/>
              <a:t>BoFs</a:t>
            </a:r>
            <a:r>
              <a:rPr lang="en-US" altLang="en-US" dirty="0" smtClean="0"/>
              <a:t> analysis</a:t>
            </a:r>
          </a:p>
          <a:p>
            <a:r>
              <a:rPr lang="en-US" altLang="en-US" dirty="0" smtClean="0"/>
              <a:t>Performance analysis</a:t>
            </a:r>
          </a:p>
          <a:p>
            <a:endParaRPr lang="en-US" altLang="en-US" dirty="0" smtClean="0"/>
          </a:p>
        </p:txBody>
      </p:sp>
    </p:spTree>
    <p:extLst>
      <p:ext uri="{BB962C8B-B14F-4D97-AF65-F5344CB8AC3E}">
        <p14:creationId xmlns:p14="http://schemas.microsoft.com/office/powerpoint/2010/main" val="3958842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left)">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Espace réservé du contenu 2"/>
          <p:cNvSpPr>
            <a:spLocks noGrp="1"/>
          </p:cNvSpPr>
          <p:nvPr>
            <p:ph idx="1"/>
          </p:nvPr>
        </p:nvSpPr>
        <p:spPr>
          <a:xfrm>
            <a:off x="323528" y="1052736"/>
            <a:ext cx="8497887" cy="5145088"/>
          </a:xfrm>
        </p:spPr>
        <p:txBody>
          <a:bodyPr/>
          <a:lstStyle/>
          <a:p>
            <a:r>
              <a:rPr lang="en-US" altLang="en-US" dirty="0" smtClean="0"/>
              <a:t>Tool bar</a:t>
            </a:r>
          </a:p>
          <a:p>
            <a:pPr lvl="1"/>
            <a:r>
              <a:rPr lang="en-US" altLang="en-US" dirty="0" smtClean="0"/>
              <a:t>Exit </a:t>
            </a:r>
          </a:p>
          <a:p>
            <a:pPr lvl="1"/>
            <a:r>
              <a:rPr lang="en-US" altLang="en-US" dirty="0" smtClean="0"/>
              <a:t>General settings</a:t>
            </a:r>
          </a:p>
          <a:p>
            <a:pPr marL="252412" lvl="1" indent="0">
              <a:buNone/>
            </a:pPr>
            <a:endParaRPr lang="en-US" altLang="en-US" dirty="0" smtClean="0"/>
          </a:p>
          <a:p>
            <a:pPr lvl="1"/>
            <a:endParaRPr lang="en-US" altLang="en-US" dirty="0" smtClean="0"/>
          </a:p>
          <a:p>
            <a:pPr lvl="1"/>
            <a:endParaRPr lang="en-US" altLang="en-US" dirty="0"/>
          </a:p>
          <a:p>
            <a:pPr lvl="1"/>
            <a:endParaRPr lang="en-US" altLang="en-US" dirty="0" smtClean="0"/>
          </a:p>
          <a:p>
            <a:pPr lvl="1"/>
            <a:endParaRPr lang="en-US" altLang="en-US" dirty="0" smtClean="0"/>
          </a:p>
          <a:p>
            <a:pPr lvl="1"/>
            <a:r>
              <a:rPr lang="en-US" altLang="en-US" dirty="0" smtClean="0"/>
              <a:t>About </a:t>
            </a:r>
          </a:p>
          <a:p>
            <a:r>
              <a:rPr lang="en-US" altLang="en-US" dirty="0" smtClean="0"/>
              <a:t>Log Setting</a:t>
            </a:r>
          </a:p>
          <a:p>
            <a:pPr lvl="1"/>
            <a:endParaRPr lang="en-US" altLang="en-US" dirty="0" smtClean="0"/>
          </a:p>
        </p:txBody>
      </p:sp>
      <p:sp>
        <p:nvSpPr>
          <p:cNvPr id="12290" name="Titre 1"/>
          <p:cNvSpPr>
            <a:spLocks noGrp="1"/>
          </p:cNvSpPr>
          <p:nvPr>
            <p:ph type="title"/>
          </p:nvPr>
        </p:nvSpPr>
        <p:spPr/>
        <p:txBody>
          <a:bodyPr/>
          <a:lstStyle/>
          <a:p>
            <a:r>
              <a:rPr lang="en-US" altLang="en-US" dirty="0" smtClean="0"/>
              <a:t>GUI</a:t>
            </a:r>
          </a:p>
        </p:txBody>
      </p:sp>
      <p:sp>
        <p:nvSpPr>
          <p:cNvPr id="4" name="Espace réservé du texte 3"/>
          <p:cNvSpPr>
            <a:spLocks noGrp="1"/>
          </p:cNvSpPr>
          <p:nvPr>
            <p:ph type="body" sz="quarter" idx="10"/>
          </p:nvPr>
        </p:nvSpPr>
        <p:spPr>
          <a:xfrm>
            <a:off x="4572000" y="71438"/>
            <a:ext cx="4321175" cy="261937"/>
          </a:xfrm>
        </p:spPr>
        <p:txBody>
          <a:bodyPr rtlCol="0"/>
          <a:lstStyle/>
          <a:p>
            <a:pPr fontAlgn="auto">
              <a:spcAft>
                <a:spcPts val="0"/>
              </a:spcAft>
              <a:defRPr/>
            </a:pPr>
            <a:r>
              <a:rPr lang="en-US" dirty="0" err="1" smtClean="0"/>
              <a:t>Dm</a:t>
            </a:r>
            <a:r>
              <a:rPr lang="en-US" dirty="0" smtClean="0"/>
              <a:t> analysis tool</a:t>
            </a:r>
          </a:p>
        </p:txBody>
      </p:sp>
      <p:pic>
        <p:nvPicPr>
          <p:cNvPr id="6" name="Picture 5"/>
          <p:cNvPicPr/>
          <p:nvPr/>
        </p:nvPicPr>
        <p:blipFill>
          <a:blip r:embed="rId2"/>
          <a:stretch>
            <a:fillRect/>
          </a:stretch>
        </p:blipFill>
        <p:spPr>
          <a:xfrm>
            <a:off x="1584844" y="1115060"/>
            <a:ext cx="1368152" cy="200025"/>
          </a:xfrm>
          <a:prstGeom prst="rect">
            <a:avLst/>
          </a:prstGeom>
        </p:spPr>
      </p:pic>
      <p:pic>
        <p:nvPicPr>
          <p:cNvPr id="317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232" y="2276872"/>
            <a:ext cx="2664296" cy="1853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738" y="5157192"/>
            <a:ext cx="1333500"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7456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Espace réservé du contenu 2"/>
          <p:cNvSpPr>
            <a:spLocks noGrp="1"/>
          </p:cNvSpPr>
          <p:nvPr>
            <p:ph idx="1"/>
          </p:nvPr>
        </p:nvSpPr>
        <p:spPr>
          <a:xfrm>
            <a:off x="323528" y="1052736"/>
            <a:ext cx="8497887" cy="5145088"/>
          </a:xfrm>
        </p:spPr>
        <p:txBody>
          <a:bodyPr/>
          <a:lstStyle/>
          <a:p>
            <a:r>
              <a:rPr lang="en-US" altLang="en-US" dirty="0" smtClean="0"/>
              <a:t>Display Logs on main screen</a:t>
            </a:r>
          </a:p>
        </p:txBody>
      </p:sp>
      <p:sp>
        <p:nvSpPr>
          <p:cNvPr id="12290" name="Titre 1"/>
          <p:cNvSpPr>
            <a:spLocks noGrp="1"/>
          </p:cNvSpPr>
          <p:nvPr>
            <p:ph type="title"/>
          </p:nvPr>
        </p:nvSpPr>
        <p:spPr/>
        <p:txBody>
          <a:bodyPr/>
          <a:lstStyle/>
          <a:p>
            <a:r>
              <a:rPr lang="en-US" altLang="en-US" dirty="0" smtClean="0"/>
              <a:t>GUI</a:t>
            </a:r>
          </a:p>
        </p:txBody>
      </p:sp>
      <p:sp>
        <p:nvSpPr>
          <p:cNvPr id="4" name="Espace réservé du texte 3"/>
          <p:cNvSpPr>
            <a:spLocks noGrp="1"/>
          </p:cNvSpPr>
          <p:nvPr>
            <p:ph type="body" sz="quarter" idx="10"/>
          </p:nvPr>
        </p:nvSpPr>
        <p:spPr>
          <a:xfrm>
            <a:off x="4572000" y="71438"/>
            <a:ext cx="4321175" cy="261937"/>
          </a:xfrm>
        </p:spPr>
        <p:txBody>
          <a:bodyPr rtlCol="0"/>
          <a:lstStyle/>
          <a:p>
            <a:pPr fontAlgn="auto">
              <a:spcAft>
                <a:spcPts val="0"/>
              </a:spcAft>
              <a:defRPr/>
            </a:pPr>
            <a:r>
              <a:rPr lang="en-US" dirty="0" err="1" smtClean="0"/>
              <a:t>Dm</a:t>
            </a:r>
            <a:r>
              <a:rPr lang="en-US" dirty="0" smtClean="0"/>
              <a:t> analysis tool</a:t>
            </a: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1052736"/>
            <a:ext cx="790575"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700808"/>
            <a:ext cx="6362700"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5117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Espace réservé du contenu 2"/>
          <p:cNvSpPr>
            <a:spLocks noGrp="1"/>
          </p:cNvSpPr>
          <p:nvPr>
            <p:ph idx="1"/>
          </p:nvPr>
        </p:nvSpPr>
        <p:spPr>
          <a:xfrm>
            <a:off x="323528" y="1052736"/>
            <a:ext cx="8497887" cy="5145088"/>
          </a:xfrm>
        </p:spPr>
        <p:txBody>
          <a:bodyPr/>
          <a:lstStyle/>
          <a:p>
            <a:r>
              <a:rPr lang="en-US" altLang="en-US" dirty="0" smtClean="0"/>
              <a:t>Reload Data?</a:t>
            </a:r>
          </a:p>
          <a:p>
            <a:pPr lvl="1"/>
            <a:r>
              <a:rPr lang="en-US" altLang="en-US" dirty="0" smtClean="0"/>
              <a:t>If we tick “Reload Data?”,  the tool will try to retrieve data automatically from database</a:t>
            </a:r>
          </a:p>
          <a:p>
            <a:pPr lvl="1"/>
            <a:r>
              <a:rPr lang="en-US" altLang="en-US" dirty="0" smtClean="0"/>
              <a:t>After successfully retrieved data, the tool will refresh all csv files in input folder.</a:t>
            </a:r>
          </a:p>
          <a:p>
            <a:pPr lvl="1"/>
            <a:r>
              <a:rPr lang="en-US" altLang="en-US" dirty="0" smtClean="0"/>
              <a:t>It may take some time to reload all data depending on the size of the </a:t>
            </a:r>
            <a:r>
              <a:rPr lang="en-US" altLang="en-US" dirty="0" err="1" smtClean="0"/>
              <a:t>datamart</a:t>
            </a:r>
            <a:r>
              <a:rPr lang="en-US" altLang="en-US" dirty="0" smtClean="0"/>
              <a:t> size. </a:t>
            </a:r>
          </a:p>
          <a:p>
            <a:r>
              <a:rPr lang="en-US" altLang="en-US" dirty="0" smtClean="0"/>
              <a:t>Run analysis</a:t>
            </a:r>
          </a:p>
          <a:p>
            <a:pPr lvl="1"/>
            <a:r>
              <a:rPr lang="en-US" altLang="en-US" dirty="0" smtClean="0"/>
              <a:t>To run an analysis, simply tick it and click “Run analysis”. If you want to run all at once, tick “select all” </a:t>
            </a:r>
          </a:p>
        </p:txBody>
      </p:sp>
      <p:sp>
        <p:nvSpPr>
          <p:cNvPr id="12290" name="Titre 1"/>
          <p:cNvSpPr>
            <a:spLocks noGrp="1"/>
          </p:cNvSpPr>
          <p:nvPr>
            <p:ph type="title"/>
          </p:nvPr>
        </p:nvSpPr>
        <p:spPr/>
        <p:txBody>
          <a:bodyPr/>
          <a:lstStyle/>
          <a:p>
            <a:r>
              <a:rPr lang="en-US" altLang="en-US" dirty="0" smtClean="0"/>
              <a:t>GUI</a:t>
            </a:r>
          </a:p>
        </p:txBody>
      </p:sp>
      <p:sp>
        <p:nvSpPr>
          <p:cNvPr id="4" name="Espace réservé du texte 3"/>
          <p:cNvSpPr>
            <a:spLocks noGrp="1"/>
          </p:cNvSpPr>
          <p:nvPr>
            <p:ph type="body" sz="quarter" idx="10"/>
          </p:nvPr>
        </p:nvSpPr>
        <p:spPr>
          <a:xfrm>
            <a:off x="4572000" y="71438"/>
            <a:ext cx="4321175" cy="261937"/>
          </a:xfrm>
        </p:spPr>
        <p:txBody>
          <a:bodyPr rtlCol="0"/>
          <a:lstStyle/>
          <a:p>
            <a:pPr fontAlgn="auto">
              <a:spcAft>
                <a:spcPts val="0"/>
              </a:spcAft>
              <a:defRPr/>
            </a:pPr>
            <a:r>
              <a:rPr lang="en-US" dirty="0" err="1" smtClean="0"/>
              <a:t>Dm</a:t>
            </a:r>
            <a:r>
              <a:rPr lang="en-US" dirty="0" smtClean="0"/>
              <a:t> analysis tool</a:t>
            </a: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052736"/>
            <a:ext cx="981075"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645024"/>
            <a:ext cx="3600400" cy="2806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8618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Espace réservé du contenu 2"/>
          <p:cNvSpPr>
            <a:spLocks noGrp="1"/>
          </p:cNvSpPr>
          <p:nvPr>
            <p:ph idx="1"/>
          </p:nvPr>
        </p:nvSpPr>
        <p:spPr>
          <a:xfrm>
            <a:off x="323528" y="1052736"/>
            <a:ext cx="8497887" cy="5145088"/>
          </a:xfrm>
        </p:spPr>
        <p:txBody>
          <a:bodyPr/>
          <a:lstStyle/>
          <a:p>
            <a:r>
              <a:rPr lang="en-US" altLang="en-US" dirty="0" smtClean="0"/>
              <a:t>Dynamic tables analysis</a:t>
            </a:r>
          </a:p>
          <a:p>
            <a:pPr lvl="1"/>
            <a:r>
              <a:rPr lang="en-SG" altLang="en-US" dirty="0"/>
              <a:t>Number of Dynamic table fields that exceeds </a:t>
            </a:r>
            <a:r>
              <a:rPr lang="en-SG" altLang="en-US" dirty="0" smtClean="0"/>
              <a:t>200</a:t>
            </a:r>
          </a:p>
          <a:p>
            <a:pPr lvl="1"/>
            <a:endParaRPr lang="en-US" altLang="en-US" dirty="0" smtClean="0"/>
          </a:p>
          <a:p>
            <a:pPr lvl="1"/>
            <a:endParaRPr lang="en-US" altLang="en-US" dirty="0" smtClean="0"/>
          </a:p>
          <a:p>
            <a:pPr lvl="2"/>
            <a:r>
              <a:rPr lang="en-US" altLang="en-US" dirty="0" smtClean="0"/>
              <a:t>It indicates that these 2 tables contains too many fields. If they are used in production, we’d suggest them to validate if all fields are necessary. If so, they shall split them into different dynamic tables. </a:t>
            </a:r>
          </a:p>
          <a:p>
            <a:pPr lvl="1"/>
            <a:r>
              <a:rPr lang="en-SG" altLang="en-US" dirty="0"/>
              <a:t>Number of Dynamic table horizontal fields that exceeds 11</a:t>
            </a:r>
            <a:endParaRPr lang="en-US" altLang="en-US" dirty="0" smtClean="0"/>
          </a:p>
          <a:p>
            <a:pPr lvl="1"/>
            <a:endParaRPr lang="en-US" altLang="en-US" dirty="0" smtClean="0"/>
          </a:p>
        </p:txBody>
      </p:sp>
      <p:sp>
        <p:nvSpPr>
          <p:cNvPr id="12290" name="Titre 1"/>
          <p:cNvSpPr>
            <a:spLocks noGrp="1"/>
          </p:cNvSpPr>
          <p:nvPr>
            <p:ph type="title"/>
          </p:nvPr>
        </p:nvSpPr>
        <p:spPr/>
        <p:txBody>
          <a:bodyPr/>
          <a:lstStyle/>
          <a:p>
            <a:r>
              <a:rPr lang="en-US" altLang="en-US" dirty="0"/>
              <a:t>Sample : Hong Leong DM analysis</a:t>
            </a:r>
            <a:br>
              <a:rPr lang="en-US" altLang="en-US" dirty="0"/>
            </a:br>
            <a:endParaRPr lang="en-US" altLang="en-US" dirty="0" smtClean="0"/>
          </a:p>
        </p:txBody>
      </p:sp>
      <p:sp>
        <p:nvSpPr>
          <p:cNvPr id="4" name="Espace réservé du texte 3"/>
          <p:cNvSpPr>
            <a:spLocks noGrp="1"/>
          </p:cNvSpPr>
          <p:nvPr>
            <p:ph type="body" sz="quarter" idx="10"/>
          </p:nvPr>
        </p:nvSpPr>
        <p:spPr>
          <a:xfrm>
            <a:off x="4572000" y="71438"/>
            <a:ext cx="4321175" cy="261937"/>
          </a:xfrm>
        </p:spPr>
        <p:txBody>
          <a:bodyPr rtlCol="0"/>
          <a:lstStyle/>
          <a:p>
            <a:pPr fontAlgn="auto">
              <a:spcAft>
                <a:spcPts val="0"/>
              </a:spcAft>
              <a:defRPr/>
            </a:pPr>
            <a:r>
              <a:rPr lang="en-US" dirty="0" err="1" smtClean="0"/>
              <a:t>Dm</a:t>
            </a:r>
            <a:r>
              <a:rPr lang="en-US" dirty="0" smtClean="0"/>
              <a:t> analysis tool</a:t>
            </a:r>
          </a:p>
        </p:txBody>
      </p:sp>
      <p:graphicFrame>
        <p:nvGraphicFramePr>
          <p:cNvPr id="2" name="Table 1"/>
          <p:cNvGraphicFramePr>
            <a:graphicFrameLocks noGrp="1"/>
          </p:cNvGraphicFramePr>
          <p:nvPr>
            <p:extLst>
              <p:ext uri="{D42A27DB-BD31-4B8C-83A1-F6EECF244321}">
                <p14:modId xmlns:p14="http://schemas.microsoft.com/office/powerpoint/2010/main" val="2402988321"/>
              </p:ext>
            </p:extLst>
          </p:nvPr>
        </p:nvGraphicFramePr>
        <p:xfrm>
          <a:off x="1259632" y="1916832"/>
          <a:ext cx="4864100" cy="666750"/>
        </p:xfrm>
        <a:graphic>
          <a:graphicData uri="http://schemas.openxmlformats.org/drawingml/2006/table">
            <a:tbl>
              <a:tblPr>
                <a:tableStyleId>{5C22544A-7EE6-4342-B048-85BDC9FD1C3A}</a:tableStyleId>
              </a:tblPr>
              <a:tblGrid>
                <a:gridCol w="1498600"/>
                <a:gridCol w="774700"/>
                <a:gridCol w="1498600"/>
                <a:gridCol w="1092200"/>
              </a:tblGrid>
              <a:tr h="180975">
                <a:tc gridSpan="4">
                  <a:txBody>
                    <a:bodyPr/>
                    <a:lstStyle/>
                    <a:p>
                      <a:pPr algn="ctr" fontAlgn="ctr"/>
                      <a:r>
                        <a:rPr lang="en-SG" sz="1100" u="none" strike="noStrike">
                          <a:effectLst/>
                        </a:rPr>
                        <a:t>Number of Dynamic table fields that exceeds 200</a:t>
                      </a:r>
                      <a:endParaRPr lang="en-SG" sz="1100" b="1" i="0" u="none" strike="noStrike">
                        <a:effectLst/>
                        <a:latin typeface="Tahoma"/>
                      </a:endParaRPr>
                    </a:p>
                  </a:txBody>
                  <a:tcPr marL="9525" marR="9525" marT="9525" marB="0" anchor="ctr"/>
                </a:tc>
                <a:tc hMerge="1">
                  <a:txBody>
                    <a:bodyPr/>
                    <a:lstStyle/>
                    <a:p>
                      <a:endParaRPr lang="en-SG"/>
                    </a:p>
                  </a:txBody>
                  <a:tcPr/>
                </a:tc>
                <a:tc hMerge="1">
                  <a:txBody>
                    <a:bodyPr/>
                    <a:lstStyle/>
                    <a:p>
                      <a:endParaRPr lang="en-SG"/>
                    </a:p>
                  </a:txBody>
                  <a:tcPr/>
                </a:tc>
                <a:tc hMerge="1">
                  <a:txBody>
                    <a:bodyPr/>
                    <a:lstStyle/>
                    <a:p>
                      <a:endParaRPr lang="en-SG"/>
                    </a:p>
                  </a:txBody>
                  <a:tcPr/>
                </a:tc>
              </a:tr>
              <a:tr h="161925">
                <a:tc>
                  <a:txBody>
                    <a:bodyPr/>
                    <a:lstStyle/>
                    <a:p>
                      <a:pPr algn="ctr" fontAlgn="ctr"/>
                      <a:r>
                        <a:rPr lang="en-SG" sz="800" u="none" strike="noStrike">
                          <a:effectLst/>
                        </a:rPr>
                        <a:t>Dynamic table name</a:t>
                      </a:r>
                      <a:endParaRPr lang="en-SG" sz="800" b="1" i="0" u="none" strike="noStrike">
                        <a:effectLst/>
                        <a:latin typeface="Tahoma"/>
                      </a:endParaRPr>
                    </a:p>
                  </a:txBody>
                  <a:tcPr marL="9525" marR="9525" marT="9525" marB="0" anchor="ctr"/>
                </a:tc>
                <a:tc>
                  <a:txBody>
                    <a:bodyPr/>
                    <a:lstStyle/>
                    <a:p>
                      <a:pPr algn="ctr" fontAlgn="ctr"/>
                      <a:r>
                        <a:rPr lang="en-SG" sz="800" u="none" strike="noStrike">
                          <a:effectLst/>
                        </a:rPr>
                        <a:t>Category</a:t>
                      </a:r>
                      <a:endParaRPr lang="en-SG" sz="800" b="1" i="0" u="none" strike="noStrike">
                        <a:effectLst/>
                        <a:latin typeface="Tahoma"/>
                      </a:endParaRPr>
                    </a:p>
                  </a:txBody>
                  <a:tcPr marL="9525" marR="9525" marT="9525" marB="0" anchor="ctr"/>
                </a:tc>
                <a:tc>
                  <a:txBody>
                    <a:bodyPr/>
                    <a:lstStyle/>
                    <a:p>
                      <a:pPr algn="ctr" fontAlgn="ctr"/>
                      <a:r>
                        <a:rPr lang="en-SG" sz="800" u="none" strike="noStrike">
                          <a:effectLst/>
                        </a:rPr>
                        <a:t>Dynamic table type</a:t>
                      </a:r>
                      <a:endParaRPr lang="en-SG" sz="800" b="1" i="0" u="none" strike="noStrike">
                        <a:effectLst/>
                        <a:latin typeface="Tahoma"/>
                      </a:endParaRPr>
                    </a:p>
                  </a:txBody>
                  <a:tcPr marL="9525" marR="9525" marT="9525" marB="0" anchor="ctr"/>
                </a:tc>
                <a:tc>
                  <a:txBody>
                    <a:bodyPr/>
                    <a:lstStyle/>
                    <a:p>
                      <a:pPr algn="ctr" fontAlgn="ctr"/>
                      <a:r>
                        <a:rPr lang="en-SG" sz="800" u="none" strike="noStrike">
                          <a:effectLst/>
                        </a:rPr>
                        <a:t>Field count</a:t>
                      </a:r>
                      <a:endParaRPr lang="en-SG" sz="800" b="1" i="0" u="none" strike="noStrike">
                        <a:effectLst/>
                        <a:latin typeface="Tahoma"/>
                      </a:endParaRPr>
                    </a:p>
                  </a:txBody>
                  <a:tcPr marL="9525" marR="9525" marT="9525" marB="0" anchor="ctr"/>
                </a:tc>
              </a:tr>
              <a:tr h="161925">
                <a:tc>
                  <a:txBody>
                    <a:bodyPr/>
                    <a:lstStyle/>
                    <a:p>
                      <a:pPr algn="ctr" fontAlgn="ctr"/>
                      <a:r>
                        <a:rPr lang="en-SG" sz="800" u="none" strike="noStrike">
                          <a:effectLst/>
                        </a:rPr>
                        <a:t>HL_FXOExpiry</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User</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DYN_TRNRP_PL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639</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HL_MM_SEC_Risk2</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User</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DYN_TRNRP_PL</a:t>
                      </a:r>
                      <a:endParaRPr lang="en-SG" sz="800" b="1" i="0" u="none" strike="noStrike">
                        <a:effectLst/>
                        <a:latin typeface="Roma"/>
                      </a:endParaRPr>
                    </a:p>
                  </a:txBody>
                  <a:tcPr marL="9525" marR="9525" marT="9525" marB="0" anchor="ctr"/>
                </a:tc>
                <a:tc>
                  <a:txBody>
                    <a:bodyPr/>
                    <a:lstStyle/>
                    <a:p>
                      <a:pPr algn="ctr" fontAlgn="ctr"/>
                      <a:r>
                        <a:rPr lang="en-SG" sz="800" u="none" strike="noStrike" dirty="0">
                          <a:effectLst/>
                        </a:rPr>
                        <a:t>374</a:t>
                      </a:r>
                      <a:endParaRPr lang="en-SG" sz="800" b="1" i="0" u="none" strike="noStrike" dirty="0">
                        <a:effectLst/>
                        <a:latin typeface="Roma"/>
                      </a:endParaRPr>
                    </a:p>
                  </a:txBody>
                  <a:tcPr marL="9525" marR="9525" marT="9525" marB="0" anchor="ct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130498379"/>
              </p:ext>
            </p:extLst>
          </p:nvPr>
        </p:nvGraphicFramePr>
        <p:xfrm>
          <a:off x="1259632" y="3645024"/>
          <a:ext cx="6235700" cy="1962150"/>
        </p:xfrm>
        <a:graphic>
          <a:graphicData uri="http://schemas.openxmlformats.org/drawingml/2006/table">
            <a:tbl>
              <a:tblPr>
                <a:tableStyleId>{5C22544A-7EE6-4342-B048-85BDC9FD1C3A}</a:tableStyleId>
              </a:tblPr>
              <a:tblGrid>
                <a:gridCol w="1665179"/>
                <a:gridCol w="1246506"/>
                <a:gridCol w="1497075"/>
                <a:gridCol w="1826940"/>
              </a:tblGrid>
              <a:tr h="180975">
                <a:tc gridSpan="4">
                  <a:txBody>
                    <a:bodyPr/>
                    <a:lstStyle/>
                    <a:p>
                      <a:pPr algn="ctr" fontAlgn="ctr"/>
                      <a:r>
                        <a:rPr lang="en-SG" sz="1100" u="none" strike="noStrike">
                          <a:effectLst/>
                        </a:rPr>
                        <a:t>Number of Dynamic table horizontal fields that exceeds 11</a:t>
                      </a:r>
                      <a:endParaRPr lang="en-SG" sz="1100" b="1" i="0" u="none" strike="noStrike">
                        <a:effectLst/>
                        <a:latin typeface="Tahoma"/>
                      </a:endParaRPr>
                    </a:p>
                  </a:txBody>
                  <a:tcPr marL="9525" marR="9525" marT="9525" marB="0" anchor="ctr"/>
                </a:tc>
                <a:tc hMerge="1">
                  <a:txBody>
                    <a:bodyPr/>
                    <a:lstStyle/>
                    <a:p>
                      <a:endParaRPr lang="en-SG"/>
                    </a:p>
                  </a:txBody>
                  <a:tcPr/>
                </a:tc>
                <a:tc hMerge="1">
                  <a:txBody>
                    <a:bodyPr/>
                    <a:lstStyle/>
                    <a:p>
                      <a:endParaRPr lang="en-SG"/>
                    </a:p>
                  </a:txBody>
                  <a:tcPr/>
                </a:tc>
                <a:tc hMerge="1">
                  <a:txBody>
                    <a:bodyPr/>
                    <a:lstStyle/>
                    <a:p>
                      <a:endParaRPr lang="en-SG"/>
                    </a:p>
                  </a:txBody>
                  <a:tcPr/>
                </a:tc>
              </a:tr>
              <a:tr h="161925">
                <a:tc>
                  <a:txBody>
                    <a:bodyPr/>
                    <a:lstStyle/>
                    <a:p>
                      <a:pPr algn="ctr" fontAlgn="ctr"/>
                      <a:r>
                        <a:rPr lang="en-SG" sz="800" u="none" strike="noStrike">
                          <a:effectLst/>
                        </a:rPr>
                        <a:t>Dynamic table name</a:t>
                      </a:r>
                      <a:endParaRPr lang="en-SG" sz="800" b="1" i="0" u="none" strike="noStrike">
                        <a:effectLst/>
                        <a:latin typeface="Tahoma"/>
                      </a:endParaRPr>
                    </a:p>
                  </a:txBody>
                  <a:tcPr marL="9525" marR="9525" marT="9525" marB="0" anchor="ctr"/>
                </a:tc>
                <a:tc>
                  <a:txBody>
                    <a:bodyPr/>
                    <a:lstStyle/>
                    <a:p>
                      <a:pPr algn="ctr" fontAlgn="ctr"/>
                      <a:r>
                        <a:rPr lang="en-SG" sz="800" u="none" strike="noStrike">
                          <a:effectLst/>
                        </a:rPr>
                        <a:t>Category</a:t>
                      </a:r>
                      <a:endParaRPr lang="en-SG" sz="800" b="1" i="0" u="none" strike="noStrike">
                        <a:effectLst/>
                        <a:latin typeface="Tahoma"/>
                      </a:endParaRPr>
                    </a:p>
                  </a:txBody>
                  <a:tcPr marL="9525" marR="9525" marT="9525" marB="0" anchor="ctr"/>
                </a:tc>
                <a:tc>
                  <a:txBody>
                    <a:bodyPr/>
                    <a:lstStyle/>
                    <a:p>
                      <a:pPr algn="ctr" fontAlgn="ctr"/>
                      <a:r>
                        <a:rPr lang="en-SG" sz="800" u="none" strike="noStrike">
                          <a:effectLst/>
                        </a:rPr>
                        <a:t>Dynamic table type</a:t>
                      </a:r>
                      <a:endParaRPr lang="en-SG" sz="800" b="1" i="0" u="none" strike="noStrike">
                        <a:effectLst/>
                        <a:latin typeface="Tahoma"/>
                      </a:endParaRPr>
                    </a:p>
                  </a:txBody>
                  <a:tcPr marL="9525" marR="9525" marT="9525" marB="0" anchor="ctr"/>
                </a:tc>
                <a:tc>
                  <a:txBody>
                    <a:bodyPr/>
                    <a:lstStyle/>
                    <a:p>
                      <a:pPr algn="ctr" fontAlgn="ctr"/>
                      <a:r>
                        <a:rPr lang="en-SG" sz="800" u="none" strike="noStrike">
                          <a:effectLst/>
                        </a:rPr>
                        <a:t>Horizontal Field count</a:t>
                      </a:r>
                      <a:endParaRPr lang="en-SG" sz="800" b="1" i="0" u="none" strike="noStrike">
                        <a:effectLst/>
                        <a:latin typeface="Tahoma"/>
                      </a:endParaRPr>
                    </a:p>
                  </a:txBody>
                  <a:tcPr marL="9525" marR="9525" marT="9525" marB="0" anchor="ctr"/>
                </a:tc>
              </a:tr>
              <a:tr h="161925">
                <a:tc>
                  <a:txBody>
                    <a:bodyPr/>
                    <a:lstStyle/>
                    <a:p>
                      <a:pPr algn="ctr" fontAlgn="ctr"/>
                      <a:r>
                        <a:rPr lang="en-SG" sz="800" u="none" strike="noStrike">
                          <a:effectLst/>
                        </a:rPr>
                        <a:t>Bond_P&amp;L(CONV&amp;MI)</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User Additional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DYN_TRNRP_PL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20</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ERM_COLLAT_MV</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User Additional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DYN_TRNRP_MV</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14</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MLC_TRNRP_MV</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User Additional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DYN_TRNRP_MV</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53</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HLMY_BOND_FI</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User</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DYN_TRNRP_PL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32</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HLMY_BOND_FI_2</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User</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DYN_TRNRP_PL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46</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HLMY_BOND_ALM</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User</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DYN_TRNRP_PL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14</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HLMY_BOND_CONFO</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User</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DYN_TRNRP_PL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14</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HLMY_BOPESS</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User</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Accounting</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68</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HLMY_CallDeposit</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User</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DYN_TRNRP_PL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36</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HL_TRNRP_PL_FEC2</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User</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DYN_TRNRP_PL</a:t>
                      </a:r>
                      <a:endParaRPr lang="en-SG" sz="800" b="1" i="0" u="none" strike="noStrike">
                        <a:effectLst/>
                        <a:latin typeface="Roma"/>
                      </a:endParaRPr>
                    </a:p>
                  </a:txBody>
                  <a:tcPr marL="9525" marR="9525" marT="9525" marB="0" anchor="ctr"/>
                </a:tc>
                <a:tc>
                  <a:txBody>
                    <a:bodyPr/>
                    <a:lstStyle/>
                    <a:p>
                      <a:pPr algn="ctr" fontAlgn="ctr"/>
                      <a:r>
                        <a:rPr lang="en-SG" sz="800" u="none" strike="noStrike" dirty="0">
                          <a:effectLst/>
                        </a:rPr>
                        <a:t>13</a:t>
                      </a:r>
                      <a:endParaRPr lang="en-SG" sz="800" b="1" i="0" u="none" strike="noStrike" dirty="0">
                        <a:effectLst/>
                        <a:latin typeface="Roma"/>
                      </a:endParaRPr>
                    </a:p>
                  </a:txBody>
                  <a:tcPr marL="9525" marR="9525" marT="9525" marB="0" anchor="ctr"/>
                </a:tc>
              </a:tr>
            </a:tbl>
          </a:graphicData>
        </a:graphic>
      </p:graphicFrame>
    </p:spTree>
    <p:extLst>
      <p:ext uri="{BB962C8B-B14F-4D97-AF65-F5344CB8AC3E}">
        <p14:creationId xmlns:p14="http://schemas.microsoft.com/office/powerpoint/2010/main" val="783519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Espace réservé du contenu 2"/>
          <p:cNvSpPr>
            <a:spLocks noGrp="1"/>
          </p:cNvSpPr>
          <p:nvPr>
            <p:ph idx="1"/>
          </p:nvPr>
        </p:nvSpPr>
        <p:spPr>
          <a:xfrm>
            <a:off x="323528" y="1052736"/>
            <a:ext cx="8497887" cy="5145088"/>
          </a:xfrm>
        </p:spPr>
        <p:txBody>
          <a:bodyPr/>
          <a:lstStyle/>
          <a:p>
            <a:r>
              <a:rPr lang="en-US" altLang="en-US" dirty="0" smtClean="0"/>
              <a:t>Dynamic table analysis</a:t>
            </a:r>
          </a:p>
          <a:p>
            <a:pPr lvl="1"/>
            <a:r>
              <a:rPr lang="en-SG" altLang="en-US" dirty="0"/>
              <a:t>Number of Dynamic table horizontal fields that access database which exceeds 1</a:t>
            </a:r>
            <a:endParaRPr lang="en-US" altLang="en-US" dirty="0" smtClean="0"/>
          </a:p>
          <a:p>
            <a:pPr lvl="1"/>
            <a:endParaRPr lang="en-US" altLang="en-US" dirty="0" smtClean="0"/>
          </a:p>
          <a:p>
            <a:pPr lvl="2"/>
            <a:endParaRPr lang="en-US" altLang="en-US" dirty="0" smtClean="0"/>
          </a:p>
          <a:p>
            <a:pPr lvl="2"/>
            <a:r>
              <a:rPr lang="en-US" altLang="en-US" dirty="0" smtClean="0"/>
              <a:t>Any rows here means that the dynamic will look up fields in </a:t>
            </a:r>
            <a:r>
              <a:rPr lang="en-US" altLang="en-US" dirty="0" err="1" smtClean="0"/>
              <a:t>db</a:t>
            </a:r>
            <a:r>
              <a:rPr lang="en-US" altLang="en-US" dirty="0" smtClean="0"/>
              <a:t> which we don’t want. We can suggest them to use a SQL based table and join with the original DM table.</a:t>
            </a:r>
            <a:endParaRPr lang="en-SG" altLang="en-US" dirty="0" smtClean="0"/>
          </a:p>
          <a:p>
            <a:pPr lvl="1"/>
            <a:r>
              <a:rPr lang="en-SG" altLang="en-US" dirty="0"/>
              <a:t>Dynamic tables sensitivity flag can be </a:t>
            </a:r>
            <a:r>
              <a:rPr lang="en-SG" altLang="en-US" dirty="0" smtClean="0"/>
              <a:t>disabled</a:t>
            </a:r>
          </a:p>
          <a:p>
            <a:pPr lvl="1"/>
            <a:endParaRPr lang="en-US" altLang="en-US" dirty="0" smtClean="0"/>
          </a:p>
          <a:p>
            <a:pPr lvl="1"/>
            <a:endParaRPr lang="en-US" altLang="en-US" dirty="0"/>
          </a:p>
          <a:p>
            <a:pPr lvl="1"/>
            <a:endParaRPr lang="en-US" altLang="en-US" dirty="0" smtClean="0"/>
          </a:p>
          <a:p>
            <a:pPr lvl="1"/>
            <a:endParaRPr lang="en-US" altLang="en-US" dirty="0"/>
          </a:p>
          <a:p>
            <a:pPr lvl="2"/>
            <a:r>
              <a:rPr lang="en-US" altLang="en-US" dirty="0" smtClean="0"/>
              <a:t>The dynamic table listed here can disable the sensitivity flag as they did not select any S_* or </a:t>
            </a:r>
            <a:r>
              <a:rPr lang="en-US" altLang="en-US" dirty="0" err="1" smtClean="0"/>
              <a:t>Sens</a:t>
            </a:r>
            <a:r>
              <a:rPr lang="en-US" altLang="en-US" dirty="0" smtClean="0"/>
              <a:t>_* fields in table fields. </a:t>
            </a:r>
          </a:p>
        </p:txBody>
      </p:sp>
      <p:sp>
        <p:nvSpPr>
          <p:cNvPr id="12290" name="Titre 1"/>
          <p:cNvSpPr>
            <a:spLocks noGrp="1"/>
          </p:cNvSpPr>
          <p:nvPr>
            <p:ph type="title"/>
          </p:nvPr>
        </p:nvSpPr>
        <p:spPr/>
        <p:txBody>
          <a:bodyPr/>
          <a:lstStyle/>
          <a:p>
            <a:r>
              <a:rPr lang="en-US" altLang="en-US" dirty="0"/>
              <a:t>Sample : Hong Leong DM analysis</a:t>
            </a:r>
            <a:br>
              <a:rPr lang="en-US" altLang="en-US" dirty="0"/>
            </a:br>
            <a:endParaRPr lang="en-US" altLang="en-US" dirty="0" smtClean="0"/>
          </a:p>
        </p:txBody>
      </p:sp>
      <p:sp>
        <p:nvSpPr>
          <p:cNvPr id="4" name="Espace réservé du texte 3"/>
          <p:cNvSpPr>
            <a:spLocks noGrp="1"/>
          </p:cNvSpPr>
          <p:nvPr>
            <p:ph type="body" sz="quarter" idx="10"/>
          </p:nvPr>
        </p:nvSpPr>
        <p:spPr>
          <a:xfrm>
            <a:off x="4572000" y="71438"/>
            <a:ext cx="4321175" cy="261937"/>
          </a:xfrm>
        </p:spPr>
        <p:txBody>
          <a:bodyPr rtlCol="0"/>
          <a:lstStyle/>
          <a:p>
            <a:pPr fontAlgn="auto">
              <a:spcAft>
                <a:spcPts val="0"/>
              </a:spcAft>
              <a:defRPr/>
            </a:pPr>
            <a:r>
              <a:rPr lang="en-US" dirty="0" err="1" smtClean="0"/>
              <a:t>Dm</a:t>
            </a:r>
            <a:r>
              <a:rPr lang="en-US" dirty="0" smtClean="0"/>
              <a:t> analysis tool</a:t>
            </a:r>
          </a:p>
        </p:txBody>
      </p:sp>
      <p:graphicFrame>
        <p:nvGraphicFramePr>
          <p:cNvPr id="5" name="Table 4"/>
          <p:cNvGraphicFramePr>
            <a:graphicFrameLocks noGrp="1"/>
          </p:cNvGraphicFramePr>
          <p:nvPr>
            <p:extLst>
              <p:ext uri="{D42A27DB-BD31-4B8C-83A1-F6EECF244321}">
                <p14:modId xmlns:p14="http://schemas.microsoft.com/office/powerpoint/2010/main" val="3175360462"/>
              </p:ext>
            </p:extLst>
          </p:nvPr>
        </p:nvGraphicFramePr>
        <p:xfrm>
          <a:off x="395536" y="1844824"/>
          <a:ext cx="8483601" cy="683890"/>
        </p:xfrm>
        <a:graphic>
          <a:graphicData uri="http://schemas.openxmlformats.org/drawingml/2006/table">
            <a:tbl>
              <a:tblPr>
                <a:tableStyleId>{5C22544A-7EE6-4342-B048-85BDC9FD1C3A}</a:tableStyleId>
              </a:tblPr>
              <a:tblGrid>
                <a:gridCol w="1665006"/>
                <a:gridCol w="1246376"/>
                <a:gridCol w="1665006"/>
                <a:gridCol w="3907213"/>
              </a:tblGrid>
              <a:tr h="198115">
                <a:tc>
                  <a:txBody>
                    <a:bodyPr/>
                    <a:lstStyle/>
                    <a:p>
                      <a:pPr algn="ctr" fontAlgn="ctr"/>
                      <a:r>
                        <a:rPr lang="en-SG" sz="800" u="none" strike="noStrike">
                          <a:effectLst/>
                        </a:rPr>
                        <a:t>Dynamic table name</a:t>
                      </a:r>
                      <a:endParaRPr lang="en-SG" sz="800" b="1" i="0" u="none" strike="noStrike">
                        <a:effectLst/>
                        <a:latin typeface="Tahoma"/>
                      </a:endParaRPr>
                    </a:p>
                  </a:txBody>
                  <a:tcPr marL="9525" marR="9525" marT="9525" marB="0" anchor="ctr"/>
                </a:tc>
                <a:tc>
                  <a:txBody>
                    <a:bodyPr/>
                    <a:lstStyle/>
                    <a:p>
                      <a:pPr algn="ctr" fontAlgn="ctr"/>
                      <a:r>
                        <a:rPr lang="en-SG" sz="800" u="none" strike="noStrike">
                          <a:effectLst/>
                        </a:rPr>
                        <a:t>Category</a:t>
                      </a:r>
                      <a:endParaRPr lang="en-SG" sz="800" b="1" i="0" u="none" strike="noStrike">
                        <a:effectLst/>
                        <a:latin typeface="Tahoma"/>
                      </a:endParaRPr>
                    </a:p>
                  </a:txBody>
                  <a:tcPr marL="9525" marR="9525" marT="9525" marB="0" anchor="ctr"/>
                </a:tc>
                <a:tc>
                  <a:txBody>
                    <a:bodyPr/>
                    <a:lstStyle/>
                    <a:p>
                      <a:pPr algn="ctr" fontAlgn="ctr"/>
                      <a:r>
                        <a:rPr lang="en-SG" sz="800" u="none" strike="noStrike">
                          <a:effectLst/>
                        </a:rPr>
                        <a:t>Dynamic table type</a:t>
                      </a:r>
                      <a:endParaRPr lang="en-SG" sz="800" b="1" i="0" u="none" strike="noStrike">
                        <a:effectLst/>
                        <a:latin typeface="Tahoma"/>
                      </a:endParaRPr>
                    </a:p>
                  </a:txBody>
                  <a:tcPr marL="9525" marR="9525" marT="9525" marB="0" anchor="ctr"/>
                </a:tc>
                <a:tc>
                  <a:txBody>
                    <a:bodyPr/>
                    <a:lstStyle/>
                    <a:p>
                      <a:pPr algn="ctr" fontAlgn="ctr"/>
                      <a:r>
                        <a:rPr lang="en-SG" sz="800" u="none" strike="noStrike">
                          <a:effectLst/>
                        </a:rPr>
                        <a:t>Direct DB access Parser functions (*TBLFIELD, *TABLE) used times</a:t>
                      </a:r>
                      <a:endParaRPr lang="en-SG" sz="800" b="1" i="0" u="none" strike="noStrike">
                        <a:effectLst/>
                        <a:latin typeface="Tahoma"/>
                      </a:endParaRPr>
                    </a:p>
                  </a:txBody>
                  <a:tcPr marL="9525" marR="9525" marT="9525" marB="0" anchor="ctr"/>
                </a:tc>
              </a:tr>
              <a:tr h="161925">
                <a:tc>
                  <a:txBody>
                    <a:bodyPr/>
                    <a:lstStyle/>
                    <a:p>
                      <a:pPr algn="ctr" fontAlgn="ctr"/>
                      <a:r>
                        <a:rPr lang="en-SG" sz="800" u="none" strike="noStrike">
                          <a:effectLst/>
                        </a:rPr>
                        <a:t>ERM_COLLAT_MV</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User Additional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DYN_TRNRP_MV</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3</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DCI_PACKAGE</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User</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DYN_TRNRP_PL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2</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MLC_TRNRP_MV</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User Additional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DYN_TRNRP_MV</a:t>
                      </a:r>
                      <a:endParaRPr lang="en-SG" sz="800" b="1" i="0" u="none" strike="noStrike">
                        <a:effectLst/>
                        <a:latin typeface="Roma"/>
                      </a:endParaRPr>
                    </a:p>
                  </a:txBody>
                  <a:tcPr marL="9525" marR="9525" marT="9525" marB="0" anchor="ctr"/>
                </a:tc>
                <a:tc>
                  <a:txBody>
                    <a:bodyPr/>
                    <a:lstStyle/>
                    <a:p>
                      <a:pPr algn="ctr" fontAlgn="ctr"/>
                      <a:r>
                        <a:rPr lang="en-SG" sz="800" u="none" strike="noStrike" dirty="0">
                          <a:effectLst/>
                        </a:rPr>
                        <a:t>18</a:t>
                      </a:r>
                      <a:endParaRPr lang="en-SG" sz="800" b="1" i="0" u="none" strike="noStrike" dirty="0">
                        <a:effectLst/>
                        <a:latin typeface="Roma"/>
                      </a:endParaRPr>
                    </a:p>
                  </a:txBody>
                  <a:tcPr marL="9525" marR="9525" marT="9525" marB="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05846824"/>
              </p:ext>
            </p:extLst>
          </p:nvPr>
        </p:nvGraphicFramePr>
        <p:xfrm>
          <a:off x="1043608" y="3573016"/>
          <a:ext cx="3581400" cy="1295400"/>
        </p:xfrm>
        <a:graphic>
          <a:graphicData uri="http://schemas.openxmlformats.org/drawingml/2006/table">
            <a:tbl>
              <a:tblPr>
                <a:tableStyleId>{5C22544A-7EE6-4342-B048-85BDC9FD1C3A}</a:tableStyleId>
              </a:tblPr>
              <a:tblGrid>
                <a:gridCol w="2247900"/>
                <a:gridCol w="1333500"/>
              </a:tblGrid>
              <a:tr h="161925">
                <a:tc>
                  <a:txBody>
                    <a:bodyPr/>
                    <a:lstStyle/>
                    <a:p>
                      <a:pPr algn="ctr" fontAlgn="ctr"/>
                      <a:r>
                        <a:rPr lang="en-SG" sz="800" u="none" strike="noStrike" dirty="0">
                          <a:effectLst/>
                        </a:rPr>
                        <a:t>    Dynamic table name     </a:t>
                      </a:r>
                      <a:endParaRPr lang="en-SG" sz="800" b="1" i="0" u="none" strike="noStrike" dirty="0">
                        <a:effectLst/>
                        <a:latin typeface="Tahoma"/>
                      </a:endParaRPr>
                    </a:p>
                  </a:txBody>
                  <a:tcPr marL="9525" marR="9525" marT="9525" marB="0" anchor="ctr"/>
                </a:tc>
                <a:tc>
                  <a:txBody>
                    <a:bodyPr/>
                    <a:lstStyle/>
                    <a:p>
                      <a:pPr algn="ctr" fontAlgn="ctr"/>
                      <a:r>
                        <a:rPr lang="en-SG" sz="800" u="none" strike="noStrike">
                          <a:effectLst/>
                        </a:rPr>
                        <a:t>Category</a:t>
                      </a:r>
                      <a:endParaRPr lang="en-SG" sz="800" b="1" i="0" u="none" strike="noStrike">
                        <a:effectLst/>
                        <a:latin typeface="Tahoma"/>
                      </a:endParaRPr>
                    </a:p>
                  </a:txBody>
                  <a:tcPr marL="9525" marR="9525" marT="9525" marB="0" anchor="ctr"/>
                </a:tc>
              </a:tr>
              <a:tr h="161925">
                <a:tc>
                  <a:txBody>
                    <a:bodyPr/>
                    <a:lstStyle/>
                    <a:p>
                      <a:pPr algn="ctr" fontAlgn="ctr"/>
                      <a:r>
                        <a:rPr lang="en-SG" sz="800" u="none" strike="noStrike">
                          <a:effectLst/>
                        </a:rPr>
                        <a:t>G_PL02.3     /RPPL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Murex</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G_PLAA.2   /TRNRP_CS</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Murex</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G_FX.4     /TRNRP_DT</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Murex</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DYN_HDG_TRD_DETAILS</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Murex</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DYN_TPSI</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Murex</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G_OPDL.1 /TRNRP_PL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Murex</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G_AUTR.3       /RPMK</a:t>
                      </a:r>
                      <a:endParaRPr lang="en-SG" sz="800" b="1" i="0" u="none" strike="noStrike">
                        <a:effectLst/>
                        <a:latin typeface="Roma"/>
                      </a:endParaRPr>
                    </a:p>
                  </a:txBody>
                  <a:tcPr marL="9525" marR="9525" marT="9525" marB="0" anchor="ctr"/>
                </a:tc>
                <a:tc>
                  <a:txBody>
                    <a:bodyPr/>
                    <a:lstStyle/>
                    <a:p>
                      <a:pPr algn="ctr" fontAlgn="ctr"/>
                      <a:r>
                        <a:rPr lang="en-SG" sz="800" u="none" strike="noStrike" dirty="0">
                          <a:effectLst/>
                        </a:rPr>
                        <a:t>Murex</a:t>
                      </a:r>
                      <a:endParaRPr lang="en-SG" sz="800" b="1" i="0" u="none" strike="noStrike" dirty="0">
                        <a:effectLst/>
                        <a:latin typeface="Roma"/>
                      </a:endParaRPr>
                    </a:p>
                  </a:txBody>
                  <a:tcPr marL="9525" marR="9525" marT="9525" marB="0" anchor="ctr"/>
                </a:tc>
              </a:tr>
            </a:tbl>
          </a:graphicData>
        </a:graphic>
      </p:graphicFrame>
    </p:spTree>
    <p:extLst>
      <p:ext uri="{BB962C8B-B14F-4D97-AF65-F5344CB8AC3E}">
        <p14:creationId xmlns:p14="http://schemas.microsoft.com/office/powerpoint/2010/main" val="277777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Espace réservé du contenu 2"/>
          <p:cNvSpPr>
            <a:spLocks noGrp="1"/>
          </p:cNvSpPr>
          <p:nvPr>
            <p:ph idx="1"/>
          </p:nvPr>
        </p:nvSpPr>
        <p:spPr>
          <a:xfrm>
            <a:off x="323528" y="1052736"/>
            <a:ext cx="8497887" cy="5145088"/>
          </a:xfrm>
        </p:spPr>
        <p:txBody>
          <a:bodyPr/>
          <a:lstStyle/>
          <a:p>
            <a:r>
              <a:rPr lang="en-US" altLang="en-US" dirty="0"/>
              <a:t>Dynamic table </a:t>
            </a:r>
            <a:r>
              <a:rPr lang="en-US" altLang="en-US" dirty="0" smtClean="0"/>
              <a:t>analysis</a:t>
            </a:r>
            <a:endParaRPr lang="en-SG" altLang="en-US" dirty="0" smtClean="0"/>
          </a:p>
          <a:p>
            <a:pPr lvl="1"/>
            <a:r>
              <a:rPr lang="en-SG" altLang="en-US" dirty="0" smtClean="0"/>
              <a:t>Dynamic </a:t>
            </a:r>
            <a:r>
              <a:rPr lang="en-SG" altLang="en-US" dirty="0"/>
              <a:t>table with wrong build on </a:t>
            </a:r>
            <a:r>
              <a:rPr lang="en-SG" altLang="en-US" dirty="0" smtClean="0"/>
              <a:t>mode</a:t>
            </a:r>
          </a:p>
          <a:p>
            <a:pPr lvl="1"/>
            <a:endParaRPr lang="en-US" altLang="en-US" dirty="0" smtClean="0"/>
          </a:p>
          <a:p>
            <a:pPr lvl="2"/>
            <a:r>
              <a:rPr lang="en-US" altLang="en-US" dirty="0" smtClean="0"/>
              <a:t>Nothing appear here. </a:t>
            </a:r>
          </a:p>
          <a:p>
            <a:pPr lvl="1"/>
            <a:r>
              <a:rPr lang="en-SG" altLang="en-US" dirty="0"/>
              <a:t>Summary of dynamic table fields </a:t>
            </a:r>
            <a:r>
              <a:rPr lang="en-SG" altLang="en-US" dirty="0" smtClean="0"/>
              <a:t>reference</a:t>
            </a:r>
          </a:p>
          <a:p>
            <a:pPr lvl="1"/>
            <a:endParaRPr lang="en-US" altLang="en-US" dirty="0" smtClean="0"/>
          </a:p>
          <a:p>
            <a:pPr lvl="1"/>
            <a:endParaRPr lang="en-US" altLang="en-US" dirty="0"/>
          </a:p>
          <a:p>
            <a:pPr lvl="1"/>
            <a:endParaRPr lang="en-US" altLang="en-US" dirty="0" smtClean="0"/>
          </a:p>
          <a:p>
            <a:pPr lvl="1"/>
            <a:endParaRPr lang="en-US" altLang="en-US" dirty="0"/>
          </a:p>
          <a:p>
            <a:pPr lvl="1"/>
            <a:endParaRPr lang="en-US" altLang="en-US" dirty="0" smtClean="0"/>
          </a:p>
          <a:p>
            <a:pPr lvl="1"/>
            <a:endParaRPr lang="en-US" altLang="en-US" dirty="0"/>
          </a:p>
          <a:p>
            <a:pPr lvl="1"/>
            <a:endParaRPr lang="en-US" altLang="en-US" dirty="0" smtClean="0"/>
          </a:p>
          <a:p>
            <a:pPr lvl="2"/>
            <a:r>
              <a:rPr lang="en-US" altLang="en-US" dirty="0" smtClean="0"/>
              <a:t>This sheet provides more insights of dynamic table definition. Users can use to revise their design, why same fields are referenced so many times. </a:t>
            </a:r>
          </a:p>
        </p:txBody>
      </p:sp>
      <p:sp>
        <p:nvSpPr>
          <p:cNvPr id="12290" name="Titre 1"/>
          <p:cNvSpPr>
            <a:spLocks noGrp="1"/>
          </p:cNvSpPr>
          <p:nvPr>
            <p:ph type="title"/>
          </p:nvPr>
        </p:nvSpPr>
        <p:spPr/>
        <p:txBody>
          <a:bodyPr/>
          <a:lstStyle/>
          <a:p>
            <a:r>
              <a:rPr lang="en-US" altLang="en-US" dirty="0"/>
              <a:t>Sample : Hong Leong DM analysis</a:t>
            </a:r>
            <a:br>
              <a:rPr lang="en-US" altLang="en-US" dirty="0"/>
            </a:br>
            <a:endParaRPr lang="en-US" altLang="en-US" dirty="0" smtClean="0"/>
          </a:p>
        </p:txBody>
      </p:sp>
      <p:sp>
        <p:nvSpPr>
          <p:cNvPr id="4" name="Espace réservé du texte 3"/>
          <p:cNvSpPr>
            <a:spLocks noGrp="1"/>
          </p:cNvSpPr>
          <p:nvPr>
            <p:ph type="body" sz="quarter" idx="10"/>
          </p:nvPr>
        </p:nvSpPr>
        <p:spPr>
          <a:xfrm>
            <a:off x="4572000" y="71438"/>
            <a:ext cx="4321175" cy="261937"/>
          </a:xfrm>
        </p:spPr>
        <p:txBody>
          <a:bodyPr rtlCol="0"/>
          <a:lstStyle/>
          <a:p>
            <a:pPr fontAlgn="auto">
              <a:spcAft>
                <a:spcPts val="0"/>
              </a:spcAft>
              <a:defRPr/>
            </a:pPr>
            <a:r>
              <a:rPr lang="en-US" dirty="0" err="1" smtClean="0"/>
              <a:t>Dm</a:t>
            </a:r>
            <a:r>
              <a:rPr lang="en-US" dirty="0" smtClean="0"/>
              <a:t> analysis tool</a:t>
            </a:r>
          </a:p>
        </p:txBody>
      </p:sp>
      <p:graphicFrame>
        <p:nvGraphicFramePr>
          <p:cNvPr id="2" name="Table 1"/>
          <p:cNvGraphicFramePr>
            <a:graphicFrameLocks noGrp="1"/>
          </p:cNvGraphicFramePr>
          <p:nvPr>
            <p:extLst>
              <p:ext uri="{D42A27DB-BD31-4B8C-83A1-F6EECF244321}">
                <p14:modId xmlns:p14="http://schemas.microsoft.com/office/powerpoint/2010/main" val="2340079794"/>
              </p:ext>
            </p:extLst>
          </p:nvPr>
        </p:nvGraphicFramePr>
        <p:xfrm>
          <a:off x="899592" y="1916832"/>
          <a:ext cx="5435601" cy="161925"/>
        </p:xfrm>
        <a:graphic>
          <a:graphicData uri="http://schemas.openxmlformats.org/drawingml/2006/table">
            <a:tbl>
              <a:tblPr>
                <a:tableStyleId>{5C22544A-7EE6-4342-B048-85BDC9FD1C3A}</a:tableStyleId>
              </a:tblPr>
              <a:tblGrid>
                <a:gridCol w="1497725"/>
                <a:gridCol w="774248"/>
                <a:gridCol w="1247047"/>
                <a:gridCol w="1916581"/>
              </a:tblGrid>
              <a:tr h="161925">
                <a:tc>
                  <a:txBody>
                    <a:bodyPr/>
                    <a:lstStyle/>
                    <a:p>
                      <a:pPr algn="ctr" fontAlgn="ctr"/>
                      <a:r>
                        <a:rPr lang="en-SG" sz="800" u="none" strike="noStrike" dirty="0">
                          <a:effectLst/>
                        </a:rPr>
                        <a:t>Dynamic table name</a:t>
                      </a:r>
                      <a:endParaRPr lang="en-SG" sz="800" b="1" i="0" u="none" strike="noStrike" dirty="0">
                        <a:effectLst/>
                        <a:latin typeface="Tahoma"/>
                      </a:endParaRPr>
                    </a:p>
                  </a:txBody>
                  <a:tcPr marL="9525" marR="9525" marT="9525" marB="0" anchor="ctr"/>
                </a:tc>
                <a:tc>
                  <a:txBody>
                    <a:bodyPr/>
                    <a:lstStyle/>
                    <a:p>
                      <a:pPr algn="ctr" fontAlgn="ctr"/>
                      <a:r>
                        <a:rPr lang="en-SG" sz="800" u="none" strike="noStrike">
                          <a:effectLst/>
                        </a:rPr>
                        <a:t>Category</a:t>
                      </a:r>
                      <a:endParaRPr lang="en-SG" sz="800" b="1" i="0" u="none" strike="noStrike">
                        <a:effectLst/>
                        <a:latin typeface="Tahoma"/>
                      </a:endParaRPr>
                    </a:p>
                  </a:txBody>
                  <a:tcPr marL="9525" marR="9525" marT="9525" marB="0" anchor="ctr"/>
                </a:tc>
                <a:tc>
                  <a:txBody>
                    <a:bodyPr/>
                    <a:lstStyle/>
                    <a:p>
                      <a:pPr algn="ctr" fontAlgn="ctr"/>
                      <a:r>
                        <a:rPr lang="en-SG" sz="800" u="none" strike="noStrike">
                          <a:effectLst/>
                        </a:rPr>
                        <a:t>Simulation name</a:t>
                      </a:r>
                      <a:endParaRPr lang="en-SG" sz="800" b="1" i="0" u="none" strike="noStrike">
                        <a:effectLst/>
                        <a:latin typeface="Tahoma"/>
                      </a:endParaRPr>
                    </a:p>
                  </a:txBody>
                  <a:tcPr marL="9525" marR="9525" marT="9525" marB="0" anchor="ctr"/>
                </a:tc>
                <a:tc>
                  <a:txBody>
                    <a:bodyPr/>
                    <a:lstStyle/>
                    <a:p>
                      <a:pPr algn="ctr" fontAlgn="ctr"/>
                      <a:r>
                        <a:rPr lang="en-SG" sz="800" u="none" strike="noStrike" dirty="0">
                          <a:effectLst/>
                        </a:rPr>
                        <a:t>Build on mode</a:t>
                      </a:r>
                      <a:endParaRPr lang="en-SG" sz="800" b="1" i="0" u="none" strike="noStrike" dirty="0">
                        <a:effectLst/>
                        <a:latin typeface="Tahoma"/>
                      </a:endParaRPr>
                    </a:p>
                  </a:txBody>
                  <a:tcPr marL="9525" marR="9525" marT="9525" marB="0" anchor="ct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726240555"/>
              </p:ext>
            </p:extLst>
          </p:nvPr>
        </p:nvGraphicFramePr>
        <p:xfrm>
          <a:off x="971600" y="2924944"/>
          <a:ext cx="5842000" cy="2590800"/>
        </p:xfrm>
        <a:graphic>
          <a:graphicData uri="http://schemas.openxmlformats.org/drawingml/2006/table">
            <a:tbl>
              <a:tblPr>
                <a:tableStyleId>{5C22544A-7EE6-4342-B048-85BDC9FD1C3A}</a:tableStyleId>
              </a:tblPr>
              <a:tblGrid>
                <a:gridCol w="1587500"/>
                <a:gridCol w="2425700"/>
                <a:gridCol w="1828800"/>
              </a:tblGrid>
              <a:tr h="161925">
                <a:tc>
                  <a:txBody>
                    <a:bodyPr/>
                    <a:lstStyle/>
                    <a:p>
                      <a:pPr algn="ctr" fontAlgn="ctr"/>
                      <a:r>
                        <a:rPr lang="en-SG" sz="800" u="none" strike="noStrike" dirty="0">
                          <a:effectLst/>
                        </a:rPr>
                        <a:t>Dynamic table field</a:t>
                      </a:r>
                      <a:endParaRPr lang="en-SG" sz="800" b="1" i="0" u="none" strike="noStrike" dirty="0">
                        <a:effectLst/>
                        <a:latin typeface="Tahoma"/>
                      </a:endParaRPr>
                    </a:p>
                  </a:txBody>
                  <a:tcPr marL="9525" marR="9525" marT="9525" marB="0" anchor="ctr"/>
                </a:tc>
                <a:tc>
                  <a:txBody>
                    <a:bodyPr/>
                    <a:lstStyle/>
                    <a:p>
                      <a:pPr algn="ctr" fontAlgn="ctr"/>
                      <a:r>
                        <a:rPr lang="en-SG" sz="800" u="none" strike="noStrike">
                          <a:effectLst/>
                        </a:rPr>
                        <a:t>Dynamic table type</a:t>
                      </a:r>
                      <a:endParaRPr lang="en-SG" sz="800" b="1" i="0" u="none" strike="noStrike">
                        <a:effectLst/>
                        <a:latin typeface="Tahoma"/>
                      </a:endParaRPr>
                    </a:p>
                  </a:txBody>
                  <a:tcPr marL="9525" marR="9525" marT="9525" marB="0" anchor="ctr"/>
                </a:tc>
                <a:tc>
                  <a:txBody>
                    <a:bodyPr/>
                    <a:lstStyle/>
                    <a:p>
                      <a:pPr algn="ctr" fontAlgn="ctr"/>
                      <a:r>
                        <a:rPr lang="en-SG" sz="800" u="none" strike="noStrike">
                          <a:effectLst/>
                        </a:rPr>
                        <a:t># of reference</a:t>
                      </a:r>
                      <a:endParaRPr lang="en-SG" sz="800" b="1" i="0" u="none" strike="noStrike">
                        <a:effectLst/>
                        <a:latin typeface="Tahoma"/>
                      </a:endParaRPr>
                    </a:p>
                  </a:txBody>
                  <a:tcPr marL="9525" marR="9525" marT="9525" marB="0" anchor="ctr"/>
                </a:tc>
              </a:tr>
              <a:tr h="161925">
                <a:tc>
                  <a:txBody>
                    <a:bodyPr/>
                    <a:lstStyle/>
                    <a:p>
                      <a:pPr algn="ctr" fontAlgn="ctr"/>
                      <a:r>
                        <a:rPr lang="en-SG" sz="800" u="none" strike="noStrike">
                          <a:effectLst/>
                        </a:rPr>
                        <a:t>NB</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DYN_TRNRP_PL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173</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TP_CNTRP</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DYN_TRNRP_PL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147</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TP_DTEEXP</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DYN_TRNRP_PL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143</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TP_DTETRN</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DYN_TRNRP_PL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140</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TP_PFOLIO</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DYN_TRNRP_PL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133</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TRN_TYPE</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DYN_TRNRP_PL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133</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TP_ENTITY</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DYN_TRNRP_PL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130</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TRN_GRP</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DYN_TRNRP_PL</a:t>
                      </a:r>
                      <a:endParaRPr lang="en-SG" sz="800" b="1" i="0" u="none" strike="noStrike">
                        <a:effectLst/>
                        <a:latin typeface="Roma"/>
                      </a:endParaRPr>
                    </a:p>
                  </a:txBody>
                  <a:tcPr marL="9525" marR="9525" marT="9525" marB="0" anchor="ctr"/>
                </a:tc>
                <a:tc>
                  <a:txBody>
                    <a:bodyPr/>
                    <a:lstStyle/>
                    <a:p>
                      <a:pPr algn="ctr" fontAlgn="ctr"/>
                      <a:r>
                        <a:rPr lang="en-SG" sz="800" u="none" strike="noStrike" dirty="0">
                          <a:effectLst/>
                        </a:rPr>
                        <a:t>129</a:t>
                      </a:r>
                      <a:endParaRPr lang="en-SG" sz="800" b="1" i="0" u="none" strike="noStrike" dirty="0">
                        <a:effectLst/>
                        <a:latin typeface="Roma"/>
                      </a:endParaRPr>
                    </a:p>
                  </a:txBody>
                  <a:tcPr marL="9525" marR="9525" marT="9525" marB="0" anchor="ctr"/>
                </a:tc>
              </a:tr>
              <a:tr h="161925">
                <a:tc>
                  <a:txBody>
                    <a:bodyPr/>
                    <a:lstStyle/>
                    <a:p>
                      <a:pPr algn="ctr" fontAlgn="ctr"/>
                      <a:r>
                        <a:rPr lang="en-SG" sz="800" u="none" strike="noStrike">
                          <a:effectLst/>
                        </a:rPr>
                        <a:t>TRN_FMLY</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DYN_TRNRP_PL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127</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TP_NOMINAL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DYN_TRNRP_PL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118</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TP_BUY</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DYN_TRNRP_PL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117</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TP_NOMCUR</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DYN_TRNRP_PL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115</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TP_PRICE</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DYN_TRNRP_PL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110</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TP_TYPO</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DYN_TRNRP_PL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109</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TP_STATUS2</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DYN_TRNRP_PL</a:t>
                      </a:r>
                      <a:endParaRPr lang="en-SG" sz="800" b="1" i="0" u="none" strike="noStrike">
                        <a:effectLst/>
                        <a:latin typeface="Roma"/>
                      </a:endParaRPr>
                    </a:p>
                  </a:txBody>
                  <a:tcPr marL="9525" marR="9525" marT="9525" marB="0" anchor="ctr"/>
                </a:tc>
                <a:tc>
                  <a:txBody>
                    <a:bodyPr/>
                    <a:lstStyle/>
                    <a:p>
                      <a:pPr algn="ctr" fontAlgn="ctr"/>
                      <a:r>
                        <a:rPr lang="en-SG" sz="800" u="none" strike="noStrike" dirty="0">
                          <a:effectLst/>
                        </a:rPr>
                        <a:t>105</a:t>
                      </a:r>
                      <a:endParaRPr lang="en-SG" sz="800" b="1" i="0" u="none" strike="noStrike" dirty="0">
                        <a:effectLst/>
                        <a:latin typeface="Roma"/>
                      </a:endParaRPr>
                    </a:p>
                  </a:txBody>
                  <a:tcPr marL="9525" marR="9525" marT="9525" marB="0" anchor="ctr"/>
                </a:tc>
              </a:tr>
            </a:tbl>
          </a:graphicData>
        </a:graphic>
      </p:graphicFrame>
    </p:spTree>
    <p:extLst>
      <p:ext uri="{BB962C8B-B14F-4D97-AF65-F5344CB8AC3E}">
        <p14:creationId xmlns:p14="http://schemas.microsoft.com/office/powerpoint/2010/main" val="59002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Espace réservé du contenu 2"/>
          <p:cNvSpPr>
            <a:spLocks noGrp="1"/>
          </p:cNvSpPr>
          <p:nvPr>
            <p:ph idx="1"/>
          </p:nvPr>
        </p:nvSpPr>
        <p:spPr>
          <a:xfrm>
            <a:off x="323528" y="1052736"/>
            <a:ext cx="8497887" cy="5145088"/>
          </a:xfrm>
        </p:spPr>
        <p:txBody>
          <a:bodyPr/>
          <a:lstStyle/>
          <a:p>
            <a:r>
              <a:rPr lang="en-US" altLang="en-US" dirty="0"/>
              <a:t>Dynamic table </a:t>
            </a:r>
            <a:r>
              <a:rPr lang="en-US" altLang="en-US" dirty="0" smtClean="0"/>
              <a:t>analysis</a:t>
            </a:r>
          </a:p>
          <a:p>
            <a:pPr lvl="1"/>
            <a:r>
              <a:rPr lang="en-SG" altLang="en-US" dirty="0"/>
              <a:t>Details of dynamic table fields </a:t>
            </a:r>
            <a:r>
              <a:rPr lang="en-SG" altLang="en-US" dirty="0" smtClean="0"/>
              <a:t>reference</a:t>
            </a:r>
          </a:p>
          <a:p>
            <a:pPr lvl="1"/>
            <a:endParaRPr lang="en-SG" altLang="en-US" dirty="0" smtClean="0"/>
          </a:p>
          <a:p>
            <a:pPr lvl="1"/>
            <a:endParaRPr lang="en-US" altLang="en-US" dirty="0"/>
          </a:p>
          <a:p>
            <a:pPr lvl="1"/>
            <a:endParaRPr lang="en-US" altLang="en-US" dirty="0" smtClean="0"/>
          </a:p>
          <a:p>
            <a:pPr lvl="1"/>
            <a:endParaRPr lang="en-US" altLang="en-US" dirty="0"/>
          </a:p>
          <a:p>
            <a:pPr lvl="1"/>
            <a:endParaRPr lang="en-US" altLang="en-US" dirty="0" smtClean="0"/>
          </a:p>
          <a:p>
            <a:pPr lvl="1"/>
            <a:endParaRPr lang="en-US" altLang="en-US" dirty="0"/>
          </a:p>
          <a:p>
            <a:pPr lvl="1"/>
            <a:endParaRPr lang="en-US" altLang="en-US" dirty="0" smtClean="0"/>
          </a:p>
          <a:p>
            <a:pPr lvl="2"/>
            <a:r>
              <a:rPr lang="en-US" altLang="en-US" dirty="0" smtClean="0"/>
              <a:t>This sheet needs to be combined with the previous sheet for analysis of dynamic table reference. If we found a field with a lot of reference, we can drill down it in this sheet. </a:t>
            </a:r>
            <a:endParaRPr lang="en-SG" altLang="en-US" dirty="0"/>
          </a:p>
          <a:p>
            <a:pPr lvl="1"/>
            <a:endParaRPr lang="en-US" altLang="en-US" dirty="0" smtClean="0"/>
          </a:p>
          <a:p>
            <a:pPr lvl="2"/>
            <a:endParaRPr lang="en-US" altLang="en-US" dirty="0" smtClean="0"/>
          </a:p>
        </p:txBody>
      </p:sp>
      <p:sp>
        <p:nvSpPr>
          <p:cNvPr id="12290" name="Titre 1"/>
          <p:cNvSpPr>
            <a:spLocks noGrp="1"/>
          </p:cNvSpPr>
          <p:nvPr>
            <p:ph type="title"/>
          </p:nvPr>
        </p:nvSpPr>
        <p:spPr/>
        <p:txBody>
          <a:bodyPr/>
          <a:lstStyle/>
          <a:p>
            <a:r>
              <a:rPr lang="en-US" altLang="en-US" dirty="0"/>
              <a:t>Sample : Hong Leong DM analysis</a:t>
            </a:r>
            <a:br>
              <a:rPr lang="en-US" altLang="en-US" dirty="0"/>
            </a:br>
            <a:endParaRPr lang="en-US" altLang="en-US" dirty="0" smtClean="0"/>
          </a:p>
        </p:txBody>
      </p:sp>
      <p:sp>
        <p:nvSpPr>
          <p:cNvPr id="4" name="Espace réservé du texte 3"/>
          <p:cNvSpPr>
            <a:spLocks noGrp="1"/>
          </p:cNvSpPr>
          <p:nvPr>
            <p:ph type="body" sz="quarter" idx="10"/>
          </p:nvPr>
        </p:nvSpPr>
        <p:spPr>
          <a:xfrm>
            <a:off x="4572000" y="71438"/>
            <a:ext cx="4321175" cy="261937"/>
          </a:xfrm>
        </p:spPr>
        <p:txBody>
          <a:bodyPr rtlCol="0"/>
          <a:lstStyle/>
          <a:p>
            <a:pPr fontAlgn="auto">
              <a:spcAft>
                <a:spcPts val="0"/>
              </a:spcAft>
              <a:defRPr/>
            </a:pPr>
            <a:r>
              <a:rPr lang="en-US" dirty="0" err="1" smtClean="0"/>
              <a:t>Dm</a:t>
            </a:r>
            <a:r>
              <a:rPr lang="en-US" dirty="0" smtClean="0"/>
              <a:t> analysis tool</a:t>
            </a:r>
          </a:p>
        </p:txBody>
      </p:sp>
      <p:graphicFrame>
        <p:nvGraphicFramePr>
          <p:cNvPr id="5" name="Table 4"/>
          <p:cNvGraphicFramePr>
            <a:graphicFrameLocks noGrp="1"/>
          </p:cNvGraphicFramePr>
          <p:nvPr>
            <p:extLst>
              <p:ext uri="{D42A27DB-BD31-4B8C-83A1-F6EECF244321}">
                <p14:modId xmlns:p14="http://schemas.microsoft.com/office/powerpoint/2010/main" val="3322311812"/>
              </p:ext>
            </p:extLst>
          </p:nvPr>
        </p:nvGraphicFramePr>
        <p:xfrm>
          <a:off x="323528" y="1844824"/>
          <a:ext cx="8497888" cy="2376668"/>
        </p:xfrm>
        <a:graphic>
          <a:graphicData uri="http://schemas.openxmlformats.org/drawingml/2006/table">
            <a:tbl>
              <a:tblPr>
                <a:tableStyleId>{5C22544A-7EE6-4342-B048-85BDC9FD1C3A}</a:tableStyleId>
              </a:tblPr>
              <a:tblGrid>
                <a:gridCol w="1655184"/>
                <a:gridCol w="1578453"/>
                <a:gridCol w="1438694"/>
                <a:gridCol w="2093643"/>
                <a:gridCol w="1731914"/>
              </a:tblGrid>
              <a:tr h="139804">
                <a:tc>
                  <a:txBody>
                    <a:bodyPr/>
                    <a:lstStyle/>
                    <a:p>
                      <a:pPr algn="ctr" fontAlgn="ctr"/>
                      <a:r>
                        <a:rPr lang="en-SG" sz="700" u="none" strike="noStrike">
                          <a:effectLst/>
                        </a:rPr>
                        <a:t>Dynamic table field</a:t>
                      </a:r>
                      <a:endParaRPr lang="en-SG" sz="700" b="1" i="0" u="none" strike="noStrike">
                        <a:effectLst/>
                        <a:latin typeface="Tahoma"/>
                      </a:endParaRPr>
                    </a:p>
                  </a:txBody>
                  <a:tcPr marL="8224" marR="8224" marT="8224" marB="0" anchor="ctr"/>
                </a:tc>
                <a:tc>
                  <a:txBody>
                    <a:bodyPr/>
                    <a:lstStyle/>
                    <a:p>
                      <a:pPr algn="ctr" fontAlgn="ctr"/>
                      <a:r>
                        <a:rPr lang="en-SG" sz="700" u="none" strike="noStrike">
                          <a:effectLst/>
                        </a:rPr>
                        <a:t>Dynamic table category</a:t>
                      </a:r>
                      <a:endParaRPr lang="en-SG" sz="700" b="1" i="0" u="none" strike="noStrike">
                        <a:effectLst/>
                        <a:latin typeface="Tahoma"/>
                      </a:endParaRPr>
                    </a:p>
                  </a:txBody>
                  <a:tcPr marL="8224" marR="8224" marT="8224" marB="0" anchor="ctr"/>
                </a:tc>
                <a:tc>
                  <a:txBody>
                    <a:bodyPr/>
                    <a:lstStyle/>
                    <a:p>
                      <a:pPr algn="ctr" fontAlgn="ctr"/>
                      <a:r>
                        <a:rPr lang="en-SG" sz="700" u="none" strike="noStrike">
                          <a:effectLst/>
                        </a:rPr>
                        <a:t>Dynamic table</a:t>
                      </a:r>
                      <a:endParaRPr lang="en-SG" sz="700" b="1" i="0" u="none" strike="noStrike">
                        <a:effectLst/>
                        <a:latin typeface="Tahoma"/>
                      </a:endParaRPr>
                    </a:p>
                  </a:txBody>
                  <a:tcPr marL="8224" marR="8224" marT="8224" marB="0" anchor="ctr"/>
                </a:tc>
                <a:tc>
                  <a:txBody>
                    <a:bodyPr/>
                    <a:lstStyle/>
                    <a:p>
                      <a:pPr algn="ctr" fontAlgn="ctr"/>
                      <a:r>
                        <a:rPr lang="en-SG" sz="700" u="none" strike="noStrike">
                          <a:effectLst/>
                        </a:rPr>
                        <a:t>Dynamic table type</a:t>
                      </a:r>
                      <a:endParaRPr lang="en-SG" sz="700" b="1" i="0" u="none" strike="noStrike">
                        <a:effectLst/>
                        <a:latin typeface="Tahoma"/>
                      </a:endParaRPr>
                    </a:p>
                  </a:txBody>
                  <a:tcPr marL="8224" marR="8224" marT="8224" marB="0" anchor="ctr"/>
                </a:tc>
                <a:tc>
                  <a:txBody>
                    <a:bodyPr/>
                    <a:lstStyle/>
                    <a:p>
                      <a:pPr algn="ctr" fontAlgn="ctr"/>
                      <a:r>
                        <a:rPr lang="en-SG" sz="700" u="none" strike="noStrike">
                          <a:effectLst/>
                        </a:rPr>
                        <a:t>Datamart table</a:t>
                      </a:r>
                      <a:endParaRPr lang="en-SG" sz="700" b="1" i="0" u="none" strike="noStrike">
                        <a:effectLst/>
                        <a:latin typeface="Tahoma"/>
                      </a:endParaRPr>
                    </a:p>
                  </a:txBody>
                  <a:tcPr marL="8224" marR="8224" marT="8224" marB="0" anchor="ctr"/>
                </a:tc>
              </a:tr>
              <a:tr h="139804">
                <a:tc>
                  <a:txBody>
                    <a:bodyPr/>
                    <a:lstStyle/>
                    <a:p>
                      <a:pPr algn="ctr" fontAlgn="ctr"/>
                      <a:r>
                        <a:rPr lang="en-SG" sz="700" u="none" strike="noStrike">
                          <a:effectLst/>
                        </a:rPr>
                        <a:t>TP_CNTRP</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Murex</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DYN_CS_C</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DYN_TRNRP_CS</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CS_C.REP</a:t>
                      </a:r>
                      <a:endParaRPr lang="en-SG" sz="700" b="1" i="0" u="none" strike="noStrike">
                        <a:effectLst/>
                        <a:latin typeface="Roma"/>
                      </a:endParaRPr>
                    </a:p>
                  </a:txBody>
                  <a:tcPr marL="8224" marR="8224" marT="8224" marB="0" anchor="ctr"/>
                </a:tc>
              </a:tr>
              <a:tr h="139804">
                <a:tc>
                  <a:txBody>
                    <a:bodyPr/>
                    <a:lstStyle/>
                    <a:p>
                      <a:pPr algn="ctr" fontAlgn="ctr"/>
                      <a:r>
                        <a:rPr lang="en-SG" sz="700" u="none" strike="noStrike">
                          <a:effectLst/>
                        </a:rPr>
                        <a:t>TP_CNTRP</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Murex</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DYN_MV_C012</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DYN_TRNRP_MV</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MV_C012.REP</a:t>
                      </a:r>
                      <a:endParaRPr lang="en-SG" sz="700" b="1" i="0" u="none" strike="noStrike">
                        <a:effectLst/>
                        <a:latin typeface="Roma"/>
                      </a:endParaRPr>
                    </a:p>
                  </a:txBody>
                  <a:tcPr marL="8224" marR="8224" marT="8224" marB="0" anchor="ctr"/>
                </a:tc>
              </a:tr>
              <a:tr h="139804">
                <a:tc>
                  <a:txBody>
                    <a:bodyPr/>
                    <a:lstStyle/>
                    <a:p>
                      <a:pPr algn="ctr" fontAlgn="ctr"/>
                      <a:r>
                        <a:rPr lang="en-SG" sz="700" u="none" strike="noStrike">
                          <a:effectLst/>
                        </a:rPr>
                        <a:t>TP_CNTRP</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Murex</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DYN_CS</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DYN_TRNRP_CS</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CS.REP</a:t>
                      </a:r>
                      <a:endParaRPr lang="en-SG" sz="700" b="1" i="0" u="none" strike="noStrike">
                        <a:effectLst/>
                        <a:latin typeface="Roma"/>
                      </a:endParaRPr>
                    </a:p>
                  </a:txBody>
                  <a:tcPr marL="8224" marR="8224" marT="8224" marB="0" anchor="ctr"/>
                </a:tc>
              </a:tr>
              <a:tr h="139804">
                <a:tc>
                  <a:txBody>
                    <a:bodyPr/>
                    <a:lstStyle/>
                    <a:p>
                      <a:pPr algn="ctr" fontAlgn="ctr"/>
                      <a:r>
                        <a:rPr lang="en-SG" sz="700" u="none" strike="noStrike">
                          <a:effectLst/>
                        </a:rPr>
                        <a:t>TP_CNTRP</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Murex</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DYN_PL_C012</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DYN_TRNRP_PL</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PL_C012.REP</a:t>
                      </a:r>
                      <a:endParaRPr lang="en-SG" sz="700" b="1" i="0" u="none" strike="noStrike">
                        <a:effectLst/>
                        <a:latin typeface="Roma"/>
                      </a:endParaRPr>
                    </a:p>
                  </a:txBody>
                  <a:tcPr marL="8224" marR="8224" marT="8224" marB="0" anchor="ctr"/>
                </a:tc>
              </a:tr>
              <a:tr h="139804">
                <a:tc>
                  <a:txBody>
                    <a:bodyPr/>
                    <a:lstStyle/>
                    <a:p>
                      <a:pPr algn="ctr" fontAlgn="ctr"/>
                      <a:r>
                        <a:rPr lang="en-SG" sz="700" u="none" strike="noStrike">
                          <a:effectLst/>
                        </a:rPr>
                        <a:t>TP_CNTRP</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Murex</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DYN_CASH_FLOW</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DYN_TRNRP_CS</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CASH_FLOW.REP</a:t>
                      </a:r>
                      <a:endParaRPr lang="en-SG" sz="700" b="1" i="0" u="none" strike="noStrike">
                        <a:effectLst/>
                        <a:latin typeface="Roma"/>
                      </a:endParaRPr>
                    </a:p>
                  </a:txBody>
                  <a:tcPr marL="8224" marR="8224" marT="8224" marB="0" anchor="ctr"/>
                </a:tc>
              </a:tr>
              <a:tr h="139804">
                <a:tc>
                  <a:txBody>
                    <a:bodyPr/>
                    <a:lstStyle/>
                    <a:p>
                      <a:pPr algn="ctr" fontAlgn="ctr"/>
                      <a:r>
                        <a:rPr lang="en-SG" sz="700" u="none" strike="noStrike">
                          <a:effectLst/>
                        </a:rPr>
                        <a:t>TP_CNTRP</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Murex</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DYN_TP_ALL</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DYN_TRNRP_PL</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TP_ALL.REP</a:t>
                      </a:r>
                      <a:endParaRPr lang="en-SG" sz="700" b="1" i="0" u="none" strike="noStrike">
                        <a:effectLst/>
                        <a:latin typeface="Roma"/>
                      </a:endParaRPr>
                    </a:p>
                  </a:txBody>
                  <a:tcPr marL="8224" marR="8224" marT="8224" marB="0" anchor="ctr"/>
                </a:tc>
              </a:tr>
              <a:tr h="139804">
                <a:tc>
                  <a:txBody>
                    <a:bodyPr/>
                    <a:lstStyle/>
                    <a:p>
                      <a:pPr algn="ctr" fontAlgn="ctr"/>
                      <a:r>
                        <a:rPr lang="en-SG" sz="700" u="none" strike="noStrike">
                          <a:effectLst/>
                        </a:rPr>
                        <a:t>TP_CNTRP</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Murex</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DYN_CASH_ARCH</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DYN_TRNRP_CS</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CASH_ARCH.REP</a:t>
                      </a:r>
                      <a:endParaRPr lang="en-SG" sz="700" b="1" i="0" u="none" strike="noStrike">
                        <a:effectLst/>
                        <a:latin typeface="Roma"/>
                      </a:endParaRPr>
                    </a:p>
                  </a:txBody>
                  <a:tcPr marL="8224" marR="8224" marT="8224" marB="0" anchor="ctr"/>
                </a:tc>
              </a:tr>
              <a:tr h="139804">
                <a:tc>
                  <a:txBody>
                    <a:bodyPr/>
                    <a:lstStyle/>
                    <a:p>
                      <a:pPr algn="ctr" fontAlgn="ctr"/>
                      <a:r>
                        <a:rPr lang="en-SG" sz="700" u="none" strike="noStrike">
                          <a:effectLst/>
                        </a:rPr>
                        <a:t>TP_CNTRP</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Murex</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DYN_EVT_DETAILS</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DYN_TRNRP_CD</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EVT_DETAILS.REP</a:t>
                      </a:r>
                      <a:endParaRPr lang="en-SG" sz="700" b="1" i="0" u="none" strike="noStrike">
                        <a:effectLst/>
                        <a:latin typeface="Roma"/>
                      </a:endParaRPr>
                    </a:p>
                  </a:txBody>
                  <a:tcPr marL="8224" marR="8224" marT="8224" marB="0" anchor="ctr"/>
                </a:tc>
              </a:tr>
              <a:tr h="139804">
                <a:tc>
                  <a:txBody>
                    <a:bodyPr/>
                    <a:lstStyle/>
                    <a:p>
                      <a:pPr algn="ctr" fontAlgn="ctr"/>
                      <a:r>
                        <a:rPr lang="en-SG" sz="700" u="none" strike="noStrike">
                          <a:effectLst/>
                        </a:rPr>
                        <a:t>TP_CNTRP</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Murex</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DYN_PL_DETAILED</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DYN_TRNRP_PL</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PL_DETAILED.REP</a:t>
                      </a:r>
                      <a:endParaRPr lang="en-SG" sz="700" b="1" i="0" u="none" strike="noStrike">
                        <a:effectLst/>
                        <a:latin typeface="Roma"/>
                      </a:endParaRPr>
                    </a:p>
                  </a:txBody>
                  <a:tcPr marL="8224" marR="8224" marT="8224" marB="0" anchor="ctr"/>
                </a:tc>
              </a:tr>
              <a:tr h="139804">
                <a:tc>
                  <a:txBody>
                    <a:bodyPr/>
                    <a:lstStyle/>
                    <a:p>
                      <a:pPr algn="ctr" fontAlgn="ctr"/>
                      <a:r>
                        <a:rPr lang="en-SG" sz="700" u="none" strike="noStrike">
                          <a:effectLst/>
                        </a:rPr>
                        <a:t>TP_CNTRP</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Murex</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DYN_REC_CS</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DYN_TRNRP_CS</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REC_CS.REP</a:t>
                      </a:r>
                      <a:endParaRPr lang="en-SG" sz="700" b="1" i="0" u="none" strike="noStrike">
                        <a:effectLst/>
                        <a:latin typeface="Roma"/>
                      </a:endParaRPr>
                    </a:p>
                  </a:txBody>
                  <a:tcPr marL="8224" marR="8224" marT="8224" marB="0" anchor="ctr"/>
                </a:tc>
              </a:tr>
              <a:tr h="139804">
                <a:tc>
                  <a:txBody>
                    <a:bodyPr/>
                    <a:lstStyle/>
                    <a:p>
                      <a:pPr algn="ctr" fontAlgn="ctr"/>
                      <a:r>
                        <a:rPr lang="en-SG" sz="700" u="none" strike="noStrike">
                          <a:effectLst/>
                        </a:rPr>
                        <a:t>TP_CNTRP</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User</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HLMY_ECOS</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DYN_TRNRP_PL</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HLMY_ECOS.REP</a:t>
                      </a:r>
                      <a:endParaRPr lang="en-SG" sz="700" b="1" i="0" u="none" strike="noStrike">
                        <a:effectLst/>
                        <a:latin typeface="Roma"/>
                      </a:endParaRPr>
                    </a:p>
                  </a:txBody>
                  <a:tcPr marL="8224" marR="8224" marT="8224" marB="0" anchor="ctr"/>
                </a:tc>
              </a:tr>
              <a:tr h="139804">
                <a:tc>
                  <a:txBody>
                    <a:bodyPr/>
                    <a:lstStyle/>
                    <a:p>
                      <a:pPr algn="ctr" fontAlgn="ctr"/>
                      <a:r>
                        <a:rPr lang="en-SG" sz="700" u="none" strike="noStrike">
                          <a:effectLst/>
                        </a:rPr>
                        <a:t>TP_CNTRP</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User</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HLMY_CIB_FEC</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DYN_TRNRP_PL</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HLMY_FEC_CIB.REP</a:t>
                      </a:r>
                      <a:endParaRPr lang="en-SG" sz="700" b="1" i="0" u="none" strike="noStrike">
                        <a:effectLst/>
                        <a:latin typeface="Roma"/>
                      </a:endParaRPr>
                    </a:p>
                  </a:txBody>
                  <a:tcPr marL="8224" marR="8224" marT="8224" marB="0" anchor="ctr"/>
                </a:tc>
              </a:tr>
              <a:tr h="139804">
                <a:tc>
                  <a:txBody>
                    <a:bodyPr/>
                    <a:lstStyle/>
                    <a:p>
                      <a:pPr algn="ctr" fontAlgn="ctr"/>
                      <a:r>
                        <a:rPr lang="en-SG" sz="700" u="none" strike="noStrike">
                          <a:effectLst/>
                        </a:rPr>
                        <a:t>TP_CNTRP</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User</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HLMY_CIB</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DYN_TRNRP_PL</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HLMY_CIB.REP</a:t>
                      </a:r>
                      <a:endParaRPr lang="en-SG" sz="700" b="1" i="0" u="none" strike="noStrike">
                        <a:effectLst/>
                        <a:latin typeface="Roma"/>
                      </a:endParaRPr>
                    </a:p>
                  </a:txBody>
                  <a:tcPr marL="8224" marR="8224" marT="8224" marB="0" anchor="ctr"/>
                </a:tc>
              </a:tr>
              <a:tr h="139804">
                <a:tc>
                  <a:txBody>
                    <a:bodyPr/>
                    <a:lstStyle/>
                    <a:p>
                      <a:pPr algn="ctr" fontAlgn="ctr"/>
                      <a:r>
                        <a:rPr lang="en-SG" sz="700" u="none" strike="noStrike">
                          <a:effectLst/>
                        </a:rPr>
                        <a:t>TP_CNTRP</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User</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CSA</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DYN_TRNRP_PL</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CSA.REP</a:t>
                      </a:r>
                      <a:endParaRPr lang="en-SG" sz="700" b="1" i="0" u="none" strike="noStrike">
                        <a:effectLst/>
                        <a:latin typeface="Roma"/>
                      </a:endParaRPr>
                    </a:p>
                  </a:txBody>
                  <a:tcPr marL="8224" marR="8224" marT="8224" marB="0" anchor="ctr"/>
                </a:tc>
              </a:tr>
              <a:tr h="139804">
                <a:tc>
                  <a:txBody>
                    <a:bodyPr/>
                    <a:lstStyle/>
                    <a:p>
                      <a:pPr algn="ctr" fontAlgn="ctr"/>
                      <a:r>
                        <a:rPr lang="en-SG" sz="700" u="none" strike="noStrike">
                          <a:effectLst/>
                        </a:rPr>
                        <a:t>TP_CNTRP</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User</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HL_TRNRP_PL_FEC2</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DYN_TRNRP_PL</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HLMY_DAILYFECREP.REP</a:t>
                      </a:r>
                      <a:endParaRPr lang="en-SG" sz="700" b="1" i="0" u="none" strike="noStrike">
                        <a:effectLst/>
                        <a:latin typeface="Roma"/>
                      </a:endParaRPr>
                    </a:p>
                  </a:txBody>
                  <a:tcPr marL="8224" marR="8224" marT="8224" marB="0" anchor="ctr"/>
                </a:tc>
              </a:tr>
              <a:tr h="139804">
                <a:tc>
                  <a:txBody>
                    <a:bodyPr/>
                    <a:lstStyle/>
                    <a:p>
                      <a:pPr algn="ctr" fontAlgn="ctr"/>
                      <a:r>
                        <a:rPr lang="en-SG" sz="700" u="none" strike="noStrike">
                          <a:effectLst/>
                        </a:rPr>
                        <a:t>TP_CNTRP</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User</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HLMY_DCI_CRM</a:t>
                      </a:r>
                      <a:endParaRPr lang="en-SG" sz="700" b="1" i="0" u="none" strike="noStrike">
                        <a:effectLst/>
                        <a:latin typeface="Roma"/>
                      </a:endParaRPr>
                    </a:p>
                  </a:txBody>
                  <a:tcPr marL="8224" marR="8224" marT="8224" marB="0" anchor="ctr"/>
                </a:tc>
                <a:tc>
                  <a:txBody>
                    <a:bodyPr/>
                    <a:lstStyle/>
                    <a:p>
                      <a:pPr algn="ctr" fontAlgn="ctr"/>
                      <a:r>
                        <a:rPr lang="en-SG" sz="700" u="none" strike="noStrike">
                          <a:effectLst/>
                        </a:rPr>
                        <a:t>DYN_TRNRP_PL</a:t>
                      </a:r>
                      <a:endParaRPr lang="en-SG" sz="700" b="1" i="0" u="none" strike="noStrike">
                        <a:effectLst/>
                        <a:latin typeface="Roma"/>
                      </a:endParaRPr>
                    </a:p>
                  </a:txBody>
                  <a:tcPr marL="8224" marR="8224" marT="8224" marB="0" anchor="ctr"/>
                </a:tc>
                <a:tc>
                  <a:txBody>
                    <a:bodyPr/>
                    <a:lstStyle/>
                    <a:p>
                      <a:pPr algn="ctr" fontAlgn="ctr"/>
                      <a:r>
                        <a:rPr lang="en-SG" sz="700" u="none" strike="noStrike" dirty="0">
                          <a:effectLst/>
                        </a:rPr>
                        <a:t>HLMY_DCI_CRM.REP</a:t>
                      </a:r>
                      <a:endParaRPr lang="en-SG" sz="700" b="1" i="0" u="none" strike="noStrike" dirty="0">
                        <a:effectLst/>
                        <a:latin typeface="Roma"/>
                      </a:endParaRPr>
                    </a:p>
                  </a:txBody>
                  <a:tcPr marL="8224" marR="8224" marT="8224" marB="0" anchor="ctr"/>
                </a:tc>
              </a:tr>
            </a:tbl>
          </a:graphicData>
        </a:graphic>
      </p:graphicFrame>
    </p:spTree>
    <p:extLst>
      <p:ext uri="{BB962C8B-B14F-4D97-AF65-F5344CB8AC3E}">
        <p14:creationId xmlns:p14="http://schemas.microsoft.com/office/powerpoint/2010/main" val="1876426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00113" y="1273175"/>
            <a:ext cx="6840537" cy="358775"/>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9219" name="Titre 1"/>
          <p:cNvSpPr>
            <a:spLocks noGrp="1"/>
          </p:cNvSpPr>
          <p:nvPr>
            <p:ph type="title"/>
          </p:nvPr>
        </p:nvSpPr>
        <p:spPr>
          <a:xfrm>
            <a:off x="395288" y="476250"/>
            <a:ext cx="6408737" cy="649288"/>
          </a:xfrm>
        </p:spPr>
        <p:txBody>
          <a:bodyPr/>
          <a:lstStyle/>
          <a:p>
            <a:r>
              <a:rPr lang="en-US" altLang="en-US" dirty="0" smtClean="0"/>
              <a:t>Contents</a:t>
            </a:r>
            <a:endParaRPr lang="fr-FR" altLang="en-US" dirty="0" smtClean="0"/>
          </a:p>
        </p:txBody>
      </p:sp>
      <p:sp>
        <p:nvSpPr>
          <p:cNvPr id="9220" name="Espace réservé pour une image  2"/>
          <p:cNvSpPr>
            <a:spLocks noGrp="1" noTextEdit="1"/>
          </p:cNvSpPr>
          <p:nvPr>
            <p:ph type="pic" sz="quarter" idx="11"/>
          </p:nvPr>
        </p:nvSpPr>
        <p:spPr>
          <a:xfrm>
            <a:off x="250825" y="5984875"/>
            <a:ext cx="1260475" cy="757238"/>
          </a:xfrm>
        </p:spPr>
      </p:sp>
      <p:sp>
        <p:nvSpPr>
          <p:cNvPr id="4" name="Espace réservé du contenu 3"/>
          <p:cNvSpPr>
            <a:spLocks noGrp="1"/>
          </p:cNvSpPr>
          <p:nvPr>
            <p:ph sz="quarter" idx="12"/>
          </p:nvPr>
        </p:nvSpPr>
        <p:spPr/>
        <p:txBody>
          <a:bodyPr>
            <a:normAutofit/>
          </a:bodyPr>
          <a:lstStyle/>
          <a:p>
            <a:pPr marL="898525" indent="-719138">
              <a:buClr>
                <a:srgbClr val="E3004F"/>
              </a:buClr>
              <a:buFont typeface="Gill Sans MT" pitchFamily="34" charset="0"/>
              <a:buAutoNum type="arabicPeriod"/>
            </a:pPr>
            <a:r>
              <a:rPr lang="fr-FR" altLang="en-US" cap="none" dirty="0" smtClean="0">
                <a:solidFill>
                  <a:srgbClr val="E3004F"/>
                </a:solidFill>
              </a:rPr>
              <a:t>Introduction</a:t>
            </a:r>
          </a:p>
          <a:p>
            <a:pPr marL="898525" indent="-719138">
              <a:buFont typeface="Gill Sans MT" pitchFamily="34" charset="0"/>
              <a:buAutoNum type="arabicPeriod"/>
            </a:pPr>
            <a:r>
              <a:rPr lang="fr-FR" altLang="en-US" cap="none" dirty="0" smtClean="0"/>
              <a:t>Architecture</a:t>
            </a:r>
          </a:p>
          <a:p>
            <a:pPr marL="898525" indent="-719138">
              <a:buFont typeface="Gill Sans MT" pitchFamily="34" charset="0"/>
              <a:buAutoNum type="arabicPeriod"/>
            </a:pPr>
            <a:r>
              <a:rPr lang="fr-FR" altLang="en-US" cap="none" dirty="0" err="1" smtClean="0"/>
              <a:t>Demo</a:t>
            </a:r>
            <a:endParaRPr lang="fr-FR" altLang="en-US" cap="none" dirty="0" smtClean="0"/>
          </a:p>
          <a:p>
            <a:pPr marL="898525" indent="-719138">
              <a:buFont typeface="Gill Sans MT" pitchFamily="34" charset="0"/>
              <a:buAutoNum type="arabicPeriod"/>
            </a:pPr>
            <a:r>
              <a:rPr lang="fr-FR" altLang="en-US" cap="none" dirty="0" err="1" smtClean="0"/>
              <a:t>Summary</a:t>
            </a:r>
            <a:endParaRPr lang="fr-FR" altLang="en-US" cap="none"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Espace réservé du contenu 2"/>
          <p:cNvSpPr>
            <a:spLocks noGrp="1"/>
          </p:cNvSpPr>
          <p:nvPr>
            <p:ph idx="1"/>
          </p:nvPr>
        </p:nvSpPr>
        <p:spPr>
          <a:xfrm>
            <a:off x="323528" y="1052736"/>
            <a:ext cx="8497887" cy="5145088"/>
          </a:xfrm>
        </p:spPr>
        <p:txBody>
          <a:bodyPr/>
          <a:lstStyle/>
          <a:p>
            <a:r>
              <a:rPr lang="en-US" altLang="en-US" dirty="0"/>
              <a:t>Dynamic table analysis</a:t>
            </a:r>
            <a:endParaRPr lang="en-SG" altLang="en-US" dirty="0"/>
          </a:p>
          <a:p>
            <a:pPr lvl="1"/>
            <a:r>
              <a:rPr lang="en-SG" altLang="en-US" dirty="0"/>
              <a:t>Summary of dynamic table </a:t>
            </a:r>
            <a:r>
              <a:rPr lang="en-SG" altLang="en-US" dirty="0" smtClean="0"/>
              <a:t>reference</a:t>
            </a:r>
          </a:p>
          <a:p>
            <a:pPr lvl="1"/>
            <a:endParaRPr lang="en-SG" altLang="en-US" dirty="0"/>
          </a:p>
          <a:p>
            <a:pPr lvl="1"/>
            <a:endParaRPr lang="en-SG" altLang="en-US" dirty="0" smtClean="0"/>
          </a:p>
          <a:p>
            <a:pPr lvl="1"/>
            <a:endParaRPr lang="en-SG" altLang="en-US" dirty="0"/>
          </a:p>
          <a:p>
            <a:pPr lvl="2"/>
            <a:endParaRPr lang="en-SG" altLang="en-US" dirty="0" smtClean="0"/>
          </a:p>
          <a:p>
            <a:pPr lvl="2"/>
            <a:r>
              <a:rPr lang="en-SG" altLang="en-US" dirty="0" smtClean="0"/>
              <a:t>This dynamic tables are referenced more than once. Why?</a:t>
            </a:r>
          </a:p>
          <a:p>
            <a:pPr lvl="1"/>
            <a:r>
              <a:rPr lang="en-SG" altLang="en-US" dirty="0"/>
              <a:t> Details of dynamic table </a:t>
            </a:r>
            <a:r>
              <a:rPr lang="en-SG" altLang="en-US" dirty="0" smtClean="0"/>
              <a:t>reference</a:t>
            </a:r>
          </a:p>
          <a:p>
            <a:pPr lvl="1"/>
            <a:endParaRPr lang="en-US" altLang="en-US" dirty="0"/>
          </a:p>
          <a:p>
            <a:pPr lvl="1"/>
            <a:endParaRPr lang="en-US" altLang="en-US" dirty="0" smtClean="0"/>
          </a:p>
          <a:p>
            <a:pPr lvl="2"/>
            <a:r>
              <a:rPr lang="en-US" altLang="en-US" dirty="0" smtClean="0"/>
              <a:t>This sheet shows which </a:t>
            </a:r>
            <a:r>
              <a:rPr lang="en-US" altLang="en-US" dirty="0" err="1" smtClean="0"/>
              <a:t>datamart</a:t>
            </a:r>
            <a:r>
              <a:rPr lang="en-US" altLang="en-US" dirty="0" smtClean="0"/>
              <a:t> tables use those dynamic tables. It will be easier for users to do further investigation. </a:t>
            </a:r>
          </a:p>
        </p:txBody>
      </p:sp>
      <p:sp>
        <p:nvSpPr>
          <p:cNvPr id="12290" name="Titre 1"/>
          <p:cNvSpPr>
            <a:spLocks noGrp="1"/>
          </p:cNvSpPr>
          <p:nvPr>
            <p:ph type="title"/>
          </p:nvPr>
        </p:nvSpPr>
        <p:spPr/>
        <p:txBody>
          <a:bodyPr/>
          <a:lstStyle/>
          <a:p>
            <a:r>
              <a:rPr lang="en-US" altLang="en-US" dirty="0"/>
              <a:t>Sample : Hong Leong DM analysis</a:t>
            </a:r>
            <a:br>
              <a:rPr lang="en-US" altLang="en-US" dirty="0"/>
            </a:br>
            <a:endParaRPr lang="en-US" altLang="en-US" dirty="0" smtClean="0"/>
          </a:p>
        </p:txBody>
      </p:sp>
      <p:sp>
        <p:nvSpPr>
          <p:cNvPr id="4" name="Espace réservé du texte 3"/>
          <p:cNvSpPr>
            <a:spLocks noGrp="1"/>
          </p:cNvSpPr>
          <p:nvPr>
            <p:ph type="body" sz="quarter" idx="10"/>
          </p:nvPr>
        </p:nvSpPr>
        <p:spPr>
          <a:xfrm>
            <a:off x="4572000" y="71438"/>
            <a:ext cx="4321175" cy="261937"/>
          </a:xfrm>
        </p:spPr>
        <p:txBody>
          <a:bodyPr rtlCol="0"/>
          <a:lstStyle/>
          <a:p>
            <a:pPr fontAlgn="auto">
              <a:spcAft>
                <a:spcPts val="0"/>
              </a:spcAft>
              <a:defRPr/>
            </a:pPr>
            <a:r>
              <a:rPr lang="en-US" dirty="0" err="1" smtClean="0"/>
              <a:t>Dm</a:t>
            </a:r>
            <a:r>
              <a:rPr lang="en-US" dirty="0" smtClean="0"/>
              <a:t> analysis tool</a:t>
            </a:r>
          </a:p>
        </p:txBody>
      </p:sp>
      <p:graphicFrame>
        <p:nvGraphicFramePr>
          <p:cNvPr id="2" name="Table 1"/>
          <p:cNvGraphicFramePr>
            <a:graphicFrameLocks noGrp="1"/>
          </p:cNvGraphicFramePr>
          <p:nvPr>
            <p:extLst>
              <p:ext uri="{D42A27DB-BD31-4B8C-83A1-F6EECF244321}">
                <p14:modId xmlns:p14="http://schemas.microsoft.com/office/powerpoint/2010/main" val="1637500650"/>
              </p:ext>
            </p:extLst>
          </p:nvPr>
        </p:nvGraphicFramePr>
        <p:xfrm>
          <a:off x="827584" y="1916832"/>
          <a:ext cx="7150100" cy="1133475"/>
        </p:xfrm>
        <a:graphic>
          <a:graphicData uri="http://schemas.openxmlformats.org/drawingml/2006/table">
            <a:tbl>
              <a:tblPr>
                <a:tableStyleId>{5C22544A-7EE6-4342-B048-85BDC9FD1C3A}</a:tableStyleId>
              </a:tblPr>
              <a:tblGrid>
                <a:gridCol w="1827177"/>
                <a:gridCol w="1246668"/>
                <a:gridCol w="1497270"/>
                <a:gridCol w="2578985"/>
              </a:tblGrid>
              <a:tr h="161925">
                <a:tc>
                  <a:txBody>
                    <a:bodyPr/>
                    <a:lstStyle/>
                    <a:p>
                      <a:pPr algn="ctr" fontAlgn="ctr"/>
                      <a:r>
                        <a:rPr lang="en-SG" sz="800" u="none" strike="noStrike">
                          <a:effectLst/>
                        </a:rPr>
                        <a:t>Dynamic table name</a:t>
                      </a:r>
                      <a:endParaRPr lang="en-SG" sz="800" b="1" i="0" u="none" strike="noStrike">
                        <a:effectLst/>
                        <a:latin typeface="Tahoma"/>
                      </a:endParaRPr>
                    </a:p>
                  </a:txBody>
                  <a:tcPr marL="9525" marR="9525" marT="9525" marB="0" anchor="ctr"/>
                </a:tc>
                <a:tc>
                  <a:txBody>
                    <a:bodyPr/>
                    <a:lstStyle/>
                    <a:p>
                      <a:pPr algn="ctr" fontAlgn="ctr"/>
                      <a:r>
                        <a:rPr lang="en-SG" sz="800" u="none" strike="noStrike">
                          <a:effectLst/>
                        </a:rPr>
                        <a:t>Category</a:t>
                      </a:r>
                      <a:endParaRPr lang="en-SG" sz="800" b="1" i="0" u="none" strike="noStrike">
                        <a:effectLst/>
                        <a:latin typeface="Tahoma"/>
                      </a:endParaRPr>
                    </a:p>
                  </a:txBody>
                  <a:tcPr marL="9525" marR="9525" marT="9525" marB="0" anchor="ctr"/>
                </a:tc>
                <a:tc>
                  <a:txBody>
                    <a:bodyPr/>
                    <a:lstStyle/>
                    <a:p>
                      <a:pPr algn="ctr" fontAlgn="ctr"/>
                      <a:r>
                        <a:rPr lang="en-SG" sz="800" u="none" strike="noStrike">
                          <a:effectLst/>
                        </a:rPr>
                        <a:t>Dynamic table type</a:t>
                      </a:r>
                      <a:endParaRPr lang="en-SG" sz="800" b="1" i="0" u="none" strike="noStrike">
                        <a:effectLst/>
                        <a:latin typeface="Tahoma"/>
                      </a:endParaRPr>
                    </a:p>
                  </a:txBody>
                  <a:tcPr marL="9525" marR="9525" marT="9525" marB="0" anchor="ctr"/>
                </a:tc>
                <a:tc>
                  <a:txBody>
                    <a:bodyPr/>
                    <a:lstStyle/>
                    <a:p>
                      <a:pPr algn="ctr" fontAlgn="ctr"/>
                      <a:r>
                        <a:rPr lang="en-SG" sz="800" u="none" strike="noStrike">
                          <a:effectLst/>
                        </a:rPr>
                        <a:t># of  Datamart table referenced</a:t>
                      </a:r>
                      <a:endParaRPr lang="en-SG" sz="800" b="1" i="0" u="none" strike="noStrike">
                        <a:effectLst/>
                        <a:latin typeface="Tahoma"/>
                      </a:endParaRPr>
                    </a:p>
                  </a:txBody>
                  <a:tcPr marL="9525" marR="9525" marT="9525" marB="0" anchor="ctr"/>
                </a:tc>
              </a:tr>
              <a:tr h="161925">
                <a:tc>
                  <a:txBody>
                    <a:bodyPr/>
                    <a:lstStyle/>
                    <a:p>
                      <a:pPr algn="ctr" fontAlgn="ctr"/>
                      <a:r>
                        <a:rPr lang="en-SG" sz="800" u="none" strike="noStrike">
                          <a:effectLst/>
                        </a:rPr>
                        <a:t>MLC_TRNRP_FX</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User Additional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Copy Creation</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2</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HL_TRNRP_PL_FEC2</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User</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DYN_TRNRP_PL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3</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MLC_CS_LIVE</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User Additional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DYN_TRNRP_CS</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2</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ERM_BT_MYR_2</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User</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PL VAR</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3</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DYN_TP</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User</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DYN_TRNRP_PL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2</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ERM_MKT_IRBASIS_AH</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User Additional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Simulation</a:t>
                      </a:r>
                      <a:endParaRPr lang="en-SG" sz="800" b="1" i="0" u="none" strike="noStrike">
                        <a:effectLst/>
                        <a:latin typeface="Roma"/>
                      </a:endParaRPr>
                    </a:p>
                  </a:txBody>
                  <a:tcPr marL="9525" marR="9525" marT="9525" marB="0" anchor="ctr"/>
                </a:tc>
                <a:tc>
                  <a:txBody>
                    <a:bodyPr/>
                    <a:lstStyle/>
                    <a:p>
                      <a:pPr algn="ctr" fontAlgn="ctr"/>
                      <a:r>
                        <a:rPr lang="en-SG" sz="800" u="none" strike="noStrike" dirty="0">
                          <a:effectLst/>
                        </a:rPr>
                        <a:t>2</a:t>
                      </a:r>
                      <a:endParaRPr lang="en-SG" sz="800" b="1" i="0" u="none" strike="noStrike" dirty="0">
                        <a:effectLst/>
                        <a:latin typeface="Roma"/>
                      </a:endParaRPr>
                    </a:p>
                  </a:txBody>
                  <a:tcPr marL="9525" marR="9525" marT="9525" marB="0" anchor="ct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170264382"/>
              </p:ext>
            </p:extLst>
          </p:nvPr>
        </p:nvGraphicFramePr>
        <p:xfrm>
          <a:off x="827584" y="4293096"/>
          <a:ext cx="6337300" cy="485775"/>
        </p:xfrm>
        <a:graphic>
          <a:graphicData uri="http://schemas.openxmlformats.org/drawingml/2006/table">
            <a:tbl>
              <a:tblPr>
                <a:tableStyleId>{5C22544A-7EE6-4342-B048-85BDC9FD1C3A}</a:tableStyleId>
              </a:tblPr>
              <a:tblGrid>
                <a:gridCol w="2005595"/>
                <a:gridCol w="1247150"/>
                <a:gridCol w="1497850"/>
                <a:gridCol w="1586705"/>
              </a:tblGrid>
              <a:tr h="161925">
                <a:tc>
                  <a:txBody>
                    <a:bodyPr/>
                    <a:lstStyle/>
                    <a:p>
                      <a:pPr algn="ctr" fontAlgn="ctr"/>
                      <a:r>
                        <a:rPr lang="en-SG" sz="800" u="none" strike="noStrike">
                          <a:effectLst/>
                        </a:rPr>
                        <a:t>Dynamic table name</a:t>
                      </a:r>
                      <a:endParaRPr lang="en-SG" sz="800" b="1" i="0" u="none" strike="noStrike">
                        <a:effectLst/>
                        <a:latin typeface="Tahoma"/>
                      </a:endParaRPr>
                    </a:p>
                  </a:txBody>
                  <a:tcPr marL="9525" marR="9525" marT="9525" marB="0" anchor="ctr"/>
                </a:tc>
                <a:tc>
                  <a:txBody>
                    <a:bodyPr/>
                    <a:lstStyle/>
                    <a:p>
                      <a:pPr algn="ctr" fontAlgn="ctr"/>
                      <a:r>
                        <a:rPr lang="en-SG" sz="800" u="none" strike="noStrike">
                          <a:effectLst/>
                        </a:rPr>
                        <a:t>Category</a:t>
                      </a:r>
                      <a:endParaRPr lang="en-SG" sz="800" b="1" i="0" u="none" strike="noStrike">
                        <a:effectLst/>
                        <a:latin typeface="Tahoma"/>
                      </a:endParaRPr>
                    </a:p>
                  </a:txBody>
                  <a:tcPr marL="9525" marR="9525" marT="9525" marB="0" anchor="ctr"/>
                </a:tc>
                <a:tc>
                  <a:txBody>
                    <a:bodyPr/>
                    <a:lstStyle/>
                    <a:p>
                      <a:pPr algn="ctr" fontAlgn="ctr"/>
                      <a:r>
                        <a:rPr lang="en-SG" sz="800" u="none" strike="noStrike">
                          <a:effectLst/>
                        </a:rPr>
                        <a:t>Dynamic table type</a:t>
                      </a:r>
                      <a:endParaRPr lang="en-SG" sz="800" b="1" i="0" u="none" strike="noStrike">
                        <a:effectLst/>
                        <a:latin typeface="Tahoma"/>
                      </a:endParaRPr>
                    </a:p>
                  </a:txBody>
                  <a:tcPr marL="9525" marR="9525" marT="9525" marB="0" anchor="ctr"/>
                </a:tc>
                <a:tc>
                  <a:txBody>
                    <a:bodyPr/>
                    <a:lstStyle/>
                    <a:p>
                      <a:pPr algn="ctr" fontAlgn="ctr"/>
                      <a:r>
                        <a:rPr lang="en-SG" sz="800" u="none" strike="noStrike">
                          <a:effectLst/>
                        </a:rPr>
                        <a:t>Datamart Table Name</a:t>
                      </a:r>
                      <a:endParaRPr lang="en-SG" sz="800" b="1" i="0" u="none" strike="noStrike">
                        <a:effectLst/>
                        <a:latin typeface="Tahoma"/>
                      </a:endParaRPr>
                    </a:p>
                  </a:txBody>
                  <a:tcPr marL="9525" marR="9525" marT="9525" marB="0" anchor="ctr"/>
                </a:tc>
              </a:tr>
              <a:tr h="161925">
                <a:tc>
                  <a:txBody>
                    <a:bodyPr/>
                    <a:lstStyle/>
                    <a:p>
                      <a:pPr algn="ctr" fontAlgn="ctr"/>
                      <a:r>
                        <a:rPr lang="en-SG" sz="800" u="none" strike="noStrike">
                          <a:effectLst/>
                        </a:rPr>
                        <a:t>MLC_TRNRP_FX</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User Additional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Copy Creation</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MLC_FX.DBF</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MLC_TRNRP_FX</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User Additional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Copy Creation</a:t>
                      </a:r>
                      <a:endParaRPr lang="en-SG" sz="800" b="1" i="0" u="none" strike="noStrike">
                        <a:effectLst/>
                        <a:latin typeface="Roma"/>
                      </a:endParaRPr>
                    </a:p>
                  </a:txBody>
                  <a:tcPr marL="9525" marR="9525" marT="9525" marB="0" anchor="ctr"/>
                </a:tc>
                <a:tc>
                  <a:txBody>
                    <a:bodyPr/>
                    <a:lstStyle/>
                    <a:p>
                      <a:pPr algn="ctr" fontAlgn="ctr"/>
                      <a:r>
                        <a:rPr lang="en-SG" sz="800" u="none" strike="noStrike" dirty="0">
                          <a:effectLst/>
                        </a:rPr>
                        <a:t>ERM_FX.REP</a:t>
                      </a:r>
                      <a:endParaRPr lang="en-SG" sz="800" b="1" i="0" u="none" strike="noStrike" dirty="0">
                        <a:effectLst/>
                        <a:latin typeface="Roma"/>
                      </a:endParaRPr>
                    </a:p>
                  </a:txBody>
                  <a:tcPr marL="9525" marR="9525" marT="9525" marB="0" anchor="ctr"/>
                </a:tc>
              </a:tr>
            </a:tbl>
          </a:graphicData>
        </a:graphic>
      </p:graphicFrame>
    </p:spTree>
    <p:extLst>
      <p:ext uri="{BB962C8B-B14F-4D97-AF65-F5344CB8AC3E}">
        <p14:creationId xmlns:p14="http://schemas.microsoft.com/office/powerpoint/2010/main" val="411743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Espace réservé du contenu 2"/>
          <p:cNvSpPr>
            <a:spLocks noGrp="1"/>
          </p:cNvSpPr>
          <p:nvPr>
            <p:ph idx="1"/>
          </p:nvPr>
        </p:nvSpPr>
        <p:spPr>
          <a:xfrm>
            <a:off x="323528" y="1052736"/>
            <a:ext cx="8497887" cy="5145088"/>
          </a:xfrm>
        </p:spPr>
        <p:txBody>
          <a:bodyPr/>
          <a:lstStyle/>
          <a:p>
            <a:r>
              <a:rPr lang="en-US" altLang="en-US" dirty="0" smtClean="0"/>
              <a:t>Datamart table </a:t>
            </a:r>
            <a:r>
              <a:rPr lang="en-US" altLang="en-US" dirty="0"/>
              <a:t>analysis</a:t>
            </a:r>
            <a:endParaRPr lang="en-SG" altLang="en-US" dirty="0"/>
          </a:p>
          <a:p>
            <a:pPr lvl="1"/>
            <a:r>
              <a:rPr lang="en-SG" altLang="en-US" dirty="0"/>
              <a:t>Datamart table fields exceeds </a:t>
            </a:r>
            <a:r>
              <a:rPr lang="en-SG" altLang="en-US" dirty="0" smtClean="0"/>
              <a:t>199</a:t>
            </a:r>
          </a:p>
          <a:p>
            <a:pPr lvl="1"/>
            <a:endParaRPr lang="en-US" altLang="en-US" dirty="0" smtClean="0"/>
          </a:p>
          <a:p>
            <a:pPr lvl="1"/>
            <a:endParaRPr lang="en-US" altLang="en-US" dirty="0"/>
          </a:p>
          <a:p>
            <a:pPr lvl="1"/>
            <a:endParaRPr lang="en-US" altLang="en-US" dirty="0" smtClean="0"/>
          </a:p>
          <a:p>
            <a:pPr lvl="2"/>
            <a:r>
              <a:rPr lang="en-US" altLang="en-US" dirty="0" smtClean="0"/>
              <a:t>Tables with 200 fields! They shall find way to reduce the size of the tables.</a:t>
            </a:r>
          </a:p>
          <a:p>
            <a:pPr lvl="1"/>
            <a:r>
              <a:rPr lang="en-SG" altLang="en-US" dirty="0"/>
              <a:t>Datamart table has less fields than dynamic table fields</a:t>
            </a:r>
            <a:endParaRPr lang="en-US" altLang="en-US" dirty="0"/>
          </a:p>
          <a:p>
            <a:pPr lvl="1"/>
            <a:endParaRPr lang="en-US" altLang="en-US" dirty="0" smtClean="0"/>
          </a:p>
          <a:p>
            <a:pPr lvl="2"/>
            <a:endParaRPr lang="en-US" altLang="en-US" dirty="0" smtClean="0"/>
          </a:p>
          <a:p>
            <a:pPr lvl="2"/>
            <a:endParaRPr lang="en-US" altLang="en-US" dirty="0"/>
          </a:p>
          <a:p>
            <a:pPr lvl="2"/>
            <a:endParaRPr lang="en-US" altLang="en-US" dirty="0" smtClean="0"/>
          </a:p>
          <a:p>
            <a:pPr lvl="2"/>
            <a:endParaRPr lang="en-US" altLang="en-US" dirty="0"/>
          </a:p>
          <a:p>
            <a:pPr lvl="2"/>
            <a:endParaRPr lang="en-US" altLang="en-US" dirty="0" smtClean="0"/>
          </a:p>
          <a:p>
            <a:pPr lvl="2"/>
            <a:r>
              <a:rPr lang="en-US" altLang="en-US" dirty="0" smtClean="0"/>
              <a:t>Can we uncheck those fields found in dynamic tables but not used in </a:t>
            </a:r>
            <a:r>
              <a:rPr lang="en-US" altLang="en-US" dirty="0" err="1" smtClean="0"/>
              <a:t>datamart</a:t>
            </a:r>
            <a:r>
              <a:rPr lang="en-US" altLang="en-US" dirty="0" smtClean="0"/>
              <a:t> tables?</a:t>
            </a:r>
          </a:p>
        </p:txBody>
      </p:sp>
      <p:sp>
        <p:nvSpPr>
          <p:cNvPr id="12290" name="Titre 1"/>
          <p:cNvSpPr>
            <a:spLocks noGrp="1"/>
          </p:cNvSpPr>
          <p:nvPr>
            <p:ph type="title"/>
          </p:nvPr>
        </p:nvSpPr>
        <p:spPr/>
        <p:txBody>
          <a:bodyPr/>
          <a:lstStyle/>
          <a:p>
            <a:r>
              <a:rPr lang="en-US" altLang="en-US" dirty="0"/>
              <a:t>Sample : Hong Leong DM analysis</a:t>
            </a:r>
            <a:br>
              <a:rPr lang="en-US" altLang="en-US" dirty="0"/>
            </a:br>
            <a:endParaRPr lang="en-US" altLang="en-US" dirty="0" smtClean="0"/>
          </a:p>
        </p:txBody>
      </p:sp>
      <p:sp>
        <p:nvSpPr>
          <p:cNvPr id="4" name="Espace réservé du texte 3"/>
          <p:cNvSpPr>
            <a:spLocks noGrp="1"/>
          </p:cNvSpPr>
          <p:nvPr>
            <p:ph type="body" sz="quarter" idx="10"/>
          </p:nvPr>
        </p:nvSpPr>
        <p:spPr>
          <a:xfrm>
            <a:off x="4572000" y="71438"/>
            <a:ext cx="4321175" cy="261937"/>
          </a:xfrm>
        </p:spPr>
        <p:txBody>
          <a:bodyPr rtlCol="0"/>
          <a:lstStyle/>
          <a:p>
            <a:pPr fontAlgn="auto">
              <a:spcAft>
                <a:spcPts val="0"/>
              </a:spcAft>
              <a:defRPr/>
            </a:pPr>
            <a:r>
              <a:rPr lang="en-US" dirty="0" err="1" smtClean="0"/>
              <a:t>Dm</a:t>
            </a:r>
            <a:r>
              <a:rPr lang="en-US" dirty="0" smtClean="0"/>
              <a:t> analysis tool</a:t>
            </a:r>
          </a:p>
        </p:txBody>
      </p:sp>
      <p:graphicFrame>
        <p:nvGraphicFramePr>
          <p:cNvPr id="2" name="Table 1"/>
          <p:cNvGraphicFramePr>
            <a:graphicFrameLocks noGrp="1"/>
          </p:cNvGraphicFramePr>
          <p:nvPr>
            <p:extLst>
              <p:ext uri="{D42A27DB-BD31-4B8C-83A1-F6EECF244321}">
                <p14:modId xmlns:p14="http://schemas.microsoft.com/office/powerpoint/2010/main" val="773209142"/>
              </p:ext>
            </p:extLst>
          </p:nvPr>
        </p:nvGraphicFramePr>
        <p:xfrm>
          <a:off x="1043608" y="1844824"/>
          <a:ext cx="3835400" cy="1133475"/>
        </p:xfrm>
        <a:graphic>
          <a:graphicData uri="http://schemas.openxmlformats.org/drawingml/2006/table">
            <a:tbl>
              <a:tblPr>
                <a:tableStyleId>{5C22544A-7EE6-4342-B048-85BDC9FD1C3A}</a:tableStyleId>
              </a:tblPr>
              <a:tblGrid>
                <a:gridCol w="2247900"/>
                <a:gridCol w="1587500"/>
              </a:tblGrid>
              <a:tr h="161925">
                <a:tc>
                  <a:txBody>
                    <a:bodyPr/>
                    <a:lstStyle/>
                    <a:p>
                      <a:pPr algn="ctr" fontAlgn="ctr"/>
                      <a:r>
                        <a:rPr lang="en-SG" sz="800" u="none" strike="noStrike">
                          <a:effectLst/>
                        </a:rPr>
                        <a:t>    Datamart table name    </a:t>
                      </a:r>
                      <a:endParaRPr lang="en-SG" sz="800" b="1" i="0" u="none" strike="noStrike">
                        <a:effectLst/>
                        <a:latin typeface="Tahoma"/>
                      </a:endParaRPr>
                    </a:p>
                  </a:txBody>
                  <a:tcPr marL="9525" marR="9525" marT="9525" marB="0" anchor="ctr"/>
                </a:tc>
                <a:tc>
                  <a:txBody>
                    <a:bodyPr/>
                    <a:lstStyle/>
                    <a:p>
                      <a:pPr algn="ctr" fontAlgn="ctr"/>
                      <a:r>
                        <a:rPr lang="en-SG" sz="800" u="none" strike="noStrike">
                          <a:effectLst/>
                        </a:rPr>
                        <a:t>Field count</a:t>
                      </a:r>
                      <a:endParaRPr lang="en-SG" sz="800" b="1" i="0" u="none" strike="noStrike">
                        <a:effectLst/>
                        <a:latin typeface="Tahoma"/>
                      </a:endParaRPr>
                    </a:p>
                  </a:txBody>
                  <a:tcPr marL="9525" marR="9525" marT="9525" marB="0" anchor="ctr"/>
                </a:tc>
              </a:tr>
              <a:tr h="161925">
                <a:tc>
                  <a:txBody>
                    <a:bodyPr/>
                    <a:lstStyle/>
                    <a:p>
                      <a:pPr algn="ctr" fontAlgn="ctr"/>
                      <a:r>
                        <a:rPr lang="en-SG" sz="800" u="none" strike="noStrike">
                          <a:effectLst/>
                        </a:rPr>
                        <a:t>PL_012.REP</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248</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HLSG_BOND.REP</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224</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HL_PL_012.REP</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254</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HLSG_BOND_NEW.REP</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311</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PL_C012.REP</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202</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ERM_MV.REP</a:t>
                      </a:r>
                      <a:endParaRPr lang="en-SG" sz="800" b="1" i="0" u="none" strike="noStrike">
                        <a:effectLst/>
                        <a:latin typeface="Roma"/>
                      </a:endParaRPr>
                    </a:p>
                  </a:txBody>
                  <a:tcPr marL="9525" marR="9525" marT="9525" marB="0" anchor="ctr"/>
                </a:tc>
                <a:tc>
                  <a:txBody>
                    <a:bodyPr/>
                    <a:lstStyle/>
                    <a:p>
                      <a:pPr algn="ctr" fontAlgn="ctr"/>
                      <a:r>
                        <a:rPr lang="en-SG" sz="800" u="none" strike="noStrike" dirty="0">
                          <a:effectLst/>
                        </a:rPr>
                        <a:t>217</a:t>
                      </a:r>
                      <a:endParaRPr lang="en-SG" sz="800" b="1" i="0" u="none" strike="noStrike" dirty="0">
                        <a:effectLst/>
                        <a:latin typeface="Roma"/>
                      </a:endParaRPr>
                    </a:p>
                  </a:txBody>
                  <a:tcPr marL="9525" marR="9525" marT="9525" marB="0" anchor="ct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035134378"/>
              </p:ext>
            </p:extLst>
          </p:nvPr>
        </p:nvGraphicFramePr>
        <p:xfrm>
          <a:off x="1043608" y="3789040"/>
          <a:ext cx="6997701" cy="1943100"/>
        </p:xfrm>
        <a:graphic>
          <a:graphicData uri="http://schemas.openxmlformats.org/drawingml/2006/table">
            <a:tbl>
              <a:tblPr>
                <a:tableStyleId>{5C22544A-7EE6-4342-B048-85BDC9FD1C3A}</a:tableStyleId>
              </a:tblPr>
              <a:tblGrid>
                <a:gridCol w="1586061"/>
                <a:gridCol w="913571"/>
                <a:gridCol w="1665364"/>
                <a:gridCol w="1246644"/>
                <a:gridCol w="1586061"/>
              </a:tblGrid>
              <a:tr h="161925">
                <a:tc>
                  <a:txBody>
                    <a:bodyPr/>
                    <a:lstStyle/>
                    <a:p>
                      <a:pPr algn="ctr" fontAlgn="ctr"/>
                      <a:r>
                        <a:rPr lang="en-SG" sz="800" u="none" strike="noStrike">
                          <a:effectLst/>
                        </a:rPr>
                        <a:t>Datamart table name</a:t>
                      </a:r>
                      <a:endParaRPr lang="en-SG" sz="800" b="1" i="0" u="none" strike="noStrike">
                        <a:effectLst/>
                        <a:latin typeface="Tahoma"/>
                      </a:endParaRPr>
                    </a:p>
                  </a:txBody>
                  <a:tcPr marL="9525" marR="9525" marT="9525" marB="0" anchor="ctr"/>
                </a:tc>
                <a:tc>
                  <a:txBody>
                    <a:bodyPr/>
                    <a:lstStyle/>
                    <a:p>
                      <a:pPr algn="ctr" fontAlgn="ctr"/>
                      <a:r>
                        <a:rPr lang="en-SG" sz="800" u="none" strike="noStrike">
                          <a:effectLst/>
                        </a:rPr>
                        <a:t>Field count</a:t>
                      </a:r>
                      <a:endParaRPr lang="en-SG" sz="800" b="1" i="0" u="none" strike="noStrike">
                        <a:effectLst/>
                        <a:latin typeface="Tahoma"/>
                      </a:endParaRPr>
                    </a:p>
                  </a:txBody>
                  <a:tcPr marL="9525" marR="9525" marT="9525" marB="0" anchor="ctr"/>
                </a:tc>
                <a:tc>
                  <a:txBody>
                    <a:bodyPr/>
                    <a:lstStyle/>
                    <a:p>
                      <a:pPr algn="ctr" fontAlgn="ctr"/>
                      <a:r>
                        <a:rPr lang="en-SG" sz="800" u="none" strike="noStrike">
                          <a:effectLst/>
                        </a:rPr>
                        <a:t>Dynamic table name</a:t>
                      </a:r>
                      <a:endParaRPr lang="en-SG" sz="800" b="1" i="0" u="none" strike="noStrike">
                        <a:effectLst/>
                        <a:latin typeface="Tahoma"/>
                      </a:endParaRPr>
                    </a:p>
                  </a:txBody>
                  <a:tcPr marL="9525" marR="9525" marT="9525" marB="0" anchor="ctr"/>
                </a:tc>
                <a:tc>
                  <a:txBody>
                    <a:bodyPr/>
                    <a:lstStyle/>
                    <a:p>
                      <a:pPr algn="ctr" fontAlgn="ctr"/>
                      <a:r>
                        <a:rPr lang="en-SG" sz="800" u="none" strike="noStrike">
                          <a:effectLst/>
                        </a:rPr>
                        <a:t>Category</a:t>
                      </a:r>
                      <a:endParaRPr lang="en-SG" sz="800" b="1" i="0" u="none" strike="noStrike">
                        <a:effectLst/>
                        <a:latin typeface="Tahoma"/>
                      </a:endParaRPr>
                    </a:p>
                  </a:txBody>
                  <a:tcPr marL="9525" marR="9525" marT="9525" marB="0" anchor="ctr"/>
                </a:tc>
                <a:tc>
                  <a:txBody>
                    <a:bodyPr/>
                    <a:lstStyle/>
                    <a:p>
                      <a:pPr algn="ctr" fontAlgn="ctr"/>
                      <a:r>
                        <a:rPr lang="en-SG" sz="800" u="none" strike="noStrike">
                          <a:effectLst/>
                        </a:rPr>
                        <a:t>Dynamic table field</a:t>
                      </a:r>
                      <a:endParaRPr lang="en-SG" sz="800" b="1" i="0" u="none" strike="noStrike">
                        <a:effectLst/>
                        <a:latin typeface="Tahoma"/>
                      </a:endParaRPr>
                    </a:p>
                  </a:txBody>
                  <a:tcPr marL="9525" marR="9525" marT="9525" marB="0" anchor="ctr"/>
                </a:tc>
              </a:tr>
              <a:tr h="161925">
                <a:tc>
                  <a:txBody>
                    <a:bodyPr/>
                    <a:lstStyle/>
                    <a:p>
                      <a:pPr algn="ctr" fontAlgn="ctr"/>
                      <a:r>
                        <a:rPr lang="en-SG" sz="800" u="none" strike="noStrike">
                          <a:effectLst/>
                        </a:rPr>
                        <a:t>HLMY_FEC_CPP.REP</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59</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HLMY_FEC_CPP</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User</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71</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MKBK_2.REP</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11</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DYN_MKBK_2</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Murex</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31</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BT_ACT_MYR_MKTOP.REP</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12</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ERM_BT_ACT_MYR_MKTOP</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User</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14</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FIXING.REP</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25</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DYN_FIXING</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Murex</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27</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HLMY_BOPESS.REP</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67</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HLMY_BOPESS</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User</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84</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MLC_CS_DEAD2.DBF</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19</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MLC_CS_DEAD2</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User Additional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38</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HL_FIN_KLGINT.DBF</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44</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HL_FIN_KLGLINT_TBL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User</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66</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HLMY_FEC_CRM.REP</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61</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HLMY_FEC_CRM</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User</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63</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HL_FIN_KLGINT.REP</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52</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HL_FIN_KLGLINT_TBL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User</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66</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HLMY_BOND2.REP</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117</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HLMY_BOND_FI_2</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User</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162</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CASH_FLOW.REP</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34</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DYN_CASH_FLOW</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Murex</a:t>
                      </a:r>
                      <a:endParaRPr lang="en-SG" sz="800" b="1" i="0" u="none" strike="noStrike">
                        <a:effectLst/>
                        <a:latin typeface="Roma"/>
                      </a:endParaRPr>
                    </a:p>
                  </a:txBody>
                  <a:tcPr marL="9525" marR="9525" marT="9525" marB="0" anchor="ctr"/>
                </a:tc>
                <a:tc>
                  <a:txBody>
                    <a:bodyPr/>
                    <a:lstStyle/>
                    <a:p>
                      <a:pPr algn="ctr" fontAlgn="ctr"/>
                      <a:r>
                        <a:rPr lang="en-SG" sz="800" u="none" strike="noStrike" dirty="0">
                          <a:effectLst/>
                        </a:rPr>
                        <a:t>57</a:t>
                      </a:r>
                      <a:endParaRPr lang="en-SG" sz="800" b="1" i="0" u="none" strike="noStrike" dirty="0">
                        <a:effectLst/>
                        <a:latin typeface="Roma"/>
                      </a:endParaRPr>
                    </a:p>
                  </a:txBody>
                  <a:tcPr marL="9525" marR="9525" marT="9525" marB="0" anchor="ctr"/>
                </a:tc>
              </a:tr>
            </a:tbl>
          </a:graphicData>
        </a:graphic>
      </p:graphicFrame>
    </p:spTree>
    <p:extLst>
      <p:ext uri="{BB962C8B-B14F-4D97-AF65-F5344CB8AC3E}">
        <p14:creationId xmlns:p14="http://schemas.microsoft.com/office/powerpoint/2010/main" val="1876426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Espace réservé du contenu 2"/>
          <p:cNvSpPr>
            <a:spLocks noGrp="1"/>
          </p:cNvSpPr>
          <p:nvPr>
            <p:ph idx="1"/>
          </p:nvPr>
        </p:nvSpPr>
        <p:spPr>
          <a:xfrm>
            <a:off x="323528" y="1052736"/>
            <a:ext cx="8497887" cy="5145088"/>
          </a:xfrm>
        </p:spPr>
        <p:txBody>
          <a:bodyPr/>
          <a:lstStyle/>
          <a:p>
            <a:r>
              <a:rPr lang="en-US" altLang="en-US" dirty="0" smtClean="0"/>
              <a:t>Datamart table </a:t>
            </a:r>
            <a:r>
              <a:rPr lang="en-US" altLang="en-US" dirty="0"/>
              <a:t>analysis</a:t>
            </a:r>
            <a:endParaRPr lang="en-SG" altLang="en-US" dirty="0"/>
          </a:p>
          <a:p>
            <a:pPr lvl="1"/>
            <a:r>
              <a:rPr lang="en-SG" altLang="en-US" dirty="0"/>
              <a:t>Datamart tables with no </a:t>
            </a:r>
            <a:r>
              <a:rPr lang="en-SG" altLang="en-US" dirty="0" smtClean="0"/>
              <a:t>index</a:t>
            </a:r>
          </a:p>
          <a:p>
            <a:pPr lvl="1"/>
            <a:endParaRPr lang="en-US" altLang="en-US" dirty="0"/>
          </a:p>
          <a:p>
            <a:pPr lvl="1"/>
            <a:endParaRPr lang="en-US" altLang="en-US" dirty="0" smtClean="0"/>
          </a:p>
          <a:p>
            <a:pPr lvl="1"/>
            <a:endParaRPr lang="en-US" altLang="en-US" dirty="0"/>
          </a:p>
          <a:p>
            <a:pPr lvl="1"/>
            <a:endParaRPr lang="en-US" altLang="en-US" dirty="0" smtClean="0"/>
          </a:p>
          <a:p>
            <a:pPr lvl="2"/>
            <a:r>
              <a:rPr lang="en-US" altLang="en-US" dirty="0" smtClean="0"/>
              <a:t>All </a:t>
            </a:r>
            <a:r>
              <a:rPr lang="en-US" altLang="en-US" dirty="0" err="1" smtClean="0"/>
              <a:t>datamart</a:t>
            </a:r>
            <a:r>
              <a:rPr lang="en-US" altLang="en-US" dirty="0" smtClean="0"/>
              <a:t> tables shall have at least 1 index. </a:t>
            </a:r>
          </a:p>
          <a:p>
            <a:pPr lvl="2"/>
            <a:endParaRPr lang="en-US" altLang="en-US" dirty="0" smtClean="0"/>
          </a:p>
        </p:txBody>
      </p:sp>
      <p:sp>
        <p:nvSpPr>
          <p:cNvPr id="12290" name="Titre 1"/>
          <p:cNvSpPr>
            <a:spLocks noGrp="1"/>
          </p:cNvSpPr>
          <p:nvPr>
            <p:ph type="title"/>
          </p:nvPr>
        </p:nvSpPr>
        <p:spPr/>
        <p:txBody>
          <a:bodyPr/>
          <a:lstStyle/>
          <a:p>
            <a:r>
              <a:rPr lang="en-US" altLang="en-US" dirty="0"/>
              <a:t>Sample : Hong Leong DM analysis</a:t>
            </a:r>
            <a:br>
              <a:rPr lang="en-US" altLang="en-US" dirty="0"/>
            </a:br>
            <a:endParaRPr lang="en-US" altLang="en-US" dirty="0" smtClean="0"/>
          </a:p>
        </p:txBody>
      </p:sp>
      <p:sp>
        <p:nvSpPr>
          <p:cNvPr id="4" name="Espace réservé du texte 3"/>
          <p:cNvSpPr>
            <a:spLocks noGrp="1"/>
          </p:cNvSpPr>
          <p:nvPr>
            <p:ph type="body" sz="quarter" idx="10"/>
          </p:nvPr>
        </p:nvSpPr>
        <p:spPr>
          <a:xfrm>
            <a:off x="4572000" y="71438"/>
            <a:ext cx="4321175" cy="261937"/>
          </a:xfrm>
        </p:spPr>
        <p:txBody>
          <a:bodyPr rtlCol="0"/>
          <a:lstStyle/>
          <a:p>
            <a:pPr fontAlgn="auto">
              <a:spcAft>
                <a:spcPts val="0"/>
              </a:spcAft>
              <a:defRPr/>
            </a:pPr>
            <a:r>
              <a:rPr lang="en-US" dirty="0" err="1" smtClean="0"/>
              <a:t>Dm</a:t>
            </a:r>
            <a:r>
              <a:rPr lang="en-US" dirty="0" smtClean="0"/>
              <a:t> analysis tool</a:t>
            </a:r>
          </a:p>
        </p:txBody>
      </p:sp>
      <p:graphicFrame>
        <p:nvGraphicFramePr>
          <p:cNvPr id="2" name="Table 1"/>
          <p:cNvGraphicFramePr>
            <a:graphicFrameLocks noGrp="1"/>
          </p:cNvGraphicFramePr>
          <p:nvPr>
            <p:extLst>
              <p:ext uri="{D42A27DB-BD31-4B8C-83A1-F6EECF244321}">
                <p14:modId xmlns:p14="http://schemas.microsoft.com/office/powerpoint/2010/main" val="4283703404"/>
              </p:ext>
            </p:extLst>
          </p:nvPr>
        </p:nvGraphicFramePr>
        <p:xfrm>
          <a:off x="971600" y="1844824"/>
          <a:ext cx="2832100" cy="1295400"/>
        </p:xfrm>
        <a:graphic>
          <a:graphicData uri="http://schemas.openxmlformats.org/drawingml/2006/table">
            <a:tbl>
              <a:tblPr>
                <a:tableStyleId>{5C22544A-7EE6-4342-B048-85BDC9FD1C3A}</a:tableStyleId>
              </a:tblPr>
              <a:tblGrid>
                <a:gridCol w="1917700"/>
                <a:gridCol w="914400"/>
              </a:tblGrid>
              <a:tr h="161925">
                <a:tc>
                  <a:txBody>
                    <a:bodyPr/>
                    <a:lstStyle/>
                    <a:p>
                      <a:pPr algn="ctr" fontAlgn="ctr"/>
                      <a:r>
                        <a:rPr lang="en-SG" sz="800" u="none" strike="noStrike">
                          <a:effectLst/>
                        </a:rPr>
                        <a:t>  Datamart table name  </a:t>
                      </a:r>
                      <a:endParaRPr lang="en-SG" sz="800" b="1" i="0" u="none" strike="noStrike">
                        <a:effectLst/>
                        <a:latin typeface="Tahoma"/>
                      </a:endParaRPr>
                    </a:p>
                  </a:txBody>
                  <a:tcPr marL="9525" marR="9525" marT="9525" marB="0" anchor="ctr"/>
                </a:tc>
                <a:tc>
                  <a:txBody>
                    <a:bodyPr/>
                    <a:lstStyle/>
                    <a:p>
                      <a:pPr algn="ctr" fontAlgn="ctr"/>
                      <a:r>
                        <a:rPr lang="en-SG" sz="800" u="none" strike="noStrike">
                          <a:effectLst/>
                        </a:rPr>
                        <a:t>Index count</a:t>
                      </a:r>
                      <a:endParaRPr lang="en-SG" sz="800" b="1" i="0" u="none" strike="noStrike">
                        <a:effectLst/>
                        <a:latin typeface="Tahoma"/>
                      </a:endParaRPr>
                    </a:p>
                  </a:txBody>
                  <a:tcPr marL="9525" marR="9525" marT="9525" marB="0" anchor="ctr"/>
                </a:tc>
              </a:tr>
              <a:tr h="161925">
                <a:tc>
                  <a:txBody>
                    <a:bodyPr/>
                    <a:lstStyle/>
                    <a:p>
                      <a:pPr algn="ctr" fontAlgn="ctr"/>
                      <a:r>
                        <a:rPr lang="en-SG" sz="800" u="none" strike="noStrike">
                          <a:effectLst/>
                        </a:rPr>
                        <a:t>HEDGE_MSRMNT.REP</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0</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IRD_BASIS_RISK.REP</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0</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BT_ACT_MYR_MKTOP.REP</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0</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C_CNT_EVT_UDF.REP</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0</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ACC_JOURNAL.REP</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0</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PARTIES.REP</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0</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CASH_ARCH.REP</a:t>
                      </a:r>
                      <a:endParaRPr lang="en-SG" sz="800" b="1" i="0" u="none" strike="noStrike">
                        <a:effectLst/>
                        <a:latin typeface="Roma"/>
                      </a:endParaRPr>
                    </a:p>
                  </a:txBody>
                  <a:tcPr marL="9525" marR="9525" marT="9525" marB="0" anchor="ctr"/>
                </a:tc>
                <a:tc>
                  <a:txBody>
                    <a:bodyPr/>
                    <a:lstStyle/>
                    <a:p>
                      <a:pPr algn="ctr" fontAlgn="ctr"/>
                      <a:r>
                        <a:rPr lang="en-SG" sz="800" u="none" strike="noStrike" dirty="0">
                          <a:effectLst/>
                        </a:rPr>
                        <a:t>0</a:t>
                      </a:r>
                      <a:endParaRPr lang="en-SG" sz="800" b="1" i="0" u="none" strike="noStrike" dirty="0">
                        <a:effectLst/>
                        <a:latin typeface="Roma"/>
                      </a:endParaRPr>
                    </a:p>
                  </a:txBody>
                  <a:tcPr marL="9525" marR="9525" marT="9525" marB="0" anchor="ctr"/>
                </a:tc>
              </a:tr>
            </a:tbl>
          </a:graphicData>
        </a:graphic>
      </p:graphicFrame>
    </p:spTree>
    <p:extLst>
      <p:ext uri="{BB962C8B-B14F-4D97-AF65-F5344CB8AC3E}">
        <p14:creationId xmlns:p14="http://schemas.microsoft.com/office/powerpoint/2010/main" val="2090030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Espace réservé du contenu 2"/>
          <p:cNvSpPr>
            <a:spLocks noGrp="1"/>
          </p:cNvSpPr>
          <p:nvPr>
            <p:ph idx="1"/>
          </p:nvPr>
        </p:nvSpPr>
        <p:spPr>
          <a:xfrm>
            <a:off x="323528" y="1052736"/>
            <a:ext cx="8497887" cy="5145088"/>
          </a:xfrm>
        </p:spPr>
        <p:txBody>
          <a:bodyPr/>
          <a:lstStyle/>
          <a:p>
            <a:r>
              <a:rPr lang="en-US" altLang="en-US" dirty="0"/>
              <a:t>Feeder analysis</a:t>
            </a:r>
            <a:endParaRPr lang="en-SG" altLang="en-US" dirty="0"/>
          </a:p>
          <a:p>
            <a:pPr lvl="1"/>
            <a:r>
              <a:rPr lang="en-US" altLang="en-US" dirty="0"/>
              <a:t>Summary of referenced feeders</a:t>
            </a:r>
            <a:r>
              <a:rPr lang="en-US" altLang="en-US" dirty="0" smtClean="0"/>
              <a:t>.</a:t>
            </a:r>
          </a:p>
          <a:p>
            <a:pPr lvl="1"/>
            <a:endParaRPr lang="en-US" altLang="en-US" dirty="0" smtClean="0"/>
          </a:p>
          <a:p>
            <a:pPr lvl="1"/>
            <a:endParaRPr lang="en-US" altLang="en-US" dirty="0"/>
          </a:p>
          <a:p>
            <a:pPr lvl="1"/>
            <a:endParaRPr lang="en-US" altLang="en-US" dirty="0" smtClean="0"/>
          </a:p>
          <a:p>
            <a:pPr lvl="1"/>
            <a:r>
              <a:rPr lang="en-US" altLang="en-US" dirty="0" smtClean="0"/>
              <a:t>DM Tables in Feeder</a:t>
            </a:r>
          </a:p>
          <a:p>
            <a:pPr lvl="2"/>
            <a:endParaRPr lang="en-US" altLang="en-US" dirty="0" smtClean="0"/>
          </a:p>
          <a:p>
            <a:pPr lvl="2"/>
            <a:endParaRPr lang="en-US" altLang="en-US" dirty="0"/>
          </a:p>
          <a:p>
            <a:pPr lvl="2"/>
            <a:endParaRPr lang="en-US" altLang="en-US" dirty="0" smtClean="0"/>
          </a:p>
          <a:p>
            <a:pPr lvl="2"/>
            <a:r>
              <a:rPr lang="en-US" altLang="en-US" dirty="0" smtClean="0"/>
              <a:t>These 2 sheets also shall be analyzed together. It found that there are some feeders contain more than 1 table. </a:t>
            </a:r>
            <a:r>
              <a:rPr lang="en-US" altLang="en-US" dirty="0" err="1" smtClean="0"/>
              <a:t>Mx</a:t>
            </a:r>
            <a:r>
              <a:rPr lang="en-US" altLang="en-US" dirty="0" smtClean="0"/>
              <a:t> </a:t>
            </a:r>
            <a:r>
              <a:rPr lang="en-US" altLang="en-US" dirty="0" err="1" smtClean="0"/>
              <a:t>recommands</a:t>
            </a:r>
            <a:r>
              <a:rPr lang="en-US" altLang="en-US" dirty="0" smtClean="0"/>
              <a:t> that feeder shall only contain 1 table for flexibility. Users may want to split these tables into different feeder. </a:t>
            </a:r>
          </a:p>
        </p:txBody>
      </p:sp>
      <p:sp>
        <p:nvSpPr>
          <p:cNvPr id="12290" name="Titre 1"/>
          <p:cNvSpPr>
            <a:spLocks noGrp="1"/>
          </p:cNvSpPr>
          <p:nvPr>
            <p:ph type="title"/>
          </p:nvPr>
        </p:nvSpPr>
        <p:spPr/>
        <p:txBody>
          <a:bodyPr/>
          <a:lstStyle/>
          <a:p>
            <a:r>
              <a:rPr lang="en-US" altLang="en-US" dirty="0"/>
              <a:t>Sample : Hong Leong DM analysis</a:t>
            </a:r>
            <a:br>
              <a:rPr lang="en-US" altLang="en-US" dirty="0"/>
            </a:br>
            <a:endParaRPr lang="en-US" altLang="en-US" dirty="0" smtClean="0"/>
          </a:p>
        </p:txBody>
      </p:sp>
      <p:sp>
        <p:nvSpPr>
          <p:cNvPr id="4" name="Espace réservé du texte 3"/>
          <p:cNvSpPr>
            <a:spLocks noGrp="1"/>
          </p:cNvSpPr>
          <p:nvPr>
            <p:ph type="body" sz="quarter" idx="10"/>
          </p:nvPr>
        </p:nvSpPr>
        <p:spPr>
          <a:xfrm>
            <a:off x="4572000" y="71438"/>
            <a:ext cx="4321175" cy="261937"/>
          </a:xfrm>
        </p:spPr>
        <p:txBody>
          <a:bodyPr rtlCol="0"/>
          <a:lstStyle/>
          <a:p>
            <a:pPr fontAlgn="auto">
              <a:spcAft>
                <a:spcPts val="0"/>
              </a:spcAft>
              <a:defRPr/>
            </a:pPr>
            <a:r>
              <a:rPr lang="en-US" dirty="0" err="1" smtClean="0"/>
              <a:t>Dm</a:t>
            </a:r>
            <a:r>
              <a:rPr lang="en-US" dirty="0" smtClean="0"/>
              <a:t> analysis tool</a:t>
            </a:r>
          </a:p>
        </p:txBody>
      </p:sp>
      <p:graphicFrame>
        <p:nvGraphicFramePr>
          <p:cNvPr id="2" name="Table 1"/>
          <p:cNvGraphicFramePr>
            <a:graphicFrameLocks noGrp="1"/>
          </p:cNvGraphicFramePr>
          <p:nvPr>
            <p:extLst>
              <p:ext uri="{D42A27DB-BD31-4B8C-83A1-F6EECF244321}">
                <p14:modId xmlns:p14="http://schemas.microsoft.com/office/powerpoint/2010/main" val="1237999100"/>
              </p:ext>
            </p:extLst>
          </p:nvPr>
        </p:nvGraphicFramePr>
        <p:xfrm>
          <a:off x="1043608" y="2060848"/>
          <a:ext cx="3505200" cy="809625"/>
        </p:xfrm>
        <a:graphic>
          <a:graphicData uri="http://schemas.openxmlformats.org/drawingml/2006/table">
            <a:tbl>
              <a:tblPr>
                <a:tableStyleId>{5C22544A-7EE6-4342-B048-85BDC9FD1C3A}</a:tableStyleId>
              </a:tblPr>
              <a:tblGrid>
                <a:gridCol w="1421113"/>
                <a:gridCol w="2084087"/>
              </a:tblGrid>
              <a:tr h="161925">
                <a:tc>
                  <a:txBody>
                    <a:bodyPr/>
                    <a:lstStyle/>
                    <a:p>
                      <a:pPr algn="ctr" fontAlgn="ctr"/>
                      <a:r>
                        <a:rPr lang="en-SG" sz="800" u="none" strike="noStrike">
                          <a:effectLst/>
                        </a:rPr>
                        <a:t>Name of feeders</a:t>
                      </a:r>
                      <a:endParaRPr lang="en-SG" sz="800" b="1" i="0" u="none" strike="noStrike">
                        <a:effectLst/>
                        <a:latin typeface="Tahoma"/>
                      </a:endParaRPr>
                    </a:p>
                  </a:txBody>
                  <a:tcPr marL="9525" marR="9525" marT="9525" marB="0" anchor="ctr"/>
                </a:tc>
                <a:tc>
                  <a:txBody>
                    <a:bodyPr/>
                    <a:lstStyle/>
                    <a:p>
                      <a:pPr algn="ctr" fontAlgn="ctr"/>
                      <a:r>
                        <a:rPr lang="en-SG" sz="800" u="none" strike="noStrike">
                          <a:effectLst/>
                        </a:rPr>
                        <a:t># of underlying dm tables</a:t>
                      </a:r>
                      <a:endParaRPr lang="en-SG" sz="800" b="1" i="0" u="none" strike="noStrike">
                        <a:effectLst/>
                        <a:latin typeface="Tahoma"/>
                      </a:endParaRPr>
                    </a:p>
                  </a:txBody>
                  <a:tcPr marL="9525" marR="9525" marT="9525" marB="0" anchor="ctr"/>
                </a:tc>
              </a:tr>
              <a:tr h="161925">
                <a:tc>
                  <a:txBody>
                    <a:bodyPr/>
                    <a:lstStyle/>
                    <a:p>
                      <a:pPr algn="ctr" fontAlgn="ctr"/>
                      <a:r>
                        <a:rPr lang="en-SG" sz="800" u="none" strike="noStrike">
                          <a:effectLst/>
                        </a:rPr>
                        <a:t>HL_HLM_DAILYPL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3</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FD_HL_BSDTLS_TR</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2</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FD_TMP_FOM</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2</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FD_IRS_MAIN</a:t>
                      </a:r>
                      <a:endParaRPr lang="en-SG" sz="800" b="1" i="0" u="none" strike="noStrike">
                        <a:effectLst/>
                        <a:latin typeface="Roma"/>
                      </a:endParaRPr>
                    </a:p>
                  </a:txBody>
                  <a:tcPr marL="9525" marR="9525" marT="9525" marB="0" anchor="ctr"/>
                </a:tc>
                <a:tc>
                  <a:txBody>
                    <a:bodyPr/>
                    <a:lstStyle/>
                    <a:p>
                      <a:pPr algn="ctr" fontAlgn="ctr"/>
                      <a:r>
                        <a:rPr lang="en-SG" sz="800" u="none" strike="noStrike" dirty="0">
                          <a:effectLst/>
                        </a:rPr>
                        <a:t>2</a:t>
                      </a:r>
                      <a:endParaRPr lang="en-SG" sz="800" b="1" i="0" u="none" strike="noStrike" dirty="0">
                        <a:effectLst/>
                        <a:latin typeface="Roma"/>
                      </a:endParaRPr>
                    </a:p>
                  </a:txBody>
                  <a:tcPr marL="9525" marR="9525" marT="9525" marB="0" anchor="ct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57952089"/>
              </p:ext>
            </p:extLst>
          </p:nvPr>
        </p:nvGraphicFramePr>
        <p:xfrm>
          <a:off x="971600" y="3573016"/>
          <a:ext cx="4673599" cy="647700"/>
        </p:xfrm>
        <a:graphic>
          <a:graphicData uri="http://schemas.openxmlformats.org/drawingml/2006/table">
            <a:tbl>
              <a:tblPr>
                <a:tableStyleId>{5C22544A-7EE6-4342-B048-85BDC9FD1C3A}</a:tableStyleId>
              </a:tblPr>
              <a:tblGrid>
                <a:gridCol w="1421434"/>
                <a:gridCol w="1665743"/>
                <a:gridCol w="1586422"/>
              </a:tblGrid>
              <a:tr h="161925">
                <a:tc>
                  <a:txBody>
                    <a:bodyPr/>
                    <a:lstStyle/>
                    <a:p>
                      <a:pPr algn="ctr" fontAlgn="ctr"/>
                      <a:r>
                        <a:rPr lang="en-SG" sz="800" u="none" strike="noStrike">
                          <a:effectLst/>
                        </a:rPr>
                        <a:t>Feeder</a:t>
                      </a:r>
                      <a:endParaRPr lang="en-SG" sz="800" b="1" i="0" u="none" strike="noStrike">
                        <a:effectLst/>
                        <a:latin typeface="Tahoma"/>
                      </a:endParaRPr>
                    </a:p>
                  </a:txBody>
                  <a:tcPr marL="9525" marR="9525" marT="9525" marB="0" anchor="ctr"/>
                </a:tc>
                <a:tc>
                  <a:txBody>
                    <a:bodyPr/>
                    <a:lstStyle/>
                    <a:p>
                      <a:pPr algn="ctr" fontAlgn="ctr"/>
                      <a:r>
                        <a:rPr lang="en-SG" sz="800" u="none" strike="noStrike">
                          <a:effectLst/>
                        </a:rPr>
                        <a:t>DM Table</a:t>
                      </a:r>
                      <a:endParaRPr lang="en-SG" sz="800" b="1" i="0" u="none" strike="noStrike">
                        <a:effectLst/>
                        <a:latin typeface="Tahoma"/>
                      </a:endParaRPr>
                    </a:p>
                  </a:txBody>
                  <a:tcPr marL="9525" marR="9525" marT="9525" marB="0" anchor="ctr"/>
                </a:tc>
                <a:tc>
                  <a:txBody>
                    <a:bodyPr/>
                    <a:lstStyle/>
                    <a:p>
                      <a:pPr algn="ctr" fontAlgn="ctr"/>
                      <a:r>
                        <a:rPr lang="en-SG" sz="800" u="none" strike="noStrike">
                          <a:effectLst/>
                        </a:rPr>
                        <a:t>Last Execution Date</a:t>
                      </a:r>
                      <a:endParaRPr lang="en-SG" sz="800" b="1" i="0" u="none" strike="noStrike">
                        <a:effectLst/>
                        <a:latin typeface="Tahoma"/>
                      </a:endParaRPr>
                    </a:p>
                  </a:txBody>
                  <a:tcPr marL="9525" marR="9525" marT="9525" marB="0" anchor="ctr"/>
                </a:tc>
              </a:tr>
              <a:tr h="161925">
                <a:tc>
                  <a:txBody>
                    <a:bodyPr/>
                    <a:lstStyle/>
                    <a:p>
                      <a:pPr algn="ctr" fontAlgn="ctr"/>
                      <a:r>
                        <a:rPr lang="en-SG" sz="800" u="none" strike="noStrike">
                          <a:effectLst/>
                        </a:rPr>
                        <a:t>HL_HLM_DAILYPL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DAILYPL.REP</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 </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HL_HLM_DAILYPL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DAILYPL_YTD.REP</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 </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HL_HLM_DAILYPL</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HL_TRNRP_MV.REP</a:t>
                      </a:r>
                      <a:endParaRPr lang="en-SG" sz="800" b="1" i="0" u="none" strike="noStrike">
                        <a:effectLst/>
                        <a:latin typeface="Roma"/>
                      </a:endParaRPr>
                    </a:p>
                  </a:txBody>
                  <a:tcPr marL="9525" marR="9525" marT="9525" marB="0" anchor="ctr"/>
                </a:tc>
                <a:tc>
                  <a:txBody>
                    <a:bodyPr/>
                    <a:lstStyle/>
                    <a:p>
                      <a:pPr algn="ctr" fontAlgn="ctr"/>
                      <a:r>
                        <a:rPr lang="en-SG" sz="800" u="none" strike="noStrike" dirty="0">
                          <a:effectLst/>
                        </a:rPr>
                        <a:t> </a:t>
                      </a:r>
                      <a:endParaRPr lang="en-SG" sz="800" b="1" i="0" u="none" strike="noStrike" dirty="0">
                        <a:effectLst/>
                        <a:latin typeface="Roma"/>
                      </a:endParaRPr>
                    </a:p>
                  </a:txBody>
                  <a:tcPr marL="9525" marR="9525" marT="9525" marB="0" anchor="ctr"/>
                </a:tc>
              </a:tr>
            </a:tbl>
          </a:graphicData>
        </a:graphic>
      </p:graphicFrame>
    </p:spTree>
    <p:extLst>
      <p:ext uri="{BB962C8B-B14F-4D97-AF65-F5344CB8AC3E}">
        <p14:creationId xmlns:p14="http://schemas.microsoft.com/office/powerpoint/2010/main" val="2726734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Espace réservé du contenu 2"/>
          <p:cNvSpPr>
            <a:spLocks noGrp="1"/>
          </p:cNvSpPr>
          <p:nvPr>
            <p:ph idx="1"/>
          </p:nvPr>
        </p:nvSpPr>
        <p:spPr>
          <a:xfrm>
            <a:off x="323528" y="1052736"/>
            <a:ext cx="8497887" cy="5145088"/>
          </a:xfrm>
        </p:spPr>
        <p:txBody>
          <a:bodyPr/>
          <a:lstStyle/>
          <a:p>
            <a:r>
              <a:rPr lang="en-US" altLang="en-US" dirty="0" smtClean="0"/>
              <a:t>Feeder </a:t>
            </a:r>
            <a:r>
              <a:rPr lang="en-US" altLang="en-US" dirty="0"/>
              <a:t>analysis</a:t>
            </a:r>
            <a:endParaRPr lang="en-SG" altLang="en-US" dirty="0"/>
          </a:p>
          <a:p>
            <a:pPr lvl="1"/>
            <a:r>
              <a:rPr lang="en-SG" altLang="en-US" dirty="0"/>
              <a:t>Summary of referenced DM tables</a:t>
            </a:r>
            <a:r>
              <a:rPr lang="en-SG" altLang="en-US" dirty="0" smtClean="0"/>
              <a:t>.</a:t>
            </a:r>
          </a:p>
          <a:p>
            <a:pPr lvl="1"/>
            <a:endParaRPr lang="en-US" altLang="en-US" dirty="0"/>
          </a:p>
          <a:p>
            <a:pPr lvl="1"/>
            <a:endParaRPr lang="en-US" altLang="en-US" dirty="0" smtClean="0"/>
          </a:p>
          <a:p>
            <a:pPr lvl="1"/>
            <a:endParaRPr lang="en-US" altLang="en-US" dirty="0"/>
          </a:p>
          <a:p>
            <a:pPr lvl="1"/>
            <a:r>
              <a:rPr lang="en-SG" altLang="en-US" dirty="0"/>
              <a:t>DM table referenced in more than 2 single </a:t>
            </a:r>
            <a:r>
              <a:rPr lang="en-SG" altLang="en-US" dirty="0" smtClean="0"/>
              <a:t>feeders</a:t>
            </a:r>
          </a:p>
          <a:p>
            <a:pPr lvl="1"/>
            <a:endParaRPr lang="en-US" altLang="en-US" dirty="0" smtClean="0"/>
          </a:p>
          <a:p>
            <a:pPr lvl="2"/>
            <a:endParaRPr lang="en-US" altLang="en-US" dirty="0" smtClean="0"/>
          </a:p>
          <a:p>
            <a:pPr lvl="2"/>
            <a:endParaRPr lang="en-US" altLang="en-US" dirty="0"/>
          </a:p>
          <a:p>
            <a:pPr lvl="1"/>
            <a:r>
              <a:rPr lang="en-US" altLang="en-US" dirty="0" smtClean="0"/>
              <a:t>These 2 sheets shall be combined for analysis. It indicates those </a:t>
            </a:r>
            <a:r>
              <a:rPr lang="en-US" altLang="en-US" dirty="0" err="1" smtClean="0"/>
              <a:t>datamart</a:t>
            </a:r>
            <a:r>
              <a:rPr lang="en-US" altLang="en-US" dirty="0" smtClean="0"/>
              <a:t> tables are populated by different feeders. In this case, it may cause duplication of data. We shall check if we can only keep 1 feeder for 1 table. </a:t>
            </a:r>
          </a:p>
        </p:txBody>
      </p:sp>
      <p:sp>
        <p:nvSpPr>
          <p:cNvPr id="12290" name="Titre 1"/>
          <p:cNvSpPr>
            <a:spLocks noGrp="1"/>
          </p:cNvSpPr>
          <p:nvPr>
            <p:ph type="title"/>
          </p:nvPr>
        </p:nvSpPr>
        <p:spPr/>
        <p:txBody>
          <a:bodyPr/>
          <a:lstStyle/>
          <a:p>
            <a:r>
              <a:rPr lang="en-US" altLang="en-US" dirty="0"/>
              <a:t>Sample : Hong Leong DM analysis</a:t>
            </a:r>
            <a:br>
              <a:rPr lang="en-US" altLang="en-US" dirty="0"/>
            </a:br>
            <a:endParaRPr lang="en-US" altLang="en-US" dirty="0" smtClean="0"/>
          </a:p>
        </p:txBody>
      </p:sp>
      <p:sp>
        <p:nvSpPr>
          <p:cNvPr id="4" name="Espace réservé du texte 3"/>
          <p:cNvSpPr>
            <a:spLocks noGrp="1"/>
          </p:cNvSpPr>
          <p:nvPr>
            <p:ph type="body" sz="quarter" idx="10"/>
          </p:nvPr>
        </p:nvSpPr>
        <p:spPr>
          <a:xfrm>
            <a:off x="4572000" y="71438"/>
            <a:ext cx="4321175" cy="261937"/>
          </a:xfrm>
        </p:spPr>
        <p:txBody>
          <a:bodyPr rtlCol="0"/>
          <a:lstStyle/>
          <a:p>
            <a:pPr fontAlgn="auto">
              <a:spcAft>
                <a:spcPts val="0"/>
              </a:spcAft>
              <a:defRPr/>
            </a:pPr>
            <a:r>
              <a:rPr lang="en-US" dirty="0" err="1" smtClean="0"/>
              <a:t>Dm</a:t>
            </a:r>
            <a:r>
              <a:rPr lang="en-US" dirty="0" smtClean="0"/>
              <a:t> analysis tool</a:t>
            </a:r>
          </a:p>
        </p:txBody>
      </p:sp>
      <p:graphicFrame>
        <p:nvGraphicFramePr>
          <p:cNvPr id="2" name="Table 1"/>
          <p:cNvGraphicFramePr>
            <a:graphicFrameLocks noGrp="1"/>
          </p:cNvGraphicFramePr>
          <p:nvPr>
            <p:extLst>
              <p:ext uri="{D42A27DB-BD31-4B8C-83A1-F6EECF244321}">
                <p14:modId xmlns:p14="http://schemas.microsoft.com/office/powerpoint/2010/main" val="130185126"/>
              </p:ext>
            </p:extLst>
          </p:nvPr>
        </p:nvGraphicFramePr>
        <p:xfrm>
          <a:off x="1907704" y="1772816"/>
          <a:ext cx="3746500" cy="971550"/>
        </p:xfrm>
        <a:graphic>
          <a:graphicData uri="http://schemas.openxmlformats.org/drawingml/2006/table">
            <a:tbl>
              <a:tblPr>
                <a:tableStyleId>{5C22544A-7EE6-4342-B048-85BDC9FD1C3A}</a:tableStyleId>
              </a:tblPr>
              <a:tblGrid>
                <a:gridCol w="1828800"/>
                <a:gridCol w="1917700"/>
              </a:tblGrid>
              <a:tr h="161925">
                <a:tc>
                  <a:txBody>
                    <a:bodyPr/>
                    <a:lstStyle/>
                    <a:p>
                      <a:pPr algn="ctr" fontAlgn="ctr"/>
                      <a:r>
                        <a:rPr lang="en-SG" sz="800" u="none" strike="noStrike">
                          <a:effectLst/>
                        </a:rPr>
                        <a:t>Name of Datamart table</a:t>
                      </a:r>
                      <a:endParaRPr lang="en-SG" sz="800" b="1" i="0" u="none" strike="noStrike">
                        <a:effectLst/>
                        <a:latin typeface="Tahoma"/>
                      </a:endParaRPr>
                    </a:p>
                  </a:txBody>
                  <a:tcPr marL="9525" marR="9525" marT="9525" marB="0" anchor="ctr"/>
                </a:tc>
                <a:tc>
                  <a:txBody>
                    <a:bodyPr/>
                    <a:lstStyle/>
                    <a:p>
                      <a:pPr algn="ctr" fontAlgn="ctr"/>
                      <a:r>
                        <a:rPr lang="en-SG" sz="800" u="none" strike="noStrike">
                          <a:effectLst/>
                        </a:rPr>
                        <a:t># of Referenced feeders</a:t>
                      </a:r>
                      <a:endParaRPr lang="en-SG" sz="800" b="1" i="0" u="none" strike="noStrike">
                        <a:effectLst/>
                        <a:latin typeface="Tahoma"/>
                      </a:endParaRPr>
                    </a:p>
                  </a:txBody>
                  <a:tcPr marL="9525" marR="9525" marT="9525" marB="0" anchor="ctr"/>
                </a:tc>
              </a:tr>
              <a:tr h="161925">
                <a:tc>
                  <a:txBody>
                    <a:bodyPr/>
                    <a:lstStyle/>
                    <a:p>
                      <a:pPr algn="ctr" fontAlgn="ctr"/>
                      <a:r>
                        <a:rPr lang="en-SG" sz="800" u="none" strike="noStrike">
                          <a:effectLst/>
                        </a:rPr>
                        <a:t>HL_TRNRP_NOTYPO.REP</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2</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MKBK_2.REP</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2</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HL_FIN_KLGINT.REP</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2</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TPBD.REP</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5</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HL_PL_GLOBAL.REP</a:t>
                      </a:r>
                      <a:endParaRPr lang="en-SG" sz="800" b="1" i="0" u="none" strike="noStrike">
                        <a:effectLst/>
                        <a:latin typeface="Roma"/>
                      </a:endParaRPr>
                    </a:p>
                  </a:txBody>
                  <a:tcPr marL="9525" marR="9525" marT="9525" marB="0" anchor="ctr"/>
                </a:tc>
                <a:tc>
                  <a:txBody>
                    <a:bodyPr/>
                    <a:lstStyle/>
                    <a:p>
                      <a:pPr algn="ctr" fontAlgn="ctr"/>
                      <a:r>
                        <a:rPr lang="en-SG" sz="800" u="none" strike="noStrike" dirty="0">
                          <a:effectLst/>
                        </a:rPr>
                        <a:t>2</a:t>
                      </a:r>
                      <a:endParaRPr lang="en-SG" sz="800" b="1" i="0" u="none" strike="noStrike" dirty="0">
                        <a:effectLst/>
                        <a:latin typeface="Roma"/>
                      </a:endParaRPr>
                    </a:p>
                  </a:txBody>
                  <a:tcPr marL="9525" marR="9525" marT="9525" marB="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18890298"/>
              </p:ext>
            </p:extLst>
          </p:nvPr>
        </p:nvGraphicFramePr>
        <p:xfrm>
          <a:off x="395536" y="3645024"/>
          <a:ext cx="8497887" cy="480834"/>
        </p:xfrm>
        <a:graphic>
          <a:graphicData uri="http://schemas.openxmlformats.org/drawingml/2006/table">
            <a:tbl>
              <a:tblPr>
                <a:tableStyleId>{5C22544A-7EE6-4342-B048-85BDC9FD1C3A}</a:tableStyleId>
              </a:tblPr>
              <a:tblGrid>
                <a:gridCol w="1649313"/>
                <a:gridCol w="1407413"/>
                <a:gridCol w="3870387"/>
                <a:gridCol w="1570774"/>
              </a:tblGrid>
              <a:tr h="160278">
                <a:tc>
                  <a:txBody>
                    <a:bodyPr/>
                    <a:lstStyle/>
                    <a:p>
                      <a:pPr algn="ctr" fontAlgn="ctr"/>
                      <a:r>
                        <a:rPr lang="en-SG" sz="800" u="none" strike="noStrike" dirty="0">
                          <a:effectLst/>
                        </a:rPr>
                        <a:t>DM Table Name</a:t>
                      </a:r>
                      <a:endParaRPr lang="en-SG" sz="800" b="1" i="0" u="none" strike="noStrike" dirty="0">
                        <a:effectLst/>
                        <a:latin typeface="Tahoma"/>
                      </a:endParaRPr>
                    </a:p>
                  </a:txBody>
                  <a:tcPr marL="9428" marR="9428" marT="9428" marB="0" anchor="ctr"/>
                </a:tc>
                <a:tc>
                  <a:txBody>
                    <a:bodyPr/>
                    <a:lstStyle/>
                    <a:p>
                      <a:pPr algn="ctr" fontAlgn="ctr"/>
                      <a:r>
                        <a:rPr lang="en-SG" sz="800" u="none" strike="noStrike">
                          <a:effectLst/>
                        </a:rPr>
                        <a:t>Feeder name</a:t>
                      </a:r>
                      <a:endParaRPr lang="en-SG" sz="800" b="1" i="0" u="none" strike="noStrike">
                        <a:effectLst/>
                        <a:latin typeface="Tahoma"/>
                      </a:endParaRPr>
                    </a:p>
                  </a:txBody>
                  <a:tcPr marL="9428" marR="9428" marT="9428" marB="0" anchor="ctr"/>
                </a:tc>
                <a:tc>
                  <a:txBody>
                    <a:bodyPr/>
                    <a:lstStyle/>
                    <a:p>
                      <a:pPr algn="ctr" fontAlgn="ctr"/>
                      <a:r>
                        <a:rPr lang="en-SG" sz="800" u="none" strike="noStrike" dirty="0">
                          <a:effectLst/>
                        </a:rPr>
                        <a:t>Description</a:t>
                      </a:r>
                      <a:endParaRPr lang="en-SG" sz="800" b="1" i="0" u="none" strike="noStrike" dirty="0">
                        <a:effectLst/>
                        <a:latin typeface="Tahoma"/>
                      </a:endParaRPr>
                    </a:p>
                  </a:txBody>
                  <a:tcPr marL="9428" marR="9428" marT="9428" marB="0" anchor="ctr"/>
                </a:tc>
                <a:tc>
                  <a:txBody>
                    <a:bodyPr/>
                    <a:lstStyle/>
                    <a:p>
                      <a:pPr algn="ctr" fontAlgn="ctr"/>
                      <a:r>
                        <a:rPr lang="en-SG" sz="800" u="none" strike="noStrike">
                          <a:effectLst/>
                        </a:rPr>
                        <a:t>Last Execution Date</a:t>
                      </a:r>
                      <a:endParaRPr lang="en-SG" sz="800" b="1" i="0" u="none" strike="noStrike">
                        <a:effectLst/>
                        <a:latin typeface="Tahoma"/>
                      </a:endParaRPr>
                    </a:p>
                  </a:txBody>
                  <a:tcPr marL="9428" marR="9428" marT="9428" marB="0" anchor="ctr"/>
                </a:tc>
              </a:tr>
              <a:tr h="160278">
                <a:tc>
                  <a:txBody>
                    <a:bodyPr/>
                    <a:lstStyle/>
                    <a:p>
                      <a:pPr algn="ctr" fontAlgn="ctr"/>
                      <a:r>
                        <a:rPr lang="en-SG" sz="800" u="none" strike="noStrike">
                          <a:effectLst/>
                        </a:rPr>
                        <a:t>HL_FIN_KLGINT.REP</a:t>
                      </a:r>
                      <a:endParaRPr lang="en-SG" sz="800" b="1" i="0" u="none" strike="noStrike">
                        <a:effectLst/>
                        <a:latin typeface="Roma"/>
                      </a:endParaRPr>
                    </a:p>
                  </a:txBody>
                  <a:tcPr marL="9428" marR="9428" marT="9428" marB="0" anchor="ctr"/>
                </a:tc>
                <a:tc>
                  <a:txBody>
                    <a:bodyPr/>
                    <a:lstStyle/>
                    <a:p>
                      <a:pPr algn="ctr" fontAlgn="ctr"/>
                      <a:r>
                        <a:rPr lang="en-SG" sz="800" u="none" strike="noStrike">
                          <a:effectLst/>
                        </a:rPr>
                        <a:t>HL_GLINT_FD</a:t>
                      </a:r>
                      <a:endParaRPr lang="en-SG" sz="800" b="1" i="0" u="none" strike="noStrike">
                        <a:effectLst/>
                        <a:latin typeface="Roma"/>
                      </a:endParaRPr>
                    </a:p>
                  </a:txBody>
                  <a:tcPr marL="9428" marR="9428" marT="9428" marB="0" anchor="ctr"/>
                </a:tc>
                <a:tc>
                  <a:txBody>
                    <a:bodyPr/>
                    <a:lstStyle/>
                    <a:p>
                      <a:pPr algn="ctr" fontAlgn="ctr"/>
                      <a:r>
                        <a:rPr lang="en-SG" sz="800" u="none" strike="noStrike">
                          <a:effectLst/>
                        </a:rPr>
                        <a:t>Data Feeder for KL GL Interface</a:t>
                      </a:r>
                      <a:endParaRPr lang="en-SG" sz="800" b="1" i="0" u="none" strike="noStrike">
                        <a:effectLst/>
                        <a:latin typeface="Roma"/>
                      </a:endParaRPr>
                    </a:p>
                  </a:txBody>
                  <a:tcPr marL="9428" marR="9428" marT="9428" marB="0" anchor="ctr"/>
                </a:tc>
                <a:tc>
                  <a:txBody>
                    <a:bodyPr/>
                    <a:lstStyle/>
                    <a:p>
                      <a:pPr algn="ctr" fontAlgn="ctr"/>
                      <a:r>
                        <a:rPr lang="en-SG" sz="800" u="none" strike="noStrike">
                          <a:effectLst/>
                        </a:rPr>
                        <a:t> </a:t>
                      </a:r>
                      <a:endParaRPr lang="en-SG" sz="800" b="1" i="0" u="none" strike="noStrike">
                        <a:effectLst/>
                        <a:latin typeface="Roma"/>
                      </a:endParaRPr>
                    </a:p>
                  </a:txBody>
                  <a:tcPr marL="9428" marR="9428" marT="9428" marB="0" anchor="ctr"/>
                </a:tc>
              </a:tr>
              <a:tr h="160278">
                <a:tc>
                  <a:txBody>
                    <a:bodyPr/>
                    <a:lstStyle/>
                    <a:p>
                      <a:pPr algn="ctr" fontAlgn="ctr"/>
                      <a:r>
                        <a:rPr lang="en-SG" sz="800" u="none" strike="noStrike">
                          <a:effectLst/>
                        </a:rPr>
                        <a:t>HL_FIN_KLGINT.REP</a:t>
                      </a:r>
                      <a:endParaRPr lang="en-SG" sz="800" b="1" i="0" u="none" strike="noStrike">
                        <a:effectLst/>
                        <a:latin typeface="Roma"/>
                      </a:endParaRPr>
                    </a:p>
                  </a:txBody>
                  <a:tcPr marL="9428" marR="9428" marT="9428" marB="0" anchor="ctr"/>
                </a:tc>
                <a:tc>
                  <a:txBody>
                    <a:bodyPr/>
                    <a:lstStyle/>
                    <a:p>
                      <a:pPr algn="ctr" fontAlgn="ctr"/>
                      <a:r>
                        <a:rPr lang="en-SG" sz="800" u="none" strike="noStrike">
                          <a:effectLst/>
                        </a:rPr>
                        <a:t>HL_FIN_GLINT_FD</a:t>
                      </a:r>
                      <a:endParaRPr lang="en-SG" sz="800" b="1" i="0" u="none" strike="noStrike">
                        <a:effectLst/>
                        <a:latin typeface="Roma"/>
                      </a:endParaRPr>
                    </a:p>
                  </a:txBody>
                  <a:tcPr marL="9428" marR="9428" marT="9428" marB="0" anchor="ctr"/>
                </a:tc>
                <a:tc>
                  <a:txBody>
                    <a:bodyPr/>
                    <a:lstStyle/>
                    <a:p>
                      <a:pPr algn="ctr" fontAlgn="ctr"/>
                      <a:r>
                        <a:rPr lang="en-SG" sz="800" u="none" strike="noStrike" dirty="0">
                          <a:effectLst/>
                        </a:rPr>
                        <a:t>Feeder for GLINT</a:t>
                      </a:r>
                      <a:endParaRPr lang="en-SG" sz="800" b="1" i="0" u="none" strike="noStrike" dirty="0">
                        <a:effectLst/>
                        <a:latin typeface="Roma"/>
                      </a:endParaRPr>
                    </a:p>
                  </a:txBody>
                  <a:tcPr marL="9428" marR="9428" marT="9428" marB="0" anchor="ctr"/>
                </a:tc>
                <a:tc>
                  <a:txBody>
                    <a:bodyPr/>
                    <a:lstStyle/>
                    <a:p>
                      <a:pPr algn="ctr" fontAlgn="ctr"/>
                      <a:r>
                        <a:rPr lang="en-SG" sz="800" u="none" strike="noStrike" dirty="0">
                          <a:effectLst/>
                        </a:rPr>
                        <a:t>20100617</a:t>
                      </a:r>
                      <a:endParaRPr lang="en-SG" sz="800" b="1" i="0" u="none" strike="noStrike" dirty="0">
                        <a:effectLst/>
                        <a:latin typeface="Roma"/>
                      </a:endParaRPr>
                    </a:p>
                  </a:txBody>
                  <a:tcPr marL="9428" marR="9428" marT="9428" marB="0" anchor="ctr"/>
                </a:tc>
              </a:tr>
            </a:tbl>
          </a:graphicData>
        </a:graphic>
      </p:graphicFrame>
    </p:spTree>
    <p:extLst>
      <p:ext uri="{BB962C8B-B14F-4D97-AF65-F5344CB8AC3E}">
        <p14:creationId xmlns:p14="http://schemas.microsoft.com/office/powerpoint/2010/main" val="2090030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Espace réservé du contenu 2"/>
          <p:cNvSpPr>
            <a:spLocks noGrp="1"/>
          </p:cNvSpPr>
          <p:nvPr>
            <p:ph idx="1"/>
          </p:nvPr>
        </p:nvSpPr>
        <p:spPr>
          <a:xfrm>
            <a:off x="323528" y="1052736"/>
            <a:ext cx="8497887" cy="5145088"/>
          </a:xfrm>
        </p:spPr>
        <p:txBody>
          <a:bodyPr/>
          <a:lstStyle/>
          <a:p>
            <a:r>
              <a:rPr lang="en-US" altLang="en-US" dirty="0"/>
              <a:t>Feeder analysis</a:t>
            </a:r>
            <a:endParaRPr lang="en-SG" altLang="en-US" dirty="0"/>
          </a:p>
          <a:p>
            <a:pPr lvl="1"/>
            <a:r>
              <a:rPr lang="en-US" altLang="en-US" dirty="0"/>
              <a:t>Summary of referenced feeders</a:t>
            </a:r>
            <a:r>
              <a:rPr lang="en-US" altLang="en-US" dirty="0" smtClean="0"/>
              <a:t>.</a:t>
            </a:r>
          </a:p>
          <a:p>
            <a:pPr lvl="1"/>
            <a:endParaRPr lang="en-US" altLang="en-US" dirty="0"/>
          </a:p>
          <a:p>
            <a:pPr lvl="1"/>
            <a:endParaRPr lang="en-US" altLang="en-US" dirty="0" smtClean="0"/>
          </a:p>
          <a:p>
            <a:pPr lvl="1"/>
            <a:endParaRPr lang="en-US" altLang="en-US" dirty="0"/>
          </a:p>
          <a:p>
            <a:pPr lvl="1"/>
            <a:r>
              <a:rPr lang="en-SG" altLang="en-US" dirty="0"/>
              <a:t>Feeder referenced in more than 2 </a:t>
            </a:r>
            <a:r>
              <a:rPr lang="en-SG" altLang="en-US" dirty="0" smtClean="0"/>
              <a:t>batches</a:t>
            </a:r>
          </a:p>
          <a:p>
            <a:pPr lvl="1"/>
            <a:endParaRPr lang="en-US" altLang="en-US" dirty="0"/>
          </a:p>
          <a:p>
            <a:pPr lvl="1"/>
            <a:endParaRPr lang="en-US" altLang="en-US" dirty="0" smtClean="0"/>
          </a:p>
          <a:p>
            <a:pPr lvl="1"/>
            <a:endParaRPr lang="en-US" altLang="en-US" dirty="0"/>
          </a:p>
          <a:p>
            <a:pPr lvl="2"/>
            <a:r>
              <a:rPr lang="en-US" altLang="en-US" dirty="0"/>
              <a:t>These 2 sheets also shall be analyzed </a:t>
            </a:r>
            <a:r>
              <a:rPr lang="en-US" altLang="en-US" dirty="0" smtClean="0"/>
              <a:t>together. The question here is why we have same feeder in different batch of feeder? Shall we remove the same feeder from different batch of feeders?	</a:t>
            </a:r>
          </a:p>
          <a:p>
            <a:pPr lvl="2"/>
            <a:endParaRPr lang="en-US" altLang="en-US" dirty="0" smtClean="0"/>
          </a:p>
        </p:txBody>
      </p:sp>
      <p:sp>
        <p:nvSpPr>
          <p:cNvPr id="12290" name="Titre 1"/>
          <p:cNvSpPr>
            <a:spLocks noGrp="1"/>
          </p:cNvSpPr>
          <p:nvPr>
            <p:ph type="title"/>
          </p:nvPr>
        </p:nvSpPr>
        <p:spPr/>
        <p:txBody>
          <a:bodyPr/>
          <a:lstStyle/>
          <a:p>
            <a:r>
              <a:rPr lang="en-US" altLang="en-US" dirty="0"/>
              <a:t>Sample : Hong Leong DM analysis</a:t>
            </a:r>
            <a:br>
              <a:rPr lang="en-US" altLang="en-US" dirty="0"/>
            </a:br>
            <a:endParaRPr lang="en-US" altLang="en-US" dirty="0" smtClean="0"/>
          </a:p>
        </p:txBody>
      </p:sp>
      <p:sp>
        <p:nvSpPr>
          <p:cNvPr id="4" name="Espace réservé du texte 3"/>
          <p:cNvSpPr>
            <a:spLocks noGrp="1"/>
          </p:cNvSpPr>
          <p:nvPr>
            <p:ph type="body" sz="quarter" idx="10"/>
          </p:nvPr>
        </p:nvSpPr>
        <p:spPr>
          <a:xfrm>
            <a:off x="4572000" y="71438"/>
            <a:ext cx="4321175" cy="261937"/>
          </a:xfrm>
        </p:spPr>
        <p:txBody>
          <a:bodyPr rtlCol="0"/>
          <a:lstStyle/>
          <a:p>
            <a:pPr fontAlgn="auto">
              <a:spcAft>
                <a:spcPts val="0"/>
              </a:spcAft>
              <a:defRPr/>
            </a:pPr>
            <a:r>
              <a:rPr lang="en-US" dirty="0" err="1" smtClean="0"/>
              <a:t>Dm</a:t>
            </a:r>
            <a:r>
              <a:rPr lang="en-US" dirty="0" smtClean="0"/>
              <a:t> analysis tool</a:t>
            </a:r>
          </a:p>
        </p:txBody>
      </p:sp>
      <p:graphicFrame>
        <p:nvGraphicFramePr>
          <p:cNvPr id="2" name="Table 1"/>
          <p:cNvGraphicFramePr>
            <a:graphicFrameLocks noGrp="1"/>
          </p:cNvGraphicFramePr>
          <p:nvPr>
            <p:extLst>
              <p:ext uri="{D42A27DB-BD31-4B8C-83A1-F6EECF244321}">
                <p14:modId xmlns:p14="http://schemas.microsoft.com/office/powerpoint/2010/main" val="2870342293"/>
              </p:ext>
            </p:extLst>
          </p:nvPr>
        </p:nvGraphicFramePr>
        <p:xfrm>
          <a:off x="1043608" y="1916832"/>
          <a:ext cx="3670300" cy="971550"/>
        </p:xfrm>
        <a:graphic>
          <a:graphicData uri="http://schemas.openxmlformats.org/drawingml/2006/table">
            <a:tbl>
              <a:tblPr>
                <a:tableStyleId>{5C22544A-7EE6-4342-B048-85BDC9FD1C3A}</a:tableStyleId>
              </a:tblPr>
              <a:tblGrid>
                <a:gridCol w="1246697"/>
                <a:gridCol w="2423603"/>
              </a:tblGrid>
              <a:tr h="161925">
                <a:tc>
                  <a:txBody>
                    <a:bodyPr/>
                    <a:lstStyle/>
                    <a:p>
                      <a:pPr algn="ctr" fontAlgn="ctr"/>
                      <a:r>
                        <a:rPr lang="en-SG" sz="800" u="none" strike="noStrike">
                          <a:effectLst/>
                        </a:rPr>
                        <a:t>Name of feeders</a:t>
                      </a:r>
                      <a:endParaRPr lang="en-SG" sz="800" b="1" i="0" u="none" strike="noStrike">
                        <a:effectLst/>
                        <a:latin typeface="Tahoma"/>
                      </a:endParaRPr>
                    </a:p>
                  </a:txBody>
                  <a:tcPr marL="9525" marR="9525" marT="9525" marB="0" anchor="ctr"/>
                </a:tc>
                <a:tc>
                  <a:txBody>
                    <a:bodyPr/>
                    <a:lstStyle/>
                    <a:p>
                      <a:pPr algn="ctr" fontAlgn="ctr"/>
                      <a:r>
                        <a:rPr lang="en-SG" sz="800" u="none" strike="noStrike">
                          <a:effectLst/>
                        </a:rPr>
                        <a:t># of Referenced Batch feeders</a:t>
                      </a:r>
                      <a:endParaRPr lang="en-SG" sz="800" b="1" i="0" u="none" strike="noStrike">
                        <a:effectLst/>
                        <a:latin typeface="Tahoma"/>
                      </a:endParaRPr>
                    </a:p>
                  </a:txBody>
                  <a:tcPr marL="9525" marR="9525" marT="9525" marB="0" anchor="ctr"/>
                </a:tc>
              </a:tr>
              <a:tr h="161925">
                <a:tc>
                  <a:txBody>
                    <a:bodyPr/>
                    <a:lstStyle/>
                    <a:p>
                      <a:pPr algn="ctr" fontAlgn="ctr"/>
                      <a:r>
                        <a:rPr lang="en-SG" sz="800" u="none" strike="noStrike">
                          <a:effectLst/>
                        </a:rPr>
                        <a:t>FD_XNIDI_CRM</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2</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FD_ACAC</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5</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FD_HL_MLCRISK3</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2</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FD_TRNRP_PL_SMP</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3</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FD_TRN_CPDF</a:t>
                      </a:r>
                      <a:endParaRPr lang="en-SG" sz="800" b="1" i="0" u="none" strike="noStrike">
                        <a:effectLst/>
                        <a:latin typeface="Roma"/>
                      </a:endParaRPr>
                    </a:p>
                  </a:txBody>
                  <a:tcPr marL="9525" marR="9525" marT="9525" marB="0" anchor="ctr"/>
                </a:tc>
                <a:tc>
                  <a:txBody>
                    <a:bodyPr/>
                    <a:lstStyle/>
                    <a:p>
                      <a:pPr algn="ctr" fontAlgn="ctr"/>
                      <a:r>
                        <a:rPr lang="en-SG" sz="800" u="none" strike="noStrike" dirty="0">
                          <a:effectLst/>
                        </a:rPr>
                        <a:t>3</a:t>
                      </a:r>
                      <a:endParaRPr lang="en-SG" sz="800" b="1" i="0" u="none" strike="noStrike" dirty="0">
                        <a:effectLst/>
                        <a:latin typeface="Roma"/>
                      </a:endParaRPr>
                    </a:p>
                  </a:txBody>
                  <a:tcPr marL="9525" marR="9525" marT="9525" marB="0" anchor="ct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39102728"/>
              </p:ext>
            </p:extLst>
          </p:nvPr>
        </p:nvGraphicFramePr>
        <p:xfrm>
          <a:off x="107505" y="3429000"/>
          <a:ext cx="8856982" cy="1080120"/>
        </p:xfrm>
        <a:graphic>
          <a:graphicData uri="http://schemas.openxmlformats.org/drawingml/2006/table">
            <a:tbl>
              <a:tblPr>
                <a:tableStyleId>{5C22544A-7EE6-4342-B048-85BDC9FD1C3A}</a:tableStyleId>
              </a:tblPr>
              <a:tblGrid>
                <a:gridCol w="1041998"/>
                <a:gridCol w="975013"/>
                <a:gridCol w="3056528"/>
                <a:gridCol w="1240473"/>
                <a:gridCol w="1302497"/>
                <a:gridCol w="1240473"/>
              </a:tblGrid>
              <a:tr h="360040">
                <a:tc>
                  <a:txBody>
                    <a:bodyPr/>
                    <a:lstStyle/>
                    <a:p>
                      <a:pPr algn="ctr" fontAlgn="ctr"/>
                      <a:r>
                        <a:rPr lang="en-SG" sz="1000" u="none" strike="noStrike" dirty="0">
                          <a:effectLst/>
                        </a:rPr>
                        <a:t>Feeder</a:t>
                      </a:r>
                      <a:endParaRPr lang="en-SG" sz="1000" b="1" i="0" u="none" strike="noStrike" dirty="0">
                        <a:effectLst/>
                        <a:latin typeface="Tahoma"/>
                      </a:endParaRPr>
                    </a:p>
                  </a:txBody>
                  <a:tcPr marL="7145" marR="7145" marT="7145" marB="0" anchor="ctr"/>
                </a:tc>
                <a:tc>
                  <a:txBody>
                    <a:bodyPr/>
                    <a:lstStyle/>
                    <a:p>
                      <a:pPr algn="ctr" fontAlgn="ctr"/>
                      <a:r>
                        <a:rPr lang="en-SG" sz="1000" u="none" strike="noStrike" dirty="0">
                          <a:effectLst/>
                        </a:rPr>
                        <a:t>Batch of feeder</a:t>
                      </a:r>
                      <a:endParaRPr lang="en-SG" sz="1000" b="1" i="0" u="none" strike="noStrike" dirty="0">
                        <a:effectLst/>
                        <a:latin typeface="Tahoma"/>
                      </a:endParaRPr>
                    </a:p>
                  </a:txBody>
                  <a:tcPr marL="7145" marR="7145" marT="7145" marB="0" anchor="ctr"/>
                </a:tc>
                <a:tc>
                  <a:txBody>
                    <a:bodyPr/>
                    <a:lstStyle/>
                    <a:p>
                      <a:pPr algn="ctr" fontAlgn="ctr"/>
                      <a:r>
                        <a:rPr lang="en-SG" sz="1000" u="none" strike="noStrike" dirty="0">
                          <a:effectLst/>
                        </a:rPr>
                        <a:t>Description</a:t>
                      </a:r>
                      <a:endParaRPr lang="en-SG" sz="1000" b="1" i="0" u="none" strike="noStrike" dirty="0">
                        <a:effectLst/>
                        <a:latin typeface="Tahoma"/>
                      </a:endParaRPr>
                    </a:p>
                  </a:txBody>
                  <a:tcPr marL="7145" marR="7145" marT="7145" marB="0" anchor="ctr"/>
                </a:tc>
                <a:tc>
                  <a:txBody>
                    <a:bodyPr/>
                    <a:lstStyle/>
                    <a:p>
                      <a:pPr algn="ctr" fontAlgn="ctr"/>
                      <a:r>
                        <a:rPr lang="en-SG" sz="1000" u="none" strike="noStrike" dirty="0">
                          <a:effectLst/>
                        </a:rPr>
                        <a:t>Global filter</a:t>
                      </a:r>
                      <a:endParaRPr lang="en-SG" sz="1000" b="1" i="0" u="none" strike="noStrike" dirty="0">
                        <a:effectLst/>
                        <a:latin typeface="Tahoma"/>
                      </a:endParaRPr>
                    </a:p>
                  </a:txBody>
                  <a:tcPr marL="7145" marR="7145" marT="7145" marB="0" anchor="ctr"/>
                </a:tc>
                <a:tc>
                  <a:txBody>
                    <a:bodyPr/>
                    <a:lstStyle/>
                    <a:p>
                      <a:pPr algn="ctr" fontAlgn="ctr"/>
                      <a:r>
                        <a:rPr lang="en-SG" sz="1000" u="none" strike="noStrike" dirty="0">
                          <a:effectLst/>
                        </a:rPr>
                        <a:t>Label of data</a:t>
                      </a:r>
                      <a:endParaRPr lang="en-SG" sz="1000" b="1" i="0" u="none" strike="noStrike" dirty="0">
                        <a:effectLst/>
                        <a:latin typeface="Tahoma"/>
                      </a:endParaRPr>
                    </a:p>
                  </a:txBody>
                  <a:tcPr marL="7145" marR="7145" marT="7145" marB="0" anchor="ctr"/>
                </a:tc>
                <a:tc>
                  <a:txBody>
                    <a:bodyPr/>
                    <a:lstStyle/>
                    <a:p>
                      <a:pPr algn="ctr" fontAlgn="ctr"/>
                      <a:r>
                        <a:rPr lang="en-SG" sz="1000" u="none" strike="noStrike" dirty="0">
                          <a:effectLst/>
                        </a:rPr>
                        <a:t>Last Execution Date</a:t>
                      </a:r>
                      <a:endParaRPr lang="en-SG" sz="1000" b="1" i="0" u="none" strike="noStrike" dirty="0">
                        <a:effectLst/>
                        <a:latin typeface="Tahoma"/>
                      </a:endParaRPr>
                    </a:p>
                  </a:txBody>
                  <a:tcPr marL="7145" marR="7145" marT="7145" marB="0" anchor="ctr"/>
                </a:tc>
              </a:tr>
              <a:tr h="360040">
                <a:tc>
                  <a:txBody>
                    <a:bodyPr/>
                    <a:lstStyle/>
                    <a:p>
                      <a:pPr algn="ctr" fontAlgn="ctr"/>
                      <a:r>
                        <a:rPr lang="en-SG" sz="1000" u="none" strike="noStrike">
                          <a:effectLst/>
                        </a:rPr>
                        <a:t>FD_XNIDI_CRM</a:t>
                      </a:r>
                      <a:endParaRPr lang="en-SG" sz="1000" b="1" i="0" u="none" strike="noStrike">
                        <a:effectLst/>
                        <a:latin typeface="Roma"/>
                      </a:endParaRPr>
                    </a:p>
                  </a:txBody>
                  <a:tcPr marL="7145" marR="7145" marT="7145" marB="0" anchor="ctr"/>
                </a:tc>
                <a:tc>
                  <a:txBody>
                    <a:bodyPr/>
                    <a:lstStyle/>
                    <a:p>
                      <a:pPr algn="ctr" fontAlgn="ctr"/>
                      <a:r>
                        <a:rPr lang="en-SG" sz="1000" u="none" strike="noStrike">
                          <a:effectLst/>
                        </a:rPr>
                        <a:t>BDF_NIDIBB</a:t>
                      </a:r>
                      <a:endParaRPr lang="en-SG" sz="1000" b="1" i="0" u="none" strike="noStrike">
                        <a:effectLst/>
                        <a:latin typeface="Roma"/>
                      </a:endParaRPr>
                    </a:p>
                  </a:txBody>
                  <a:tcPr marL="7145" marR="7145" marT="7145" marB="0" anchor="ctr"/>
                </a:tc>
                <a:tc>
                  <a:txBody>
                    <a:bodyPr/>
                    <a:lstStyle/>
                    <a:p>
                      <a:pPr algn="ctr" fontAlgn="ctr"/>
                      <a:r>
                        <a:rPr lang="en-SG" sz="1000" u="none" strike="noStrike">
                          <a:effectLst/>
                        </a:rPr>
                        <a:t> </a:t>
                      </a:r>
                      <a:endParaRPr lang="en-SG" sz="1000" b="1" i="0" u="none" strike="noStrike">
                        <a:effectLst/>
                        <a:latin typeface="Roma"/>
                      </a:endParaRPr>
                    </a:p>
                  </a:txBody>
                  <a:tcPr marL="7145" marR="7145" marT="7145" marB="0" anchor="ctr"/>
                </a:tc>
                <a:tc>
                  <a:txBody>
                    <a:bodyPr/>
                    <a:lstStyle/>
                    <a:p>
                      <a:pPr algn="ctr" fontAlgn="ctr"/>
                      <a:r>
                        <a:rPr lang="en-SG" sz="1000" u="none" strike="noStrike">
                          <a:effectLst/>
                        </a:rPr>
                        <a:t> </a:t>
                      </a:r>
                      <a:endParaRPr lang="en-SG" sz="1000" b="1" i="0" u="none" strike="noStrike">
                        <a:effectLst/>
                        <a:latin typeface="Roma"/>
                      </a:endParaRPr>
                    </a:p>
                  </a:txBody>
                  <a:tcPr marL="7145" marR="7145" marT="7145" marB="0" anchor="ctr"/>
                </a:tc>
                <a:tc>
                  <a:txBody>
                    <a:bodyPr/>
                    <a:lstStyle/>
                    <a:p>
                      <a:pPr algn="ctr" fontAlgn="ctr"/>
                      <a:r>
                        <a:rPr lang="en-SG" sz="1000" u="none" strike="noStrike">
                          <a:effectLst/>
                        </a:rPr>
                        <a:t>NIDI_CRM</a:t>
                      </a:r>
                      <a:endParaRPr lang="en-SG" sz="1000" b="1" i="0" u="none" strike="noStrike">
                        <a:effectLst/>
                        <a:latin typeface="Roma"/>
                      </a:endParaRPr>
                    </a:p>
                  </a:txBody>
                  <a:tcPr marL="7145" marR="7145" marT="7145" marB="0" anchor="ctr"/>
                </a:tc>
                <a:tc>
                  <a:txBody>
                    <a:bodyPr/>
                    <a:lstStyle/>
                    <a:p>
                      <a:pPr algn="ctr" fontAlgn="ctr"/>
                      <a:r>
                        <a:rPr lang="en-SG" sz="1000" u="none" strike="noStrike" dirty="0">
                          <a:effectLst/>
                        </a:rPr>
                        <a:t>20140315</a:t>
                      </a:r>
                      <a:endParaRPr lang="en-SG" sz="1000" b="1" i="0" u="none" strike="noStrike" dirty="0">
                        <a:effectLst/>
                        <a:latin typeface="Roma"/>
                      </a:endParaRPr>
                    </a:p>
                  </a:txBody>
                  <a:tcPr marL="7145" marR="7145" marT="7145" marB="0" anchor="ctr"/>
                </a:tc>
              </a:tr>
              <a:tr h="360040">
                <a:tc>
                  <a:txBody>
                    <a:bodyPr/>
                    <a:lstStyle/>
                    <a:p>
                      <a:pPr algn="ctr" fontAlgn="ctr"/>
                      <a:r>
                        <a:rPr lang="en-SG" sz="1000" u="none" strike="noStrike">
                          <a:effectLst/>
                        </a:rPr>
                        <a:t>FD_XNIDI_CRM</a:t>
                      </a:r>
                      <a:endParaRPr lang="en-SG" sz="1000" b="1" i="0" u="none" strike="noStrike">
                        <a:effectLst/>
                        <a:latin typeface="Roma"/>
                      </a:endParaRPr>
                    </a:p>
                  </a:txBody>
                  <a:tcPr marL="7145" marR="7145" marT="7145" marB="0" anchor="ctr"/>
                </a:tc>
                <a:tc>
                  <a:txBody>
                    <a:bodyPr/>
                    <a:lstStyle/>
                    <a:p>
                      <a:pPr algn="ctr" fontAlgn="ctr"/>
                      <a:r>
                        <a:rPr lang="en-SG" sz="1000" u="none" strike="noStrike">
                          <a:effectLst/>
                        </a:rPr>
                        <a:t>BDF_NIDI_CRM</a:t>
                      </a:r>
                      <a:endParaRPr lang="en-SG" sz="1000" b="1" i="0" u="none" strike="noStrike">
                        <a:effectLst/>
                        <a:latin typeface="Roma"/>
                      </a:endParaRPr>
                    </a:p>
                  </a:txBody>
                  <a:tcPr marL="7145" marR="7145" marT="7145" marB="0" anchor="ctr"/>
                </a:tc>
                <a:tc>
                  <a:txBody>
                    <a:bodyPr/>
                    <a:lstStyle/>
                    <a:p>
                      <a:pPr algn="ctr" fontAlgn="ctr"/>
                      <a:r>
                        <a:rPr lang="en-SG" sz="1000" u="none" strike="noStrike" dirty="0">
                          <a:effectLst/>
                        </a:rPr>
                        <a:t>CRM -- ALL NIDI &amp; XNIDI</a:t>
                      </a:r>
                      <a:endParaRPr lang="en-SG" sz="1000" b="1" i="0" u="none" strike="noStrike" dirty="0">
                        <a:effectLst/>
                        <a:latin typeface="Roma"/>
                      </a:endParaRPr>
                    </a:p>
                  </a:txBody>
                  <a:tcPr marL="7145" marR="7145" marT="7145" marB="0" anchor="ctr"/>
                </a:tc>
                <a:tc>
                  <a:txBody>
                    <a:bodyPr/>
                    <a:lstStyle/>
                    <a:p>
                      <a:pPr algn="ctr" fontAlgn="ctr"/>
                      <a:r>
                        <a:rPr lang="en-SG" sz="1000" u="none" strike="noStrike">
                          <a:effectLst/>
                        </a:rPr>
                        <a:t> </a:t>
                      </a:r>
                      <a:endParaRPr lang="en-SG" sz="1000" b="1" i="0" u="none" strike="noStrike">
                        <a:effectLst/>
                        <a:latin typeface="Roma"/>
                      </a:endParaRPr>
                    </a:p>
                  </a:txBody>
                  <a:tcPr marL="7145" marR="7145" marT="7145" marB="0" anchor="ctr"/>
                </a:tc>
                <a:tc>
                  <a:txBody>
                    <a:bodyPr/>
                    <a:lstStyle/>
                    <a:p>
                      <a:pPr algn="ctr" fontAlgn="ctr"/>
                      <a:r>
                        <a:rPr lang="en-SG" sz="1000" u="none" strike="noStrike">
                          <a:effectLst/>
                        </a:rPr>
                        <a:t>NIDI_CRM1</a:t>
                      </a:r>
                      <a:endParaRPr lang="en-SG" sz="1000" b="1" i="0" u="none" strike="noStrike">
                        <a:effectLst/>
                        <a:latin typeface="Roma"/>
                      </a:endParaRPr>
                    </a:p>
                  </a:txBody>
                  <a:tcPr marL="7145" marR="7145" marT="7145" marB="0" anchor="ctr"/>
                </a:tc>
                <a:tc>
                  <a:txBody>
                    <a:bodyPr/>
                    <a:lstStyle/>
                    <a:p>
                      <a:pPr algn="ctr" fontAlgn="ctr"/>
                      <a:r>
                        <a:rPr lang="en-SG" sz="1000" u="none" strike="noStrike" dirty="0">
                          <a:effectLst/>
                        </a:rPr>
                        <a:t> </a:t>
                      </a:r>
                      <a:endParaRPr lang="en-SG" sz="1000" b="1" i="0" u="none" strike="noStrike" dirty="0">
                        <a:effectLst/>
                        <a:latin typeface="Roma"/>
                      </a:endParaRPr>
                    </a:p>
                  </a:txBody>
                  <a:tcPr marL="7145" marR="7145" marT="7145" marB="0" anchor="ctr"/>
                </a:tc>
              </a:tr>
            </a:tbl>
          </a:graphicData>
        </a:graphic>
      </p:graphicFrame>
    </p:spTree>
    <p:extLst>
      <p:ext uri="{BB962C8B-B14F-4D97-AF65-F5344CB8AC3E}">
        <p14:creationId xmlns:p14="http://schemas.microsoft.com/office/powerpoint/2010/main" val="1876426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Espace réservé du contenu 2"/>
          <p:cNvSpPr>
            <a:spLocks noGrp="1"/>
          </p:cNvSpPr>
          <p:nvPr>
            <p:ph idx="1"/>
          </p:nvPr>
        </p:nvSpPr>
        <p:spPr>
          <a:xfrm>
            <a:off x="323528" y="1052736"/>
            <a:ext cx="8497887" cy="5145088"/>
          </a:xfrm>
        </p:spPr>
        <p:txBody>
          <a:bodyPr/>
          <a:lstStyle/>
          <a:p>
            <a:r>
              <a:rPr lang="en-US" altLang="en-US" dirty="0"/>
              <a:t>Feeder </a:t>
            </a:r>
            <a:r>
              <a:rPr lang="en-US" altLang="en-US" dirty="0" smtClean="0"/>
              <a:t>analysis</a:t>
            </a:r>
          </a:p>
          <a:p>
            <a:pPr lvl="1"/>
            <a:r>
              <a:rPr lang="en-SG" altLang="en-US" dirty="0"/>
              <a:t>Summary of referenced batch of feeder</a:t>
            </a:r>
            <a:r>
              <a:rPr lang="en-SG" altLang="en-US" dirty="0" smtClean="0"/>
              <a:t>.</a:t>
            </a:r>
          </a:p>
          <a:p>
            <a:pPr lvl="1"/>
            <a:endParaRPr lang="en-US" altLang="en-US" dirty="0"/>
          </a:p>
          <a:p>
            <a:pPr lvl="1"/>
            <a:endParaRPr lang="en-SG" altLang="en-US" dirty="0" smtClean="0"/>
          </a:p>
          <a:p>
            <a:pPr lvl="1"/>
            <a:endParaRPr lang="en-SG" altLang="en-US" dirty="0" smtClean="0"/>
          </a:p>
          <a:p>
            <a:pPr lvl="1"/>
            <a:endParaRPr lang="en-SG" altLang="en-US" dirty="0"/>
          </a:p>
          <a:p>
            <a:pPr lvl="1"/>
            <a:r>
              <a:rPr lang="en-SG" altLang="en-US" dirty="0" smtClean="0"/>
              <a:t>Batch </a:t>
            </a:r>
            <a:r>
              <a:rPr lang="en-SG" altLang="en-US" dirty="0"/>
              <a:t>of Feeder referenced in more than 2 processing </a:t>
            </a:r>
            <a:r>
              <a:rPr lang="en-SG" altLang="en-US" dirty="0" smtClean="0"/>
              <a:t>scripts</a:t>
            </a:r>
          </a:p>
          <a:p>
            <a:pPr lvl="1"/>
            <a:endParaRPr lang="en-US" altLang="en-US" dirty="0"/>
          </a:p>
          <a:p>
            <a:pPr lvl="1"/>
            <a:endParaRPr lang="en-US" altLang="en-US" dirty="0" smtClean="0"/>
          </a:p>
          <a:p>
            <a:pPr lvl="2"/>
            <a:endParaRPr lang="en-US" altLang="en-US" dirty="0" smtClean="0"/>
          </a:p>
          <a:p>
            <a:pPr lvl="2"/>
            <a:r>
              <a:rPr lang="en-US" altLang="en-US" dirty="0" smtClean="0"/>
              <a:t>These </a:t>
            </a:r>
            <a:r>
              <a:rPr lang="en-US" altLang="en-US" dirty="0"/>
              <a:t>2 sheets also shall be analyzed together</a:t>
            </a:r>
            <a:r>
              <a:rPr lang="en-US" altLang="en-US" dirty="0" smtClean="0"/>
              <a:t>. We see same batch of feeders are in different processing scripts. We can use the second sheets to check if they are executed recently. If yes, we can challenge why? </a:t>
            </a:r>
            <a:endParaRPr lang="en-US" altLang="en-US" dirty="0"/>
          </a:p>
          <a:p>
            <a:pPr lvl="2"/>
            <a:endParaRPr lang="en-SG" altLang="en-US" dirty="0"/>
          </a:p>
          <a:p>
            <a:pPr lvl="1"/>
            <a:endParaRPr lang="en-US" altLang="en-US" dirty="0" smtClean="0"/>
          </a:p>
          <a:p>
            <a:pPr lvl="2"/>
            <a:endParaRPr lang="en-US" altLang="en-US" dirty="0" smtClean="0"/>
          </a:p>
        </p:txBody>
      </p:sp>
      <p:sp>
        <p:nvSpPr>
          <p:cNvPr id="12290" name="Titre 1"/>
          <p:cNvSpPr>
            <a:spLocks noGrp="1"/>
          </p:cNvSpPr>
          <p:nvPr>
            <p:ph type="title"/>
          </p:nvPr>
        </p:nvSpPr>
        <p:spPr/>
        <p:txBody>
          <a:bodyPr/>
          <a:lstStyle/>
          <a:p>
            <a:r>
              <a:rPr lang="en-US" altLang="en-US" dirty="0"/>
              <a:t>Sample : Hong Leong DM analysis</a:t>
            </a:r>
            <a:br>
              <a:rPr lang="en-US" altLang="en-US" dirty="0"/>
            </a:br>
            <a:endParaRPr lang="en-US" altLang="en-US" dirty="0" smtClean="0"/>
          </a:p>
        </p:txBody>
      </p:sp>
      <p:sp>
        <p:nvSpPr>
          <p:cNvPr id="4" name="Espace réservé du texte 3"/>
          <p:cNvSpPr>
            <a:spLocks noGrp="1"/>
          </p:cNvSpPr>
          <p:nvPr>
            <p:ph type="body" sz="quarter" idx="10"/>
          </p:nvPr>
        </p:nvSpPr>
        <p:spPr>
          <a:xfrm>
            <a:off x="4572000" y="71438"/>
            <a:ext cx="4321175" cy="261937"/>
          </a:xfrm>
        </p:spPr>
        <p:txBody>
          <a:bodyPr rtlCol="0"/>
          <a:lstStyle/>
          <a:p>
            <a:pPr fontAlgn="auto">
              <a:spcAft>
                <a:spcPts val="0"/>
              </a:spcAft>
              <a:defRPr/>
            </a:pPr>
            <a:r>
              <a:rPr lang="en-US" dirty="0" err="1" smtClean="0"/>
              <a:t>Dm</a:t>
            </a:r>
            <a:r>
              <a:rPr lang="en-US" dirty="0" smtClean="0"/>
              <a:t> analysis tool</a:t>
            </a:r>
          </a:p>
        </p:txBody>
      </p:sp>
      <p:graphicFrame>
        <p:nvGraphicFramePr>
          <p:cNvPr id="2" name="Table 1"/>
          <p:cNvGraphicFramePr>
            <a:graphicFrameLocks noGrp="1"/>
          </p:cNvGraphicFramePr>
          <p:nvPr>
            <p:extLst>
              <p:ext uri="{D42A27DB-BD31-4B8C-83A1-F6EECF244321}">
                <p14:modId xmlns:p14="http://schemas.microsoft.com/office/powerpoint/2010/main" val="3588643318"/>
              </p:ext>
            </p:extLst>
          </p:nvPr>
        </p:nvGraphicFramePr>
        <p:xfrm>
          <a:off x="1115616" y="1844824"/>
          <a:ext cx="4584700" cy="1295400"/>
        </p:xfrm>
        <a:graphic>
          <a:graphicData uri="http://schemas.openxmlformats.org/drawingml/2006/table">
            <a:tbl>
              <a:tblPr>
                <a:tableStyleId>{5C22544A-7EE6-4342-B048-85BDC9FD1C3A}</a:tableStyleId>
              </a:tblPr>
              <a:tblGrid>
                <a:gridCol w="1752600"/>
                <a:gridCol w="2832100"/>
              </a:tblGrid>
              <a:tr h="161925">
                <a:tc>
                  <a:txBody>
                    <a:bodyPr/>
                    <a:lstStyle/>
                    <a:p>
                      <a:pPr algn="ctr" fontAlgn="ctr"/>
                      <a:r>
                        <a:rPr lang="en-SG" sz="800" u="none" strike="noStrike">
                          <a:effectLst/>
                        </a:rPr>
                        <a:t>Name of batch feeders</a:t>
                      </a:r>
                      <a:endParaRPr lang="en-SG" sz="800" b="1" i="0" u="none" strike="noStrike">
                        <a:effectLst/>
                        <a:latin typeface="Tahoma"/>
                      </a:endParaRPr>
                    </a:p>
                  </a:txBody>
                  <a:tcPr marL="9525" marR="9525" marT="9525" marB="0" anchor="ctr"/>
                </a:tc>
                <a:tc>
                  <a:txBody>
                    <a:bodyPr/>
                    <a:lstStyle/>
                    <a:p>
                      <a:pPr algn="ctr" fontAlgn="ctr"/>
                      <a:r>
                        <a:rPr lang="en-SG" sz="800" u="none" strike="noStrike">
                          <a:effectLst/>
                        </a:rPr>
                        <a:t># of Referenced Processing scripts</a:t>
                      </a:r>
                      <a:endParaRPr lang="en-SG" sz="800" b="1" i="0" u="none" strike="noStrike">
                        <a:effectLst/>
                        <a:latin typeface="Tahoma"/>
                      </a:endParaRPr>
                    </a:p>
                  </a:txBody>
                  <a:tcPr marL="9525" marR="9525" marT="9525" marB="0" anchor="ctr"/>
                </a:tc>
              </a:tr>
              <a:tr h="161925">
                <a:tc>
                  <a:txBody>
                    <a:bodyPr/>
                    <a:lstStyle/>
                    <a:p>
                      <a:pPr algn="ctr" fontAlgn="ctr"/>
                      <a:r>
                        <a:rPr lang="en-SG" sz="800" u="none" strike="noStrike">
                          <a:effectLst/>
                        </a:rPr>
                        <a:t>BDF_HL_OPT_ORG</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2</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BDF_ALM_BOND</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3</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BDF_STPSIA_CRM</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4</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BDF_LOANDEPOSIT</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2</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BDF_FXSPOTFWD</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3</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BDF_DCI_CRM</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3</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BDF_BARSMP_OPT</a:t>
                      </a:r>
                      <a:endParaRPr lang="en-SG" sz="800" b="1" i="0" u="none" strike="noStrike">
                        <a:effectLst/>
                        <a:latin typeface="Roma"/>
                      </a:endParaRPr>
                    </a:p>
                  </a:txBody>
                  <a:tcPr marL="9525" marR="9525" marT="9525" marB="0" anchor="ctr"/>
                </a:tc>
                <a:tc>
                  <a:txBody>
                    <a:bodyPr/>
                    <a:lstStyle/>
                    <a:p>
                      <a:pPr algn="ctr" fontAlgn="ctr"/>
                      <a:r>
                        <a:rPr lang="en-SG" sz="800" u="none" strike="noStrike" dirty="0">
                          <a:effectLst/>
                        </a:rPr>
                        <a:t>3</a:t>
                      </a:r>
                      <a:endParaRPr lang="en-SG" sz="800" b="1" i="0" u="none" strike="noStrike" dirty="0">
                        <a:effectLst/>
                        <a:latin typeface="Roma"/>
                      </a:endParaRPr>
                    </a:p>
                  </a:txBody>
                  <a:tcPr marL="9525" marR="9525" marT="9525" marB="0" anchor="ct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706176366"/>
              </p:ext>
            </p:extLst>
          </p:nvPr>
        </p:nvGraphicFramePr>
        <p:xfrm>
          <a:off x="1187624" y="3789040"/>
          <a:ext cx="5270500" cy="809625"/>
        </p:xfrm>
        <a:graphic>
          <a:graphicData uri="http://schemas.openxmlformats.org/drawingml/2006/table">
            <a:tbl>
              <a:tblPr>
                <a:tableStyleId>{5C22544A-7EE6-4342-B048-85BDC9FD1C3A}</a:tableStyleId>
              </a:tblPr>
              <a:tblGrid>
                <a:gridCol w="1246273"/>
                <a:gridCol w="773768"/>
                <a:gridCol w="1664869"/>
                <a:gridCol w="1585590"/>
              </a:tblGrid>
              <a:tr h="161925">
                <a:tc>
                  <a:txBody>
                    <a:bodyPr/>
                    <a:lstStyle/>
                    <a:p>
                      <a:pPr algn="ctr" fontAlgn="ctr"/>
                      <a:r>
                        <a:rPr lang="en-SG" sz="800" u="none" strike="noStrike" dirty="0">
                          <a:effectLst/>
                        </a:rPr>
                        <a:t>Batch of Feeder</a:t>
                      </a:r>
                      <a:endParaRPr lang="en-SG" sz="800" b="1" i="0" u="none" strike="noStrike" dirty="0">
                        <a:effectLst/>
                        <a:latin typeface="Tahoma"/>
                      </a:endParaRPr>
                    </a:p>
                  </a:txBody>
                  <a:tcPr marL="9525" marR="9525" marT="9525" marB="0" anchor="ctr"/>
                </a:tc>
                <a:tc>
                  <a:txBody>
                    <a:bodyPr/>
                    <a:lstStyle/>
                    <a:p>
                      <a:pPr algn="ctr" fontAlgn="ctr"/>
                      <a:r>
                        <a:rPr lang="en-SG" sz="800" u="none" strike="noStrike">
                          <a:effectLst/>
                        </a:rPr>
                        <a:t>Entity</a:t>
                      </a:r>
                      <a:endParaRPr lang="en-SG" sz="800" b="1" i="0" u="none" strike="noStrike">
                        <a:effectLst/>
                        <a:latin typeface="Tahoma"/>
                      </a:endParaRPr>
                    </a:p>
                  </a:txBody>
                  <a:tcPr marL="9525" marR="9525" marT="9525" marB="0" anchor="ctr"/>
                </a:tc>
                <a:tc>
                  <a:txBody>
                    <a:bodyPr/>
                    <a:lstStyle/>
                    <a:p>
                      <a:pPr algn="ctr" fontAlgn="ctr"/>
                      <a:r>
                        <a:rPr lang="en-SG" sz="800" u="none" strike="noStrike">
                          <a:effectLst/>
                        </a:rPr>
                        <a:t>Processing Script</a:t>
                      </a:r>
                      <a:endParaRPr lang="en-SG" sz="800" b="1" i="0" u="none" strike="noStrike">
                        <a:effectLst/>
                        <a:latin typeface="Tahoma"/>
                      </a:endParaRPr>
                    </a:p>
                  </a:txBody>
                  <a:tcPr marL="9525" marR="9525" marT="9525" marB="0" anchor="ctr"/>
                </a:tc>
                <a:tc>
                  <a:txBody>
                    <a:bodyPr/>
                    <a:lstStyle/>
                    <a:p>
                      <a:pPr algn="ctr" fontAlgn="ctr"/>
                      <a:r>
                        <a:rPr lang="en-SG" sz="800" u="none" strike="noStrike">
                          <a:effectLst/>
                        </a:rPr>
                        <a:t>Last execution date</a:t>
                      </a:r>
                      <a:endParaRPr lang="en-SG" sz="800" b="1" i="0" u="none" strike="noStrike">
                        <a:effectLst/>
                        <a:latin typeface="Tahoma"/>
                      </a:endParaRPr>
                    </a:p>
                  </a:txBody>
                  <a:tcPr marL="9525" marR="9525" marT="9525" marB="0" anchor="ctr"/>
                </a:tc>
              </a:tr>
              <a:tr h="161925">
                <a:tc>
                  <a:txBody>
                    <a:bodyPr/>
                    <a:lstStyle/>
                    <a:p>
                      <a:pPr algn="ctr" fontAlgn="ctr"/>
                      <a:r>
                        <a:rPr lang="en-SG" sz="800" u="none" strike="noStrike">
                          <a:effectLst/>
                        </a:rPr>
                        <a:t>BDF_STPSIA_CRM</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 </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CRM_STPSIA</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 </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BDF_STPSIA_CRM</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 </a:t>
                      </a:r>
                      <a:endParaRPr lang="en-SG" sz="800" b="1" i="0" u="none" strike="noStrike">
                        <a:effectLst/>
                        <a:latin typeface="Roma"/>
                      </a:endParaRPr>
                    </a:p>
                  </a:txBody>
                  <a:tcPr marL="9525" marR="9525" marT="9525" marB="0" anchor="ctr"/>
                </a:tc>
                <a:tc>
                  <a:txBody>
                    <a:bodyPr/>
                    <a:lstStyle/>
                    <a:p>
                      <a:pPr algn="ctr" fontAlgn="ctr"/>
                      <a:r>
                        <a:rPr lang="en-SG" sz="800" u="none" strike="noStrike" dirty="0">
                          <a:effectLst/>
                        </a:rPr>
                        <a:t>CTU_REPORTS</a:t>
                      </a:r>
                      <a:endParaRPr lang="en-SG" sz="800" b="1" i="0" u="none" strike="noStrike" dirty="0">
                        <a:effectLst/>
                        <a:latin typeface="Roma"/>
                      </a:endParaRPr>
                    </a:p>
                  </a:txBody>
                  <a:tcPr marL="9525" marR="9525" marT="9525" marB="0" anchor="ctr"/>
                </a:tc>
                <a:tc>
                  <a:txBody>
                    <a:bodyPr/>
                    <a:lstStyle/>
                    <a:p>
                      <a:pPr algn="ctr" fontAlgn="ctr"/>
                      <a:r>
                        <a:rPr lang="en-SG" sz="800" u="none" strike="noStrike">
                          <a:effectLst/>
                        </a:rPr>
                        <a:t> </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BDF_STPSIA_CRM</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 </a:t>
                      </a:r>
                      <a:endParaRPr lang="en-SG" sz="800" b="1" i="0" u="none" strike="noStrike">
                        <a:effectLst/>
                        <a:latin typeface="Roma"/>
                      </a:endParaRPr>
                    </a:p>
                  </a:txBody>
                  <a:tcPr marL="9525" marR="9525" marT="9525" marB="0" anchor="ctr"/>
                </a:tc>
                <a:tc>
                  <a:txBody>
                    <a:bodyPr/>
                    <a:lstStyle/>
                    <a:p>
                      <a:pPr algn="ctr" fontAlgn="ctr"/>
                      <a:r>
                        <a:rPr lang="en-SG" sz="800" u="none" strike="noStrike" dirty="0">
                          <a:effectLst/>
                        </a:rPr>
                        <a:t>AVERAGE_BALANCE</a:t>
                      </a:r>
                      <a:endParaRPr lang="en-SG" sz="800" b="1" i="0" u="none" strike="noStrike" dirty="0">
                        <a:effectLst/>
                        <a:latin typeface="Roma"/>
                      </a:endParaRPr>
                    </a:p>
                  </a:txBody>
                  <a:tcPr marL="9525" marR="9525" marT="9525" marB="0" anchor="ctr"/>
                </a:tc>
                <a:tc>
                  <a:txBody>
                    <a:bodyPr/>
                    <a:lstStyle/>
                    <a:p>
                      <a:pPr algn="ctr" fontAlgn="ctr"/>
                      <a:r>
                        <a:rPr lang="en-SG" sz="800" u="none" strike="noStrike">
                          <a:effectLst/>
                        </a:rPr>
                        <a:t> </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BDF_STPSIA_CRM</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 </a:t>
                      </a:r>
                      <a:endParaRPr lang="en-SG" sz="800" b="1" i="0" u="none" strike="noStrike">
                        <a:effectLst/>
                        <a:latin typeface="Roma"/>
                      </a:endParaRPr>
                    </a:p>
                  </a:txBody>
                  <a:tcPr marL="9525" marR="9525" marT="9525" marB="0" anchor="ctr"/>
                </a:tc>
                <a:tc>
                  <a:txBody>
                    <a:bodyPr/>
                    <a:lstStyle/>
                    <a:p>
                      <a:pPr algn="ctr" fontAlgn="ctr"/>
                      <a:r>
                        <a:rPr lang="en-SG" sz="800" u="none" strike="noStrike" dirty="0">
                          <a:effectLst/>
                        </a:rPr>
                        <a:t>CKM_STPSIA</a:t>
                      </a:r>
                      <a:endParaRPr lang="en-SG" sz="800" b="1" i="0" u="none" strike="noStrike" dirty="0">
                        <a:effectLst/>
                        <a:latin typeface="Roma"/>
                      </a:endParaRPr>
                    </a:p>
                  </a:txBody>
                  <a:tcPr marL="9525" marR="9525" marT="9525" marB="0" anchor="ctr"/>
                </a:tc>
                <a:tc>
                  <a:txBody>
                    <a:bodyPr/>
                    <a:lstStyle/>
                    <a:p>
                      <a:pPr algn="ctr" fontAlgn="ctr"/>
                      <a:r>
                        <a:rPr lang="en-SG" sz="800" u="none" strike="noStrike" dirty="0">
                          <a:effectLst/>
                        </a:rPr>
                        <a:t> </a:t>
                      </a:r>
                      <a:endParaRPr lang="en-SG" sz="800" b="1" i="0" u="none" strike="noStrike" dirty="0">
                        <a:effectLst/>
                        <a:latin typeface="Roma"/>
                      </a:endParaRPr>
                    </a:p>
                  </a:txBody>
                  <a:tcPr marL="9525" marR="9525" marT="9525" marB="0" anchor="ctr"/>
                </a:tc>
              </a:tr>
            </a:tbl>
          </a:graphicData>
        </a:graphic>
      </p:graphicFrame>
    </p:spTree>
    <p:extLst>
      <p:ext uri="{BB962C8B-B14F-4D97-AF65-F5344CB8AC3E}">
        <p14:creationId xmlns:p14="http://schemas.microsoft.com/office/powerpoint/2010/main" val="2726734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Espace réservé du contenu 2"/>
          <p:cNvSpPr>
            <a:spLocks noGrp="1"/>
          </p:cNvSpPr>
          <p:nvPr>
            <p:ph idx="1"/>
          </p:nvPr>
        </p:nvSpPr>
        <p:spPr>
          <a:xfrm>
            <a:off x="323528" y="1052736"/>
            <a:ext cx="8497887" cy="5145088"/>
          </a:xfrm>
        </p:spPr>
        <p:txBody>
          <a:bodyPr/>
          <a:lstStyle/>
          <a:p>
            <a:r>
              <a:rPr lang="en-US" altLang="en-US" dirty="0"/>
              <a:t>Feeder analysis</a:t>
            </a:r>
            <a:endParaRPr lang="en-SG" altLang="en-US" dirty="0"/>
          </a:p>
          <a:p>
            <a:pPr lvl="1"/>
            <a:r>
              <a:rPr lang="en-SG" altLang="en-US" dirty="0"/>
              <a:t>Batch of feeders scanner engine </a:t>
            </a:r>
            <a:r>
              <a:rPr lang="en-SG" altLang="en-US" dirty="0" smtClean="0"/>
              <a:t>usage</a:t>
            </a:r>
          </a:p>
          <a:p>
            <a:pPr lvl="1"/>
            <a:endParaRPr lang="en-US" altLang="en-US" dirty="0"/>
          </a:p>
          <a:p>
            <a:pPr lvl="1"/>
            <a:endParaRPr lang="en-US" altLang="en-US" dirty="0" smtClean="0"/>
          </a:p>
          <a:p>
            <a:pPr lvl="1"/>
            <a:endParaRPr lang="en-US" altLang="en-US" dirty="0"/>
          </a:p>
          <a:p>
            <a:pPr lvl="1"/>
            <a:endParaRPr lang="en-US" altLang="en-US" dirty="0" smtClean="0"/>
          </a:p>
          <a:p>
            <a:pPr lvl="2"/>
            <a:r>
              <a:rPr lang="en-US" altLang="en-US" dirty="0" smtClean="0"/>
              <a:t>For all the batch of feeders listed with 0 process number, we shall recommend clients to enable them unless the feeder only populates very few data. </a:t>
            </a:r>
            <a:endParaRPr lang="en-SG" altLang="en-US" dirty="0" smtClean="0"/>
          </a:p>
          <a:p>
            <a:pPr lvl="1"/>
            <a:r>
              <a:rPr lang="en-SG" altLang="en-US" dirty="0"/>
              <a:t>Number of feeders in a batch of </a:t>
            </a:r>
            <a:r>
              <a:rPr lang="en-SG" altLang="en-US" dirty="0" smtClean="0"/>
              <a:t>feeders</a:t>
            </a:r>
          </a:p>
          <a:p>
            <a:pPr lvl="1"/>
            <a:endParaRPr lang="en-US" altLang="en-US" dirty="0"/>
          </a:p>
          <a:p>
            <a:pPr lvl="1"/>
            <a:endParaRPr lang="en-US" altLang="en-US" dirty="0" smtClean="0"/>
          </a:p>
          <a:p>
            <a:pPr lvl="1"/>
            <a:endParaRPr lang="en-US" altLang="en-US" dirty="0"/>
          </a:p>
          <a:p>
            <a:pPr lvl="1"/>
            <a:endParaRPr lang="en-US" altLang="en-US" dirty="0" smtClean="0"/>
          </a:p>
          <a:p>
            <a:pPr lvl="2"/>
            <a:r>
              <a:rPr lang="en-US" altLang="en-US" dirty="0" err="1" smtClean="0"/>
              <a:t>Mx</a:t>
            </a:r>
            <a:r>
              <a:rPr lang="en-US" altLang="en-US" dirty="0" smtClean="0"/>
              <a:t> </a:t>
            </a:r>
            <a:r>
              <a:rPr lang="en-US" altLang="en-US" dirty="0" err="1" smtClean="0"/>
              <a:t>recommand</a:t>
            </a:r>
            <a:r>
              <a:rPr lang="en-US" altLang="en-US" dirty="0" smtClean="0"/>
              <a:t> 1 feeder in 1 batch of feeders only. Batch of feeders listed here shall be adapted to contain 1 feeder only. </a:t>
            </a:r>
            <a:endParaRPr lang="en-SG" altLang="en-US" dirty="0" smtClean="0"/>
          </a:p>
          <a:p>
            <a:pPr lvl="1"/>
            <a:endParaRPr lang="en-US" altLang="en-US" dirty="0" smtClean="0"/>
          </a:p>
          <a:p>
            <a:pPr lvl="2"/>
            <a:endParaRPr lang="en-US" altLang="en-US" dirty="0" smtClean="0"/>
          </a:p>
        </p:txBody>
      </p:sp>
      <p:sp>
        <p:nvSpPr>
          <p:cNvPr id="12290" name="Titre 1"/>
          <p:cNvSpPr>
            <a:spLocks noGrp="1"/>
          </p:cNvSpPr>
          <p:nvPr>
            <p:ph type="title"/>
          </p:nvPr>
        </p:nvSpPr>
        <p:spPr/>
        <p:txBody>
          <a:bodyPr/>
          <a:lstStyle/>
          <a:p>
            <a:r>
              <a:rPr lang="en-US" altLang="en-US" dirty="0"/>
              <a:t>Sample : Hong Leong DM analysis</a:t>
            </a:r>
            <a:br>
              <a:rPr lang="en-US" altLang="en-US" dirty="0"/>
            </a:br>
            <a:endParaRPr lang="en-US" altLang="en-US" dirty="0" smtClean="0"/>
          </a:p>
        </p:txBody>
      </p:sp>
      <p:sp>
        <p:nvSpPr>
          <p:cNvPr id="4" name="Espace réservé du texte 3"/>
          <p:cNvSpPr>
            <a:spLocks noGrp="1"/>
          </p:cNvSpPr>
          <p:nvPr>
            <p:ph type="body" sz="quarter" idx="10"/>
          </p:nvPr>
        </p:nvSpPr>
        <p:spPr>
          <a:xfrm>
            <a:off x="4572000" y="71438"/>
            <a:ext cx="4321175" cy="261937"/>
          </a:xfrm>
        </p:spPr>
        <p:txBody>
          <a:bodyPr rtlCol="0"/>
          <a:lstStyle/>
          <a:p>
            <a:pPr fontAlgn="auto">
              <a:spcAft>
                <a:spcPts val="0"/>
              </a:spcAft>
              <a:defRPr/>
            </a:pPr>
            <a:r>
              <a:rPr lang="en-US" dirty="0" err="1" smtClean="0"/>
              <a:t>Dm</a:t>
            </a:r>
            <a:r>
              <a:rPr lang="en-US" dirty="0" smtClean="0"/>
              <a:t> analysis tool</a:t>
            </a:r>
          </a:p>
        </p:txBody>
      </p:sp>
      <p:graphicFrame>
        <p:nvGraphicFramePr>
          <p:cNvPr id="2" name="Table 1"/>
          <p:cNvGraphicFramePr>
            <a:graphicFrameLocks noGrp="1"/>
          </p:cNvGraphicFramePr>
          <p:nvPr>
            <p:extLst>
              <p:ext uri="{D42A27DB-BD31-4B8C-83A1-F6EECF244321}">
                <p14:modId xmlns:p14="http://schemas.microsoft.com/office/powerpoint/2010/main" val="3445851687"/>
              </p:ext>
            </p:extLst>
          </p:nvPr>
        </p:nvGraphicFramePr>
        <p:xfrm>
          <a:off x="323528" y="1844824"/>
          <a:ext cx="8497888" cy="1320722"/>
        </p:xfrm>
        <a:graphic>
          <a:graphicData uri="http://schemas.openxmlformats.org/drawingml/2006/table">
            <a:tbl>
              <a:tblPr>
                <a:tableStyleId>{5C22544A-7EE6-4342-B048-85BDC9FD1C3A}</a:tableStyleId>
              </a:tblPr>
              <a:tblGrid>
                <a:gridCol w="1144115"/>
                <a:gridCol w="1374102"/>
                <a:gridCol w="1144115"/>
                <a:gridCol w="1071333"/>
                <a:gridCol w="919949"/>
                <a:gridCol w="759831"/>
                <a:gridCol w="710341"/>
                <a:gridCol w="1374102"/>
              </a:tblGrid>
              <a:tr h="148626">
                <a:tc>
                  <a:txBody>
                    <a:bodyPr/>
                    <a:lstStyle/>
                    <a:p>
                      <a:pPr algn="ctr" fontAlgn="ctr"/>
                      <a:r>
                        <a:rPr lang="en-SG" sz="900" u="none" strike="noStrike">
                          <a:effectLst/>
                        </a:rPr>
                        <a:t>Batch of feeder</a:t>
                      </a:r>
                      <a:endParaRPr lang="en-SG" sz="900" b="1" i="0" u="none" strike="noStrike">
                        <a:effectLst/>
                        <a:latin typeface="Tahoma"/>
                      </a:endParaRPr>
                    </a:p>
                  </a:txBody>
                  <a:tcPr marL="8743" marR="8743" marT="8743" marB="0" anchor="ctr"/>
                </a:tc>
                <a:tc>
                  <a:txBody>
                    <a:bodyPr/>
                    <a:lstStyle/>
                    <a:p>
                      <a:pPr algn="ctr" fontAlgn="ctr"/>
                      <a:r>
                        <a:rPr lang="en-SG" sz="900" u="none" strike="noStrike">
                          <a:effectLst/>
                        </a:rPr>
                        <a:t>Dynamic table type</a:t>
                      </a:r>
                      <a:endParaRPr lang="en-SG" sz="900" b="1" i="0" u="none" strike="noStrike">
                        <a:effectLst/>
                        <a:latin typeface="Tahoma"/>
                      </a:endParaRPr>
                    </a:p>
                  </a:txBody>
                  <a:tcPr marL="8743" marR="8743" marT="8743" marB="0" anchor="ctr"/>
                </a:tc>
                <a:tc>
                  <a:txBody>
                    <a:bodyPr/>
                    <a:lstStyle/>
                    <a:p>
                      <a:pPr algn="ctr" fontAlgn="ctr"/>
                      <a:r>
                        <a:rPr lang="en-SG" sz="900" u="none" strike="noStrike">
                          <a:effectLst/>
                        </a:rPr>
                        <a:t>Template</a:t>
                      </a:r>
                      <a:endParaRPr lang="en-SG" sz="900" b="1" i="0" u="none" strike="noStrike">
                        <a:effectLst/>
                        <a:latin typeface="Tahoma"/>
                      </a:endParaRPr>
                    </a:p>
                  </a:txBody>
                  <a:tcPr marL="8743" marR="8743" marT="8743" marB="0" anchor="ctr"/>
                </a:tc>
                <a:tc>
                  <a:txBody>
                    <a:bodyPr/>
                    <a:lstStyle/>
                    <a:p>
                      <a:pPr algn="ctr" fontAlgn="ctr"/>
                      <a:r>
                        <a:rPr lang="en-SG" sz="900" u="none" strike="noStrike">
                          <a:effectLst/>
                        </a:rPr>
                        <a:t>Process number</a:t>
                      </a:r>
                      <a:endParaRPr lang="en-SG" sz="900" b="1" i="0" u="none" strike="noStrike">
                        <a:effectLst/>
                        <a:latin typeface="Tahoma"/>
                      </a:endParaRPr>
                    </a:p>
                  </a:txBody>
                  <a:tcPr marL="8743" marR="8743" marT="8743" marB="0" anchor="ctr"/>
                </a:tc>
                <a:tc>
                  <a:txBody>
                    <a:bodyPr/>
                    <a:lstStyle/>
                    <a:p>
                      <a:pPr algn="ctr" fontAlgn="ctr"/>
                      <a:r>
                        <a:rPr lang="en-SG" sz="900" u="none" strike="noStrike">
                          <a:effectLst/>
                        </a:rPr>
                        <a:t>Batch type</a:t>
                      </a:r>
                      <a:endParaRPr lang="en-SG" sz="900" b="1" i="0" u="none" strike="noStrike">
                        <a:effectLst/>
                        <a:latin typeface="Tahoma"/>
                      </a:endParaRPr>
                    </a:p>
                  </a:txBody>
                  <a:tcPr marL="8743" marR="8743" marT="8743" marB="0" anchor="ctr"/>
                </a:tc>
                <a:tc>
                  <a:txBody>
                    <a:bodyPr/>
                    <a:lstStyle/>
                    <a:p>
                      <a:pPr algn="ctr" fontAlgn="ctr"/>
                      <a:r>
                        <a:rPr lang="en-SG" sz="900" u="none" strike="noStrike">
                          <a:effectLst/>
                        </a:rPr>
                        <a:t>Batch size</a:t>
                      </a:r>
                      <a:endParaRPr lang="en-SG" sz="900" b="1" i="0" u="none" strike="noStrike">
                        <a:effectLst/>
                        <a:latin typeface="Tahoma"/>
                      </a:endParaRPr>
                    </a:p>
                  </a:txBody>
                  <a:tcPr marL="8743" marR="8743" marT="8743" marB="0" anchor="ctr"/>
                </a:tc>
                <a:tc>
                  <a:txBody>
                    <a:bodyPr/>
                    <a:lstStyle/>
                    <a:p>
                      <a:pPr algn="ctr" fontAlgn="ctr"/>
                      <a:r>
                        <a:rPr lang="en-SG" sz="900" u="none" strike="noStrike">
                          <a:effectLst/>
                        </a:rPr>
                        <a:t>Retries</a:t>
                      </a:r>
                      <a:endParaRPr lang="en-SG" sz="900" b="1" i="0" u="none" strike="noStrike">
                        <a:effectLst/>
                        <a:latin typeface="Tahoma"/>
                      </a:endParaRPr>
                    </a:p>
                  </a:txBody>
                  <a:tcPr marL="8743" marR="8743" marT="8743" marB="0" anchor="ctr"/>
                </a:tc>
                <a:tc>
                  <a:txBody>
                    <a:bodyPr/>
                    <a:lstStyle/>
                    <a:p>
                      <a:pPr algn="ctr" fontAlgn="ctr"/>
                      <a:r>
                        <a:rPr lang="en-SG" sz="900" u="none" strike="noStrike">
                          <a:effectLst/>
                        </a:rPr>
                        <a:t>Retries batch size</a:t>
                      </a:r>
                      <a:endParaRPr lang="en-SG" sz="900" b="1" i="0" u="none" strike="noStrike">
                        <a:effectLst/>
                        <a:latin typeface="Tahoma"/>
                      </a:endParaRPr>
                    </a:p>
                  </a:txBody>
                  <a:tcPr marL="8743" marR="8743" marT="8743" marB="0" anchor="ctr"/>
                </a:tc>
              </a:tr>
              <a:tr h="148626">
                <a:tc>
                  <a:txBody>
                    <a:bodyPr/>
                    <a:lstStyle/>
                    <a:p>
                      <a:pPr algn="ctr" fontAlgn="ctr"/>
                      <a:r>
                        <a:rPr lang="en-SG" sz="900" u="none" strike="noStrike">
                          <a:effectLst/>
                        </a:rPr>
                        <a:t>BDF_SG_BOND_NEW</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DYN_TRNRP_PL</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 </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0</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 </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0</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0</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0</a:t>
                      </a:r>
                      <a:endParaRPr lang="en-SG" sz="900" b="1" i="0" u="none" strike="noStrike">
                        <a:effectLst/>
                        <a:latin typeface="Roma"/>
                      </a:endParaRPr>
                    </a:p>
                  </a:txBody>
                  <a:tcPr marL="8743" marR="8743" marT="8743" marB="0" anchor="ctr"/>
                </a:tc>
              </a:tr>
              <a:tr h="148626">
                <a:tc>
                  <a:txBody>
                    <a:bodyPr/>
                    <a:lstStyle/>
                    <a:p>
                      <a:pPr algn="ctr" fontAlgn="ctr"/>
                      <a:r>
                        <a:rPr lang="en-SG" sz="900" u="none" strike="noStrike">
                          <a:effectLst/>
                        </a:rPr>
                        <a:t>C_BE_ALM_IRS</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DYN_TRNRP_PL</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 </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0</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 </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0</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0</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0</a:t>
                      </a:r>
                      <a:endParaRPr lang="en-SG" sz="900" b="1" i="0" u="none" strike="noStrike">
                        <a:effectLst/>
                        <a:latin typeface="Roma"/>
                      </a:endParaRPr>
                    </a:p>
                  </a:txBody>
                  <a:tcPr marL="8743" marR="8743" marT="8743" marB="0" anchor="ctr"/>
                </a:tc>
              </a:tr>
              <a:tr h="148626">
                <a:tc>
                  <a:txBody>
                    <a:bodyPr/>
                    <a:lstStyle/>
                    <a:p>
                      <a:pPr algn="ctr" fontAlgn="ctr"/>
                      <a:r>
                        <a:rPr lang="en-SG" sz="900" u="none" strike="noStrike">
                          <a:effectLst/>
                        </a:rPr>
                        <a:t>BDF_SR2_FIN</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DYN_TRNRP_PL</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 </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0</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 </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0</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0</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0</a:t>
                      </a:r>
                      <a:endParaRPr lang="en-SG" sz="900" b="1" i="0" u="none" strike="noStrike">
                        <a:effectLst/>
                        <a:latin typeface="Roma"/>
                      </a:endParaRPr>
                    </a:p>
                  </a:txBody>
                  <a:tcPr marL="8743" marR="8743" marT="8743" marB="0" anchor="ctr"/>
                </a:tc>
              </a:tr>
              <a:tr h="148626">
                <a:tc>
                  <a:txBody>
                    <a:bodyPr/>
                    <a:lstStyle/>
                    <a:p>
                      <a:pPr algn="ctr" fontAlgn="ctr"/>
                      <a:r>
                        <a:rPr lang="en-SG" sz="900" u="none" strike="noStrike">
                          <a:effectLst/>
                        </a:rPr>
                        <a:t>C_BE_DLY_DEALS</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PL VAR</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 </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0</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 </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0</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0</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0</a:t>
                      </a:r>
                      <a:endParaRPr lang="en-SG" sz="900" b="1" i="0" u="none" strike="noStrike">
                        <a:effectLst/>
                        <a:latin typeface="Roma"/>
                      </a:endParaRPr>
                    </a:p>
                  </a:txBody>
                  <a:tcPr marL="8743" marR="8743" marT="8743" marB="0" anchor="ctr"/>
                </a:tc>
              </a:tr>
              <a:tr h="148626">
                <a:tc>
                  <a:txBody>
                    <a:bodyPr/>
                    <a:lstStyle/>
                    <a:p>
                      <a:pPr algn="ctr" fontAlgn="ctr"/>
                      <a:r>
                        <a:rPr lang="en-SG" sz="900" u="none" strike="noStrike">
                          <a:effectLst/>
                        </a:rPr>
                        <a:t>C_BE_OUT_SGD</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DYN_TRNRP_PL</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 </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0</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 </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0</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0</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0</a:t>
                      </a:r>
                      <a:endParaRPr lang="en-SG" sz="900" b="1" i="0" u="none" strike="noStrike">
                        <a:effectLst/>
                        <a:latin typeface="Roma"/>
                      </a:endParaRPr>
                    </a:p>
                  </a:txBody>
                  <a:tcPr marL="8743" marR="8743" marT="8743" marB="0" anchor="ctr"/>
                </a:tc>
              </a:tr>
              <a:tr h="44348">
                <a:tc>
                  <a:txBody>
                    <a:bodyPr/>
                    <a:lstStyle/>
                    <a:p>
                      <a:pPr algn="ctr" fontAlgn="ctr"/>
                      <a:r>
                        <a:rPr lang="en-SG" sz="900" u="none" strike="noStrike">
                          <a:effectLst/>
                        </a:rPr>
                        <a:t>BDF_SR2_FXPDEAD</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DYN_TRNRP_PL</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 </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0</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 </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0</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0</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0</a:t>
                      </a:r>
                      <a:endParaRPr lang="en-SG" sz="900" b="1" i="0" u="none" strike="noStrike">
                        <a:effectLst/>
                        <a:latin typeface="Roma"/>
                      </a:endParaRPr>
                    </a:p>
                  </a:txBody>
                  <a:tcPr marL="8743" marR="8743" marT="8743" marB="0" anchor="ctr"/>
                </a:tc>
              </a:tr>
              <a:tr h="148626">
                <a:tc>
                  <a:txBody>
                    <a:bodyPr/>
                    <a:lstStyle/>
                    <a:p>
                      <a:pPr algn="ctr" fontAlgn="ctr"/>
                      <a:r>
                        <a:rPr lang="en-SG" sz="900" u="none" strike="noStrike">
                          <a:effectLst/>
                        </a:rPr>
                        <a:t>BDF_HL_SIA_DAY</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DYN_TRNRP_PL</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 </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0</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 </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0</a:t>
                      </a:r>
                      <a:endParaRPr lang="en-SG" sz="900" b="1" i="0" u="none" strike="noStrike">
                        <a:effectLst/>
                        <a:latin typeface="Roma"/>
                      </a:endParaRPr>
                    </a:p>
                  </a:txBody>
                  <a:tcPr marL="8743" marR="8743" marT="8743" marB="0" anchor="ctr"/>
                </a:tc>
                <a:tc>
                  <a:txBody>
                    <a:bodyPr/>
                    <a:lstStyle/>
                    <a:p>
                      <a:pPr algn="ctr" fontAlgn="ctr"/>
                      <a:r>
                        <a:rPr lang="en-SG" sz="900" u="none" strike="noStrike">
                          <a:effectLst/>
                        </a:rPr>
                        <a:t>0</a:t>
                      </a:r>
                      <a:endParaRPr lang="en-SG" sz="900" b="1" i="0" u="none" strike="noStrike">
                        <a:effectLst/>
                        <a:latin typeface="Roma"/>
                      </a:endParaRPr>
                    </a:p>
                  </a:txBody>
                  <a:tcPr marL="8743" marR="8743" marT="8743" marB="0" anchor="ctr"/>
                </a:tc>
                <a:tc>
                  <a:txBody>
                    <a:bodyPr/>
                    <a:lstStyle/>
                    <a:p>
                      <a:pPr algn="ctr" fontAlgn="ctr"/>
                      <a:r>
                        <a:rPr lang="en-SG" sz="900" u="none" strike="noStrike" dirty="0">
                          <a:effectLst/>
                        </a:rPr>
                        <a:t>0</a:t>
                      </a:r>
                      <a:endParaRPr lang="en-SG" sz="900" b="1" i="0" u="none" strike="noStrike" dirty="0">
                        <a:effectLst/>
                        <a:latin typeface="Roma"/>
                      </a:endParaRPr>
                    </a:p>
                  </a:txBody>
                  <a:tcPr marL="8743" marR="8743" marT="8743" marB="0" anchor="ct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40131249"/>
              </p:ext>
            </p:extLst>
          </p:nvPr>
        </p:nvGraphicFramePr>
        <p:xfrm>
          <a:off x="467544" y="4365104"/>
          <a:ext cx="3670300" cy="1295400"/>
        </p:xfrm>
        <a:graphic>
          <a:graphicData uri="http://schemas.openxmlformats.org/drawingml/2006/table">
            <a:tbl>
              <a:tblPr>
                <a:tableStyleId>{5C22544A-7EE6-4342-B048-85BDC9FD1C3A}</a:tableStyleId>
              </a:tblPr>
              <a:tblGrid>
                <a:gridCol w="1333500"/>
                <a:gridCol w="2336800"/>
              </a:tblGrid>
              <a:tr h="161925">
                <a:tc>
                  <a:txBody>
                    <a:bodyPr/>
                    <a:lstStyle/>
                    <a:p>
                      <a:pPr algn="ctr" fontAlgn="ctr"/>
                      <a:r>
                        <a:rPr lang="en-SG" sz="800" u="none" strike="noStrike">
                          <a:effectLst/>
                        </a:rPr>
                        <a:t>Batch of feeders</a:t>
                      </a:r>
                      <a:endParaRPr lang="en-SG" sz="800" b="1" i="0" u="none" strike="noStrike">
                        <a:effectLst/>
                        <a:latin typeface="Tahoma"/>
                      </a:endParaRPr>
                    </a:p>
                  </a:txBody>
                  <a:tcPr marL="9525" marR="9525" marT="9525" marB="0" anchor="ctr"/>
                </a:tc>
                <a:tc>
                  <a:txBody>
                    <a:bodyPr/>
                    <a:lstStyle/>
                    <a:p>
                      <a:pPr algn="ctr" fontAlgn="ctr"/>
                      <a:r>
                        <a:rPr lang="en-SG" sz="800" u="none" strike="noStrike">
                          <a:effectLst/>
                        </a:rPr>
                        <a:t>Number of Feeders (BoF size)</a:t>
                      </a:r>
                      <a:endParaRPr lang="en-SG" sz="800" b="1" i="0" u="none" strike="noStrike">
                        <a:effectLst/>
                        <a:latin typeface="Tahoma"/>
                      </a:endParaRPr>
                    </a:p>
                  </a:txBody>
                  <a:tcPr marL="9525" marR="9525" marT="9525" marB="0" anchor="ctr"/>
                </a:tc>
              </a:tr>
              <a:tr h="161925">
                <a:tc>
                  <a:txBody>
                    <a:bodyPr/>
                    <a:lstStyle/>
                    <a:p>
                      <a:pPr algn="ctr" fontAlgn="ctr"/>
                      <a:r>
                        <a:rPr lang="en-SG" sz="800" u="none" strike="noStrike">
                          <a:effectLst/>
                        </a:rPr>
                        <a:t>MX_PL_SECFIN_BF</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1</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BF_MRA_MYR_VAR</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1</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ERM_CS_BF</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1</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MLC_CNS</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2</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MX_FXC_DETPL_BF</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1</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ERM_MKT_BF</a:t>
                      </a:r>
                      <a:endParaRPr lang="en-SG" sz="800" b="1" i="0" u="none" strike="noStrike">
                        <a:effectLst/>
                        <a:latin typeface="Roma"/>
                      </a:endParaRPr>
                    </a:p>
                  </a:txBody>
                  <a:tcPr marL="9525" marR="9525" marT="9525" marB="0" anchor="ctr"/>
                </a:tc>
                <a:tc>
                  <a:txBody>
                    <a:bodyPr/>
                    <a:lstStyle/>
                    <a:p>
                      <a:pPr algn="ctr" fontAlgn="ctr"/>
                      <a:r>
                        <a:rPr lang="en-SG" sz="800" u="none" strike="noStrike">
                          <a:effectLst/>
                        </a:rPr>
                        <a:t>4</a:t>
                      </a:r>
                      <a:endParaRPr lang="en-SG" sz="800" b="1" i="0" u="none" strike="noStrike">
                        <a:effectLst/>
                        <a:latin typeface="Roma"/>
                      </a:endParaRPr>
                    </a:p>
                  </a:txBody>
                  <a:tcPr marL="9525" marR="9525" marT="9525" marB="0" anchor="ctr"/>
                </a:tc>
              </a:tr>
              <a:tr h="161925">
                <a:tc>
                  <a:txBody>
                    <a:bodyPr/>
                    <a:lstStyle/>
                    <a:p>
                      <a:pPr algn="ctr" fontAlgn="ctr"/>
                      <a:r>
                        <a:rPr lang="en-SG" sz="800" u="none" strike="noStrike">
                          <a:effectLst/>
                        </a:rPr>
                        <a:t>MX_ALL_ST_BF</a:t>
                      </a:r>
                      <a:endParaRPr lang="en-SG" sz="800" b="1" i="0" u="none" strike="noStrike">
                        <a:effectLst/>
                        <a:latin typeface="Roma"/>
                      </a:endParaRPr>
                    </a:p>
                  </a:txBody>
                  <a:tcPr marL="9525" marR="9525" marT="9525" marB="0" anchor="ctr"/>
                </a:tc>
                <a:tc>
                  <a:txBody>
                    <a:bodyPr/>
                    <a:lstStyle/>
                    <a:p>
                      <a:pPr algn="ctr" fontAlgn="ctr"/>
                      <a:r>
                        <a:rPr lang="en-SG" sz="800" u="none" strike="noStrike" dirty="0">
                          <a:effectLst/>
                        </a:rPr>
                        <a:t>3</a:t>
                      </a:r>
                      <a:endParaRPr lang="en-SG" sz="800" b="1" i="0" u="none" strike="noStrike" dirty="0">
                        <a:effectLst/>
                        <a:latin typeface="Roma"/>
                      </a:endParaRPr>
                    </a:p>
                  </a:txBody>
                  <a:tcPr marL="9525" marR="9525" marT="9525" marB="0" anchor="ctr"/>
                </a:tc>
              </a:tr>
            </a:tbl>
          </a:graphicData>
        </a:graphic>
      </p:graphicFrame>
    </p:spTree>
    <p:extLst>
      <p:ext uri="{BB962C8B-B14F-4D97-AF65-F5344CB8AC3E}">
        <p14:creationId xmlns:p14="http://schemas.microsoft.com/office/powerpoint/2010/main" val="2726734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Espace réservé du contenu 2"/>
          <p:cNvSpPr>
            <a:spLocks noGrp="1"/>
          </p:cNvSpPr>
          <p:nvPr>
            <p:ph idx="1"/>
          </p:nvPr>
        </p:nvSpPr>
        <p:spPr>
          <a:xfrm>
            <a:off x="323528" y="1052736"/>
            <a:ext cx="8497887" cy="5145088"/>
          </a:xfrm>
        </p:spPr>
        <p:txBody>
          <a:bodyPr/>
          <a:lstStyle/>
          <a:p>
            <a:r>
              <a:rPr lang="en-US" altLang="en-US" dirty="0"/>
              <a:t>Feeder </a:t>
            </a:r>
            <a:r>
              <a:rPr lang="en-US" altLang="en-US" dirty="0" smtClean="0"/>
              <a:t>analysis</a:t>
            </a:r>
          </a:p>
          <a:p>
            <a:pPr lvl="1"/>
            <a:r>
              <a:rPr lang="en-SG" altLang="en-US" dirty="0"/>
              <a:t>Dynamic Tables with Multiple Filters (Table Level and Batch of Feeder Level</a:t>
            </a:r>
            <a:r>
              <a:rPr lang="en-SG" altLang="en-US" dirty="0" smtClean="0"/>
              <a:t>)</a:t>
            </a:r>
          </a:p>
          <a:p>
            <a:pPr lvl="2"/>
            <a:r>
              <a:rPr lang="en-US" altLang="en-US" dirty="0" smtClean="0"/>
              <a:t>This sheet shows batch of feeders with global filter and underlying dynamic table also contains default filter. They may potentially conflict each other. Client must be very careful about them.</a:t>
            </a:r>
          </a:p>
          <a:p>
            <a:pPr lvl="1"/>
            <a:r>
              <a:rPr lang="en-SG" altLang="en-US" dirty="0"/>
              <a:t>Batch of feeders have possible wrong dataset settings marked as inconsistent in last </a:t>
            </a:r>
            <a:r>
              <a:rPr lang="en-SG" altLang="en-US" dirty="0" smtClean="0"/>
              <a:t>column</a:t>
            </a:r>
          </a:p>
          <a:p>
            <a:pPr lvl="1"/>
            <a:endParaRPr lang="en-US" altLang="en-US" dirty="0"/>
          </a:p>
          <a:p>
            <a:pPr lvl="1"/>
            <a:endParaRPr lang="en-US" altLang="en-US" dirty="0" smtClean="0"/>
          </a:p>
          <a:p>
            <a:pPr lvl="1"/>
            <a:endParaRPr lang="en-US" altLang="en-US" dirty="0"/>
          </a:p>
          <a:p>
            <a:pPr lvl="1"/>
            <a:endParaRPr lang="en-US" altLang="en-US" dirty="0" smtClean="0"/>
          </a:p>
          <a:p>
            <a:pPr lvl="2"/>
            <a:r>
              <a:rPr lang="en-US" altLang="en-US" dirty="0" smtClean="0"/>
              <a:t>Here list all inconsistent setting for label of data in batch of feeders. With such inconsistent setting, </a:t>
            </a:r>
            <a:r>
              <a:rPr lang="en-US" altLang="en-US" dirty="0" err="1" smtClean="0"/>
              <a:t>ref_data</a:t>
            </a:r>
            <a:r>
              <a:rPr lang="en-US" altLang="en-US" dirty="0" smtClean="0"/>
              <a:t> key will not be reliable. Clients need to correct them. </a:t>
            </a:r>
            <a:endParaRPr lang="en-SG" altLang="en-US" dirty="0" smtClean="0"/>
          </a:p>
          <a:p>
            <a:pPr lvl="2"/>
            <a:endParaRPr lang="en-SG" altLang="en-US" dirty="0"/>
          </a:p>
          <a:p>
            <a:pPr lvl="1"/>
            <a:endParaRPr lang="en-US" altLang="en-US" dirty="0" smtClean="0"/>
          </a:p>
          <a:p>
            <a:pPr lvl="2"/>
            <a:endParaRPr lang="en-US" altLang="en-US" dirty="0" smtClean="0"/>
          </a:p>
        </p:txBody>
      </p:sp>
      <p:sp>
        <p:nvSpPr>
          <p:cNvPr id="12290" name="Titre 1"/>
          <p:cNvSpPr>
            <a:spLocks noGrp="1"/>
          </p:cNvSpPr>
          <p:nvPr>
            <p:ph type="title"/>
          </p:nvPr>
        </p:nvSpPr>
        <p:spPr/>
        <p:txBody>
          <a:bodyPr/>
          <a:lstStyle/>
          <a:p>
            <a:r>
              <a:rPr lang="en-US" altLang="en-US" dirty="0"/>
              <a:t>Sample : Hong Leong DM analysis</a:t>
            </a:r>
            <a:br>
              <a:rPr lang="en-US" altLang="en-US" dirty="0"/>
            </a:br>
            <a:endParaRPr lang="en-US" altLang="en-US" dirty="0" smtClean="0"/>
          </a:p>
        </p:txBody>
      </p:sp>
      <p:sp>
        <p:nvSpPr>
          <p:cNvPr id="4" name="Espace réservé du texte 3"/>
          <p:cNvSpPr>
            <a:spLocks noGrp="1"/>
          </p:cNvSpPr>
          <p:nvPr>
            <p:ph type="body" sz="quarter" idx="10"/>
          </p:nvPr>
        </p:nvSpPr>
        <p:spPr>
          <a:xfrm>
            <a:off x="4572000" y="71438"/>
            <a:ext cx="4321175" cy="261937"/>
          </a:xfrm>
        </p:spPr>
        <p:txBody>
          <a:bodyPr rtlCol="0"/>
          <a:lstStyle/>
          <a:p>
            <a:pPr fontAlgn="auto">
              <a:spcAft>
                <a:spcPts val="0"/>
              </a:spcAft>
              <a:defRPr/>
            </a:pPr>
            <a:r>
              <a:rPr lang="en-US" dirty="0" err="1" smtClean="0"/>
              <a:t>Dm</a:t>
            </a:r>
            <a:r>
              <a:rPr lang="en-US" dirty="0" smtClean="0"/>
              <a:t> analysis tool</a:t>
            </a:r>
          </a:p>
        </p:txBody>
      </p:sp>
      <p:graphicFrame>
        <p:nvGraphicFramePr>
          <p:cNvPr id="3" name="Table 2"/>
          <p:cNvGraphicFramePr>
            <a:graphicFrameLocks noGrp="1"/>
          </p:cNvGraphicFramePr>
          <p:nvPr>
            <p:extLst>
              <p:ext uri="{D42A27DB-BD31-4B8C-83A1-F6EECF244321}">
                <p14:modId xmlns:p14="http://schemas.microsoft.com/office/powerpoint/2010/main" val="1236513884"/>
              </p:ext>
            </p:extLst>
          </p:nvPr>
        </p:nvGraphicFramePr>
        <p:xfrm>
          <a:off x="179512" y="2780928"/>
          <a:ext cx="8497887" cy="1536850"/>
        </p:xfrm>
        <a:graphic>
          <a:graphicData uri="http://schemas.openxmlformats.org/drawingml/2006/table">
            <a:tbl>
              <a:tblPr>
                <a:tableStyleId>{5C22544A-7EE6-4342-B048-85BDC9FD1C3A}</a:tableStyleId>
              </a:tblPr>
              <a:tblGrid>
                <a:gridCol w="1580373"/>
                <a:gridCol w="1264298"/>
                <a:gridCol w="1580373"/>
                <a:gridCol w="1107765"/>
                <a:gridCol w="1544249"/>
                <a:gridCol w="1420829"/>
              </a:tblGrid>
              <a:tr h="153685">
                <a:tc>
                  <a:txBody>
                    <a:bodyPr/>
                    <a:lstStyle/>
                    <a:p>
                      <a:pPr algn="ctr" fontAlgn="ctr"/>
                      <a:r>
                        <a:rPr lang="en-SG" sz="800" u="none" strike="noStrike">
                          <a:effectLst/>
                        </a:rPr>
                        <a:t>EOD_DATA_D</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C_BE_DCI_MID_RT</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ONE DATA SET</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DATA PUBLISHED</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N</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OK</a:t>
                      </a:r>
                      <a:endParaRPr lang="en-SG" sz="800" b="1" i="0" u="none" strike="noStrike">
                        <a:effectLst/>
                        <a:latin typeface="Roma"/>
                      </a:endParaRPr>
                    </a:p>
                  </a:txBody>
                  <a:tcPr marL="9040" marR="9040" marT="9040" marB="0" anchor="ctr"/>
                </a:tc>
              </a:tr>
              <a:tr h="153685">
                <a:tc>
                  <a:txBody>
                    <a:bodyPr/>
                    <a:lstStyle/>
                    <a:p>
                      <a:pPr algn="ctr" fontAlgn="ctr"/>
                      <a:r>
                        <a:rPr lang="en-SG" sz="800" u="none" strike="noStrike">
                          <a:effectLst/>
                        </a:rPr>
                        <a:t>EOD_DATA_D</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C_MKT_SENSI_BF</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ONE DATA SET PER DAY</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DATA PUBLISHED</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Y</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Inconsistent</a:t>
                      </a:r>
                      <a:endParaRPr lang="en-SG" sz="800" b="1" i="0" u="none" strike="noStrike">
                        <a:effectLst/>
                        <a:latin typeface="Roma"/>
                      </a:endParaRPr>
                    </a:p>
                  </a:txBody>
                  <a:tcPr marL="9040" marR="9040" marT="9040" marB="0" anchor="ctr"/>
                </a:tc>
              </a:tr>
              <a:tr h="153685">
                <a:tc>
                  <a:txBody>
                    <a:bodyPr/>
                    <a:lstStyle/>
                    <a:p>
                      <a:pPr algn="ctr" fontAlgn="ctr"/>
                      <a:r>
                        <a:rPr lang="en-SG" sz="800" u="none" strike="noStrike">
                          <a:effectLst/>
                        </a:rPr>
                        <a:t>EOD_DATA_D</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C_BE_HWRK_FTPMR</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ONE DATA SET</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DATA PUBLISHED</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N</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OK</a:t>
                      </a:r>
                      <a:endParaRPr lang="en-SG" sz="800" b="1" i="0" u="none" strike="noStrike">
                        <a:effectLst/>
                        <a:latin typeface="Roma"/>
                      </a:endParaRPr>
                    </a:p>
                  </a:txBody>
                  <a:tcPr marL="9040" marR="9040" marT="9040" marB="0" anchor="ctr"/>
                </a:tc>
              </a:tr>
              <a:tr h="153685">
                <a:tc>
                  <a:txBody>
                    <a:bodyPr/>
                    <a:lstStyle/>
                    <a:p>
                      <a:pPr algn="ctr" fontAlgn="ctr"/>
                      <a:r>
                        <a:rPr lang="en-SG" sz="800" u="none" strike="noStrike">
                          <a:effectLst/>
                        </a:rPr>
                        <a:t>EOD_DATA_D</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C_ACJS_BF</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ONE DATA SET PER DAY</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DATA PUBLISHED</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Y</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Inconsistent</a:t>
                      </a:r>
                      <a:endParaRPr lang="en-SG" sz="800" b="1" i="0" u="none" strike="noStrike">
                        <a:effectLst/>
                        <a:latin typeface="Roma"/>
                      </a:endParaRPr>
                    </a:p>
                  </a:txBody>
                  <a:tcPr marL="9040" marR="9040" marT="9040" marB="0" anchor="ctr"/>
                </a:tc>
              </a:tr>
              <a:tr h="153685">
                <a:tc>
                  <a:txBody>
                    <a:bodyPr/>
                    <a:lstStyle/>
                    <a:p>
                      <a:pPr algn="ctr" fontAlgn="ctr"/>
                      <a:r>
                        <a:rPr lang="en-SG" sz="800" u="none" strike="noStrike">
                          <a:effectLst/>
                        </a:rPr>
                        <a:t>EOD_DATA_D</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C_PL_BF</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ONE DATA SET PER DAY</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DATA PUBLISHED</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Y</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Inconsistent</a:t>
                      </a:r>
                      <a:endParaRPr lang="en-SG" sz="800" b="1" i="0" u="none" strike="noStrike">
                        <a:effectLst/>
                        <a:latin typeface="Roma"/>
                      </a:endParaRPr>
                    </a:p>
                  </a:txBody>
                  <a:tcPr marL="9040" marR="9040" marT="9040" marB="0" anchor="ctr"/>
                </a:tc>
              </a:tr>
              <a:tr h="153685">
                <a:tc>
                  <a:txBody>
                    <a:bodyPr/>
                    <a:lstStyle/>
                    <a:p>
                      <a:pPr algn="ctr" fontAlgn="ctr"/>
                      <a:r>
                        <a:rPr lang="en-SG" sz="800" u="none" strike="noStrike">
                          <a:effectLst/>
                        </a:rPr>
                        <a:t>EOD_DATA_D</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C_MD_HISTRT_BF</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ONE DATA SET PER DAY</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DATA PUBLISHED</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Y</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Inconsistent</a:t>
                      </a:r>
                      <a:endParaRPr lang="en-SG" sz="800" b="1" i="0" u="none" strike="noStrike">
                        <a:effectLst/>
                        <a:latin typeface="Roma"/>
                      </a:endParaRPr>
                    </a:p>
                  </a:txBody>
                  <a:tcPr marL="9040" marR="9040" marT="9040" marB="0" anchor="ctr"/>
                </a:tc>
              </a:tr>
              <a:tr h="153685">
                <a:tc>
                  <a:txBody>
                    <a:bodyPr/>
                    <a:lstStyle/>
                    <a:p>
                      <a:pPr algn="ctr" fontAlgn="ctr"/>
                      <a:r>
                        <a:rPr lang="en-SG" sz="800" u="none" strike="noStrike">
                          <a:effectLst/>
                        </a:rPr>
                        <a:t>EOD_DATA_D</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C_DELTA_HEDG_BF</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ONE DATA SET PER DAY</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DATA PUBLISHED</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Y</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Inconsistent</a:t>
                      </a:r>
                      <a:endParaRPr lang="en-SG" sz="800" b="1" i="0" u="none" strike="noStrike">
                        <a:effectLst/>
                        <a:latin typeface="Roma"/>
                      </a:endParaRPr>
                    </a:p>
                  </a:txBody>
                  <a:tcPr marL="9040" marR="9040" marT="9040" marB="0" anchor="ctr"/>
                </a:tc>
              </a:tr>
              <a:tr h="153685">
                <a:tc>
                  <a:txBody>
                    <a:bodyPr/>
                    <a:lstStyle/>
                    <a:p>
                      <a:pPr algn="ctr" fontAlgn="ctr"/>
                      <a:r>
                        <a:rPr lang="en-SG" sz="800" u="none" strike="noStrike">
                          <a:effectLst/>
                        </a:rPr>
                        <a:t>EOD_DATA_D</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C_ACJD_BF</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ONE DATA SET PER DAY</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DATA PUBLISHED</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Y</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Inconsistent</a:t>
                      </a:r>
                      <a:endParaRPr lang="en-SG" sz="800" b="1" i="0" u="none" strike="noStrike">
                        <a:effectLst/>
                        <a:latin typeface="Roma"/>
                      </a:endParaRPr>
                    </a:p>
                  </a:txBody>
                  <a:tcPr marL="9040" marR="9040" marT="9040" marB="0" anchor="ctr"/>
                </a:tc>
              </a:tr>
              <a:tr h="153685">
                <a:tc>
                  <a:txBody>
                    <a:bodyPr/>
                    <a:lstStyle/>
                    <a:p>
                      <a:pPr algn="ctr" fontAlgn="ctr"/>
                      <a:r>
                        <a:rPr lang="en-SG" sz="800" u="none" strike="noStrike">
                          <a:effectLst/>
                        </a:rPr>
                        <a:t>EOD_DATA_D</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C_BE_HLHKMI_GL</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ONE DATA SET</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DATA PUBLISHED</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N</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OK</a:t>
                      </a:r>
                      <a:endParaRPr lang="en-SG" sz="800" b="1" i="0" u="none" strike="noStrike">
                        <a:effectLst/>
                        <a:latin typeface="Roma"/>
                      </a:endParaRPr>
                    </a:p>
                  </a:txBody>
                  <a:tcPr marL="9040" marR="9040" marT="9040" marB="0" anchor="ctr"/>
                </a:tc>
              </a:tr>
              <a:tr h="153685">
                <a:tc>
                  <a:txBody>
                    <a:bodyPr/>
                    <a:lstStyle/>
                    <a:p>
                      <a:pPr algn="ctr" fontAlgn="ctr"/>
                      <a:r>
                        <a:rPr lang="en-SG" sz="800" u="none" strike="noStrike">
                          <a:effectLst/>
                        </a:rPr>
                        <a:t>EOD_DATA_D</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C_EVT_HIS_BF</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ONE DATA SET PER DAY</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DATA PUBLISHED</a:t>
                      </a:r>
                      <a:endParaRPr lang="en-SG" sz="800" b="1" i="0" u="none" strike="noStrike">
                        <a:effectLst/>
                        <a:latin typeface="Roma"/>
                      </a:endParaRPr>
                    </a:p>
                  </a:txBody>
                  <a:tcPr marL="9040" marR="9040" marT="9040" marB="0" anchor="ctr"/>
                </a:tc>
                <a:tc>
                  <a:txBody>
                    <a:bodyPr/>
                    <a:lstStyle/>
                    <a:p>
                      <a:pPr algn="ctr" fontAlgn="ctr"/>
                      <a:r>
                        <a:rPr lang="en-SG" sz="800" u="none" strike="noStrike">
                          <a:effectLst/>
                        </a:rPr>
                        <a:t>Y</a:t>
                      </a:r>
                      <a:endParaRPr lang="en-SG" sz="800" b="1" i="0" u="none" strike="noStrike">
                        <a:effectLst/>
                        <a:latin typeface="Roma"/>
                      </a:endParaRPr>
                    </a:p>
                  </a:txBody>
                  <a:tcPr marL="9040" marR="9040" marT="9040" marB="0" anchor="ctr"/>
                </a:tc>
                <a:tc>
                  <a:txBody>
                    <a:bodyPr/>
                    <a:lstStyle/>
                    <a:p>
                      <a:pPr algn="ctr" fontAlgn="ctr"/>
                      <a:r>
                        <a:rPr lang="en-SG" sz="800" u="none" strike="noStrike" dirty="0">
                          <a:effectLst/>
                        </a:rPr>
                        <a:t>Inconsistent</a:t>
                      </a:r>
                      <a:endParaRPr lang="en-SG" sz="800" b="1" i="0" u="none" strike="noStrike" dirty="0">
                        <a:effectLst/>
                        <a:latin typeface="Roma"/>
                      </a:endParaRPr>
                    </a:p>
                  </a:txBody>
                  <a:tcPr marL="9040" marR="9040" marT="9040" marB="0" anchor="ctr"/>
                </a:tc>
              </a:tr>
            </a:tbl>
          </a:graphicData>
        </a:graphic>
      </p:graphicFrame>
    </p:spTree>
    <p:extLst>
      <p:ext uri="{BB962C8B-B14F-4D97-AF65-F5344CB8AC3E}">
        <p14:creationId xmlns:p14="http://schemas.microsoft.com/office/powerpoint/2010/main" val="2726734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Espace réservé du contenu 2"/>
          <p:cNvSpPr>
            <a:spLocks noGrp="1"/>
          </p:cNvSpPr>
          <p:nvPr>
            <p:ph idx="1"/>
          </p:nvPr>
        </p:nvSpPr>
        <p:spPr>
          <a:xfrm>
            <a:off x="323528" y="1052736"/>
            <a:ext cx="8497887" cy="5145088"/>
          </a:xfrm>
        </p:spPr>
        <p:txBody>
          <a:bodyPr/>
          <a:lstStyle/>
          <a:p>
            <a:r>
              <a:rPr lang="en-US" altLang="en-US" dirty="0" smtClean="0"/>
              <a:t>Performance analysis</a:t>
            </a:r>
            <a:endParaRPr lang="en-SG" altLang="en-US" dirty="0"/>
          </a:p>
          <a:p>
            <a:pPr lvl="1"/>
            <a:r>
              <a:rPr lang="en-SG" altLang="en-US" dirty="0"/>
              <a:t>DM processing scripts execution </a:t>
            </a:r>
            <a:r>
              <a:rPr lang="en-SG" altLang="en-US" dirty="0" smtClean="0"/>
              <a:t>time</a:t>
            </a:r>
          </a:p>
          <a:p>
            <a:pPr lvl="1"/>
            <a:endParaRPr lang="en-US" altLang="en-US" dirty="0"/>
          </a:p>
          <a:p>
            <a:pPr lvl="1"/>
            <a:endParaRPr lang="en-US" altLang="en-US" dirty="0" smtClean="0"/>
          </a:p>
          <a:p>
            <a:pPr lvl="1"/>
            <a:endParaRPr lang="en-US" altLang="en-US" dirty="0"/>
          </a:p>
          <a:p>
            <a:pPr lvl="1"/>
            <a:endParaRPr lang="en-US" altLang="en-US" dirty="0" smtClean="0"/>
          </a:p>
          <a:p>
            <a:pPr lvl="2"/>
            <a:endParaRPr lang="en-US" altLang="en-US" dirty="0" smtClean="0"/>
          </a:p>
          <a:p>
            <a:pPr lvl="2"/>
            <a:r>
              <a:rPr lang="en-US" altLang="en-US" dirty="0" smtClean="0"/>
              <a:t>Script with execution longer than what we set in </a:t>
            </a:r>
            <a:r>
              <a:rPr lang="en-US" altLang="en-US" dirty="0" err="1" smtClean="0"/>
              <a:t>config</a:t>
            </a:r>
            <a:r>
              <a:rPr lang="en-US" altLang="en-US" dirty="0"/>
              <a:t> </a:t>
            </a:r>
            <a:r>
              <a:rPr lang="en-US" altLang="en-US" dirty="0" smtClean="0"/>
              <a:t>will be highlighted. We can further analyze this script in next sheet. </a:t>
            </a:r>
          </a:p>
        </p:txBody>
      </p:sp>
      <p:sp>
        <p:nvSpPr>
          <p:cNvPr id="12290" name="Titre 1"/>
          <p:cNvSpPr>
            <a:spLocks noGrp="1"/>
          </p:cNvSpPr>
          <p:nvPr>
            <p:ph type="title"/>
          </p:nvPr>
        </p:nvSpPr>
        <p:spPr/>
        <p:txBody>
          <a:bodyPr/>
          <a:lstStyle/>
          <a:p>
            <a:r>
              <a:rPr lang="en-US" altLang="en-US" dirty="0"/>
              <a:t>Sample : Hong Leong DM analysis</a:t>
            </a:r>
            <a:br>
              <a:rPr lang="en-US" altLang="en-US" dirty="0"/>
            </a:br>
            <a:endParaRPr lang="en-US" altLang="en-US" dirty="0" smtClean="0"/>
          </a:p>
        </p:txBody>
      </p:sp>
      <p:sp>
        <p:nvSpPr>
          <p:cNvPr id="4" name="Espace réservé du texte 3"/>
          <p:cNvSpPr>
            <a:spLocks noGrp="1"/>
          </p:cNvSpPr>
          <p:nvPr>
            <p:ph type="body" sz="quarter" idx="10"/>
          </p:nvPr>
        </p:nvSpPr>
        <p:spPr>
          <a:xfrm>
            <a:off x="4572000" y="71438"/>
            <a:ext cx="4321175" cy="261937"/>
          </a:xfrm>
        </p:spPr>
        <p:txBody>
          <a:bodyPr rtlCol="0"/>
          <a:lstStyle/>
          <a:p>
            <a:pPr fontAlgn="auto">
              <a:spcAft>
                <a:spcPts val="0"/>
              </a:spcAft>
              <a:defRPr/>
            </a:pPr>
            <a:r>
              <a:rPr lang="en-US" dirty="0" err="1" smtClean="0"/>
              <a:t>Dm</a:t>
            </a:r>
            <a:r>
              <a:rPr lang="en-US" dirty="0" smtClean="0"/>
              <a:t> analysis tool</a:t>
            </a:r>
          </a:p>
        </p:txBody>
      </p:sp>
      <p:pic>
        <p:nvPicPr>
          <p:cNvPr id="1843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651" y="1701126"/>
            <a:ext cx="815340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6734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2060848"/>
            <a:ext cx="4333875" cy="359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460422"/>
            <a:ext cx="8914330" cy="2480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550" y="3256068"/>
            <a:ext cx="8728946" cy="3197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90" name="Titre 1"/>
          <p:cNvSpPr>
            <a:spLocks noGrp="1"/>
          </p:cNvSpPr>
          <p:nvPr>
            <p:ph type="title"/>
          </p:nvPr>
        </p:nvSpPr>
        <p:spPr/>
        <p:txBody>
          <a:bodyPr/>
          <a:lstStyle/>
          <a:p>
            <a:r>
              <a:rPr lang="en-US" altLang="en-US" dirty="0" smtClean="0"/>
              <a:t>Introduction</a:t>
            </a:r>
          </a:p>
        </p:txBody>
      </p:sp>
      <p:sp>
        <p:nvSpPr>
          <p:cNvPr id="12291" name="Espace réservé du contenu 2"/>
          <p:cNvSpPr>
            <a:spLocks noGrp="1"/>
          </p:cNvSpPr>
          <p:nvPr>
            <p:ph idx="1"/>
          </p:nvPr>
        </p:nvSpPr>
        <p:spPr/>
        <p:txBody>
          <a:bodyPr/>
          <a:lstStyle/>
          <a:p>
            <a:r>
              <a:rPr lang="en-US" altLang="en-US" dirty="0" smtClean="0"/>
              <a:t>“</a:t>
            </a:r>
            <a:r>
              <a:rPr lang="en-US" dirty="0" smtClean="0"/>
              <a:t>Approach for analysis of Datamart </a:t>
            </a:r>
            <a:r>
              <a:rPr lang="en-US" dirty="0" smtClean="0"/>
              <a:t>objects</a:t>
            </a:r>
            <a:r>
              <a:rPr lang="en-US" altLang="en-US" dirty="0" smtClean="0"/>
              <a:t>” </a:t>
            </a:r>
            <a:r>
              <a:rPr lang="en-US" altLang="en-US" dirty="0" smtClean="0"/>
              <a:t>by </a:t>
            </a:r>
            <a:r>
              <a:rPr lang="en-US" altLang="en-US" dirty="0" smtClean="0"/>
              <a:t>Anand -- 2014</a:t>
            </a:r>
          </a:p>
          <a:p>
            <a:r>
              <a:rPr lang="en-US" altLang="en-US" dirty="0" smtClean="0"/>
              <a:t>The approach consists of:</a:t>
            </a:r>
          </a:p>
          <a:p>
            <a:pPr marL="595312" lvl="1" indent="-342900">
              <a:buFont typeface="+mj-lt"/>
              <a:buAutoNum type="arabicPeriod"/>
            </a:pPr>
            <a:r>
              <a:rPr lang="en-SG" altLang="en-US" dirty="0" smtClean="0"/>
              <a:t>A </a:t>
            </a:r>
            <a:r>
              <a:rPr lang="en-SG" altLang="en-US" dirty="0"/>
              <a:t>template</a:t>
            </a:r>
          </a:p>
          <a:p>
            <a:pPr marL="595312" lvl="1" indent="-342900">
              <a:buFont typeface="+mj-lt"/>
              <a:buAutoNum type="arabicPeriod"/>
            </a:pPr>
            <a:r>
              <a:rPr lang="en-SG" altLang="en-US" dirty="0"/>
              <a:t>Extract Data using </a:t>
            </a:r>
            <a:r>
              <a:rPr lang="en-SG" altLang="en-US" dirty="0" smtClean="0"/>
              <a:t>SQL</a:t>
            </a:r>
          </a:p>
          <a:p>
            <a:pPr marL="595312" lvl="1" indent="-342900">
              <a:buFont typeface="+mj-lt"/>
              <a:buAutoNum type="arabicPeriod"/>
            </a:pPr>
            <a:r>
              <a:rPr lang="en-SG" altLang="en-US" dirty="0"/>
              <a:t>F</a:t>
            </a:r>
            <a:r>
              <a:rPr lang="en-SG" altLang="en-US" dirty="0" smtClean="0"/>
              <a:t>ill </a:t>
            </a:r>
            <a:r>
              <a:rPr lang="en-SG" altLang="en-US" dirty="0"/>
              <a:t>in the template</a:t>
            </a:r>
          </a:p>
          <a:p>
            <a:pPr marL="595312" lvl="1" indent="-342900">
              <a:buFont typeface="+mj-lt"/>
              <a:buAutoNum type="arabicPeriod"/>
            </a:pPr>
            <a:r>
              <a:rPr lang="en-SG" altLang="en-US" dirty="0" smtClean="0"/>
              <a:t>Manual Analysis</a:t>
            </a:r>
            <a:endParaRPr lang="en-US" altLang="en-US" dirty="0" smtClean="0"/>
          </a:p>
          <a:p>
            <a:r>
              <a:rPr lang="en-US" altLang="en-US" dirty="0" smtClean="0"/>
              <a:t>The analysis focuses on:</a:t>
            </a:r>
          </a:p>
          <a:p>
            <a:pPr marL="595312" lvl="1" indent="-342900">
              <a:buFont typeface="+mj-lt"/>
              <a:buAutoNum type="arabicPeriod"/>
            </a:pPr>
            <a:r>
              <a:rPr lang="en-US" altLang="en-US" dirty="0" smtClean="0"/>
              <a:t>Dynamic tables</a:t>
            </a:r>
          </a:p>
          <a:p>
            <a:pPr marL="595312" lvl="1" indent="-342900">
              <a:buFont typeface="+mj-lt"/>
              <a:buAutoNum type="arabicPeriod"/>
            </a:pPr>
            <a:r>
              <a:rPr lang="en-US" altLang="en-US" dirty="0" smtClean="0"/>
              <a:t>Feeders</a:t>
            </a:r>
          </a:p>
          <a:p>
            <a:pPr marL="595312" lvl="1" indent="-342900">
              <a:buFont typeface="+mj-lt"/>
              <a:buAutoNum type="arabicPeriod"/>
            </a:pPr>
            <a:r>
              <a:rPr lang="en-US" altLang="en-US" dirty="0" smtClean="0"/>
              <a:t>Extractions</a:t>
            </a:r>
          </a:p>
          <a:p>
            <a:pPr marL="595312" lvl="1" indent="-342900">
              <a:buFont typeface="+mj-lt"/>
              <a:buAutoNum type="arabicPeriod"/>
            </a:pPr>
            <a:r>
              <a:rPr lang="en-US" altLang="en-US" dirty="0" smtClean="0"/>
              <a:t>Execution details</a:t>
            </a:r>
          </a:p>
          <a:p>
            <a:pPr lvl="1"/>
            <a:endParaRPr lang="en-US" altLang="en-US" dirty="0" smtClean="0"/>
          </a:p>
        </p:txBody>
      </p:sp>
      <p:sp>
        <p:nvSpPr>
          <p:cNvPr id="4" name="Espace réservé du texte 3"/>
          <p:cNvSpPr>
            <a:spLocks noGrp="1"/>
          </p:cNvSpPr>
          <p:nvPr>
            <p:ph type="body" sz="quarter" idx="10"/>
          </p:nvPr>
        </p:nvSpPr>
        <p:spPr>
          <a:xfrm>
            <a:off x="4572000" y="71438"/>
            <a:ext cx="4321175" cy="261937"/>
          </a:xfrm>
        </p:spPr>
        <p:txBody>
          <a:bodyPr rtlCol="0"/>
          <a:lstStyle/>
          <a:p>
            <a:pPr fontAlgn="auto">
              <a:spcAft>
                <a:spcPts val="0"/>
              </a:spcAft>
              <a:defRPr/>
            </a:pPr>
            <a:r>
              <a:rPr lang="en-US" dirty="0" err="1" smtClean="0"/>
              <a:t>Dm</a:t>
            </a:r>
            <a:r>
              <a:rPr lang="en-US" dirty="0" smtClean="0"/>
              <a:t> analysis tool</a:t>
            </a: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1844823"/>
            <a:ext cx="5688632" cy="4461541"/>
          </a:xfrm>
          <a:prstGeom prst="rect">
            <a:avLst/>
          </a:prstGeom>
          <a:noFill/>
          <a:ln>
            <a:noFill/>
          </a:ln>
          <a:effectLst>
            <a:outerShdw blurRad="50800" dist="38100" dir="2700000" algn="tl" rotWithShape="0">
              <a:schemeClr val="bg2">
                <a:alpha val="4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ipe(left)">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wipe(left)">
                                      <p:cBhvr>
                                        <p:cTn id="12" dur="500"/>
                                        <p:tgtEl>
                                          <p:spTgt spid="12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wipe(left)">
                                      <p:cBhvr>
                                        <p:cTn id="17" dur="500"/>
                                        <p:tgtEl>
                                          <p:spTgt spid="12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1031"/>
                                        </p:tgtEl>
                                        <p:attrNameLst>
                                          <p:attrName>style.visibility</p:attrName>
                                        </p:attrNameLst>
                                      </p:cBhvr>
                                      <p:to>
                                        <p:strVal val="visible"/>
                                      </p:to>
                                    </p:set>
                                    <p:anim calcmode="lin" valueType="num">
                                      <p:cBhvr>
                                        <p:cTn id="22" dur="1000" fill="hold"/>
                                        <p:tgtEl>
                                          <p:spTgt spid="1031"/>
                                        </p:tgtEl>
                                        <p:attrNameLst>
                                          <p:attrName>ppt_w</p:attrName>
                                        </p:attrNameLst>
                                      </p:cBhvr>
                                      <p:tavLst>
                                        <p:tav tm="0">
                                          <p:val>
                                            <p:fltVal val="0"/>
                                          </p:val>
                                        </p:tav>
                                        <p:tav tm="100000">
                                          <p:val>
                                            <p:strVal val="#ppt_w"/>
                                          </p:val>
                                        </p:tav>
                                      </p:tavLst>
                                    </p:anim>
                                    <p:anim calcmode="lin" valueType="num">
                                      <p:cBhvr>
                                        <p:cTn id="23" dur="1000" fill="hold"/>
                                        <p:tgtEl>
                                          <p:spTgt spid="1031"/>
                                        </p:tgtEl>
                                        <p:attrNameLst>
                                          <p:attrName>ppt_h</p:attrName>
                                        </p:attrNameLst>
                                      </p:cBhvr>
                                      <p:tavLst>
                                        <p:tav tm="0">
                                          <p:val>
                                            <p:fltVal val="0"/>
                                          </p:val>
                                        </p:tav>
                                        <p:tav tm="100000">
                                          <p:val>
                                            <p:strVal val="#ppt_h"/>
                                          </p:val>
                                        </p:tav>
                                      </p:tavLst>
                                    </p:anim>
                                    <p:anim calcmode="lin" valueType="num">
                                      <p:cBhvr>
                                        <p:cTn id="24" dur="1000" fill="hold"/>
                                        <p:tgtEl>
                                          <p:spTgt spid="1031"/>
                                        </p:tgtEl>
                                        <p:attrNameLst>
                                          <p:attrName>style.rotation</p:attrName>
                                        </p:attrNameLst>
                                      </p:cBhvr>
                                      <p:tavLst>
                                        <p:tav tm="0">
                                          <p:val>
                                            <p:fltVal val="90"/>
                                          </p:val>
                                        </p:tav>
                                        <p:tav tm="100000">
                                          <p:val>
                                            <p:fltVal val="0"/>
                                          </p:val>
                                        </p:tav>
                                      </p:tavLst>
                                    </p:anim>
                                    <p:animEffect transition="in" filter="fade">
                                      <p:cBhvr>
                                        <p:cTn id="25" dur="1000"/>
                                        <p:tgtEl>
                                          <p:spTgt spid="1031"/>
                                        </p:tgtEl>
                                      </p:cBhvr>
                                    </p:animEffect>
                                  </p:childTnLst>
                                  <p:subTnLst>
                                    <p:set>
                                      <p:cBhvr override="childStyle">
                                        <p:cTn dur="1" fill="hold" display="0" masterRel="nextClick" afterEffect="1"/>
                                        <p:tgtEl>
                                          <p:spTgt spid="1031"/>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2291">
                                            <p:txEl>
                                              <p:pRg st="3" end="3"/>
                                            </p:txEl>
                                          </p:spTgt>
                                        </p:tgtEl>
                                        <p:attrNameLst>
                                          <p:attrName>style.visibility</p:attrName>
                                        </p:attrNameLst>
                                      </p:cBhvr>
                                      <p:to>
                                        <p:strVal val="visible"/>
                                      </p:to>
                                    </p:set>
                                    <p:animEffect transition="in" filter="wipe(left)">
                                      <p:cBhvr>
                                        <p:cTn id="30" dur="500"/>
                                        <p:tgtEl>
                                          <p:spTgt spid="1229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1027"/>
                                        </p:tgtEl>
                                        <p:attrNameLst>
                                          <p:attrName>style.visibility</p:attrName>
                                        </p:attrNameLst>
                                      </p:cBhvr>
                                      <p:to>
                                        <p:strVal val="visible"/>
                                      </p:to>
                                    </p:set>
                                    <p:anim calcmode="lin" valueType="num">
                                      <p:cBhvr>
                                        <p:cTn id="35" dur="1000" fill="hold"/>
                                        <p:tgtEl>
                                          <p:spTgt spid="1027"/>
                                        </p:tgtEl>
                                        <p:attrNameLst>
                                          <p:attrName>ppt_w</p:attrName>
                                        </p:attrNameLst>
                                      </p:cBhvr>
                                      <p:tavLst>
                                        <p:tav tm="0">
                                          <p:val>
                                            <p:fltVal val="0"/>
                                          </p:val>
                                        </p:tav>
                                        <p:tav tm="100000">
                                          <p:val>
                                            <p:strVal val="#ppt_w"/>
                                          </p:val>
                                        </p:tav>
                                      </p:tavLst>
                                    </p:anim>
                                    <p:anim calcmode="lin" valueType="num">
                                      <p:cBhvr>
                                        <p:cTn id="36" dur="1000" fill="hold"/>
                                        <p:tgtEl>
                                          <p:spTgt spid="1027"/>
                                        </p:tgtEl>
                                        <p:attrNameLst>
                                          <p:attrName>ppt_h</p:attrName>
                                        </p:attrNameLst>
                                      </p:cBhvr>
                                      <p:tavLst>
                                        <p:tav tm="0">
                                          <p:val>
                                            <p:fltVal val="0"/>
                                          </p:val>
                                        </p:tav>
                                        <p:tav tm="100000">
                                          <p:val>
                                            <p:strVal val="#ppt_h"/>
                                          </p:val>
                                        </p:tav>
                                      </p:tavLst>
                                    </p:anim>
                                    <p:anim calcmode="lin" valueType="num">
                                      <p:cBhvr>
                                        <p:cTn id="37" dur="1000" fill="hold"/>
                                        <p:tgtEl>
                                          <p:spTgt spid="1027"/>
                                        </p:tgtEl>
                                        <p:attrNameLst>
                                          <p:attrName>style.rotation</p:attrName>
                                        </p:attrNameLst>
                                      </p:cBhvr>
                                      <p:tavLst>
                                        <p:tav tm="0">
                                          <p:val>
                                            <p:fltVal val="90"/>
                                          </p:val>
                                        </p:tav>
                                        <p:tav tm="100000">
                                          <p:val>
                                            <p:fltVal val="0"/>
                                          </p:val>
                                        </p:tav>
                                      </p:tavLst>
                                    </p:anim>
                                    <p:animEffect transition="in" filter="fade">
                                      <p:cBhvr>
                                        <p:cTn id="38" dur="1000"/>
                                        <p:tgtEl>
                                          <p:spTgt spid="1027"/>
                                        </p:tgtEl>
                                      </p:cBhvr>
                                    </p:animEffect>
                                  </p:childTnLst>
                                  <p:subTnLst>
                                    <p:set>
                                      <p:cBhvr override="childStyle">
                                        <p:cTn dur="1" fill="hold" display="0" masterRel="nextClick" afterEffect="1"/>
                                        <p:tgtEl>
                                          <p:spTgt spid="1027"/>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2291">
                                            <p:txEl>
                                              <p:pRg st="4" end="4"/>
                                            </p:txEl>
                                          </p:spTgt>
                                        </p:tgtEl>
                                        <p:attrNameLst>
                                          <p:attrName>style.visibility</p:attrName>
                                        </p:attrNameLst>
                                      </p:cBhvr>
                                      <p:to>
                                        <p:strVal val="visible"/>
                                      </p:to>
                                    </p:set>
                                    <p:animEffect transition="in" filter="wipe(left)">
                                      <p:cBhvr>
                                        <p:cTn id="43" dur="500"/>
                                        <p:tgtEl>
                                          <p:spTgt spid="12291">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nodeType="clickEffect">
                                  <p:stCondLst>
                                    <p:cond delay="0"/>
                                  </p:stCondLst>
                                  <p:childTnLst>
                                    <p:set>
                                      <p:cBhvr>
                                        <p:cTn id="47" dur="1" fill="hold">
                                          <p:stCondLst>
                                            <p:cond delay="0"/>
                                          </p:stCondLst>
                                        </p:cTn>
                                        <p:tgtEl>
                                          <p:spTgt spid="1030"/>
                                        </p:tgtEl>
                                        <p:attrNameLst>
                                          <p:attrName>style.visibility</p:attrName>
                                        </p:attrNameLst>
                                      </p:cBhvr>
                                      <p:to>
                                        <p:strVal val="visible"/>
                                      </p:to>
                                    </p:set>
                                    <p:anim calcmode="lin" valueType="num">
                                      <p:cBhvr>
                                        <p:cTn id="48" dur="1000" fill="hold"/>
                                        <p:tgtEl>
                                          <p:spTgt spid="1030"/>
                                        </p:tgtEl>
                                        <p:attrNameLst>
                                          <p:attrName>ppt_w</p:attrName>
                                        </p:attrNameLst>
                                      </p:cBhvr>
                                      <p:tavLst>
                                        <p:tav tm="0">
                                          <p:val>
                                            <p:fltVal val="0"/>
                                          </p:val>
                                        </p:tav>
                                        <p:tav tm="100000">
                                          <p:val>
                                            <p:strVal val="#ppt_w"/>
                                          </p:val>
                                        </p:tav>
                                      </p:tavLst>
                                    </p:anim>
                                    <p:anim calcmode="lin" valueType="num">
                                      <p:cBhvr>
                                        <p:cTn id="49" dur="1000" fill="hold"/>
                                        <p:tgtEl>
                                          <p:spTgt spid="1030"/>
                                        </p:tgtEl>
                                        <p:attrNameLst>
                                          <p:attrName>ppt_h</p:attrName>
                                        </p:attrNameLst>
                                      </p:cBhvr>
                                      <p:tavLst>
                                        <p:tav tm="0">
                                          <p:val>
                                            <p:fltVal val="0"/>
                                          </p:val>
                                        </p:tav>
                                        <p:tav tm="100000">
                                          <p:val>
                                            <p:strVal val="#ppt_h"/>
                                          </p:val>
                                        </p:tav>
                                      </p:tavLst>
                                    </p:anim>
                                    <p:anim calcmode="lin" valueType="num">
                                      <p:cBhvr>
                                        <p:cTn id="50" dur="1000" fill="hold"/>
                                        <p:tgtEl>
                                          <p:spTgt spid="1030"/>
                                        </p:tgtEl>
                                        <p:attrNameLst>
                                          <p:attrName>style.rotation</p:attrName>
                                        </p:attrNameLst>
                                      </p:cBhvr>
                                      <p:tavLst>
                                        <p:tav tm="0">
                                          <p:val>
                                            <p:fltVal val="90"/>
                                          </p:val>
                                        </p:tav>
                                        <p:tav tm="100000">
                                          <p:val>
                                            <p:fltVal val="0"/>
                                          </p:val>
                                        </p:tav>
                                      </p:tavLst>
                                    </p:anim>
                                    <p:animEffect transition="in" filter="fade">
                                      <p:cBhvr>
                                        <p:cTn id="51" dur="1000"/>
                                        <p:tgtEl>
                                          <p:spTgt spid="1030"/>
                                        </p:tgtEl>
                                      </p:cBhvr>
                                    </p:animEffect>
                                  </p:childTnLst>
                                  <p:subTnLst>
                                    <p:set>
                                      <p:cBhvr override="childStyle">
                                        <p:cTn dur="1" fill="hold" display="0" masterRel="nextClick" afterEffect="1"/>
                                        <p:tgtEl>
                                          <p:spTgt spid="1030"/>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2291">
                                            <p:txEl>
                                              <p:pRg st="5" end="5"/>
                                            </p:txEl>
                                          </p:spTgt>
                                        </p:tgtEl>
                                        <p:attrNameLst>
                                          <p:attrName>style.visibility</p:attrName>
                                        </p:attrNameLst>
                                      </p:cBhvr>
                                      <p:to>
                                        <p:strVal val="visible"/>
                                      </p:to>
                                    </p:set>
                                    <p:animEffect transition="in" filter="wipe(left)">
                                      <p:cBhvr>
                                        <p:cTn id="56" dur="500"/>
                                        <p:tgtEl>
                                          <p:spTgt spid="12291">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nodeType="clickEffect">
                                  <p:stCondLst>
                                    <p:cond delay="0"/>
                                  </p:stCondLst>
                                  <p:childTnLst>
                                    <p:set>
                                      <p:cBhvr>
                                        <p:cTn id="60" dur="1" fill="hold">
                                          <p:stCondLst>
                                            <p:cond delay="0"/>
                                          </p:stCondLst>
                                        </p:cTn>
                                        <p:tgtEl>
                                          <p:spTgt spid="1032"/>
                                        </p:tgtEl>
                                        <p:attrNameLst>
                                          <p:attrName>style.visibility</p:attrName>
                                        </p:attrNameLst>
                                      </p:cBhvr>
                                      <p:to>
                                        <p:strVal val="visible"/>
                                      </p:to>
                                    </p:set>
                                    <p:anim calcmode="lin" valueType="num">
                                      <p:cBhvr>
                                        <p:cTn id="61" dur="1000" fill="hold"/>
                                        <p:tgtEl>
                                          <p:spTgt spid="1032"/>
                                        </p:tgtEl>
                                        <p:attrNameLst>
                                          <p:attrName>ppt_w</p:attrName>
                                        </p:attrNameLst>
                                      </p:cBhvr>
                                      <p:tavLst>
                                        <p:tav tm="0">
                                          <p:val>
                                            <p:fltVal val="0"/>
                                          </p:val>
                                        </p:tav>
                                        <p:tav tm="100000">
                                          <p:val>
                                            <p:strVal val="#ppt_w"/>
                                          </p:val>
                                        </p:tav>
                                      </p:tavLst>
                                    </p:anim>
                                    <p:anim calcmode="lin" valueType="num">
                                      <p:cBhvr>
                                        <p:cTn id="62" dur="1000" fill="hold"/>
                                        <p:tgtEl>
                                          <p:spTgt spid="1032"/>
                                        </p:tgtEl>
                                        <p:attrNameLst>
                                          <p:attrName>ppt_h</p:attrName>
                                        </p:attrNameLst>
                                      </p:cBhvr>
                                      <p:tavLst>
                                        <p:tav tm="0">
                                          <p:val>
                                            <p:fltVal val="0"/>
                                          </p:val>
                                        </p:tav>
                                        <p:tav tm="100000">
                                          <p:val>
                                            <p:strVal val="#ppt_h"/>
                                          </p:val>
                                        </p:tav>
                                      </p:tavLst>
                                    </p:anim>
                                    <p:anim calcmode="lin" valueType="num">
                                      <p:cBhvr>
                                        <p:cTn id="63" dur="1000" fill="hold"/>
                                        <p:tgtEl>
                                          <p:spTgt spid="1032"/>
                                        </p:tgtEl>
                                        <p:attrNameLst>
                                          <p:attrName>style.rotation</p:attrName>
                                        </p:attrNameLst>
                                      </p:cBhvr>
                                      <p:tavLst>
                                        <p:tav tm="0">
                                          <p:val>
                                            <p:fltVal val="90"/>
                                          </p:val>
                                        </p:tav>
                                        <p:tav tm="100000">
                                          <p:val>
                                            <p:fltVal val="0"/>
                                          </p:val>
                                        </p:tav>
                                      </p:tavLst>
                                    </p:anim>
                                    <p:animEffect transition="in" filter="fade">
                                      <p:cBhvr>
                                        <p:cTn id="64" dur="1000"/>
                                        <p:tgtEl>
                                          <p:spTgt spid="103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2291">
                                            <p:txEl>
                                              <p:pRg st="6" end="6"/>
                                            </p:txEl>
                                          </p:spTgt>
                                        </p:tgtEl>
                                        <p:attrNameLst>
                                          <p:attrName>style.visibility</p:attrName>
                                        </p:attrNameLst>
                                      </p:cBhvr>
                                      <p:to>
                                        <p:strVal val="visible"/>
                                      </p:to>
                                    </p:set>
                                    <p:animEffect transition="in" filter="wipe(left)">
                                      <p:cBhvr>
                                        <p:cTn id="69" dur="500"/>
                                        <p:tgtEl>
                                          <p:spTgt spid="12291">
                                            <p:txEl>
                                              <p:pRg st="6" end="6"/>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12291">
                                            <p:txEl>
                                              <p:pRg st="7" end="7"/>
                                            </p:txEl>
                                          </p:spTgt>
                                        </p:tgtEl>
                                        <p:attrNameLst>
                                          <p:attrName>style.visibility</p:attrName>
                                        </p:attrNameLst>
                                      </p:cBhvr>
                                      <p:to>
                                        <p:strVal val="visible"/>
                                      </p:to>
                                    </p:set>
                                    <p:animEffect transition="in" filter="wipe(left)">
                                      <p:cBhvr>
                                        <p:cTn id="74" dur="500"/>
                                        <p:tgtEl>
                                          <p:spTgt spid="12291">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12291">
                                            <p:txEl>
                                              <p:pRg st="8" end="8"/>
                                            </p:txEl>
                                          </p:spTgt>
                                        </p:tgtEl>
                                        <p:attrNameLst>
                                          <p:attrName>style.visibility</p:attrName>
                                        </p:attrNameLst>
                                      </p:cBhvr>
                                      <p:to>
                                        <p:strVal val="visible"/>
                                      </p:to>
                                    </p:set>
                                    <p:animEffect transition="in" filter="wipe(left)">
                                      <p:cBhvr>
                                        <p:cTn id="79" dur="500"/>
                                        <p:tgtEl>
                                          <p:spTgt spid="12291">
                                            <p:txEl>
                                              <p:pRg st="8" end="8"/>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12291">
                                            <p:txEl>
                                              <p:pRg st="9" end="9"/>
                                            </p:txEl>
                                          </p:spTgt>
                                        </p:tgtEl>
                                        <p:attrNameLst>
                                          <p:attrName>style.visibility</p:attrName>
                                        </p:attrNameLst>
                                      </p:cBhvr>
                                      <p:to>
                                        <p:strVal val="visible"/>
                                      </p:to>
                                    </p:set>
                                    <p:animEffect transition="in" filter="wipe(left)">
                                      <p:cBhvr>
                                        <p:cTn id="84" dur="500"/>
                                        <p:tgtEl>
                                          <p:spTgt spid="12291">
                                            <p:txEl>
                                              <p:pRg st="9" end="9"/>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12291">
                                            <p:txEl>
                                              <p:pRg st="10" end="10"/>
                                            </p:txEl>
                                          </p:spTgt>
                                        </p:tgtEl>
                                        <p:attrNameLst>
                                          <p:attrName>style.visibility</p:attrName>
                                        </p:attrNameLst>
                                      </p:cBhvr>
                                      <p:to>
                                        <p:strVal val="visible"/>
                                      </p:to>
                                    </p:set>
                                    <p:animEffect transition="in" filter="wipe(left)">
                                      <p:cBhvr>
                                        <p:cTn id="89" dur="500"/>
                                        <p:tgtEl>
                                          <p:spTgt spid="122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Espace réservé du contenu 2"/>
          <p:cNvSpPr>
            <a:spLocks noGrp="1"/>
          </p:cNvSpPr>
          <p:nvPr>
            <p:ph idx="1"/>
          </p:nvPr>
        </p:nvSpPr>
        <p:spPr>
          <a:xfrm>
            <a:off x="323528" y="1052736"/>
            <a:ext cx="8497887" cy="5145088"/>
          </a:xfrm>
        </p:spPr>
        <p:txBody>
          <a:bodyPr/>
          <a:lstStyle/>
          <a:p>
            <a:r>
              <a:rPr lang="en-US" altLang="en-US" dirty="0" smtClean="0"/>
              <a:t>Performance analysis</a:t>
            </a:r>
            <a:endParaRPr lang="en-SG" altLang="en-US" dirty="0"/>
          </a:p>
          <a:p>
            <a:pPr lvl="1"/>
            <a:r>
              <a:rPr lang="en-SG" altLang="en-US" dirty="0"/>
              <a:t>Breakdown of DM processing scripts execution time by </a:t>
            </a:r>
            <a:r>
              <a:rPr lang="en-SG" altLang="en-US" dirty="0" smtClean="0"/>
              <a:t>objects</a:t>
            </a:r>
          </a:p>
          <a:p>
            <a:pPr lvl="1"/>
            <a:endParaRPr lang="en-US" altLang="en-US" dirty="0"/>
          </a:p>
          <a:p>
            <a:pPr lvl="1"/>
            <a:endParaRPr lang="en-SG" altLang="en-US" dirty="0" smtClean="0"/>
          </a:p>
          <a:p>
            <a:pPr lvl="1"/>
            <a:endParaRPr lang="en-US" altLang="en-US" dirty="0"/>
          </a:p>
          <a:p>
            <a:pPr marL="431800" lvl="2" indent="0">
              <a:buNone/>
            </a:pPr>
            <a:endParaRPr lang="en-US" altLang="en-US" dirty="0"/>
          </a:p>
          <a:p>
            <a:pPr marL="431800" lvl="2" indent="0">
              <a:buNone/>
            </a:pPr>
            <a:endParaRPr lang="en-US" altLang="en-US" dirty="0" smtClean="0"/>
          </a:p>
          <a:p>
            <a:pPr lvl="2"/>
            <a:r>
              <a:rPr lang="en-US" altLang="en-US" dirty="0" smtClean="0"/>
              <a:t>This sheet shows the detailed breakdown of the script’s execution time. We can see the there is one batch of feeder in processing script “TS_ERM_REP_PSR_LNP took extra long time. In addition, we know that most of its execution time is spent on IO, then we can further investigate how to reduce its execution time.</a:t>
            </a:r>
          </a:p>
        </p:txBody>
      </p:sp>
      <p:sp>
        <p:nvSpPr>
          <p:cNvPr id="12290" name="Titre 1"/>
          <p:cNvSpPr>
            <a:spLocks noGrp="1"/>
          </p:cNvSpPr>
          <p:nvPr>
            <p:ph type="title"/>
          </p:nvPr>
        </p:nvSpPr>
        <p:spPr/>
        <p:txBody>
          <a:bodyPr/>
          <a:lstStyle/>
          <a:p>
            <a:r>
              <a:rPr lang="en-US" altLang="en-US" dirty="0"/>
              <a:t>Sample : Hong Leong DM analysis</a:t>
            </a:r>
            <a:br>
              <a:rPr lang="en-US" altLang="en-US" dirty="0"/>
            </a:br>
            <a:endParaRPr lang="en-US" altLang="en-US" dirty="0" smtClean="0"/>
          </a:p>
        </p:txBody>
      </p:sp>
      <p:sp>
        <p:nvSpPr>
          <p:cNvPr id="4" name="Espace réservé du texte 3"/>
          <p:cNvSpPr>
            <a:spLocks noGrp="1"/>
          </p:cNvSpPr>
          <p:nvPr>
            <p:ph type="body" sz="quarter" idx="10"/>
          </p:nvPr>
        </p:nvSpPr>
        <p:spPr>
          <a:xfrm>
            <a:off x="4572000" y="71438"/>
            <a:ext cx="4321175" cy="261937"/>
          </a:xfrm>
        </p:spPr>
        <p:txBody>
          <a:bodyPr rtlCol="0"/>
          <a:lstStyle/>
          <a:p>
            <a:pPr fontAlgn="auto">
              <a:spcAft>
                <a:spcPts val="0"/>
              </a:spcAft>
              <a:defRPr/>
            </a:pPr>
            <a:r>
              <a:rPr lang="en-US" dirty="0" err="1" smtClean="0"/>
              <a:t>Dm</a:t>
            </a:r>
            <a:r>
              <a:rPr lang="en-US" dirty="0" smtClean="0"/>
              <a:t> analysis tool</a:t>
            </a:r>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988839"/>
            <a:ext cx="8352928" cy="1486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022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Espace réservé du contenu 2"/>
          <p:cNvSpPr>
            <a:spLocks noGrp="1"/>
          </p:cNvSpPr>
          <p:nvPr>
            <p:ph idx="1"/>
          </p:nvPr>
        </p:nvSpPr>
        <p:spPr>
          <a:xfrm>
            <a:off x="323528" y="1052736"/>
            <a:ext cx="8497887" cy="5145088"/>
          </a:xfrm>
        </p:spPr>
        <p:txBody>
          <a:bodyPr/>
          <a:lstStyle/>
          <a:p>
            <a:r>
              <a:rPr lang="en-US" altLang="en-US" dirty="0"/>
              <a:t>Available analysis for </a:t>
            </a:r>
            <a:r>
              <a:rPr lang="en-US" altLang="en-US" dirty="0" smtClean="0"/>
              <a:t>Dynamic tables analysis</a:t>
            </a:r>
            <a:endParaRPr lang="en-SG" altLang="en-US" dirty="0" smtClean="0"/>
          </a:p>
          <a:p>
            <a:pPr lvl="1"/>
            <a:r>
              <a:rPr lang="en-SG" altLang="en-US" dirty="0" smtClean="0"/>
              <a:t>Number </a:t>
            </a:r>
            <a:r>
              <a:rPr lang="en-SG" altLang="en-US" dirty="0" smtClean="0"/>
              <a:t>of Dynamic table fields that exceeds </a:t>
            </a:r>
            <a:r>
              <a:rPr lang="en-SG" altLang="en-US" u="sng" dirty="0" smtClean="0">
                <a:solidFill>
                  <a:srgbClr val="7030A0"/>
                </a:solidFill>
              </a:rPr>
              <a:t>@</a:t>
            </a:r>
            <a:r>
              <a:rPr lang="en-SG" altLang="en-US" u="sng" dirty="0" err="1" smtClean="0">
                <a:solidFill>
                  <a:srgbClr val="7030A0"/>
                </a:solidFill>
              </a:rPr>
              <a:t>max_number_fields</a:t>
            </a:r>
            <a:endParaRPr lang="en-SG" altLang="en-US" u="sng" dirty="0" smtClean="0">
              <a:solidFill>
                <a:srgbClr val="7030A0"/>
              </a:solidFill>
            </a:endParaRPr>
          </a:p>
          <a:p>
            <a:pPr lvl="1"/>
            <a:r>
              <a:rPr lang="en-SG" altLang="en-US" dirty="0" smtClean="0"/>
              <a:t>Number of Dynamic table horizontal fields that exceeds </a:t>
            </a:r>
            <a:r>
              <a:rPr lang="en-SG" altLang="en-US" u="sng" dirty="0" smtClean="0">
                <a:solidFill>
                  <a:srgbClr val="7030A0"/>
                </a:solidFill>
              </a:rPr>
              <a:t>@</a:t>
            </a:r>
            <a:r>
              <a:rPr lang="en-SG" altLang="en-US" u="sng" dirty="0" err="1" smtClean="0">
                <a:solidFill>
                  <a:srgbClr val="7030A0"/>
                </a:solidFill>
              </a:rPr>
              <a:t>max_number_h_fields</a:t>
            </a:r>
            <a:endParaRPr lang="en-SG" altLang="en-US" dirty="0" smtClean="0"/>
          </a:p>
          <a:p>
            <a:pPr lvl="1"/>
            <a:r>
              <a:rPr lang="en-SG" altLang="en-US" dirty="0" smtClean="0"/>
              <a:t>Number of Dynamic table horizontal fields that access database which exceeds </a:t>
            </a:r>
            <a:r>
              <a:rPr lang="en-SG" altLang="en-US" u="sng" dirty="0" smtClean="0">
                <a:solidFill>
                  <a:srgbClr val="7030A0"/>
                </a:solidFill>
              </a:rPr>
              <a:t>@</a:t>
            </a:r>
            <a:r>
              <a:rPr lang="en-SG" altLang="en-US" u="sng" dirty="0" err="1" smtClean="0">
                <a:solidFill>
                  <a:srgbClr val="7030A0"/>
                </a:solidFill>
              </a:rPr>
              <a:t>max_number_db_access_h_fields</a:t>
            </a:r>
            <a:endParaRPr lang="en-SG" altLang="en-US" dirty="0" smtClean="0"/>
          </a:p>
          <a:p>
            <a:pPr lvl="1"/>
            <a:r>
              <a:rPr lang="en-SG" altLang="en-US" dirty="0" smtClean="0"/>
              <a:t>Dynamic tables sensitivity flag that can be disabled but not</a:t>
            </a:r>
          </a:p>
          <a:p>
            <a:pPr lvl="1"/>
            <a:r>
              <a:rPr lang="en-SG" altLang="en-US" dirty="0" smtClean="0"/>
              <a:t>Dynamic table with wrong build on mode</a:t>
            </a:r>
          </a:p>
          <a:p>
            <a:pPr lvl="1"/>
            <a:r>
              <a:rPr lang="en-SG" altLang="en-US" dirty="0" smtClean="0"/>
              <a:t>Summary of dynamic table field reference</a:t>
            </a:r>
          </a:p>
          <a:p>
            <a:pPr lvl="1"/>
            <a:r>
              <a:rPr lang="en-SG" altLang="en-US" dirty="0" smtClean="0"/>
              <a:t>Details of dynamic table field reference</a:t>
            </a:r>
          </a:p>
          <a:p>
            <a:pPr lvl="1"/>
            <a:r>
              <a:rPr lang="en-SG" altLang="en-US" dirty="0" smtClean="0"/>
              <a:t>Dynamic table reference status summary </a:t>
            </a:r>
          </a:p>
          <a:p>
            <a:pPr lvl="1"/>
            <a:r>
              <a:rPr lang="en-SG" altLang="en-US" dirty="0" smtClean="0"/>
              <a:t>Dynamic table reference status details </a:t>
            </a:r>
          </a:p>
          <a:p>
            <a:pPr marL="252412" lvl="1" indent="0">
              <a:buNone/>
            </a:pPr>
            <a:endParaRPr lang="en-US" altLang="en-US" dirty="0" smtClean="0"/>
          </a:p>
        </p:txBody>
      </p:sp>
      <p:sp>
        <p:nvSpPr>
          <p:cNvPr id="12290" name="Titre 1"/>
          <p:cNvSpPr>
            <a:spLocks noGrp="1"/>
          </p:cNvSpPr>
          <p:nvPr>
            <p:ph type="title"/>
          </p:nvPr>
        </p:nvSpPr>
        <p:spPr/>
        <p:txBody>
          <a:bodyPr/>
          <a:lstStyle/>
          <a:p>
            <a:r>
              <a:rPr lang="en-US" altLang="en-US" dirty="0" smtClean="0"/>
              <a:t>Dynamic tables Analysis</a:t>
            </a:r>
          </a:p>
        </p:txBody>
      </p:sp>
      <p:sp>
        <p:nvSpPr>
          <p:cNvPr id="4" name="Espace réservé du texte 3"/>
          <p:cNvSpPr>
            <a:spLocks noGrp="1"/>
          </p:cNvSpPr>
          <p:nvPr>
            <p:ph type="body" sz="quarter" idx="10"/>
          </p:nvPr>
        </p:nvSpPr>
        <p:spPr>
          <a:xfrm>
            <a:off x="4572000" y="71438"/>
            <a:ext cx="4321175" cy="261937"/>
          </a:xfrm>
        </p:spPr>
        <p:txBody>
          <a:bodyPr rtlCol="0"/>
          <a:lstStyle/>
          <a:p>
            <a:pPr fontAlgn="auto">
              <a:spcAft>
                <a:spcPts val="0"/>
              </a:spcAft>
              <a:defRPr/>
            </a:pPr>
            <a:r>
              <a:rPr lang="en-US" dirty="0" err="1" smtClean="0"/>
              <a:t>Dm</a:t>
            </a:r>
            <a:r>
              <a:rPr lang="en-US" dirty="0" smtClean="0"/>
              <a:t> analysis tool</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356992"/>
            <a:ext cx="3705225" cy="2390775"/>
          </a:xfrm>
          <a:prstGeom prst="rect">
            <a:avLst/>
          </a:prstGeom>
          <a:noFill/>
          <a:ln>
            <a:noFill/>
          </a:ln>
          <a:effectLst>
            <a:outerShdw blurRad="50800" dist="190500" dir="2700000" algn="tl" rotWithShape="0">
              <a:schemeClr val="tx1">
                <a:alpha val="4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04536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Espace réservé du contenu 2"/>
          <p:cNvSpPr>
            <a:spLocks noGrp="1"/>
          </p:cNvSpPr>
          <p:nvPr>
            <p:ph idx="1"/>
          </p:nvPr>
        </p:nvSpPr>
        <p:spPr>
          <a:xfrm>
            <a:off x="323528" y="1052736"/>
            <a:ext cx="8497887" cy="5145088"/>
          </a:xfrm>
        </p:spPr>
        <p:txBody>
          <a:bodyPr/>
          <a:lstStyle/>
          <a:p>
            <a:r>
              <a:rPr lang="en-US" altLang="en-US" dirty="0" smtClean="0"/>
              <a:t>Available analysis for </a:t>
            </a:r>
            <a:r>
              <a:rPr lang="en-US" altLang="en-US" dirty="0" err="1" smtClean="0"/>
              <a:t>datamart</a:t>
            </a:r>
            <a:r>
              <a:rPr lang="en-US" altLang="en-US" dirty="0" smtClean="0"/>
              <a:t> tables</a:t>
            </a:r>
          </a:p>
          <a:p>
            <a:pPr lvl="1"/>
            <a:r>
              <a:rPr lang="en-SG" altLang="en-US" dirty="0" smtClean="0"/>
              <a:t>Datamart table fields exceeds </a:t>
            </a:r>
            <a:r>
              <a:rPr lang="en-SG" altLang="en-US" u="sng" dirty="0" smtClean="0">
                <a:solidFill>
                  <a:srgbClr val="7030A0"/>
                </a:solidFill>
              </a:rPr>
              <a:t>@</a:t>
            </a:r>
            <a:r>
              <a:rPr lang="en-SG" altLang="en-US" u="sng" dirty="0" err="1" smtClean="0">
                <a:solidFill>
                  <a:srgbClr val="7030A0"/>
                </a:solidFill>
              </a:rPr>
              <a:t>max_number_fields</a:t>
            </a:r>
            <a:endParaRPr lang="en-SG" altLang="en-US" dirty="0" smtClean="0"/>
          </a:p>
          <a:p>
            <a:pPr lvl="1"/>
            <a:r>
              <a:rPr lang="en-SG" altLang="en-US" dirty="0" smtClean="0"/>
              <a:t>Datamart table has less fields than dynamic table fields</a:t>
            </a:r>
          </a:p>
          <a:p>
            <a:pPr lvl="1"/>
            <a:r>
              <a:rPr lang="en-SG" altLang="en-US" dirty="0" smtClean="0"/>
              <a:t>Datamart tables with no index</a:t>
            </a:r>
          </a:p>
          <a:p>
            <a:pPr lvl="1"/>
            <a:endParaRPr lang="en-US" altLang="en-US" dirty="0" smtClean="0"/>
          </a:p>
        </p:txBody>
      </p:sp>
      <p:sp>
        <p:nvSpPr>
          <p:cNvPr id="12290" name="Titre 1"/>
          <p:cNvSpPr>
            <a:spLocks noGrp="1"/>
          </p:cNvSpPr>
          <p:nvPr>
            <p:ph type="title"/>
          </p:nvPr>
        </p:nvSpPr>
        <p:spPr/>
        <p:txBody>
          <a:bodyPr/>
          <a:lstStyle/>
          <a:p>
            <a:r>
              <a:rPr lang="en-US" altLang="en-US" dirty="0" smtClean="0"/>
              <a:t>Datamart tables analysis</a:t>
            </a:r>
          </a:p>
        </p:txBody>
      </p:sp>
      <p:sp>
        <p:nvSpPr>
          <p:cNvPr id="4" name="Espace réservé du texte 3"/>
          <p:cNvSpPr>
            <a:spLocks noGrp="1"/>
          </p:cNvSpPr>
          <p:nvPr>
            <p:ph type="body" sz="quarter" idx="10"/>
          </p:nvPr>
        </p:nvSpPr>
        <p:spPr>
          <a:xfrm>
            <a:off x="4572000" y="71438"/>
            <a:ext cx="4321175" cy="261937"/>
          </a:xfrm>
        </p:spPr>
        <p:txBody>
          <a:bodyPr rtlCol="0"/>
          <a:lstStyle/>
          <a:p>
            <a:pPr fontAlgn="auto">
              <a:spcAft>
                <a:spcPts val="0"/>
              </a:spcAft>
              <a:defRPr/>
            </a:pPr>
            <a:r>
              <a:rPr lang="en-US" dirty="0" err="1" smtClean="0"/>
              <a:t>Dm</a:t>
            </a:r>
            <a:r>
              <a:rPr lang="en-US" dirty="0" smtClean="0"/>
              <a:t> analysis tool</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780928"/>
            <a:ext cx="3038475" cy="1800225"/>
          </a:xfrm>
          <a:prstGeom prst="rect">
            <a:avLst/>
          </a:prstGeom>
          <a:noFill/>
          <a:ln>
            <a:noFill/>
          </a:ln>
          <a:effectLst>
            <a:outerShdw blurRad="50800" dist="1905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04536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Espace réservé du contenu 2"/>
          <p:cNvSpPr>
            <a:spLocks noGrp="1"/>
          </p:cNvSpPr>
          <p:nvPr>
            <p:ph idx="1"/>
          </p:nvPr>
        </p:nvSpPr>
        <p:spPr>
          <a:xfrm>
            <a:off x="323528" y="1052736"/>
            <a:ext cx="8497887" cy="5145088"/>
          </a:xfrm>
        </p:spPr>
        <p:txBody>
          <a:bodyPr/>
          <a:lstStyle/>
          <a:p>
            <a:r>
              <a:rPr lang="en-US" altLang="en-US" dirty="0" smtClean="0"/>
              <a:t>Available analysis for feeders</a:t>
            </a:r>
          </a:p>
          <a:p>
            <a:pPr lvl="1"/>
            <a:r>
              <a:rPr lang="en-SG" altLang="en-US" dirty="0"/>
              <a:t>S</a:t>
            </a:r>
            <a:r>
              <a:rPr lang="en-SG" altLang="en-US" dirty="0" smtClean="0"/>
              <a:t>ummary of referenced DM tables.</a:t>
            </a:r>
          </a:p>
          <a:p>
            <a:pPr lvl="1"/>
            <a:r>
              <a:rPr lang="en-SG" altLang="en-US" dirty="0" smtClean="0"/>
              <a:t>DM tables referenced in more than </a:t>
            </a:r>
            <a:r>
              <a:rPr lang="en-SG" altLang="en-US" u="sng" dirty="0" smtClean="0">
                <a:solidFill>
                  <a:srgbClr val="7030A0"/>
                </a:solidFill>
              </a:rPr>
              <a:t>@</a:t>
            </a:r>
            <a:r>
              <a:rPr lang="en-SG" altLang="en-US" u="sng" dirty="0" err="1" smtClean="0">
                <a:solidFill>
                  <a:srgbClr val="7030A0"/>
                </a:solidFill>
              </a:rPr>
              <a:t>min_reference</a:t>
            </a:r>
            <a:r>
              <a:rPr lang="en-SG" altLang="en-US" u="sng" dirty="0" smtClean="0">
                <a:solidFill>
                  <a:srgbClr val="7030A0"/>
                </a:solidFill>
              </a:rPr>
              <a:t> </a:t>
            </a:r>
            <a:r>
              <a:rPr lang="en-SG" altLang="en-US" dirty="0" smtClean="0"/>
              <a:t>single feeders</a:t>
            </a:r>
          </a:p>
          <a:p>
            <a:pPr lvl="1"/>
            <a:r>
              <a:rPr lang="en-SG" altLang="en-US" dirty="0" smtClean="0"/>
              <a:t>Summary of referenced feeders.</a:t>
            </a:r>
          </a:p>
          <a:p>
            <a:pPr lvl="1"/>
            <a:r>
              <a:rPr lang="en-SG" altLang="en-US" dirty="0" smtClean="0"/>
              <a:t>DM Tables in Feeder</a:t>
            </a:r>
          </a:p>
          <a:p>
            <a:pPr lvl="1"/>
            <a:r>
              <a:rPr lang="en-SG" altLang="en-US" dirty="0"/>
              <a:t>S</a:t>
            </a:r>
            <a:r>
              <a:rPr lang="en-SG" altLang="en-US" dirty="0" smtClean="0"/>
              <a:t>ummary of referenced feeders.</a:t>
            </a:r>
          </a:p>
          <a:p>
            <a:pPr lvl="1"/>
            <a:r>
              <a:rPr lang="en-SG" altLang="en-US" dirty="0" smtClean="0"/>
              <a:t>Feeder referenced in more than </a:t>
            </a:r>
            <a:r>
              <a:rPr lang="en-SG" altLang="en-US" u="sng" dirty="0">
                <a:solidFill>
                  <a:srgbClr val="7030A0"/>
                </a:solidFill>
              </a:rPr>
              <a:t>@</a:t>
            </a:r>
            <a:r>
              <a:rPr lang="en-SG" altLang="en-US" u="sng" dirty="0" err="1">
                <a:solidFill>
                  <a:srgbClr val="7030A0"/>
                </a:solidFill>
              </a:rPr>
              <a:t>min_reference</a:t>
            </a:r>
            <a:r>
              <a:rPr lang="en-SG" altLang="en-US" u="sng" dirty="0">
                <a:solidFill>
                  <a:srgbClr val="7030A0"/>
                </a:solidFill>
              </a:rPr>
              <a:t> </a:t>
            </a:r>
            <a:r>
              <a:rPr lang="en-SG" altLang="en-US" dirty="0" smtClean="0"/>
              <a:t>batches</a:t>
            </a:r>
          </a:p>
          <a:p>
            <a:pPr lvl="1"/>
            <a:r>
              <a:rPr lang="en-SG" altLang="en-US" dirty="0"/>
              <a:t>S</a:t>
            </a:r>
            <a:r>
              <a:rPr lang="en-SG" altLang="en-US" dirty="0" smtClean="0"/>
              <a:t>ummary of referenced batch of feeder.</a:t>
            </a:r>
          </a:p>
          <a:p>
            <a:pPr lvl="1"/>
            <a:r>
              <a:rPr lang="en-SG" altLang="en-US" dirty="0" smtClean="0"/>
              <a:t>Batch of Feeder referenced in more than </a:t>
            </a:r>
            <a:r>
              <a:rPr lang="en-SG" altLang="en-US" u="sng" dirty="0">
                <a:solidFill>
                  <a:srgbClr val="7030A0"/>
                </a:solidFill>
              </a:rPr>
              <a:t>@</a:t>
            </a:r>
            <a:r>
              <a:rPr lang="en-SG" altLang="en-US" u="sng" dirty="0" err="1" smtClean="0">
                <a:solidFill>
                  <a:srgbClr val="7030A0"/>
                </a:solidFill>
              </a:rPr>
              <a:t>min_reference</a:t>
            </a:r>
            <a:r>
              <a:rPr lang="en-SG" altLang="en-US" u="sng" dirty="0" smtClean="0">
                <a:solidFill>
                  <a:srgbClr val="7030A0"/>
                </a:solidFill>
              </a:rPr>
              <a:t> </a:t>
            </a:r>
            <a:r>
              <a:rPr lang="en-SG" altLang="en-US" dirty="0" smtClean="0"/>
              <a:t>processing scripts</a:t>
            </a:r>
          </a:p>
          <a:p>
            <a:pPr lvl="1"/>
            <a:r>
              <a:rPr lang="en-SG" altLang="en-US" dirty="0" smtClean="0"/>
              <a:t>Batch of feeders scanner engine usage</a:t>
            </a:r>
          </a:p>
          <a:p>
            <a:pPr lvl="1"/>
            <a:r>
              <a:rPr lang="en-SG" altLang="en-US" dirty="0" smtClean="0"/>
              <a:t>Number of feeders in a batch of feeders</a:t>
            </a:r>
          </a:p>
          <a:p>
            <a:pPr lvl="1"/>
            <a:r>
              <a:rPr lang="en-SG" altLang="en-US" dirty="0" smtClean="0"/>
              <a:t>Dynamic Tables with Multiple Filters (Table Level and Batch of Feeder Level)</a:t>
            </a:r>
          </a:p>
          <a:p>
            <a:pPr lvl="1"/>
            <a:r>
              <a:rPr lang="en-SG" altLang="en-US" dirty="0" smtClean="0"/>
              <a:t>Batch of feeders have possible wrong dataset settings marked as inconsistent in last column</a:t>
            </a:r>
          </a:p>
          <a:p>
            <a:pPr lvl="1"/>
            <a:endParaRPr lang="en-US" altLang="en-US" dirty="0" smtClean="0"/>
          </a:p>
        </p:txBody>
      </p:sp>
      <p:sp>
        <p:nvSpPr>
          <p:cNvPr id="12290" name="Titre 1"/>
          <p:cNvSpPr>
            <a:spLocks noGrp="1"/>
          </p:cNvSpPr>
          <p:nvPr>
            <p:ph type="title"/>
          </p:nvPr>
        </p:nvSpPr>
        <p:spPr/>
        <p:txBody>
          <a:bodyPr/>
          <a:lstStyle/>
          <a:p>
            <a:r>
              <a:rPr lang="en-US" altLang="en-US" dirty="0" smtClean="0"/>
              <a:t>TFs and </a:t>
            </a:r>
            <a:r>
              <a:rPr lang="en-US" altLang="en-US" dirty="0" err="1" smtClean="0"/>
              <a:t>BoFs</a:t>
            </a:r>
            <a:r>
              <a:rPr lang="en-US" altLang="en-US" dirty="0" smtClean="0"/>
              <a:t> analysis</a:t>
            </a:r>
          </a:p>
        </p:txBody>
      </p:sp>
      <p:sp>
        <p:nvSpPr>
          <p:cNvPr id="4" name="Espace réservé du texte 3"/>
          <p:cNvSpPr>
            <a:spLocks noGrp="1"/>
          </p:cNvSpPr>
          <p:nvPr>
            <p:ph type="body" sz="quarter" idx="10"/>
          </p:nvPr>
        </p:nvSpPr>
        <p:spPr>
          <a:xfrm>
            <a:off x="4572000" y="71438"/>
            <a:ext cx="4321175" cy="261937"/>
          </a:xfrm>
        </p:spPr>
        <p:txBody>
          <a:bodyPr rtlCol="0"/>
          <a:lstStyle/>
          <a:p>
            <a:pPr fontAlgn="auto">
              <a:spcAft>
                <a:spcPts val="0"/>
              </a:spcAft>
              <a:defRPr/>
            </a:pPr>
            <a:r>
              <a:rPr lang="en-US" dirty="0" err="1" smtClean="0"/>
              <a:t>Dm</a:t>
            </a:r>
            <a:r>
              <a:rPr lang="en-US" dirty="0" smtClean="0"/>
              <a:t> analysis tool</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2204864"/>
            <a:ext cx="2924175" cy="1809750"/>
          </a:xfrm>
          <a:prstGeom prst="rect">
            <a:avLst/>
          </a:prstGeom>
          <a:noFill/>
          <a:ln>
            <a:noFill/>
          </a:ln>
          <a:effectLst>
            <a:outerShdw blurRad="50800" dist="1905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04536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Espace réservé du contenu 2"/>
          <p:cNvSpPr>
            <a:spLocks noGrp="1"/>
          </p:cNvSpPr>
          <p:nvPr>
            <p:ph idx="1"/>
          </p:nvPr>
        </p:nvSpPr>
        <p:spPr>
          <a:xfrm>
            <a:off x="323528" y="1052736"/>
            <a:ext cx="8497887" cy="5145088"/>
          </a:xfrm>
        </p:spPr>
        <p:txBody>
          <a:bodyPr/>
          <a:lstStyle/>
          <a:p>
            <a:r>
              <a:rPr lang="en-US" altLang="en-US" dirty="0" smtClean="0"/>
              <a:t>Available analysis for performance</a:t>
            </a:r>
          </a:p>
          <a:p>
            <a:pPr lvl="1"/>
            <a:r>
              <a:rPr lang="en-SG" dirty="0" smtClean="0"/>
              <a:t>Summary of DM </a:t>
            </a:r>
            <a:r>
              <a:rPr lang="en-SG" dirty="0"/>
              <a:t>processing scripts </a:t>
            </a:r>
            <a:r>
              <a:rPr lang="en-SG" dirty="0" smtClean="0"/>
              <a:t>execution time. The entries will be highlighted, if the execution time is longer than @</a:t>
            </a:r>
            <a:r>
              <a:rPr lang="en-SG" dirty="0" err="1" smtClean="0"/>
              <a:t>time_alert_processing_script</a:t>
            </a:r>
            <a:r>
              <a:rPr lang="en-SG" dirty="0" smtClean="0"/>
              <a:t>.</a:t>
            </a:r>
          </a:p>
          <a:p>
            <a:pPr lvl="1"/>
            <a:r>
              <a:rPr lang="en-SG" dirty="0" smtClean="0"/>
              <a:t>Breakdown </a:t>
            </a:r>
            <a:r>
              <a:rPr lang="en-SG" dirty="0"/>
              <a:t>of DM processing scripts execution time by </a:t>
            </a:r>
            <a:r>
              <a:rPr lang="en-SG" dirty="0" smtClean="0"/>
              <a:t>objects</a:t>
            </a:r>
            <a:r>
              <a:rPr lang="en-SG" dirty="0"/>
              <a:t>. The entries will be highlighted, if the execution time is longer than </a:t>
            </a:r>
            <a:r>
              <a:rPr lang="en-SG" dirty="0" smtClean="0"/>
              <a:t>@</a:t>
            </a:r>
            <a:r>
              <a:rPr lang="en-SG" dirty="0" err="1" smtClean="0"/>
              <a:t>time_alert_batch_feeder</a:t>
            </a:r>
            <a:r>
              <a:rPr lang="en-SG" dirty="0" smtClean="0"/>
              <a:t>.</a:t>
            </a:r>
          </a:p>
          <a:p>
            <a:pPr lvl="1"/>
            <a:r>
              <a:rPr lang="en-US" altLang="en-US" dirty="0" smtClean="0"/>
              <a:t>The execution date for the processing scripts </a:t>
            </a:r>
            <a:r>
              <a:rPr lang="en-US" altLang="en-US" dirty="0"/>
              <a:t>i</a:t>
            </a:r>
            <a:r>
              <a:rPr lang="en-US" altLang="en-US" dirty="0" smtClean="0"/>
              <a:t>s from @</a:t>
            </a:r>
            <a:r>
              <a:rPr lang="en-US" altLang="en-US" dirty="0" err="1" smtClean="0"/>
              <a:t>start_date</a:t>
            </a:r>
            <a:r>
              <a:rPr lang="en-US" altLang="en-US" dirty="0" smtClean="0"/>
              <a:t> to @</a:t>
            </a:r>
            <a:r>
              <a:rPr lang="en-US" altLang="en-US" dirty="0" err="1" smtClean="0"/>
              <a:t>end_date</a:t>
            </a:r>
            <a:r>
              <a:rPr lang="en-US" altLang="en-US" dirty="0" smtClean="0"/>
              <a:t>. </a:t>
            </a:r>
          </a:p>
        </p:txBody>
      </p:sp>
      <p:sp>
        <p:nvSpPr>
          <p:cNvPr id="12290" name="Titre 1"/>
          <p:cNvSpPr>
            <a:spLocks noGrp="1"/>
          </p:cNvSpPr>
          <p:nvPr>
            <p:ph type="title"/>
          </p:nvPr>
        </p:nvSpPr>
        <p:spPr/>
        <p:txBody>
          <a:bodyPr/>
          <a:lstStyle/>
          <a:p>
            <a:r>
              <a:rPr lang="en-US" altLang="en-US" dirty="0" smtClean="0"/>
              <a:t>Performance analysis</a:t>
            </a:r>
          </a:p>
        </p:txBody>
      </p:sp>
      <p:sp>
        <p:nvSpPr>
          <p:cNvPr id="4" name="Espace réservé du texte 3"/>
          <p:cNvSpPr>
            <a:spLocks noGrp="1"/>
          </p:cNvSpPr>
          <p:nvPr>
            <p:ph type="body" sz="quarter" idx="10"/>
          </p:nvPr>
        </p:nvSpPr>
        <p:spPr>
          <a:xfrm>
            <a:off x="4572000" y="71438"/>
            <a:ext cx="4321175" cy="261937"/>
          </a:xfrm>
        </p:spPr>
        <p:txBody>
          <a:bodyPr rtlCol="0"/>
          <a:lstStyle/>
          <a:p>
            <a:pPr fontAlgn="auto">
              <a:spcAft>
                <a:spcPts val="0"/>
              </a:spcAft>
              <a:defRPr/>
            </a:pPr>
            <a:r>
              <a:rPr lang="en-US" dirty="0" err="1" smtClean="0"/>
              <a:t>Dm</a:t>
            </a:r>
            <a:r>
              <a:rPr lang="en-US" dirty="0" smtClean="0"/>
              <a:t> analysis tool</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429000"/>
            <a:ext cx="3505200" cy="2590800"/>
          </a:xfrm>
          <a:prstGeom prst="rect">
            <a:avLst/>
          </a:prstGeom>
          <a:noFill/>
          <a:ln>
            <a:noFill/>
          </a:ln>
          <a:effectLst>
            <a:outerShdw blurRad="50800" dist="1905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04536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124075" y="1628775"/>
            <a:ext cx="6769100" cy="852488"/>
          </a:xfrm>
        </p:spPr>
        <p:txBody>
          <a:bodyPr rtlCol="0">
            <a:noAutofit/>
          </a:bodyPr>
          <a:lstStyle/>
          <a:p>
            <a:pPr fontAlgn="auto">
              <a:spcAft>
                <a:spcPts val="0"/>
              </a:spcAft>
              <a:defRPr/>
            </a:pPr>
            <a:r>
              <a:rPr lang="en-US" dirty="0" smtClean="0"/>
              <a:t>THANK YOU</a:t>
            </a:r>
            <a:endParaRPr lang="en-US" dirty="0"/>
          </a:p>
        </p:txBody>
      </p:sp>
      <p:sp>
        <p:nvSpPr>
          <p:cNvPr id="21507" name="Espace réservé pour une image  3"/>
          <p:cNvSpPr>
            <a:spLocks noGrp="1" noTextEdit="1"/>
          </p:cNvSpPr>
          <p:nvPr>
            <p:ph type="pic" sz="quarter" idx="11"/>
          </p:nvPr>
        </p:nvSpPr>
        <p:spPr>
          <a:xfrm>
            <a:off x="395288" y="5445125"/>
            <a:ext cx="1800225" cy="1081088"/>
          </a:xfrm>
        </p:spPr>
      </p:sp>
      <p:sp>
        <p:nvSpPr>
          <p:cNvPr id="21508" name="Espace réservé pour une image  4"/>
          <p:cNvSpPr>
            <a:spLocks noGrp="1" noTextEdit="1"/>
          </p:cNvSpPr>
          <p:nvPr>
            <p:ph type="pic" sz="quarter" idx="12"/>
          </p:nvPr>
        </p:nvSpPr>
        <p:spPr>
          <a:xfrm>
            <a:off x="5364163" y="5553075"/>
            <a:ext cx="1439862" cy="865188"/>
          </a:xfrm>
        </p:spPr>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re 1"/>
          <p:cNvSpPr>
            <a:spLocks noGrp="1"/>
          </p:cNvSpPr>
          <p:nvPr>
            <p:ph type="title"/>
          </p:nvPr>
        </p:nvSpPr>
        <p:spPr/>
        <p:txBody>
          <a:bodyPr/>
          <a:lstStyle/>
          <a:p>
            <a:r>
              <a:rPr lang="en-US" altLang="en-US" dirty="0" smtClean="0"/>
              <a:t>Introduction</a:t>
            </a:r>
          </a:p>
        </p:txBody>
      </p:sp>
      <p:sp>
        <p:nvSpPr>
          <p:cNvPr id="12291" name="Espace réservé du contenu 2"/>
          <p:cNvSpPr>
            <a:spLocks noGrp="1"/>
          </p:cNvSpPr>
          <p:nvPr>
            <p:ph idx="1"/>
          </p:nvPr>
        </p:nvSpPr>
        <p:spPr>
          <a:xfrm>
            <a:off x="395536" y="1052736"/>
            <a:ext cx="8497887" cy="5145088"/>
          </a:xfrm>
        </p:spPr>
        <p:txBody>
          <a:bodyPr/>
          <a:lstStyle/>
          <a:p>
            <a:r>
              <a:rPr lang="en-US" altLang="en-US" sz="2400" dirty="0" smtClean="0"/>
              <a:t>Feedbacks</a:t>
            </a:r>
          </a:p>
          <a:p>
            <a:pPr lvl="1"/>
            <a:r>
              <a:rPr lang="en-US" altLang="en-US" sz="2400" dirty="0" smtClean="0"/>
              <a:t>30+ columns to analyze</a:t>
            </a:r>
          </a:p>
          <a:p>
            <a:pPr lvl="1"/>
            <a:r>
              <a:rPr lang="en-US" altLang="en-US" sz="2400" dirty="0" smtClean="0"/>
              <a:t>Potentially 1000+ rows</a:t>
            </a:r>
          </a:p>
          <a:p>
            <a:pPr lvl="1"/>
            <a:r>
              <a:rPr lang="en-US" altLang="en-US" sz="2400" dirty="0"/>
              <a:t>Analysis is time consuming </a:t>
            </a:r>
          </a:p>
          <a:p>
            <a:pPr lvl="1"/>
            <a:r>
              <a:rPr lang="en-US" altLang="en-US" sz="2400" dirty="0" smtClean="0"/>
              <a:t>Manual </a:t>
            </a:r>
            <a:r>
              <a:rPr lang="en-US" altLang="en-US" sz="2400" dirty="0"/>
              <a:t>analysis, hence not </a:t>
            </a:r>
            <a:r>
              <a:rPr lang="en-US" altLang="en-US" sz="2400" dirty="0" smtClean="0"/>
              <a:t>accurate</a:t>
            </a:r>
          </a:p>
          <a:p>
            <a:endParaRPr lang="en-US" altLang="en-US" sz="2400" dirty="0" smtClean="0"/>
          </a:p>
        </p:txBody>
      </p:sp>
      <p:sp>
        <p:nvSpPr>
          <p:cNvPr id="4" name="Espace réservé du texte 3"/>
          <p:cNvSpPr>
            <a:spLocks noGrp="1"/>
          </p:cNvSpPr>
          <p:nvPr>
            <p:ph type="body" sz="quarter" idx="10"/>
          </p:nvPr>
        </p:nvSpPr>
        <p:spPr>
          <a:xfrm>
            <a:off x="4572000" y="71438"/>
            <a:ext cx="4321175" cy="261937"/>
          </a:xfrm>
        </p:spPr>
        <p:txBody>
          <a:bodyPr rtlCol="0"/>
          <a:lstStyle/>
          <a:p>
            <a:pPr fontAlgn="auto">
              <a:spcAft>
                <a:spcPts val="0"/>
              </a:spcAft>
              <a:defRPr/>
            </a:pPr>
            <a:r>
              <a:rPr lang="en-US" dirty="0" err="1" smtClean="0"/>
              <a:t>Dm</a:t>
            </a:r>
            <a:r>
              <a:rPr lang="en-US" dirty="0" smtClean="0"/>
              <a:t> analysis tool</a:t>
            </a:r>
          </a:p>
        </p:txBody>
      </p:sp>
    </p:spTree>
    <p:extLst>
      <p:ext uri="{BB962C8B-B14F-4D97-AF65-F5344CB8AC3E}">
        <p14:creationId xmlns:p14="http://schemas.microsoft.com/office/powerpoint/2010/main" val="262219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ipe(left)">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wipe(left)">
                                      <p:cBhvr>
                                        <p:cTn id="12" dur="500"/>
                                        <p:tgtEl>
                                          <p:spTgt spid="12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wipe(left)">
                                      <p:cBhvr>
                                        <p:cTn id="17" dur="500"/>
                                        <p:tgtEl>
                                          <p:spTgt spid="12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wipe(left)">
                                      <p:cBhvr>
                                        <p:cTn id="22" dur="500"/>
                                        <p:tgtEl>
                                          <p:spTgt spid="122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291">
                                            <p:txEl>
                                              <p:pRg st="4" end="4"/>
                                            </p:txEl>
                                          </p:spTgt>
                                        </p:tgtEl>
                                        <p:attrNameLst>
                                          <p:attrName>style.visibility</p:attrName>
                                        </p:attrNameLst>
                                      </p:cBhvr>
                                      <p:to>
                                        <p:strVal val="visible"/>
                                      </p:to>
                                    </p:set>
                                    <p:animEffect transition="in" filter="wipe(left)">
                                      <p:cBhvr>
                                        <p:cTn id="27" dur="500"/>
                                        <p:tgtEl>
                                          <p:spTgt spid="12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re 1"/>
          <p:cNvSpPr>
            <a:spLocks noGrp="1"/>
          </p:cNvSpPr>
          <p:nvPr>
            <p:ph type="title"/>
          </p:nvPr>
        </p:nvSpPr>
        <p:spPr/>
        <p:txBody>
          <a:bodyPr/>
          <a:lstStyle/>
          <a:p>
            <a:r>
              <a:rPr lang="en-US" altLang="en-US" dirty="0" smtClean="0"/>
              <a:t>What can we do?</a:t>
            </a:r>
          </a:p>
        </p:txBody>
      </p:sp>
      <p:sp>
        <p:nvSpPr>
          <p:cNvPr id="4" name="Espace réservé du texte 3"/>
          <p:cNvSpPr>
            <a:spLocks noGrp="1"/>
          </p:cNvSpPr>
          <p:nvPr>
            <p:ph type="body" sz="quarter" idx="10"/>
          </p:nvPr>
        </p:nvSpPr>
        <p:spPr>
          <a:xfrm>
            <a:off x="4572000" y="71438"/>
            <a:ext cx="4321175" cy="261937"/>
          </a:xfrm>
        </p:spPr>
        <p:txBody>
          <a:bodyPr rtlCol="0"/>
          <a:lstStyle/>
          <a:p>
            <a:pPr fontAlgn="auto">
              <a:spcAft>
                <a:spcPts val="0"/>
              </a:spcAft>
              <a:defRPr/>
            </a:pPr>
            <a:r>
              <a:rPr lang="en-US" dirty="0" err="1" smtClean="0"/>
              <a:t>Dm</a:t>
            </a:r>
            <a:r>
              <a:rPr lang="en-US" dirty="0" smtClean="0"/>
              <a:t> analysis tool</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196752"/>
            <a:ext cx="3168352" cy="4078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676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p:cTn id="7" dur="1000" fill="hold"/>
                                        <p:tgtEl>
                                          <p:spTgt spid="1027"/>
                                        </p:tgtEl>
                                        <p:attrNameLst>
                                          <p:attrName>ppt_w</p:attrName>
                                        </p:attrNameLst>
                                      </p:cBhvr>
                                      <p:tavLst>
                                        <p:tav tm="0">
                                          <p:val>
                                            <p:fltVal val="0"/>
                                          </p:val>
                                        </p:tav>
                                        <p:tav tm="100000">
                                          <p:val>
                                            <p:strVal val="#ppt_w"/>
                                          </p:val>
                                        </p:tav>
                                      </p:tavLst>
                                    </p:anim>
                                    <p:anim calcmode="lin" valueType="num">
                                      <p:cBhvr>
                                        <p:cTn id="8" dur="1000" fill="hold"/>
                                        <p:tgtEl>
                                          <p:spTgt spid="1027"/>
                                        </p:tgtEl>
                                        <p:attrNameLst>
                                          <p:attrName>ppt_h</p:attrName>
                                        </p:attrNameLst>
                                      </p:cBhvr>
                                      <p:tavLst>
                                        <p:tav tm="0">
                                          <p:val>
                                            <p:fltVal val="0"/>
                                          </p:val>
                                        </p:tav>
                                        <p:tav tm="100000">
                                          <p:val>
                                            <p:strVal val="#ppt_h"/>
                                          </p:val>
                                        </p:tav>
                                      </p:tavLst>
                                    </p:anim>
                                    <p:anim calcmode="lin" valueType="num">
                                      <p:cBhvr>
                                        <p:cTn id="9" dur="1000" fill="hold"/>
                                        <p:tgtEl>
                                          <p:spTgt spid="1027"/>
                                        </p:tgtEl>
                                        <p:attrNameLst>
                                          <p:attrName>style.rotation</p:attrName>
                                        </p:attrNameLst>
                                      </p:cBhvr>
                                      <p:tavLst>
                                        <p:tav tm="0">
                                          <p:val>
                                            <p:fltVal val="90"/>
                                          </p:val>
                                        </p:tav>
                                        <p:tav tm="100000">
                                          <p:val>
                                            <p:fltVal val="0"/>
                                          </p:val>
                                        </p:tav>
                                      </p:tavLst>
                                    </p:anim>
                                    <p:animEffect transition="in" filter="fade">
                                      <p:cBhvr>
                                        <p:cTn id="10" dur="1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Espace réservé du contenu 2"/>
          <p:cNvSpPr>
            <a:spLocks noGrp="1"/>
          </p:cNvSpPr>
          <p:nvPr>
            <p:ph idx="1"/>
          </p:nvPr>
        </p:nvSpPr>
        <p:spPr>
          <a:xfrm>
            <a:off x="323528" y="1052736"/>
            <a:ext cx="8497887" cy="5145088"/>
          </a:xfrm>
        </p:spPr>
        <p:txBody>
          <a:bodyPr/>
          <a:lstStyle/>
          <a:p>
            <a:endParaRPr lang="en-US" altLang="en-US" dirty="0"/>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r>
              <a:rPr lang="en-US" altLang="en-US" dirty="0" smtClean="0"/>
              <a:t>Objectives </a:t>
            </a:r>
          </a:p>
          <a:p>
            <a:pPr marL="595312" lvl="1" indent="-342900">
              <a:buFont typeface="+mj-lt"/>
              <a:buAutoNum type="arabicPeriod"/>
            </a:pPr>
            <a:r>
              <a:rPr lang="en-US" altLang="en-US" dirty="0" smtClean="0"/>
              <a:t>Automate the analysis on </a:t>
            </a:r>
            <a:r>
              <a:rPr lang="en-US" dirty="0" smtClean="0"/>
              <a:t>build quality</a:t>
            </a:r>
            <a:endParaRPr lang="en-SG" dirty="0"/>
          </a:p>
          <a:p>
            <a:pPr marL="595312" lvl="1" indent="-342900">
              <a:buFont typeface="+mj-lt"/>
              <a:buAutoNum type="arabicPeriod"/>
            </a:pPr>
            <a:r>
              <a:rPr lang="en-US" altLang="en-US" dirty="0" smtClean="0"/>
              <a:t>Automate </a:t>
            </a:r>
            <a:r>
              <a:rPr lang="en-US" altLang="en-US" dirty="0"/>
              <a:t>the analysis on </a:t>
            </a:r>
            <a:r>
              <a:rPr lang="en-US" dirty="0" smtClean="0"/>
              <a:t>performance</a:t>
            </a:r>
            <a:endParaRPr lang="en-US" altLang="en-US" dirty="0" smtClean="0"/>
          </a:p>
          <a:p>
            <a:endParaRPr lang="en-US" altLang="en-US" dirty="0" smtClean="0"/>
          </a:p>
        </p:txBody>
      </p:sp>
      <p:sp>
        <p:nvSpPr>
          <p:cNvPr id="12290" name="Titre 1"/>
          <p:cNvSpPr>
            <a:spLocks noGrp="1"/>
          </p:cNvSpPr>
          <p:nvPr>
            <p:ph type="title"/>
          </p:nvPr>
        </p:nvSpPr>
        <p:spPr/>
        <p:txBody>
          <a:bodyPr/>
          <a:lstStyle/>
          <a:p>
            <a:r>
              <a:rPr lang="en-US" altLang="en-US" dirty="0" smtClean="0"/>
              <a:t>Datamart analysis tool v1.0</a:t>
            </a:r>
            <a:endParaRPr lang="en-US" altLang="en-US" dirty="0" smtClean="0"/>
          </a:p>
        </p:txBody>
      </p:sp>
      <p:sp>
        <p:nvSpPr>
          <p:cNvPr id="4" name="Espace réservé du texte 3"/>
          <p:cNvSpPr>
            <a:spLocks noGrp="1"/>
          </p:cNvSpPr>
          <p:nvPr>
            <p:ph type="body" sz="quarter" idx="10"/>
          </p:nvPr>
        </p:nvSpPr>
        <p:spPr>
          <a:xfrm>
            <a:off x="4572000" y="71438"/>
            <a:ext cx="4321175" cy="261937"/>
          </a:xfrm>
        </p:spPr>
        <p:txBody>
          <a:bodyPr rtlCol="0"/>
          <a:lstStyle/>
          <a:p>
            <a:pPr fontAlgn="auto">
              <a:spcAft>
                <a:spcPts val="0"/>
              </a:spcAft>
              <a:defRPr/>
            </a:pPr>
            <a:r>
              <a:rPr lang="en-US" dirty="0" err="1" smtClean="0"/>
              <a:t>Dm</a:t>
            </a:r>
            <a:r>
              <a:rPr lang="en-US" dirty="0" smtClean="0"/>
              <a:t> analysis tool</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412776"/>
            <a:ext cx="3603308" cy="2278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126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2291">
                                            <p:txEl>
                                              <p:pRg st="6" end="6"/>
                                            </p:txEl>
                                          </p:spTgt>
                                        </p:tgtEl>
                                        <p:attrNameLst>
                                          <p:attrName>style.visibility</p:attrName>
                                        </p:attrNameLst>
                                      </p:cBhvr>
                                      <p:to>
                                        <p:strVal val="visible"/>
                                      </p:to>
                                    </p:set>
                                    <p:animEffect transition="in" filter="wipe(left)">
                                      <p:cBhvr>
                                        <p:cTn id="15" dur="500"/>
                                        <p:tgtEl>
                                          <p:spTgt spid="12291">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2291">
                                            <p:txEl>
                                              <p:pRg st="7" end="7"/>
                                            </p:txEl>
                                          </p:spTgt>
                                        </p:tgtEl>
                                        <p:attrNameLst>
                                          <p:attrName>style.visibility</p:attrName>
                                        </p:attrNameLst>
                                      </p:cBhvr>
                                      <p:to>
                                        <p:strVal val="visible"/>
                                      </p:to>
                                    </p:set>
                                    <p:animEffect transition="in" filter="wipe(left)">
                                      <p:cBhvr>
                                        <p:cTn id="20" dur="500"/>
                                        <p:tgtEl>
                                          <p:spTgt spid="12291">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291">
                                            <p:txEl>
                                              <p:pRg st="8" end="8"/>
                                            </p:txEl>
                                          </p:spTgt>
                                        </p:tgtEl>
                                        <p:attrNameLst>
                                          <p:attrName>style.visibility</p:attrName>
                                        </p:attrNameLst>
                                      </p:cBhvr>
                                      <p:to>
                                        <p:strVal val="visible"/>
                                      </p:to>
                                    </p:set>
                                    <p:animEffect transition="in" filter="wipe(left)">
                                      <p:cBhvr>
                                        <p:cTn id="25" dur="500"/>
                                        <p:tgtEl>
                                          <p:spTgt spid="122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1" name="Picture 23" descr="https://encrypted-tbn0.gstatic.com/images?q=tbn:ANd9GcSvsQVyfV3GbRqS6a0z_rShpDrrKWh44k9T70yeZkz4Ye9F22w4">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9874" y="836712"/>
            <a:ext cx="2724941" cy="2724941"/>
          </a:xfrm>
          <a:prstGeom prst="rect">
            <a:avLst/>
          </a:prstGeom>
          <a:noFill/>
          <a:extLst>
            <a:ext uri="{909E8E84-426E-40DD-AFC4-6F175D3DCCD1}">
              <a14:hiddenFill xmlns:a14="http://schemas.microsoft.com/office/drawing/2010/main">
                <a:solidFill>
                  <a:srgbClr val="FFFFFF"/>
                </a:solidFill>
              </a14:hiddenFill>
            </a:ext>
          </a:extLst>
        </p:spPr>
      </p:pic>
      <p:sp>
        <p:nvSpPr>
          <p:cNvPr id="56" name="Rounded Rectangle 55"/>
          <p:cNvSpPr/>
          <p:nvPr/>
        </p:nvSpPr>
        <p:spPr>
          <a:xfrm>
            <a:off x="830994" y="5140997"/>
            <a:ext cx="2732894" cy="1379789"/>
          </a:xfrm>
          <a:prstGeom prst="round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290" name="Titre 1"/>
          <p:cNvSpPr>
            <a:spLocks noGrp="1"/>
          </p:cNvSpPr>
          <p:nvPr>
            <p:ph type="title"/>
          </p:nvPr>
        </p:nvSpPr>
        <p:spPr/>
        <p:txBody>
          <a:bodyPr/>
          <a:lstStyle/>
          <a:p>
            <a:r>
              <a:rPr lang="en-US" altLang="en-US" dirty="0" smtClean="0"/>
              <a:t>Architecture</a:t>
            </a:r>
          </a:p>
        </p:txBody>
      </p:sp>
      <p:sp>
        <p:nvSpPr>
          <p:cNvPr id="4" name="Espace réservé du texte 3"/>
          <p:cNvSpPr>
            <a:spLocks noGrp="1"/>
          </p:cNvSpPr>
          <p:nvPr>
            <p:ph type="body" sz="quarter" idx="10"/>
          </p:nvPr>
        </p:nvSpPr>
        <p:spPr>
          <a:xfrm>
            <a:off x="4572000" y="71438"/>
            <a:ext cx="4321175" cy="261937"/>
          </a:xfrm>
        </p:spPr>
        <p:txBody>
          <a:bodyPr rtlCol="0"/>
          <a:lstStyle/>
          <a:p>
            <a:pPr fontAlgn="auto">
              <a:spcAft>
                <a:spcPts val="0"/>
              </a:spcAft>
              <a:defRPr/>
            </a:pPr>
            <a:r>
              <a:rPr lang="en-US" dirty="0" err="1" smtClean="0"/>
              <a:t>Dm</a:t>
            </a:r>
            <a:r>
              <a:rPr lang="en-US" dirty="0" smtClean="0"/>
              <a:t> analysis tool</a:t>
            </a:r>
          </a:p>
        </p:txBody>
      </p:sp>
      <p:sp>
        <p:nvSpPr>
          <p:cNvPr id="5" name="TextBox 4"/>
          <p:cNvSpPr txBox="1"/>
          <p:nvPr/>
        </p:nvSpPr>
        <p:spPr>
          <a:xfrm>
            <a:off x="1218434" y="2287905"/>
            <a:ext cx="979755" cy="276999"/>
          </a:xfrm>
          <a:prstGeom prst="rect">
            <a:avLst/>
          </a:prstGeom>
          <a:noFill/>
        </p:spPr>
        <p:txBody>
          <a:bodyPr wrap="none" rtlCol="0">
            <a:spAutoFit/>
          </a:bodyPr>
          <a:lstStyle/>
          <a:p>
            <a:r>
              <a:rPr lang="en-US" sz="1200" b="1" dirty="0" err="1" smtClean="0"/>
              <a:t>Config</a:t>
            </a:r>
            <a:r>
              <a:rPr lang="en-US" sz="1200" b="1" dirty="0" smtClean="0"/>
              <a:t> files</a:t>
            </a:r>
            <a:endParaRPr lang="en-SG" b="1" dirty="0"/>
          </a:p>
        </p:txBody>
      </p:sp>
      <p:sp>
        <p:nvSpPr>
          <p:cNvPr id="13" name="TextBox 12"/>
          <p:cNvSpPr txBox="1"/>
          <p:nvPr/>
        </p:nvSpPr>
        <p:spPr>
          <a:xfrm>
            <a:off x="4509354" y="5523249"/>
            <a:ext cx="891591" cy="276999"/>
          </a:xfrm>
          <a:prstGeom prst="rect">
            <a:avLst/>
          </a:prstGeom>
          <a:noFill/>
        </p:spPr>
        <p:txBody>
          <a:bodyPr wrap="none" rtlCol="0">
            <a:spAutoFit/>
          </a:bodyPr>
          <a:lstStyle/>
          <a:p>
            <a:r>
              <a:rPr lang="en-US" sz="1200" b="1" dirty="0" smtClean="0"/>
              <a:t>Input files</a:t>
            </a:r>
            <a:endParaRPr lang="en-SG" b="1" dirty="0"/>
          </a:p>
        </p:txBody>
      </p:sp>
      <p:sp>
        <p:nvSpPr>
          <p:cNvPr id="55" name="TextBox 54"/>
          <p:cNvSpPr txBox="1"/>
          <p:nvPr/>
        </p:nvSpPr>
        <p:spPr>
          <a:xfrm>
            <a:off x="1146072" y="6248345"/>
            <a:ext cx="830677" cy="276999"/>
          </a:xfrm>
          <a:prstGeom prst="rect">
            <a:avLst/>
          </a:prstGeom>
          <a:noFill/>
        </p:spPr>
        <p:txBody>
          <a:bodyPr wrap="none" rtlCol="0">
            <a:spAutoFit/>
          </a:bodyPr>
          <a:lstStyle/>
          <a:p>
            <a:r>
              <a:rPr lang="en-US" sz="1200" b="1" dirty="0" smtClean="0"/>
              <a:t>SQL files</a:t>
            </a:r>
            <a:endParaRPr lang="en-SG" b="1" dirty="0"/>
          </a:p>
        </p:txBody>
      </p:sp>
      <p:pic>
        <p:nvPicPr>
          <p:cNvPr id="2052" name="Picture 4" descr="http://icons.iconarchive.com/icons/saki/nuoveXT-2/128/Actions-document-properties-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2991" y="1423809"/>
            <a:ext cx="864095" cy="86409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ywang\Desktop\xl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37346" y="4535383"/>
            <a:ext cx="928458" cy="928458"/>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2471840" y="6198558"/>
            <a:ext cx="720069" cy="276999"/>
          </a:xfrm>
          <a:prstGeom prst="rect">
            <a:avLst/>
          </a:prstGeom>
          <a:noFill/>
        </p:spPr>
        <p:txBody>
          <a:bodyPr wrap="none" rtlCol="0">
            <a:spAutoFit/>
          </a:bodyPr>
          <a:lstStyle/>
          <a:p>
            <a:r>
              <a:rPr lang="en-US" sz="1200" b="1" dirty="0" smtClean="0"/>
              <a:t>MX DB</a:t>
            </a:r>
            <a:endParaRPr lang="en-SG" b="1" dirty="0"/>
          </a:p>
        </p:txBody>
      </p:sp>
      <p:pic>
        <p:nvPicPr>
          <p:cNvPr id="2058" name="Picture 10" descr="https://cdn0.iconfinder.com/data/icons/document-file-types/512/sql-5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15616" y="5319019"/>
            <a:ext cx="846285" cy="846285"/>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14" descr="http://static.iconarchive.com/download/i18691/iconshock/real-vista-electrical-appliances/food-processor.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9" name="AutoShape 16" descr="http://static.iconarchive.com/download/i18691/iconshock/real-vista-electrical-appliances/food-processor.ic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2067" name="Picture 1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36524" y="5312502"/>
            <a:ext cx="827404" cy="858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73" name="Picture 25" descr="http://msexcel.filerepairtool.net/blog/wp-content/uploads/2014/03/Excel2013FileIcon.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36126" y="1469297"/>
            <a:ext cx="1463040" cy="1463040"/>
          </a:xfrm>
          <a:prstGeom prst="rect">
            <a:avLst/>
          </a:prstGeom>
          <a:noFill/>
          <a:extLst>
            <a:ext uri="{909E8E84-426E-40DD-AFC4-6F175D3DCCD1}">
              <a14:hiddenFill xmlns:a14="http://schemas.microsoft.com/office/drawing/2010/main">
                <a:solidFill>
                  <a:srgbClr val="FFFFFF"/>
                </a:solidFill>
              </a14:hiddenFill>
            </a:ext>
          </a:extLst>
        </p:spPr>
      </p:pic>
      <p:sp>
        <p:nvSpPr>
          <p:cNvPr id="87" name="Rounded Rectangle 86"/>
          <p:cNvSpPr/>
          <p:nvPr/>
        </p:nvSpPr>
        <p:spPr>
          <a:xfrm>
            <a:off x="971018" y="1034309"/>
            <a:ext cx="1584758" cy="1898028"/>
          </a:xfrm>
          <a:prstGeom prst="round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2" name="Rounded Rectangle 101"/>
          <p:cNvSpPr/>
          <p:nvPr/>
        </p:nvSpPr>
        <p:spPr>
          <a:xfrm>
            <a:off x="4298738" y="4192825"/>
            <a:ext cx="1353382" cy="1898028"/>
          </a:xfrm>
          <a:prstGeom prst="round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324" name="Right Arrow 12323"/>
          <p:cNvSpPr/>
          <p:nvPr/>
        </p:nvSpPr>
        <p:spPr>
          <a:xfrm>
            <a:off x="2555776" y="1855857"/>
            <a:ext cx="871481" cy="4052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1" name="Right Arrow 120"/>
          <p:cNvSpPr/>
          <p:nvPr/>
        </p:nvSpPr>
        <p:spPr>
          <a:xfrm>
            <a:off x="6124815" y="1844824"/>
            <a:ext cx="1211311" cy="4052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326" name="Up Arrow 12325"/>
          <p:cNvSpPr/>
          <p:nvPr/>
        </p:nvSpPr>
        <p:spPr>
          <a:xfrm>
            <a:off x="4762344" y="3561653"/>
            <a:ext cx="406800" cy="6311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075" name="Picture 27" descr="https://cdn3.iconfinder.com/data/icons/gray-user-toolbar/512/group-512.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30470" y="4939211"/>
            <a:ext cx="1730149" cy="1730149"/>
          </a:xfrm>
          <a:prstGeom prst="rect">
            <a:avLst/>
          </a:prstGeom>
          <a:noFill/>
          <a:extLst>
            <a:ext uri="{909E8E84-426E-40DD-AFC4-6F175D3DCCD1}">
              <a14:hiddenFill xmlns:a14="http://schemas.microsoft.com/office/drawing/2010/main">
                <a:solidFill>
                  <a:srgbClr val="FFFFFF"/>
                </a:solidFill>
              </a14:hiddenFill>
            </a:ext>
          </a:extLst>
        </p:spPr>
      </p:pic>
      <p:sp>
        <p:nvSpPr>
          <p:cNvPr id="12327" name="Bent-Up Arrow 12326"/>
          <p:cNvSpPr/>
          <p:nvPr/>
        </p:nvSpPr>
        <p:spPr>
          <a:xfrm rot="16200000">
            <a:off x="6251271" y="3693948"/>
            <a:ext cx="907844" cy="2106139"/>
          </a:xfrm>
          <a:prstGeom prst="bentUpArrow">
            <a:avLst>
              <a:gd name="adj1" fmla="val 25000"/>
              <a:gd name="adj2" fmla="val 25482"/>
              <a:gd name="adj3" fmla="val 308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9" name="Bent-Up Arrow 128"/>
          <p:cNvSpPr/>
          <p:nvPr/>
        </p:nvSpPr>
        <p:spPr>
          <a:xfrm rot="5400000" flipH="1">
            <a:off x="2835427" y="3678528"/>
            <a:ext cx="820482" cy="2106140"/>
          </a:xfrm>
          <a:prstGeom prst="bentUpArrow">
            <a:avLst>
              <a:gd name="adj1" fmla="val 25000"/>
              <a:gd name="adj2" fmla="val 25482"/>
              <a:gd name="adj3" fmla="val 308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027738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71"/>
                                        </p:tgtEl>
                                        <p:attrNameLst>
                                          <p:attrName>style.visibility</p:attrName>
                                        </p:attrNameLst>
                                      </p:cBhvr>
                                      <p:to>
                                        <p:strVal val="visible"/>
                                      </p:to>
                                    </p:set>
                                    <p:animEffect transition="in" filter="fade">
                                      <p:cBhvr>
                                        <p:cTn id="7" dur="500"/>
                                        <p:tgtEl>
                                          <p:spTgt spid="20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wipe(left)">
                                      <p:cBhvr>
                                        <p:cTn id="12" dur="500"/>
                                        <p:tgtEl>
                                          <p:spTgt spid="8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nodeType="withEffect">
                                  <p:stCondLst>
                                    <p:cond delay="0"/>
                                  </p:stCondLst>
                                  <p:childTnLst>
                                    <p:set>
                                      <p:cBhvr>
                                        <p:cTn id="18" dur="1" fill="hold">
                                          <p:stCondLst>
                                            <p:cond delay="0"/>
                                          </p:stCondLst>
                                        </p:cTn>
                                        <p:tgtEl>
                                          <p:spTgt spid="2052"/>
                                        </p:tgtEl>
                                        <p:attrNameLst>
                                          <p:attrName>style.visibility</p:attrName>
                                        </p:attrNameLst>
                                      </p:cBhvr>
                                      <p:to>
                                        <p:strVal val="visible"/>
                                      </p:to>
                                    </p:set>
                                    <p:animEffect transition="in" filter="wipe(left)">
                                      <p:cBhvr>
                                        <p:cTn id="19" dur="500"/>
                                        <p:tgtEl>
                                          <p:spTgt spid="205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2324"/>
                                        </p:tgtEl>
                                        <p:attrNameLst>
                                          <p:attrName>style.visibility</p:attrName>
                                        </p:attrNameLst>
                                      </p:cBhvr>
                                      <p:to>
                                        <p:strVal val="visible"/>
                                      </p:to>
                                    </p:set>
                                    <p:animEffect transition="in" filter="wipe(left)">
                                      <p:cBhvr>
                                        <p:cTn id="24" dur="500"/>
                                        <p:tgtEl>
                                          <p:spTgt spid="1232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wipe(left)">
                                      <p:cBhvr>
                                        <p:cTn id="29" dur="500"/>
                                        <p:tgtEl>
                                          <p:spTgt spid="56"/>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2058"/>
                                        </p:tgtEl>
                                        <p:attrNameLst>
                                          <p:attrName>style.visibility</p:attrName>
                                        </p:attrNameLst>
                                      </p:cBhvr>
                                      <p:to>
                                        <p:strVal val="visible"/>
                                      </p:to>
                                    </p:set>
                                    <p:animEffect transition="in" filter="wipe(left)">
                                      <p:cBhvr>
                                        <p:cTn id="33" dur="500"/>
                                        <p:tgtEl>
                                          <p:spTgt spid="2058"/>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wipe(left)">
                                      <p:cBhvr>
                                        <p:cTn id="36" dur="500"/>
                                        <p:tgtEl>
                                          <p:spTgt spid="5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wipe(left)">
                                      <p:cBhvr>
                                        <p:cTn id="41" dur="500"/>
                                        <p:tgtEl>
                                          <p:spTgt spid="46"/>
                                        </p:tgtEl>
                                      </p:cBhvr>
                                    </p:animEffect>
                                  </p:childTnLst>
                                </p:cTn>
                              </p:par>
                              <p:par>
                                <p:cTn id="42" presetID="22" presetClass="entr" presetSubtype="8" fill="hold" nodeType="withEffect">
                                  <p:stCondLst>
                                    <p:cond delay="0"/>
                                  </p:stCondLst>
                                  <p:childTnLst>
                                    <p:set>
                                      <p:cBhvr>
                                        <p:cTn id="43" dur="1" fill="hold">
                                          <p:stCondLst>
                                            <p:cond delay="0"/>
                                          </p:stCondLst>
                                        </p:cTn>
                                        <p:tgtEl>
                                          <p:spTgt spid="2067"/>
                                        </p:tgtEl>
                                        <p:attrNameLst>
                                          <p:attrName>style.visibility</p:attrName>
                                        </p:attrNameLst>
                                      </p:cBhvr>
                                      <p:to>
                                        <p:strVal val="visible"/>
                                      </p:to>
                                    </p:set>
                                    <p:animEffect transition="in" filter="wipe(left)">
                                      <p:cBhvr>
                                        <p:cTn id="44" dur="500"/>
                                        <p:tgtEl>
                                          <p:spTgt spid="206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29"/>
                                        </p:tgtEl>
                                        <p:attrNameLst>
                                          <p:attrName>style.visibility</p:attrName>
                                        </p:attrNameLst>
                                      </p:cBhvr>
                                      <p:to>
                                        <p:strVal val="visible"/>
                                      </p:to>
                                    </p:set>
                                    <p:animEffect transition="in" filter="wipe(left)">
                                      <p:cBhvr>
                                        <p:cTn id="49" dur="500"/>
                                        <p:tgtEl>
                                          <p:spTgt spid="12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2075"/>
                                        </p:tgtEl>
                                        <p:attrNameLst>
                                          <p:attrName>style.visibility</p:attrName>
                                        </p:attrNameLst>
                                      </p:cBhvr>
                                      <p:to>
                                        <p:strVal val="visible"/>
                                      </p:to>
                                    </p:set>
                                    <p:animEffect transition="in" filter="wipe(right)">
                                      <p:cBhvr>
                                        <p:cTn id="54" dur="500"/>
                                        <p:tgtEl>
                                          <p:spTgt spid="2075"/>
                                        </p:tgtEl>
                                      </p:cBhvr>
                                    </p:animEffect>
                                  </p:childTnLst>
                                </p:cTn>
                              </p:par>
                            </p:childTnLst>
                          </p:cTn>
                        </p:par>
                        <p:par>
                          <p:cTn id="55" fill="hold">
                            <p:stCondLst>
                              <p:cond delay="500"/>
                            </p:stCondLst>
                            <p:childTnLst>
                              <p:par>
                                <p:cTn id="56" presetID="22" presetClass="entr" presetSubtype="2" fill="hold" grpId="0" nodeType="afterEffect">
                                  <p:stCondLst>
                                    <p:cond delay="0"/>
                                  </p:stCondLst>
                                  <p:childTnLst>
                                    <p:set>
                                      <p:cBhvr>
                                        <p:cTn id="57" dur="1" fill="hold">
                                          <p:stCondLst>
                                            <p:cond delay="0"/>
                                          </p:stCondLst>
                                        </p:cTn>
                                        <p:tgtEl>
                                          <p:spTgt spid="12327"/>
                                        </p:tgtEl>
                                        <p:attrNameLst>
                                          <p:attrName>style.visibility</p:attrName>
                                        </p:attrNameLst>
                                      </p:cBhvr>
                                      <p:to>
                                        <p:strVal val="visible"/>
                                      </p:to>
                                    </p:set>
                                    <p:animEffect transition="in" filter="wipe(right)">
                                      <p:cBhvr>
                                        <p:cTn id="58" dur="500"/>
                                        <p:tgtEl>
                                          <p:spTgt spid="1232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02"/>
                                        </p:tgtEl>
                                        <p:attrNameLst>
                                          <p:attrName>style.visibility</p:attrName>
                                        </p:attrNameLst>
                                      </p:cBhvr>
                                      <p:to>
                                        <p:strVal val="visible"/>
                                      </p:to>
                                    </p:set>
                                    <p:animEffect transition="in" filter="wipe(left)">
                                      <p:cBhvr>
                                        <p:cTn id="63" dur="500"/>
                                        <p:tgtEl>
                                          <p:spTgt spid="102"/>
                                        </p:tgtEl>
                                      </p:cBhvr>
                                    </p:animEffect>
                                  </p:childTnLst>
                                </p:cTn>
                              </p:par>
                            </p:childTnLst>
                          </p:cTn>
                        </p:par>
                        <p:par>
                          <p:cTn id="64" fill="hold">
                            <p:stCondLst>
                              <p:cond delay="500"/>
                            </p:stCondLst>
                            <p:childTnLst>
                              <p:par>
                                <p:cTn id="65" presetID="22" presetClass="entr" presetSubtype="8" fill="hold" nodeType="afterEffect">
                                  <p:stCondLst>
                                    <p:cond delay="0"/>
                                  </p:stCondLst>
                                  <p:childTnLst>
                                    <p:set>
                                      <p:cBhvr>
                                        <p:cTn id="66" dur="1" fill="hold">
                                          <p:stCondLst>
                                            <p:cond delay="0"/>
                                          </p:stCondLst>
                                        </p:cTn>
                                        <p:tgtEl>
                                          <p:spTgt spid="2054"/>
                                        </p:tgtEl>
                                        <p:attrNameLst>
                                          <p:attrName>style.visibility</p:attrName>
                                        </p:attrNameLst>
                                      </p:cBhvr>
                                      <p:to>
                                        <p:strVal val="visible"/>
                                      </p:to>
                                    </p:set>
                                    <p:animEffect transition="in" filter="wipe(left)">
                                      <p:cBhvr>
                                        <p:cTn id="67" dur="500"/>
                                        <p:tgtEl>
                                          <p:spTgt spid="2054"/>
                                        </p:tgtEl>
                                      </p:cBhvr>
                                    </p:animEffect>
                                  </p:childTnLst>
                                </p:cTn>
                              </p:par>
                            </p:childTnLst>
                          </p:cTn>
                        </p:par>
                        <p:par>
                          <p:cTn id="68" fill="hold">
                            <p:stCondLst>
                              <p:cond delay="1000"/>
                            </p:stCondLst>
                            <p:childTnLst>
                              <p:par>
                                <p:cTn id="69" presetID="22" presetClass="entr" presetSubtype="8" fill="hold" grpId="0" nodeType="after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wipe(left)">
                                      <p:cBhvr>
                                        <p:cTn id="71" dur="500"/>
                                        <p:tgtEl>
                                          <p:spTgt spid="1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2326"/>
                                        </p:tgtEl>
                                        <p:attrNameLst>
                                          <p:attrName>style.visibility</p:attrName>
                                        </p:attrNameLst>
                                      </p:cBhvr>
                                      <p:to>
                                        <p:strVal val="visible"/>
                                      </p:to>
                                    </p:set>
                                    <p:animEffect transition="in" filter="wipe(down)">
                                      <p:cBhvr>
                                        <p:cTn id="76" dur="500"/>
                                        <p:tgtEl>
                                          <p:spTgt spid="12326"/>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21"/>
                                        </p:tgtEl>
                                        <p:attrNameLst>
                                          <p:attrName>style.visibility</p:attrName>
                                        </p:attrNameLst>
                                      </p:cBhvr>
                                      <p:to>
                                        <p:strVal val="visible"/>
                                      </p:to>
                                    </p:set>
                                    <p:animEffect transition="in" filter="wipe(left)">
                                      <p:cBhvr>
                                        <p:cTn id="81" dur="500"/>
                                        <p:tgtEl>
                                          <p:spTgt spid="121"/>
                                        </p:tgtEl>
                                      </p:cBhvr>
                                    </p:animEffect>
                                  </p:childTnLst>
                                </p:cTn>
                              </p:par>
                            </p:childTnLst>
                          </p:cTn>
                        </p:par>
                        <p:par>
                          <p:cTn id="82" fill="hold">
                            <p:stCondLst>
                              <p:cond delay="500"/>
                            </p:stCondLst>
                            <p:childTnLst>
                              <p:par>
                                <p:cTn id="83" presetID="22" presetClass="entr" presetSubtype="8" fill="hold" nodeType="afterEffect">
                                  <p:stCondLst>
                                    <p:cond delay="0"/>
                                  </p:stCondLst>
                                  <p:childTnLst>
                                    <p:set>
                                      <p:cBhvr>
                                        <p:cTn id="84" dur="1" fill="hold">
                                          <p:stCondLst>
                                            <p:cond delay="0"/>
                                          </p:stCondLst>
                                        </p:cTn>
                                        <p:tgtEl>
                                          <p:spTgt spid="2073"/>
                                        </p:tgtEl>
                                        <p:attrNameLst>
                                          <p:attrName>style.visibility</p:attrName>
                                        </p:attrNameLst>
                                      </p:cBhvr>
                                      <p:to>
                                        <p:strVal val="visible"/>
                                      </p:to>
                                    </p:set>
                                    <p:animEffect transition="in" filter="wipe(left)">
                                      <p:cBhvr>
                                        <p:cTn id="85" dur="500"/>
                                        <p:tgtEl>
                                          <p:spTgt spid="2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 grpId="0"/>
      <p:bldP spid="13" grpId="0"/>
      <p:bldP spid="55" grpId="0"/>
      <p:bldP spid="46" grpId="0"/>
      <p:bldP spid="87" grpId="0" animBg="1"/>
      <p:bldP spid="102" grpId="0" animBg="1"/>
      <p:bldP spid="12324" grpId="0" animBg="1"/>
      <p:bldP spid="121" grpId="0" animBg="1"/>
      <p:bldP spid="12326" grpId="0" animBg="1"/>
      <p:bldP spid="12327" grpId="0" animBg="1"/>
      <p:bldP spid="129"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ounded Rectangle 2"/>
          <p:cNvSpPr/>
          <p:nvPr/>
        </p:nvSpPr>
        <p:spPr>
          <a:xfrm>
            <a:off x="683568" y="1412776"/>
            <a:ext cx="1512168" cy="864096"/>
          </a:xfrm>
          <a:prstGeom prst="round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290" name="Titre 1"/>
          <p:cNvSpPr>
            <a:spLocks noGrp="1"/>
          </p:cNvSpPr>
          <p:nvPr>
            <p:ph type="title"/>
          </p:nvPr>
        </p:nvSpPr>
        <p:spPr/>
        <p:txBody>
          <a:bodyPr/>
          <a:lstStyle/>
          <a:p>
            <a:r>
              <a:rPr lang="en-US" altLang="en-US" dirty="0" smtClean="0"/>
              <a:t>Architecture</a:t>
            </a:r>
          </a:p>
        </p:txBody>
      </p:sp>
      <p:sp>
        <p:nvSpPr>
          <p:cNvPr id="4" name="Espace réservé du texte 3"/>
          <p:cNvSpPr>
            <a:spLocks noGrp="1"/>
          </p:cNvSpPr>
          <p:nvPr>
            <p:ph type="body" sz="quarter" idx="10"/>
          </p:nvPr>
        </p:nvSpPr>
        <p:spPr>
          <a:xfrm>
            <a:off x="4572000" y="71438"/>
            <a:ext cx="4321175" cy="261937"/>
          </a:xfrm>
        </p:spPr>
        <p:txBody>
          <a:bodyPr rtlCol="0"/>
          <a:lstStyle/>
          <a:p>
            <a:pPr fontAlgn="auto">
              <a:spcAft>
                <a:spcPts val="0"/>
              </a:spcAft>
              <a:defRPr/>
            </a:pPr>
            <a:r>
              <a:rPr lang="en-US" dirty="0" err="1" smtClean="0"/>
              <a:t>Dm</a:t>
            </a:r>
            <a:r>
              <a:rPr lang="en-US" dirty="0" smtClean="0"/>
              <a:t> analysis tool</a:t>
            </a:r>
          </a:p>
        </p:txBody>
      </p:sp>
      <p:sp>
        <p:nvSpPr>
          <p:cNvPr id="2" name="Rounded Rectangle 1"/>
          <p:cNvSpPr/>
          <p:nvPr/>
        </p:nvSpPr>
        <p:spPr>
          <a:xfrm>
            <a:off x="827584" y="1556792"/>
            <a:ext cx="1224136"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dbsource.mxres</a:t>
            </a:r>
            <a:endParaRPr lang="en-SG" sz="1100" dirty="0"/>
          </a:p>
        </p:txBody>
      </p:sp>
      <p:sp>
        <p:nvSpPr>
          <p:cNvPr id="7" name="Rounded Rectangle 6"/>
          <p:cNvSpPr/>
          <p:nvPr/>
        </p:nvSpPr>
        <p:spPr>
          <a:xfrm>
            <a:off x="827584" y="1929980"/>
            <a:ext cx="1224136"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paramters.txt</a:t>
            </a:r>
            <a:endParaRPr lang="en-SG" sz="1100" dirty="0"/>
          </a:p>
        </p:txBody>
      </p:sp>
      <p:sp>
        <p:nvSpPr>
          <p:cNvPr id="5" name="TextBox 4"/>
          <p:cNvSpPr txBox="1"/>
          <p:nvPr/>
        </p:nvSpPr>
        <p:spPr>
          <a:xfrm>
            <a:off x="899592" y="2359913"/>
            <a:ext cx="1020664" cy="276999"/>
          </a:xfrm>
          <a:prstGeom prst="rect">
            <a:avLst/>
          </a:prstGeom>
          <a:noFill/>
        </p:spPr>
        <p:txBody>
          <a:bodyPr wrap="none" rtlCol="0">
            <a:spAutoFit/>
          </a:bodyPr>
          <a:lstStyle/>
          <a:p>
            <a:r>
              <a:rPr lang="en-US" sz="1200" dirty="0" smtClean="0"/>
              <a:t>Property files</a:t>
            </a:r>
            <a:endParaRPr lang="en-SG" dirty="0"/>
          </a:p>
        </p:txBody>
      </p:sp>
      <p:sp>
        <p:nvSpPr>
          <p:cNvPr id="10" name="Rounded Rectangle 9"/>
          <p:cNvSpPr/>
          <p:nvPr/>
        </p:nvSpPr>
        <p:spPr>
          <a:xfrm>
            <a:off x="683567" y="2906530"/>
            <a:ext cx="1512168" cy="1962630"/>
          </a:xfrm>
          <a:prstGeom prst="round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ounded Rectangle 10"/>
          <p:cNvSpPr/>
          <p:nvPr/>
        </p:nvSpPr>
        <p:spPr>
          <a:xfrm>
            <a:off x="827583" y="3050547"/>
            <a:ext cx="1224136"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dm_defintion.xls</a:t>
            </a:r>
            <a:endParaRPr lang="en-SG" sz="1100" dirty="0"/>
          </a:p>
        </p:txBody>
      </p:sp>
      <p:sp>
        <p:nvSpPr>
          <p:cNvPr id="12" name="Rounded Rectangle 11"/>
          <p:cNvSpPr/>
          <p:nvPr/>
        </p:nvSpPr>
        <p:spPr>
          <a:xfrm>
            <a:off x="827583" y="3423735"/>
            <a:ext cx="1224136"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ps_execution_time</a:t>
            </a:r>
            <a:endParaRPr lang="en-SG" sz="1000" dirty="0"/>
          </a:p>
        </p:txBody>
      </p:sp>
      <p:sp>
        <p:nvSpPr>
          <p:cNvPr id="13" name="TextBox 12"/>
          <p:cNvSpPr txBox="1"/>
          <p:nvPr/>
        </p:nvSpPr>
        <p:spPr>
          <a:xfrm>
            <a:off x="957416" y="5013176"/>
            <a:ext cx="787395" cy="276999"/>
          </a:xfrm>
          <a:prstGeom prst="rect">
            <a:avLst/>
          </a:prstGeom>
          <a:noFill/>
        </p:spPr>
        <p:txBody>
          <a:bodyPr wrap="none" rtlCol="0">
            <a:spAutoFit/>
          </a:bodyPr>
          <a:lstStyle/>
          <a:p>
            <a:r>
              <a:rPr lang="en-US" sz="1200" dirty="0" smtClean="0"/>
              <a:t>Input files</a:t>
            </a:r>
            <a:endParaRPr lang="en-SG" dirty="0"/>
          </a:p>
        </p:txBody>
      </p:sp>
      <p:sp>
        <p:nvSpPr>
          <p:cNvPr id="14" name="Rounded Rectangle 13"/>
          <p:cNvSpPr/>
          <p:nvPr/>
        </p:nvSpPr>
        <p:spPr>
          <a:xfrm>
            <a:off x="827583" y="3789040"/>
            <a:ext cx="1224136"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t>Computer_sensitivity</a:t>
            </a:r>
            <a:endParaRPr lang="en-SG" sz="900" dirty="0"/>
          </a:p>
        </p:txBody>
      </p:sp>
      <p:sp>
        <p:nvSpPr>
          <p:cNvPr id="15" name="Rounded Rectangle 14"/>
          <p:cNvSpPr/>
          <p:nvPr/>
        </p:nvSpPr>
        <p:spPr>
          <a:xfrm>
            <a:off x="827584" y="4149080"/>
            <a:ext cx="1224136"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Source.xls</a:t>
            </a:r>
            <a:endParaRPr lang="en-SG" sz="900" dirty="0"/>
          </a:p>
        </p:txBody>
      </p:sp>
      <p:sp>
        <p:nvSpPr>
          <p:cNvPr id="16" name="Rounded Rectangle 15"/>
          <p:cNvSpPr/>
          <p:nvPr/>
        </p:nvSpPr>
        <p:spPr>
          <a:xfrm>
            <a:off x="827584" y="4509120"/>
            <a:ext cx="1224136"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t>Simulation_context</a:t>
            </a:r>
            <a:endParaRPr lang="en-SG" sz="900" dirty="0"/>
          </a:p>
        </p:txBody>
      </p:sp>
      <p:sp>
        <p:nvSpPr>
          <p:cNvPr id="17" name="Rounded Rectangle 16"/>
          <p:cNvSpPr/>
          <p:nvPr/>
        </p:nvSpPr>
        <p:spPr>
          <a:xfrm>
            <a:off x="3184010" y="1988840"/>
            <a:ext cx="2160240" cy="1498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Process</a:t>
            </a:r>
            <a:endParaRPr lang="en-SG" sz="1100" dirty="0"/>
          </a:p>
        </p:txBody>
      </p:sp>
      <p:cxnSp>
        <p:nvCxnSpPr>
          <p:cNvPr id="18" name="Straight Arrow Connector 17"/>
          <p:cNvCxnSpPr/>
          <p:nvPr/>
        </p:nvCxnSpPr>
        <p:spPr>
          <a:xfrm>
            <a:off x="2198688" y="1803304"/>
            <a:ext cx="985322" cy="871246"/>
          </a:xfrm>
          <a:prstGeom prst="straightConnector1">
            <a:avLst/>
          </a:prstGeom>
          <a:ln w="44450">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3"/>
          </p:cNvCxnSpPr>
          <p:nvPr/>
        </p:nvCxnSpPr>
        <p:spPr>
          <a:xfrm flipV="1">
            <a:off x="2195735" y="2938092"/>
            <a:ext cx="988275" cy="949753"/>
          </a:xfrm>
          <a:prstGeom prst="straightConnector1">
            <a:avLst/>
          </a:prstGeom>
          <a:ln w="44450">
            <a:headEnd type="arrow"/>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6444208" y="1916832"/>
            <a:ext cx="1512168" cy="1611034"/>
          </a:xfrm>
          <a:prstGeom prst="round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ounded Rectangle 27"/>
          <p:cNvSpPr/>
          <p:nvPr/>
        </p:nvSpPr>
        <p:spPr>
          <a:xfrm>
            <a:off x="6588224" y="2051982"/>
            <a:ext cx="1224136" cy="3256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Dynamic_table</a:t>
            </a:r>
            <a:r>
              <a:rPr lang="en-US" sz="1100" dirty="0" smtClean="0"/>
              <a:t>_</a:t>
            </a:r>
          </a:p>
          <a:p>
            <a:pPr algn="ctr"/>
            <a:r>
              <a:rPr lang="en-US" sz="1100" dirty="0" smtClean="0"/>
              <a:t>analysis</a:t>
            </a:r>
            <a:endParaRPr lang="en-SG" sz="1100" dirty="0"/>
          </a:p>
        </p:txBody>
      </p:sp>
      <p:sp>
        <p:nvSpPr>
          <p:cNvPr id="29" name="Rounded Rectangle 28"/>
          <p:cNvSpPr/>
          <p:nvPr/>
        </p:nvSpPr>
        <p:spPr>
          <a:xfrm>
            <a:off x="6588224" y="2425170"/>
            <a:ext cx="1224136"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t>Datamart_analysis</a:t>
            </a:r>
            <a:endParaRPr lang="en-SG" sz="1050" dirty="0"/>
          </a:p>
        </p:txBody>
      </p:sp>
      <p:sp>
        <p:nvSpPr>
          <p:cNvPr id="30" name="TextBox 29"/>
          <p:cNvSpPr txBox="1"/>
          <p:nvPr/>
        </p:nvSpPr>
        <p:spPr>
          <a:xfrm>
            <a:off x="6736864" y="3791207"/>
            <a:ext cx="926857" cy="276999"/>
          </a:xfrm>
          <a:prstGeom prst="rect">
            <a:avLst/>
          </a:prstGeom>
          <a:noFill/>
        </p:spPr>
        <p:txBody>
          <a:bodyPr wrap="none" rtlCol="0">
            <a:spAutoFit/>
          </a:bodyPr>
          <a:lstStyle/>
          <a:p>
            <a:r>
              <a:rPr lang="en-US" sz="1200" dirty="0" smtClean="0"/>
              <a:t>Output files</a:t>
            </a:r>
            <a:endParaRPr lang="en-SG" dirty="0"/>
          </a:p>
        </p:txBody>
      </p:sp>
      <p:sp>
        <p:nvSpPr>
          <p:cNvPr id="31" name="Rounded Rectangle 30"/>
          <p:cNvSpPr/>
          <p:nvPr/>
        </p:nvSpPr>
        <p:spPr>
          <a:xfrm>
            <a:off x="6588224" y="2790475"/>
            <a:ext cx="1224136"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Feeder_analysis</a:t>
            </a:r>
            <a:endParaRPr lang="en-SG" sz="1100" dirty="0"/>
          </a:p>
        </p:txBody>
      </p:sp>
      <p:sp>
        <p:nvSpPr>
          <p:cNvPr id="32" name="Rounded Rectangle 31"/>
          <p:cNvSpPr/>
          <p:nvPr/>
        </p:nvSpPr>
        <p:spPr>
          <a:xfrm>
            <a:off x="6588225" y="3150515"/>
            <a:ext cx="1224136"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t>Performance_analysis</a:t>
            </a:r>
            <a:endParaRPr lang="en-SG" sz="900" dirty="0"/>
          </a:p>
        </p:txBody>
      </p:sp>
      <p:cxnSp>
        <p:nvCxnSpPr>
          <p:cNvPr id="35" name="Straight Arrow Connector 34"/>
          <p:cNvCxnSpPr>
            <a:stCxn id="17" idx="3"/>
            <a:endCxn id="27" idx="1"/>
          </p:cNvCxnSpPr>
          <p:nvPr/>
        </p:nvCxnSpPr>
        <p:spPr>
          <a:xfrm flipV="1">
            <a:off x="5344250" y="2722349"/>
            <a:ext cx="1099958" cy="15751"/>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3508046" y="4005318"/>
            <a:ext cx="1512168" cy="1962630"/>
          </a:xfrm>
          <a:prstGeom prst="round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ounded Rectangle 40"/>
          <p:cNvSpPr/>
          <p:nvPr/>
        </p:nvSpPr>
        <p:spPr>
          <a:xfrm>
            <a:off x="3652062" y="4149335"/>
            <a:ext cx="1224136"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t>Query_dm_config.sql</a:t>
            </a:r>
            <a:endParaRPr lang="en-SG" sz="900" dirty="0"/>
          </a:p>
        </p:txBody>
      </p:sp>
      <p:sp>
        <p:nvSpPr>
          <p:cNvPr id="42" name="Rounded Rectangle 41"/>
          <p:cNvSpPr/>
          <p:nvPr/>
        </p:nvSpPr>
        <p:spPr>
          <a:xfrm>
            <a:off x="3652062" y="4522523"/>
            <a:ext cx="1224136"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Query_dm_def.sql</a:t>
            </a:r>
            <a:endParaRPr lang="en-SG" sz="1000" dirty="0"/>
          </a:p>
        </p:txBody>
      </p:sp>
      <p:sp>
        <p:nvSpPr>
          <p:cNvPr id="43" name="Rounded Rectangle 42"/>
          <p:cNvSpPr/>
          <p:nvPr/>
        </p:nvSpPr>
        <p:spPr>
          <a:xfrm>
            <a:off x="3652062" y="4887828"/>
            <a:ext cx="1224136"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t>Query_ps_time.sql</a:t>
            </a:r>
            <a:endParaRPr lang="en-SG" sz="900" dirty="0"/>
          </a:p>
        </p:txBody>
      </p:sp>
      <p:sp>
        <p:nvSpPr>
          <p:cNvPr id="44" name="Rounded Rectangle 43"/>
          <p:cNvSpPr/>
          <p:nvPr/>
        </p:nvSpPr>
        <p:spPr>
          <a:xfrm>
            <a:off x="3652063" y="5247868"/>
            <a:ext cx="1224136"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t>Query_sentitivity.sql</a:t>
            </a:r>
            <a:endParaRPr lang="en-SG" sz="900" dirty="0"/>
          </a:p>
        </p:txBody>
      </p:sp>
      <p:sp>
        <p:nvSpPr>
          <p:cNvPr id="45" name="Rounded Rectangle 44"/>
          <p:cNvSpPr/>
          <p:nvPr/>
        </p:nvSpPr>
        <p:spPr>
          <a:xfrm>
            <a:off x="3652063" y="5607908"/>
            <a:ext cx="1224136"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t>Query_simulation.sql</a:t>
            </a:r>
            <a:endParaRPr lang="en-SG" sz="900" dirty="0"/>
          </a:p>
        </p:txBody>
      </p:sp>
      <p:sp>
        <p:nvSpPr>
          <p:cNvPr id="55" name="TextBox 54"/>
          <p:cNvSpPr txBox="1"/>
          <p:nvPr/>
        </p:nvSpPr>
        <p:spPr>
          <a:xfrm>
            <a:off x="5369382" y="4857340"/>
            <a:ext cx="739305" cy="276999"/>
          </a:xfrm>
          <a:prstGeom prst="rect">
            <a:avLst/>
          </a:prstGeom>
          <a:noFill/>
        </p:spPr>
        <p:txBody>
          <a:bodyPr wrap="none" rtlCol="0">
            <a:spAutoFit/>
          </a:bodyPr>
          <a:lstStyle/>
          <a:p>
            <a:r>
              <a:rPr lang="en-US" sz="1200" dirty="0" smtClean="0"/>
              <a:t>SQL files</a:t>
            </a:r>
            <a:endParaRPr lang="en-SG" dirty="0"/>
          </a:p>
        </p:txBody>
      </p:sp>
      <p:cxnSp>
        <p:nvCxnSpPr>
          <p:cNvPr id="61" name="Straight Arrow Connector 60"/>
          <p:cNvCxnSpPr>
            <a:stCxn id="40" idx="0"/>
          </p:cNvCxnSpPr>
          <p:nvPr/>
        </p:nvCxnSpPr>
        <p:spPr>
          <a:xfrm flipV="1">
            <a:off x="4264130" y="3487361"/>
            <a:ext cx="0" cy="517957"/>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419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Espace réservé du contenu 2"/>
          <p:cNvSpPr>
            <a:spLocks noGrp="1"/>
          </p:cNvSpPr>
          <p:nvPr>
            <p:ph idx="1"/>
          </p:nvPr>
        </p:nvSpPr>
        <p:spPr>
          <a:xfrm>
            <a:off x="323528" y="1052736"/>
            <a:ext cx="8497887" cy="5145088"/>
          </a:xfrm>
        </p:spPr>
        <p:txBody>
          <a:bodyPr/>
          <a:lstStyle/>
          <a:p>
            <a:r>
              <a:rPr lang="en-US" altLang="en-US" sz="2000" dirty="0" smtClean="0"/>
              <a:t>Requirement</a:t>
            </a:r>
          </a:p>
          <a:p>
            <a:pPr lvl="1"/>
            <a:r>
              <a:rPr lang="en-US" altLang="en-US" sz="2000" dirty="0" smtClean="0"/>
              <a:t>Windows OS</a:t>
            </a:r>
          </a:p>
          <a:p>
            <a:r>
              <a:rPr lang="en-US" altLang="en-US" sz="2000" dirty="0" smtClean="0"/>
              <a:t>Installation</a:t>
            </a:r>
          </a:p>
          <a:p>
            <a:pPr lvl="1"/>
            <a:r>
              <a:rPr lang="en-US" altLang="en-US" sz="2000" dirty="0" smtClean="0"/>
              <a:t>Copy T:\Dept\Integration\Reporting\Tools\DM_Analysis to your local drive</a:t>
            </a:r>
          </a:p>
          <a:p>
            <a:r>
              <a:rPr lang="en-US" altLang="en-US" sz="2000" dirty="0" smtClean="0"/>
              <a:t>Execution</a:t>
            </a:r>
          </a:p>
          <a:p>
            <a:pPr lvl="1"/>
            <a:r>
              <a:rPr lang="en-US" altLang="en-US" sz="2000" dirty="0" smtClean="0"/>
              <a:t>Run run.bat in the folder</a:t>
            </a:r>
          </a:p>
          <a:p>
            <a:pPr lvl="1"/>
            <a:endParaRPr lang="en-US" altLang="en-US" dirty="0" smtClean="0"/>
          </a:p>
        </p:txBody>
      </p:sp>
      <p:sp>
        <p:nvSpPr>
          <p:cNvPr id="12290" name="Titre 1"/>
          <p:cNvSpPr>
            <a:spLocks noGrp="1"/>
          </p:cNvSpPr>
          <p:nvPr>
            <p:ph type="title"/>
          </p:nvPr>
        </p:nvSpPr>
        <p:spPr/>
        <p:txBody>
          <a:bodyPr/>
          <a:lstStyle/>
          <a:p>
            <a:r>
              <a:rPr lang="en-US" altLang="en-US" dirty="0" smtClean="0"/>
              <a:t>Installation</a:t>
            </a:r>
          </a:p>
        </p:txBody>
      </p:sp>
      <p:sp>
        <p:nvSpPr>
          <p:cNvPr id="4" name="Espace réservé du texte 3"/>
          <p:cNvSpPr>
            <a:spLocks noGrp="1"/>
          </p:cNvSpPr>
          <p:nvPr>
            <p:ph type="body" sz="quarter" idx="10"/>
          </p:nvPr>
        </p:nvSpPr>
        <p:spPr>
          <a:xfrm>
            <a:off x="4572000" y="71438"/>
            <a:ext cx="4321175" cy="261937"/>
          </a:xfrm>
        </p:spPr>
        <p:txBody>
          <a:bodyPr rtlCol="0"/>
          <a:lstStyle/>
          <a:p>
            <a:pPr fontAlgn="auto">
              <a:spcAft>
                <a:spcPts val="0"/>
              </a:spcAft>
              <a:defRPr/>
            </a:pPr>
            <a:r>
              <a:rPr lang="en-US" dirty="0" err="1" smtClean="0"/>
              <a:t>Dm</a:t>
            </a:r>
            <a:r>
              <a:rPr lang="en-US" dirty="0" smtClean="0"/>
              <a:t> analysis tool</a:t>
            </a:r>
          </a:p>
        </p:txBody>
      </p:sp>
    </p:spTree>
    <p:extLst>
      <p:ext uri="{BB962C8B-B14F-4D97-AF65-F5344CB8AC3E}">
        <p14:creationId xmlns:p14="http://schemas.microsoft.com/office/powerpoint/2010/main" val="634883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orporate_Presentation_Template">
  <a:themeElements>
    <a:clrScheme name="Murex Colors">
      <a:dk1>
        <a:srgbClr val="000000"/>
      </a:dk1>
      <a:lt1>
        <a:srgbClr val="FFFFFF"/>
      </a:lt1>
      <a:dk2>
        <a:srgbClr val="5F769B"/>
      </a:dk2>
      <a:lt2>
        <a:srgbClr val="D2D2D2"/>
      </a:lt2>
      <a:accent1>
        <a:srgbClr val="5F769B"/>
      </a:accent1>
      <a:accent2>
        <a:srgbClr val="AFBACD"/>
      </a:accent2>
      <a:accent3>
        <a:srgbClr val="DFE4EB"/>
      </a:accent3>
      <a:accent4>
        <a:srgbClr val="E3004F"/>
      </a:accent4>
      <a:accent5>
        <a:srgbClr val="F9CCDC"/>
      </a:accent5>
      <a:accent6>
        <a:srgbClr val="6FBBFF"/>
      </a:accent6>
      <a:hlink>
        <a:srgbClr val="999999"/>
      </a:hlink>
      <a:folHlink>
        <a:srgbClr val="D2D2D2"/>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Corporate_Presentation_Template</Template>
  <TotalTime>19048</TotalTime>
  <Words>2711</Words>
  <Application>Microsoft Office PowerPoint</Application>
  <PresentationFormat>On-screen Show (4:3)</PresentationFormat>
  <Paragraphs>989</Paragraphs>
  <Slides>35</Slides>
  <Notes>9</Notes>
  <HiddenSlides>21</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Corporate_Presentation_Template</vt:lpstr>
      <vt:lpstr>Custom Design</vt:lpstr>
      <vt:lpstr>Datamart analysis tool</vt:lpstr>
      <vt:lpstr>Contents</vt:lpstr>
      <vt:lpstr>Introduction</vt:lpstr>
      <vt:lpstr>Introduction</vt:lpstr>
      <vt:lpstr>What can we do?</vt:lpstr>
      <vt:lpstr>Datamart analysis tool v1.0</vt:lpstr>
      <vt:lpstr>Architecture</vt:lpstr>
      <vt:lpstr>Architecture</vt:lpstr>
      <vt:lpstr>Installation</vt:lpstr>
      <vt:lpstr>Preparation</vt:lpstr>
      <vt:lpstr>GUI - Main screen </vt:lpstr>
      <vt:lpstr>DEMO </vt:lpstr>
      <vt:lpstr>GUI</vt:lpstr>
      <vt:lpstr>GUI</vt:lpstr>
      <vt:lpstr>GUI</vt:lpstr>
      <vt:lpstr>Sample : Hong Leong DM analysis </vt:lpstr>
      <vt:lpstr>Sample : Hong Leong DM analysis </vt:lpstr>
      <vt:lpstr>Sample : Hong Leong DM analysis </vt:lpstr>
      <vt:lpstr>Sample : Hong Leong DM analysis </vt:lpstr>
      <vt:lpstr>Sample : Hong Leong DM analysis </vt:lpstr>
      <vt:lpstr>Sample : Hong Leong DM analysis </vt:lpstr>
      <vt:lpstr>Sample : Hong Leong DM analysis </vt:lpstr>
      <vt:lpstr>Sample : Hong Leong DM analysis </vt:lpstr>
      <vt:lpstr>Sample : Hong Leong DM analysis </vt:lpstr>
      <vt:lpstr>Sample : Hong Leong DM analysis </vt:lpstr>
      <vt:lpstr>Sample : Hong Leong DM analysis </vt:lpstr>
      <vt:lpstr>Sample : Hong Leong DM analysis </vt:lpstr>
      <vt:lpstr>Sample : Hong Leong DM analysis </vt:lpstr>
      <vt:lpstr>Sample : Hong Leong DM analysis </vt:lpstr>
      <vt:lpstr>Sample : Hong Leong DM analysis </vt:lpstr>
      <vt:lpstr>Dynamic tables Analysis</vt:lpstr>
      <vt:lpstr>Datamart tables analysis</vt:lpstr>
      <vt:lpstr>TFs and BoFs analysis</vt:lpstr>
      <vt:lpstr>Performance analysis</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Datamart analysis tool</dc:title>
  <dc:creator>WANG Yong</dc:creator>
  <cp:lastModifiedBy>WANG Yong</cp:lastModifiedBy>
  <cp:revision>142</cp:revision>
  <dcterms:created xsi:type="dcterms:W3CDTF">2015-04-09T06:13:22Z</dcterms:created>
  <dcterms:modified xsi:type="dcterms:W3CDTF">2015-05-13T06:29:56Z</dcterms:modified>
</cp:coreProperties>
</file>