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07" r:id="rId3"/>
    <p:sldId id="408" r:id="rId4"/>
    <p:sldId id="428" r:id="rId5"/>
    <p:sldId id="429" r:id="rId6"/>
    <p:sldId id="384" r:id="rId7"/>
    <p:sldId id="410" r:id="rId8"/>
    <p:sldId id="386" r:id="rId9"/>
    <p:sldId id="420" r:id="rId10"/>
    <p:sldId id="387" r:id="rId11"/>
    <p:sldId id="396" r:id="rId12"/>
    <p:sldId id="437" r:id="rId13"/>
    <p:sldId id="421" r:id="rId14"/>
    <p:sldId id="390" r:id="rId15"/>
    <p:sldId id="430" r:id="rId16"/>
    <p:sldId id="405" r:id="rId17"/>
    <p:sldId id="422" r:id="rId18"/>
    <p:sldId id="397" r:id="rId19"/>
    <p:sldId id="423" r:id="rId20"/>
    <p:sldId id="440" r:id="rId21"/>
    <p:sldId id="403" r:id="rId22"/>
    <p:sldId id="439" r:id="rId23"/>
    <p:sldId id="424" r:id="rId24"/>
    <p:sldId id="392" r:id="rId25"/>
    <p:sldId id="425" r:id="rId26"/>
    <p:sldId id="398" r:id="rId27"/>
    <p:sldId id="400" r:id="rId28"/>
    <p:sldId id="401" r:id="rId29"/>
    <p:sldId id="402" r:id="rId30"/>
    <p:sldId id="426" r:id="rId31"/>
    <p:sldId id="395" r:id="rId32"/>
    <p:sldId id="427" r:id="rId33"/>
    <p:sldId id="404" r:id="rId34"/>
    <p:sldId id="432" r:id="rId35"/>
    <p:sldId id="406" r:id="rId36"/>
    <p:sldId id="435" r:id="rId37"/>
    <p:sldId id="436" r:id="rId38"/>
    <p:sldId id="442" r:id="rId39"/>
    <p:sldId id="441" r:id="rId40"/>
    <p:sldId id="443" r:id="rId41"/>
    <p:sldId id="434" r:id="rId42"/>
    <p:sldId id="444" r:id="rId43"/>
    <p:sldId id="381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ACD"/>
    <a:srgbClr val="E3004F"/>
    <a:srgbClr val="FFFFFF"/>
    <a:srgbClr val="5F769B"/>
    <a:srgbClr val="990036"/>
    <a:srgbClr val="6FBBFF"/>
    <a:srgbClr val="EE6695"/>
    <a:srgbClr val="999999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 autoAdjust="0"/>
    <p:restoredTop sz="89353" autoAdjust="0"/>
  </p:normalViewPr>
  <p:slideViewPr>
    <p:cSldViewPr showGuides="1">
      <p:cViewPr>
        <p:scale>
          <a:sx n="87" d="100"/>
          <a:sy n="87" d="100"/>
        </p:scale>
        <p:origin x="-2514" y="-372"/>
      </p:cViewPr>
      <p:guideLst>
        <p:guide orient="horz" pos="2160"/>
        <p:guide orient="horz" pos="255"/>
        <p:guide orient="horz" pos="3657"/>
        <p:guide pos="2880"/>
        <p:guide pos="158"/>
        <p:guide pos="567"/>
        <p:guide pos="5507"/>
        <p:guide pos="4876"/>
      </p:guideLst>
    </p:cSldViewPr>
  </p:slideViewPr>
  <p:outlineViewPr>
    <p:cViewPr>
      <p:scale>
        <a:sx n="33" d="100"/>
        <a:sy n="33" d="100"/>
      </p:scale>
      <p:origin x="0" y="44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C9A46-3D2D-4BA9-8CB4-0A3DAF9954D6}" type="datetimeFigureOut">
              <a:rPr lang="fr-FR" smtClean="0"/>
              <a:pPr/>
              <a:t>18/06/2014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FA84E-51D9-49B3-A08A-E70A0A28484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95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remove the placeholders </a:t>
            </a:r>
            <a:r>
              <a:rPr lang="fr-FR" dirty="0" err="1" smtClean="0"/>
              <a:t>reserved</a:t>
            </a:r>
            <a:r>
              <a:rPr lang="fr-FR" smtClean="0"/>
              <a:t> </a:t>
            </a:r>
            <a:r>
              <a:rPr lang="fr-FR" baseline="0" smtClean="0"/>
              <a:t>for customer and product </a:t>
            </a:r>
            <a:r>
              <a:rPr lang="fr-FR" smtClean="0"/>
              <a:t>logos, click on them and press [Delete].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To delete </a:t>
            </a:r>
            <a:r>
              <a:rPr lang="fr-FR" baseline="0" smtClean="0"/>
              <a:t>a row, right click inside | Delete Rows.</a:t>
            </a:r>
          </a:p>
          <a:p>
            <a:r>
              <a:rPr lang="fr-FR" baseline="0" smtClean="0"/>
              <a:t>To insert a row, right click | Insert | Insert Rows Above or Insert Rows Below.</a:t>
            </a:r>
          </a:p>
          <a:p>
            <a:r>
              <a:rPr lang="fr-FR" baseline="0" smtClean="0"/>
              <a:t>You can copy/paste a line already formatted or use the "Format Painter" icon.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To delete </a:t>
            </a:r>
            <a:r>
              <a:rPr lang="fr-FR" baseline="0" smtClean="0"/>
              <a:t>a row, right click inside | Delete Rows.</a:t>
            </a:r>
          </a:p>
          <a:p>
            <a:r>
              <a:rPr lang="fr-FR" baseline="0" smtClean="0"/>
              <a:t>To insert a row, right click | Insert | Insert Rows Above or Insert Rows Below.</a:t>
            </a:r>
          </a:p>
          <a:p>
            <a:r>
              <a:rPr lang="fr-FR" baseline="0" smtClean="0"/>
              <a:t>You can copy/paste a line already formatted or use the "Format Painter" icon.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To delete </a:t>
            </a:r>
            <a:r>
              <a:rPr lang="fr-FR" baseline="0" smtClean="0"/>
              <a:t>a row, right click inside | Delete Rows.</a:t>
            </a:r>
          </a:p>
          <a:p>
            <a:r>
              <a:rPr lang="fr-FR" baseline="0" smtClean="0"/>
              <a:t>To insert a row, right click | Insert | Insert Rows Above or Insert Rows Below.</a:t>
            </a:r>
          </a:p>
          <a:p>
            <a:r>
              <a:rPr lang="fr-FR" baseline="0" smtClean="0"/>
              <a:t>You can copy/paste a line already formatted or use the "Format Painter" icon.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43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To delete </a:t>
            </a:r>
            <a:r>
              <a:rPr lang="fr-FR" baseline="0" smtClean="0"/>
              <a:t>a row, right click inside | Delete Rows.</a:t>
            </a:r>
          </a:p>
          <a:p>
            <a:r>
              <a:rPr lang="fr-FR" baseline="0" smtClean="0"/>
              <a:t>To insert a row, right click | Insert | Insert Rows Above or Insert Rows Below.</a:t>
            </a:r>
          </a:p>
          <a:p>
            <a:r>
              <a:rPr lang="fr-FR" baseline="0" smtClean="0"/>
              <a:t>You can copy/paste a line already formatted or use the "Format Painter" icon.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To delete </a:t>
            </a:r>
            <a:r>
              <a:rPr lang="fr-FR" baseline="0" smtClean="0"/>
              <a:t>a row, right click inside | Delete Rows.</a:t>
            </a:r>
          </a:p>
          <a:p>
            <a:r>
              <a:rPr lang="fr-FR" baseline="0" smtClean="0"/>
              <a:t>To insert a row, right click | Insert | Insert Rows Above or Insert Rows Below.</a:t>
            </a:r>
          </a:p>
          <a:p>
            <a:r>
              <a:rPr lang="fr-FR" baseline="0" smtClean="0"/>
              <a:t>You can copy/paste a line already formatted or use the "Format Painter" icon.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To delete </a:t>
            </a:r>
            <a:r>
              <a:rPr lang="fr-FR" baseline="0" smtClean="0"/>
              <a:t>a row, right click inside | Delete Rows.</a:t>
            </a:r>
          </a:p>
          <a:p>
            <a:r>
              <a:rPr lang="fr-FR" baseline="0" smtClean="0"/>
              <a:t>To insert a row, right click | Insert | Insert Rows Above or Insert Rows Below.</a:t>
            </a:r>
          </a:p>
          <a:p>
            <a:r>
              <a:rPr lang="fr-FR" baseline="0" smtClean="0"/>
              <a:t>You can copy/paste a line already formatted or use the "Format Painter" icon.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To delete </a:t>
            </a:r>
            <a:r>
              <a:rPr lang="fr-FR" baseline="0" smtClean="0"/>
              <a:t>a row, right click inside | Delete Rows.</a:t>
            </a:r>
          </a:p>
          <a:p>
            <a:r>
              <a:rPr lang="fr-FR" baseline="0" smtClean="0"/>
              <a:t>To insert a row, right click | Insert | Insert Rows Above or Insert Rows Below.</a:t>
            </a:r>
          </a:p>
          <a:p>
            <a:r>
              <a:rPr lang="fr-FR" baseline="0" smtClean="0"/>
              <a:t>You can copy/paste a line already formatted or use the "Format Painter" icon.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To delete </a:t>
            </a:r>
            <a:r>
              <a:rPr lang="fr-FR" baseline="0" smtClean="0"/>
              <a:t>a row, right click inside | Delete Rows.</a:t>
            </a:r>
          </a:p>
          <a:p>
            <a:r>
              <a:rPr lang="fr-FR" baseline="0" smtClean="0"/>
              <a:t>To insert a row, right click | Insert | Insert Rows Above or Insert Rows Below.</a:t>
            </a:r>
          </a:p>
          <a:p>
            <a:r>
              <a:rPr lang="fr-FR" baseline="0" smtClean="0"/>
              <a:t>You can copy/paste a line already formatted or use the "Format Painter" icon.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To delete </a:t>
            </a:r>
            <a:r>
              <a:rPr lang="fr-FR" baseline="0" smtClean="0"/>
              <a:t>a row, right click inside | Delete Rows.</a:t>
            </a:r>
          </a:p>
          <a:p>
            <a:r>
              <a:rPr lang="fr-FR" baseline="0" smtClean="0"/>
              <a:t>To insert a row, right click | Insert | Insert Rows Above or Insert Rows Below.</a:t>
            </a:r>
          </a:p>
          <a:p>
            <a:r>
              <a:rPr lang="fr-FR" baseline="0" smtClean="0"/>
              <a:t>You can copy/paste a line already formatted or use the "Format Painter" icon.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To delete </a:t>
            </a:r>
            <a:r>
              <a:rPr lang="fr-FR" baseline="0" smtClean="0"/>
              <a:t>a row, right click inside | Delete Rows.</a:t>
            </a:r>
          </a:p>
          <a:p>
            <a:r>
              <a:rPr lang="fr-FR" baseline="0" smtClean="0"/>
              <a:t>To insert a row, right click | Insert | Insert Rows Above or Insert Rows Below.</a:t>
            </a:r>
          </a:p>
          <a:p>
            <a:r>
              <a:rPr lang="fr-FR" baseline="0" smtClean="0"/>
              <a:t>You can copy/paste a line already formatted or use the "Format Painter" icon.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To delete </a:t>
            </a:r>
            <a:r>
              <a:rPr lang="fr-FR" baseline="0" smtClean="0"/>
              <a:t>a row, right click inside | Delete Rows.</a:t>
            </a:r>
          </a:p>
          <a:p>
            <a:r>
              <a:rPr lang="fr-FR" baseline="0" smtClean="0"/>
              <a:t>To insert a row, right click | Insert | Insert Rows Above or Insert Rows Below.</a:t>
            </a:r>
          </a:p>
          <a:p>
            <a:r>
              <a:rPr lang="fr-FR" baseline="0" smtClean="0"/>
              <a:t>You can copy/paste a line already formatted or use the "Format Painter" icon.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A84E-51D9-49B3-A08A-E70A0A28484B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420119"/>
            <a:ext cx="6625023" cy="1296913"/>
          </a:xfrm>
        </p:spPr>
        <p:txBody>
          <a:bodyPr anchor="b" anchorCtr="0"/>
          <a:lstStyle>
            <a:lvl1pPr algn="r">
              <a:spcBef>
                <a:spcPts val="0"/>
              </a:spcBef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21889" y="3811488"/>
            <a:ext cx="6626824" cy="697632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572000" y="4508524"/>
            <a:ext cx="4176713" cy="43264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1" hasCustomPrompt="1"/>
          </p:nvPr>
        </p:nvSpPr>
        <p:spPr>
          <a:xfrm>
            <a:off x="395288" y="5445224"/>
            <a:ext cx="1800225" cy="1080418"/>
          </a:xfrm>
        </p:spPr>
        <p:txBody>
          <a:bodyPr anchor="ctr" anchorCtr="0">
            <a:normAutofit/>
          </a:bodyPr>
          <a:lstStyle>
            <a:lvl1pPr algn="ctr">
              <a:buNone/>
              <a:defRPr sz="1600" b="0"/>
            </a:lvl1pPr>
          </a:lstStyle>
          <a:p>
            <a:r>
              <a:rPr lang="en-US" noProof="0" dirty="0" smtClean="0"/>
              <a:t>Logo Client</a:t>
            </a:r>
            <a:endParaRPr lang="en-US" noProof="0" dirty="0"/>
          </a:p>
        </p:txBody>
      </p:sp>
      <p:sp>
        <p:nvSpPr>
          <p:cNvPr id="9" name="Espace réservé pour une image  7"/>
          <p:cNvSpPr>
            <a:spLocks noGrp="1"/>
          </p:cNvSpPr>
          <p:nvPr>
            <p:ph type="pic" sz="quarter" idx="12" hasCustomPrompt="1"/>
          </p:nvPr>
        </p:nvSpPr>
        <p:spPr>
          <a:xfrm>
            <a:off x="5364088" y="5553236"/>
            <a:ext cx="1440160" cy="864394"/>
          </a:xfrm>
        </p:spPr>
        <p:txBody>
          <a:bodyPr anchor="ctr" anchorCtr="0">
            <a:normAutofit/>
          </a:bodyPr>
          <a:lstStyle>
            <a:lvl1pPr algn="ctr">
              <a:buNone/>
              <a:defRPr sz="1600" b="0"/>
            </a:lvl1pPr>
          </a:lstStyle>
          <a:p>
            <a:r>
              <a:rPr lang="en-US" noProof="0" dirty="0" smtClean="0"/>
              <a:t>Logo Produit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9B2777-8428-4D88-990C-D67F9FABBDE9}" type="datetimeFigureOut">
              <a:rPr lang="en-SG" smtClean="0"/>
              <a:t>18/6/2014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AE3CD7-2DEE-473E-B6E7-8424517B0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75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1172" y="404813"/>
            <a:ext cx="8641655" cy="5400675"/>
          </a:xfrm>
          <a:prstGeom prst="rect">
            <a:avLst/>
          </a:prstGeom>
          <a:solidFill>
            <a:srgbClr val="5F769B">
              <a:alpha val="80000"/>
            </a:srgbClr>
          </a:solidFill>
          <a:ln>
            <a:noFill/>
          </a:ln>
          <a:effectLst>
            <a:outerShdw blurRad="127000" dist="889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7" y="476672"/>
            <a:ext cx="6408961" cy="648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Espace réservé pour une image  7"/>
          <p:cNvSpPr>
            <a:spLocks noGrp="1"/>
          </p:cNvSpPr>
          <p:nvPr>
            <p:ph type="pic" sz="quarter" idx="11" hasCustomPrompt="1"/>
          </p:nvPr>
        </p:nvSpPr>
        <p:spPr>
          <a:xfrm>
            <a:off x="251520" y="5985173"/>
            <a:ext cx="1260000" cy="756195"/>
          </a:xfrm>
        </p:spPr>
        <p:txBody>
          <a:bodyPr anchor="ctr" anchorCtr="0">
            <a:normAutofit/>
          </a:bodyPr>
          <a:lstStyle>
            <a:lvl1pPr algn="ctr">
              <a:buNone/>
              <a:defRPr sz="1600" b="0"/>
            </a:lvl1pPr>
          </a:lstStyle>
          <a:p>
            <a:r>
              <a:rPr lang="en-US" noProof="0" dirty="0" smtClean="0"/>
              <a:t>Logo Client</a:t>
            </a:r>
            <a:endParaRPr lang="en-US" noProof="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2"/>
          </p:nvPr>
        </p:nvSpPr>
        <p:spPr>
          <a:xfrm>
            <a:off x="900113" y="1341438"/>
            <a:ext cx="6840537" cy="4175125"/>
          </a:xfrm>
        </p:spPr>
        <p:txBody>
          <a:bodyPr/>
          <a:lstStyle>
            <a:lvl1pPr marL="900000" indent="-720000"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400" b="0" cap="all" baseline="0">
                <a:solidFill>
                  <a:schemeClr val="bg1"/>
                </a:solidFill>
              </a:defRPr>
            </a:lvl1pPr>
            <a:lvl2pPr marL="1080000" indent="-179388" defTabSz="1165225">
              <a:spcBef>
                <a:spcPts val="6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1260000" indent="-179388" defTabSz="116522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440000" indent="-179388" defTabSz="901700"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620000" indent="-179388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0" y="72008"/>
            <a:ext cx="4321175" cy="260648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ou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981076"/>
            <a:ext cx="4176713" cy="51450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0" y="72008"/>
            <a:ext cx="4321175" cy="260648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1"/>
          </p:nvPr>
        </p:nvSpPr>
        <p:spPr>
          <a:xfrm>
            <a:off x="4716462" y="981076"/>
            <a:ext cx="4176713" cy="51450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981076"/>
            <a:ext cx="4176713" cy="252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0" y="72008"/>
            <a:ext cx="4321175" cy="260648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1"/>
          </p:nvPr>
        </p:nvSpPr>
        <p:spPr>
          <a:xfrm>
            <a:off x="4716462" y="981076"/>
            <a:ext cx="4176713" cy="252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395288" y="3717312"/>
            <a:ext cx="4176713" cy="252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4716463" y="3717312"/>
            <a:ext cx="4176713" cy="252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520" y="404813"/>
            <a:ext cx="8641655" cy="57604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>
            <a:outerShdw blurRad="127000" dist="889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124744"/>
            <a:ext cx="8281169" cy="500141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0" y="72008"/>
            <a:ext cx="4321175" cy="260648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7" y="476672"/>
            <a:ext cx="6408961" cy="59012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72000" y="72008"/>
            <a:ext cx="4321175" cy="260648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100" b="1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1628800"/>
            <a:ext cx="6769447" cy="852934"/>
          </a:xfrm>
        </p:spPr>
        <p:txBody>
          <a:bodyPr anchor="t" anchorCtr="0"/>
          <a:lstStyle>
            <a:lvl1pPr algn="r">
              <a:spcBef>
                <a:spcPts val="0"/>
              </a:spcBef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21888" y="2564904"/>
            <a:ext cx="6771287" cy="697632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1" hasCustomPrompt="1"/>
          </p:nvPr>
        </p:nvSpPr>
        <p:spPr>
          <a:xfrm>
            <a:off x="395288" y="5445224"/>
            <a:ext cx="1800225" cy="1080418"/>
          </a:xfrm>
        </p:spPr>
        <p:txBody>
          <a:bodyPr anchor="ctr" anchorCtr="0">
            <a:normAutofit/>
          </a:bodyPr>
          <a:lstStyle>
            <a:lvl1pPr algn="ctr">
              <a:buNone/>
              <a:defRPr sz="1600" b="0"/>
            </a:lvl1pPr>
          </a:lstStyle>
          <a:p>
            <a:r>
              <a:rPr lang="en-US" noProof="0" dirty="0" smtClean="0"/>
              <a:t>Logo Client</a:t>
            </a:r>
            <a:endParaRPr lang="en-US" noProof="0" dirty="0"/>
          </a:p>
        </p:txBody>
      </p:sp>
      <p:sp>
        <p:nvSpPr>
          <p:cNvPr id="9" name="Espace réservé pour une image  7"/>
          <p:cNvSpPr>
            <a:spLocks noGrp="1"/>
          </p:cNvSpPr>
          <p:nvPr>
            <p:ph type="pic" sz="quarter" idx="12" hasCustomPrompt="1"/>
          </p:nvPr>
        </p:nvSpPr>
        <p:spPr>
          <a:xfrm>
            <a:off x="5364088" y="5553236"/>
            <a:ext cx="1440160" cy="864394"/>
          </a:xfrm>
        </p:spPr>
        <p:txBody>
          <a:bodyPr anchor="ctr" anchorCtr="0">
            <a:normAutofit/>
          </a:bodyPr>
          <a:lstStyle>
            <a:lvl1pPr algn="ctr">
              <a:buNone/>
              <a:defRPr sz="1600" b="0"/>
            </a:lvl1pPr>
          </a:lstStyle>
          <a:p>
            <a:r>
              <a:rPr lang="en-US" noProof="0" dirty="0" smtClean="0"/>
              <a:t>Logo Produit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7" y="310752"/>
            <a:ext cx="6408961" cy="525960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/>
          <a:p>
            <a:r>
              <a:rPr lang="en-US" noProof="0" smtClean="0"/>
              <a:t>Cliquez pour modifier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287" y="981076"/>
            <a:ext cx="8497887" cy="5145088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10" name="Rectangle 9"/>
          <p:cNvSpPr/>
          <p:nvPr/>
        </p:nvSpPr>
        <p:spPr>
          <a:xfrm>
            <a:off x="504000" y="6584826"/>
            <a:ext cx="8640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l"/>
            <a:r>
              <a:rPr lang="en-US" sz="700" b="0" noProof="0" dirty="0" smtClean="0">
                <a:solidFill>
                  <a:schemeClr val="accent2"/>
                </a:solidFill>
              </a:rPr>
              <a:t>Copyright © </a:t>
            </a:r>
            <a:r>
              <a:rPr lang="en-US" sz="700" b="0" spc="30" baseline="0" noProof="0" dirty="0" smtClean="0">
                <a:solidFill>
                  <a:schemeClr val="accent2"/>
                </a:solidFill>
              </a:rPr>
              <a:t>2012</a:t>
            </a:r>
            <a:r>
              <a:rPr lang="en-US" sz="700" b="0" noProof="0" dirty="0" smtClean="0">
                <a:solidFill>
                  <a:schemeClr val="accent2"/>
                </a:solidFill>
              </a:rPr>
              <a:t> Murex S.A.S. All rights reserved</a:t>
            </a:r>
            <a:endParaRPr lang="en-US" sz="700" b="0" noProof="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584826"/>
            <a:ext cx="468000" cy="216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fld id="{25EF284E-D7EE-4229-B2BF-A894DEA61CC8}" type="slidenum">
              <a:rPr lang="en-US" sz="1200" noProof="0" smtClean="0"/>
              <a:pPr algn="ctr"/>
              <a:t>‹#›</a:t>
            </a:fld>
            <a:endParaRPr lang="en-US" sz="1200" noProof="0" dirty="0"/>
          </a:p>
        </p:txBody>
      </p:sp>
      <p:pic>
        <p:nvPicPr>
          <p:cNvPr id="12" name="Image 11" descr="minilogo murex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00392" y="6597352"/>
            <a:ext cx="804674" cy="1889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6" r:id="rId4"/>
    <p:sldLayoutId id="2147483651" r:id="rId5"/>
    <p:sldLayoutId id="2147483657" r:id="rId6"/>
    <p:sldLayoutId id="2147483654" r:id="rId7"/>
    <p:sldLayoutId id="2147483652" r:id="rId8"/>
    <p:sldLayoutId id="2147483653" r:id="rId9"/>
    <p:sldLayoutId id="2147483658" r:id="rId10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2800" b="1" kern="1200">
          <a:solidFill>
            <a:schemeClr val="accent1"/>
          </a:solidFill>
          <a:latin typeface="Gill Sans MT" pitchFamily="34" charset="0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spcBef>
          <a:spcPts val="2400"/>
        </a:spcBef>
        <a:buClr>
          <a:schemeClr val="tx2"/>
        </a:buClr>
        <a:buSzPct val="80000"/>
        <a:buFontTx/>
        <a:buBlip>
          <a:blip r:embed="rId14"/>
        </a:buBlip>
        <a:defRPr sz="1700" b="1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432000" indent="-180000" algn="l" defTabSz="914400" rtl="0" eaLnBrk="1" latinLnBrk="0" hangingPunct="1">
        <a:spcBef>
          <a:spcPts val="1200"/>
        </a:spcBef>
        <a:buClr>
          <a:schemeClr val="accent4"/>
        </a:buClr>
        <a:buSzPct val="130000"/>
        <a:buFont typeface="Symbol" pitchFamily="18" charset="2"/>
        <a:buChar char="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612000" indent="-180000" algn="l" defTabSz="914400" rtl="0" eaLnBrk="1" latinLnBrk="0" hangingPunct="1">
        <a:spcBef>
          <a:spcPts val="900"/>
        </a:spcBef>
        <a:buClr>
          <a:schemeClr val="accent4"/>
        </a:buClr>
        <a:buSzPct val="70000"/>
        <a:buFont typeface="Wingdings" pitchFamily="2" charset="2"/>
        <a:buChar char=""/>
        <a:defRPr sz="1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792000" indent="-180000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"/>
        <a:defRPr sz="13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972000" indent="-180000" algn="l" defTabSz="914400" rtl="0" eaLnBrk="1" latinLnBrk="0" hangingPunct="1">
        <a:spcBef>
          <a:spcPts val="300"/>
        </a:spcBef>
        <a:buClr>
          <a:schemeClr val="accent4"/>
        </a:buClr>
        <a:buFont typeface="Symbol" pitchFamily="18" charset="2"/>
        <a:buChar char=""/>
        <a:defRPr sz="12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438400"/>
            <a:ext cx="6781800" cy="1296913"/>
          </a:xfrm>
        </p:spPr>
        <p:txBody>
          <a:bodyPr/>
          <a:lstStyle/>
          <a:p>
            <a:r>
              <a:rPr lang="en-US" dirty="0" smtClean="0"/>
              <a:t>Approach for analysis of Datamart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0" y="4419600"/>
            <a:ext cx="4267200" cy="5222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18-June-2014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10752"/>
            <a:ext cx="8367713" cy="525960"/>
          </a:xfrm>
        </p:spPr>
        <p:txBody>
          <a:bodyPr/>
          <a:lstStyle/>
          <a:p>
            <a:r>
              <a:rPr lang="en-US" dirty="0" smtClean="0"/>
              <a:t>Sources of Datamart Tables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12912"/>
            <a:ext cx="7315200" cy="3849688"/>
          </a:xfrm>
        </p:spPr>
        <p:txBody>
          <a:bodyPr/>
          <a:lstStyle/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Dynamic table configurations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SQL Queries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Validation of the SQL queries </a:t>
            </a:r>
          </a:p>
          <a:p>
            <a:pPr>
              <a:buFont typeface="Wingdings" pitchFamily="2" charset="2"/>
              <a:buChar char="q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53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53313" cy="525960"/>
          </a:xfrm>
        </p:spPr>
        <p:txBody>
          <a:bodyPr/>
          <a:lstStyle/>
          <a:p>
            <a:r>
              <a:rPr lang="en-US" dirty="0" smtClean="0"/>
              <a:t>Dynamic Tables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436812"/>
              </p:ext>
            </p:extLst>
          </p:nvPr>
        </p:nvGraphicFramePr>
        <p:xfrm>
          <a:off x="381000" y="990601"/>
          <a:ext cx="8077200" cy="447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200400"/>
                <a:gridCol w="4343400"/>
              </a:tblGrid>
              <a:tr h="34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Parameters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 of the analysis</a:t>
                      </a:r>
                      <a:endParaRPr lang="en-SG" dirty="0"/>
                    </a:p>
                  </a:txBody>
                  <a:tcPr/>
                </a:tc>
              </a:tr>
              <a:tr h="5014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the Dynamic 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Starting point for dynamic table analysis</a:t>
                      </a:r>
                      <a:endParaRPr lang="en-SG" dirty="0"/>
                    </a:p>
                  </a:txBody>
                  <a:tcPr/>
                </a:tc>
              </a:tr>
              <a:tr h="92938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Total number of fields selected 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To identify</a:t>
                      </a:r>
                      <a:r>
                        <a:rPr lang="en-US" baseline="0" dirty="0" smtClean="0"/>
                        <a:t> the load on the dynamic and the feasibility of reducing the number of fields per dynamic  table</a:t>
                      </a:r>
                      <a:endParaRPr lang="en-SG" dirty="0"/>
                    </a:p>
                  </a:txBody>
                  <a:tcPr/>
                </a:tc>
              </a:tr>
              <a:tr h="405919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Horizontal Fields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1190780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Validation of the DB fetch parser functions used in horizontal</a:t>
                      </a:r>
                      <a:r>
                        <a:rPr lang="en-US" sz="2000" baseline="0" dirty="0" smtClean="0"/>
                        <a:t> fields 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baseline="0" dirty="0" smtClean="0"/>
                        <a:t>*</a:t>
                      </a:r>
                      <a:r>
                        <a:rPr lang="en-US" sz="1600" b="0" dirty="0" smtClean="0"/>
                        <a:t>TBLFIELD, *TABLE)</a:t>
                      </a:r>
                      <a:endParaRPr lang="en-US" sz="1600" dirty="0" smtClean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check</a:t>
                      </a:r>
                      <a:r>
                        <a:rPr lang="en-US" baseline="0" dirty="0" smtClean="0"/>
                        <a:t> the feasibility of replacing these fields with SQL based Datamart tables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78980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Disable compute flag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3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53313" cy="525960"/>
          </a:xfrm>
        </p:spPr>
        <p:txBody>
          <a:bodyPr/>
          <a:lstStyle/>
          <a:p>
            <a:r>
              <a:rPr lang="en-US" dirty="0" smtClean="0"/>
              <a:t>Dynamic Tables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710739"/>
              </p:ext>
            </p:extLst>
          </p:nvPr>
        </p:nvGraphicFramePr>
        <p:xfrm>
          <a:off x="304800" y="838200"/>
          <a:ext cx="8077200" cy="540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200400"/>
                <a:gridCol w="4343400"/>
              </a:tblGrid>
              <a:tr h="321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Parameters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 of the analysis</a:t>
                      </a:r>
                      <a:endParaRPr lang="en-SG" dirty="0"/>
                    </a:p>
                  </a:txBody>
                  <a:tcPr/>
                </a:tc>
              </a:tr>
              <a:tr h="1284070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(Detailed or Consolidated or Stored Results)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8407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Filter conditions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identify</a:t>
                      </a:r>
                      <a:r>
                        <a:rPr lang="en-US" baseline="0" dirty="0" smtClean="0"/>
                        <a:t> duplicate dynamic tables with same filter conditions and type of dynamic table</a:t>
                      </a:r>
                      <a:endParaRPr lang="en-SG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8407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Post-Filter conditions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check feasibility</a:t>
                      </a:r>
                      <a:r>
                        <a:rPr lang="en-US" baseline="0" dirty="0" smtClean="0"/>
                        <a:t> to move the conditions to </a:t>
                      </a:r>
                      <a:r>
                        <a:rPr lang="en-US" baseline="0" dirty="0" smtClean="0"/>
                        <a:t>pre-filter/ global filter / handle in extraction query </a:t>
                      </a:r>
                      <a:endParaRPr lang="en-SG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87430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Table fields 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understand whether the dynamic</a:t>
                      </a:r>
                      <a:r>
                        <a:rPr lang="en-US" baseline="0" dirty="0" smtClean="0"/>
                        <a:t> tables are been reused efficiently such as  maintaining  TP fields from a common table to be used for several reports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8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7177109" cy="64807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37756238"/>
              </p:ext>
            </p:extLst>
          </p:nvPr>
        </p:nvGraphicFramePr>
        <p:xfrm>
          <a:off x="900113" y="1341438"/>
          <a:ext cx="6840539" cy="348456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49331"/>
                <a:gridCol w="61912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259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PARAMETERS AND INFERENCE OF ANALYSIS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1"/>
                          </a:solidFill>
                        </a:rPr>
                        <a:t>DATAMART </a:t>
                      </a:r>
                      <a:r>
                        <a:rPr lang="en-US" sz="14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SOURCES  OF DATAMART TABLES</a:t>
                      </a:r>
                    </a:p>
                    <a:p>
                      <a:pPr marL="857250" lvl="1" indent="-4000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fr-FR" sz="1400" b="1" baseline="0" dirty="0" smtClean="0">
                          <a:solidFill>
                            <a:schemeClr val="accent1"/>
                          </a:solidFill>
                        </a:rPr>
                        <a:t>DM OBJECTS BASED ON DM 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EXECUTION</a:t>
                      </a:r>
                      <a:r>
                        <a:rPr lang="fr-FR" sz="1400" baseline="0" dirty="0" smtClean="0">
                          <a:solidFill>
                            <a:schemeClr val="accent1"/>
                          </a:solidFill>
                        </a:rPr>
                        <a:t> DETAILS</a:t>
                      </a:r>
                      <a:endParaRPr lang="fr-FR" sz="14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ANALYSIS OF DM OBJECTS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DETAILS CAPTURED FOR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MAJOR DATAMODELS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DM OBJECTS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CASE STUDY 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FROM ISECPD PROJECT/SBI PROD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10752"/>
            <a:ext cx="8596313" cy="525960"/>
          </a:xfrm>
        </p:spPr>
        <p:txBody>
          <a:bodyPr/>
          <a:lstStyle/>
          <a:p>
            <a:r>
              <a:rPr lang="en-US" dirty="0" err="1" smtClean="0"/>
              <a:t>Datamart</a:t>
            </a:r>
            <a:r>
              <a:rPr lang="en-US" dirty="0" smtClean="0"/>
              <a:t> Objects based on DM Tables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54624"/>
              </p:ext>
            </p:extLst>
          </p:nvPr>
        </p:nvGraphicFramePr>
        <p:xfrm>
          <a:off x="370114" y="1981200"/>
          <a:ext cx="8153401" cy="32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656114"/>
                <a:gridCol w="5116287"/>
              </a:tblGrid>
              <a:tr h="500412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</a:t>
                      </a:r>
                      <a:endParaRPr lang="en-SG" dirty="0"/>
                    </a:p>
                  </a:txBody>
                  <a:tcPr/>
                </a:tc>
              </a:tr>
              <a:tr h="9698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same table feeders used in different batches of feeders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identify duplication of data generated to the same </a:t>
                      </a:r>
                      <a:r>
                        <a:rPr lang="en-US" baseline="0" dirty="0" err="1" smtClean="0"/>
                        <a:t>Datamart</a:t>
                      </a:r>
                      <a:r>
                        <a:rPr lang="en-US" baseline="0" dirty="0" smtClean="0"/>
                        <a:t> Table</a:t>
                      </a:r>
                      <a:endParaRPr lang="en-SG" dirty="0"/>
                    </a:p>
                  </a:txBody>
                  <a:tcPr/>
                </a:tc>
              </a:tr>
              <a:tr h="63106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Scanner details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 To validate/verify</a:t>
                      </a:r>
                      <a:r>
                        <a:rPr lang="en-US" baseline="0" dirty="0" smtClean="0"/>
                        <a:t> whether the scanner templates are been used only for appropriate batches </a:t>
                      </a:r>
                      <a:endParaRPr lang="en-SG" dirty="0"/>
                    </a:p>
                  </a:txBody>
                  <a:tcPr/>
                </a:tc>
              </a:tr>
              <a:tr h="63106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(Published/ Private)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understand</a:t>
                      </a:r>
                      <a:r>
                        <a:rPr lang="en-US" baseline="0" dirty="0" smtClean="0"/>
                        <a:t> whether the data handling is done correctly: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Private data may be required for intra day reports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Published data may be required for EOD reports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81000" y="724644"/>
            <a:ext cx="8596313" cy="525960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sz="2800" b="1" kern="1200">
                <a:solidFill>
                  <a:schemeClr val="accent1"/>
                </a:solidFill>
                <a:latin typeface="Gill Sans MT" pitchFamily="34" charset="0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457200" y="974153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Batches of Feeders  / Stored procedures / Extractions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73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10752"/>
            <a:ext cx="8596313" cy="525960"/>
          </a:xfrm>
        </p:spPr>
        <p:txBody>
          <a:bodyPr/>
          <a:lstStyle/>
          <a:p>
            <a:r>
              <a:rPr lang="en-US" dirty="0" err="1" smtClean="0"/>
              <a:t>Datamart</a:t>
            </a:r>
            <a:r>
              <a:rPr lang="en-US" dirty="0" smtClean="0"/>
              <a:t> Objects based on DM Tables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20465"/>
              </p:ext>
            </p:extLst>
          </p:nvPr>
        </p:nvGraphicFramePr>
        <p:xfrm>
          <a:off x="391886" y="1447800"/>
          <a:ext cx="8153401" cy="223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971800"/>
                <a:gridCol w="4800601"/>
              </a:tblGrid>
              <a:tr h="500412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</a:t>
                      </a:r>
                      <a:endParaRPr lang="en-SG" dirty="0"/>
                    </a:p>
                  </a:txBody>
                  <a:tcPr/>
                </a:tc>
              </a:tr>
              <a:tr h="63326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computed by several batches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To identify</a:t>
                      </a:r>
                      <a:r>
                        <a:rPr lang="en-US" baseline="0" dirty="0" smtClean="0"/>
                        <a:t> if b</a:t>
                      </a:r>
                      <a:r>
                        <a:rPr lang="en-US" dirty="0" smtClean="0"/>
                        <a:t>atches</a:t>
                      </a:r>
                      <a:r>
                        <a:rPr lang="en-US" baseline="0" dirty="0" smtClean="0"/>
                        <a:t> having same Label and Data computed by several batches have same Historization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Historization if set to ‘One data set per day’ to check for periodical purging of data (house keeping)</a:t>
                      </a:r>
                      <a:endParaRPr lang="en-SG" dirty="0"/>
                    </a:p>
                  </a:txBody>
                  <a:tcPr anchor="ctr"/>
                </a:tc>
              </a:tr>
              <a:tr h="50041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r>
                        <a:rPr lang="en-US" baseline="0" dirty="0" smtClean="0"/>
                        <a:t> of data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40110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Historization 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81000" y="724644"/>
            <a:ext cx="8596313" cy="525960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sz="2800" b="1" kern="1200">
                <a:solidFill>
                  <a:schemeClr val="accent1"/>
                </a:solidFill>
                <a:latin typeface="Gill Sans MT" pitchFamily="34" charset="0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391886" y="802958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Batches of Feeders  / Stored procedures / Extractions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33400" y="41910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Having different historizations for the set of batch of feeders with same label will result in inconsistent M_REF_DATA being created hence we recommend to have same historizations in such cases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74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10752"/>
            <a:ext cx="7986713" cy="525960"/>
          </a:xfrm>
        </p:spPr>
        <p:txBody>
          <a:bodyPr/>
          <a:lstStyle/>
          <a:p>
            <a:r>
              <a:rPr lang="en-US" dirty="0" err="1" smtClean="0"/>
              <a:t>Datamart</a:t>
            </a:r>
            <a:r>
              <a:rPr lang="en-US" dirty="0" smtClean="0"/>
              <a:t> Objects </a:t>
            </a:r>
            <a:r>
              <a:rPr lang="en-US" dirty="0"/>
              <a:t>based on DM Tables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05805"/>
              </p:ext>
            </p:extLst>
          </p:nvPr>
        </p:nvGraphicFramePr>
        <p:xfrm>
          <a:off x="762000" y="2209800"/>
          <a:ext cx="6781800" cy="191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662"/>
                <a:gridCol w="3111938"/>
                <a:gridCol w="3124200"/>
              </a:tblGrid>
              <a:tr h="447628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</a:t>
                      </a:r>
                      <a:endParaRPr lang="en-SG" dirty="0"/>
                    </a:p>
                  </a:txBody>
                  <a:tcPr/>
                </a:tc>
              </a:tr>
              <a:tr h="42650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filter computing dates</a:t>
                      </a:r>
                      <a:endParaRPr lang="en-S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To</a:t>
                      </a:r>
                      <a:r>
                        <a:rPr lang="en-US" baseline="0" dirty="0" smtClean="0"/>
                        <a:t> identify  duplicate batches  with same filter conditions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optimize the filter conditions </a:t>
                      </a:r>
                      <a:endParaRPr lang="en-SG" dirty="0"/>
                    </a:p>
                  </a:txBody>
                  <a:tcPr/>
                </a:tc>
              </a:tr>
              <a:tr h="3991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filter expressions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5555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r>
                        <a:rPr lang="en-US" baseline="0" dirty="0" smtClean="0"/>
                        <a:t> filter conditions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995925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Batches of Feeders  / Stored procedures / Extractions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4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7177109" cy="64807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526059557"/>
              </p:ext>
            </p:extLst>
          </p:nvPr>
        </p:nvGraphicFramePr>
        <p:xfrm>
          <a:off x="900113" y="1341438"/>
          <a:ext cx="6840539" cy="348456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49331"/>
                <a:gridCol w="61912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259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PARAMETERS AND INFERENCE OF ANALYSIS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1"/>
                          </a:solidFill>
                        </a:rPr>
                        <a:t>DATAMART </a:t>
                      </a:r>
                      <a:r>
                        <a:rPr lang="en-US" sz="14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SOURCES  OF DATAMART TABLES</a:t>
                      </a:r>
                    </a:p>
                    <a:p>
                      <a:pPr marL="857250" lvl="1" indent="-4000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DM </a:t>
                      </a:r>
                      <a:r>
                        <a:rPr lang="fr-FR" sz="1400" baseline="0" dirty="0" smtClean="0">
                          <a:solidFill>
                            <a:schemeClr val="accent1"/>
                          </a:solidFill>
                        </a:rPr>
                        <a:t>OBJECTS BASED ON DM TABLES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accent1"/>
                          </a:solidFill>
                        </a:rPr>
                        <a:t>EXECUTION</a:t>
                      </a:r>
                      <a:r>
                        <a:rPr lang="fr-FR" sz="1400" b="1" baseline="0" dirty="0" smtClean="0">
                          <a:solidFill>
                            <a:schemeClr val="accent1"/>
                          </a:solidFill>
                        </a:rPr>
                        <a:t> DETAILS</a:t>
                      </a:r>
                      <a:endParaRPr lang="fr-FR" sz="14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ANALYSIS OF DM OBJECTS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DETAILS CAPTURED FOR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MAJOR DATAMODELS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DM OBJECTS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CASE STUDY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FROM ISECPD PROJECT/SBI PROD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Details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51976"/>
              </p:ext>
            </p:extLst>
          </p:nvPr>
        </p:nvGraphicFramePr>
        <p:xfrm>
          <a:off x="685800" y="1371600"/>
          <a:ext cx="7391400" cy="493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585824"/>
                <a:gridCol w="3348376"/>
              </a:tblGrid>
              <a:tr h="507561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</a:t>
                      </a:r>
                      <a:endParaRPr lang="en-SG" dirty="0"/>
                    </a:p>
                  </a:txBody>
                  <a:tcPr/>
                </a:tc>
              </a:tr>
              <a:tr h="7878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execution time of Batch/Single objects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identify the recent execution</a:t>
                      </a:r>
                      <a:r>
                        <a:rPr lang="en-US" baseline="0" dirty="0" smtClean="0"/>
                        <a:t> time to highlight the bottleneck objects</a:t>
                      </a:r>
                      <a:endParaRPr lang="en-SG" dirty="0"/>
                    </a:p>
                  </a:txBody>
                  <a:tcPr/>
                </a:tc>
              </a:tr>
              <a:tr h="7878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execution date of Batch/single objects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identify</a:t>
                      </a:r>
                      <a:r>
                        <a:rPr lang="en-US" baseline="0" dirty="0" smtClean="0"/>
                        <a:t> the configurations that are not been used in production</a:t>
                      </a:r>
                      <a:endParaRPr lang="en-SG" dirty="0"/>
                    </a:p>
                  </a:txBody>
                  <a:tcPr/>
                </a:tc>
              </a:tr>
              <a:tr h="9837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rows generated by the job to the </a:t>
                      </a:r>
                      <a:r>
                        <a:rPr lang="en-US" baseline="0" dirty="0" err="1" smtClean="0"/>
                        <a:t>Datamart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table (available from v3.1.28)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understand and validate the current performance of the batches/ single </a:t>
                      </a:r>
                      <a:r>
                        <a:rPr lang="en-US" baseline="0" dirty="0" smtClean="0"/>
                        <a:t>objects  </a:t>
                      </a:r>
                      <a:endParaRPr lang="en-SG" dirty="0"/>
                    </a:p>
                  </a:txBody>
                  <a:tcPr/>
                </a:tc>
              </a:tr>
              <a:tr h="98373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Execution </a:t>
                      </a:r>
                      <a:r>
                        <a:rPr lang="en-US" dirty="0" smtClean="0"/>
                        <a:t>User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batches may be executed</a:t>
                      </a:r>
                      <a:r>
                        <a:rPr lang="en-US" baseline="0" dirty="0" smtClean="0"/>
                        <a:t> by different users for different </a:t>
                      </a:r>
                      <a:r>
                        <a:rPr lang="en-US" baseline="0" dirty="0" smtClean="0"/>
                        <a:t>entities.  Depending on the design, we could replicate the Batches when required to run using different users.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7177109" cy="64807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16914384"/>
              </p:ext>
            </p:extLst>
          </p:nvPr>
        </p:nvGraphicFramePr>
        <p:xfrm>
          <a:off x="900113" y="1341438"/>
          <a:ext cx="6840539" cy="348456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49331"/>
                <a:gridCol w="61912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259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PARAMETERS AND INFERENCE OF ANALYSIS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DATAMART </a:t>
                      </a: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SOURCES  OF DATAMART TABLES</a:t>
                      </a:r>
                    </a:p>
                    <a:p>
                      <a:pPr marL="857250" lvl="1" indent="-4000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DATAMART</a:t>
                      </a:r>
                      <a:r>
                        <a:rPr lang="fr-FR" sz="1400" b="0" baseline="0" dirty="0" smtClean="0">
                          <a:solidFill>
                            <a:schemeClr val="bg1"/>
                          </a:solidFill>
                        </a:rPr>
                        <a:t> OBJECTS BASED ON DM 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EXECUTION</a:t>
                      </a:r>
                      <a:r>
                        <a:rPr lang="fr-FR" sz="1400" b="0" baseline="0" dirty="0" smtClean="0">
                          <a:solidFill>
                            <a:schemeClr val="bg1"/>
                          </a:solidFill>
                        </a:rPr>
                        <a:t> DETAILS</a:t>
                      </a:r>
                      <a:endParaRPr lang="fr-FR" sz="1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fr-FR" sz="14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tx2"/>
                          </a:solidFill>
                        </a:rPr>
                        <a:t>METHOD</a:t>
                      </a:r>
                      <a:r>
                        <a:rPr lang="fr-FR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tx2"/>
                          </a:solidFill>
                        </a:rPr>
                        <a:t>FOR</a:t>
                      </a:r>
                      <a:r>
                        <a:rPr lang="fr-FR" sz="1400" baseline="0" dirty="0" smtClean="0">
                          <a:solidFill>
                            <a:schemeClr val="tx2"/>
                          </a:solidFill>
                        </a:rPr>
                        <a:t> ANALYSIS OF DM OBJECTS</a:t>
                      </a:r>
                      <a:endParaRPr lang="fr-FR" sz="14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DETAILS CAPTURED FOR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MAJOR DATAMODELS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DM OBJECTS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CASE STUDY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FROM ISECPD PROJECT/SBI PROD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7177109" cy="64807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26653909"/>
              </p:ext>
            </p:extLst>
          </p:nvPr>
        </p:nvGraphicFramePr>
        <p:xfrm>
          <a:off x="900113" y="1341438"/>
          <a:ext cx="6840539" cy="348456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49331"/>
                <a:gridCol w="61912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259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PARAMETERS AND INFERENCE OF ANALYSIS 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DATAMART </a:t>
                      </a: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SOURCES  OF DATAMART TABLES</a:t>
                      </a:r>
                    </a:p>
                    <a:p>
                      <a:pPr marL="800100" lvl="1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DATAMART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OBJECTS BASED ON DM TABLES 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EXECUTION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DETAILS</a:t>
                      </a:r>
                      <a:endParaRPr lang="fr-FR" sz="1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ANALYSIS OF DM OBJECTS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DETAILS CAPTURED FOR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MAJOR DATAMODELS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DM OBJECTS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CASE STUDY 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FROM ISECPD PROJECT / SBI PROD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7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for Analysis 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892629" y="1831521"/>
            <a:ext cx="1295400" cy="1219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Template for the </a:t>
            </a:r>
            <a:r>
              <a:rPr lang="en-US" dirty="0" err="1" smtClean="0">
                <a:solidFill>
                  <a:schemeClr val="bg1"/>
                </a:solidFill>
              </a:rPr>
              <a:t>config</a:t>
            </a:r>
            <a:r>
              <a:rPr lang="en-US" dirty="0" smtClean="0">
                <a:solidFill>
                  <a:schemeClr val="bg1"/>
                </a:solidFill>
              </a:rPr>
              <a:t> parameters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1641021"/>
            <a:ext cx="1600200" cy="1600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Quick data extraction using SQL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1714500"/>
            <a:ext cx="1905000" cy="14097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Understanding and Analysis of the configurations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2188029" y="2441121"/>
            <a:ext cx="124097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5029200" y="241935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for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001000" cy="4916488"/>
          </a:xfrm>
        </p:spPr>
        <p:txBody>
          <a:bodyPr>
            <a:normAutofit fontScale="25000" lnSpcReduction="20000"/>
          </a:bodyPr>
          <a:lstStyle/>
          <a:p>
            <a:r>
              <a:rPr lang="en-US" sz="5600" u="sng" dirty="0" smtClean="0"/>
              <a:t>Identification of Configurations to analyze:</a:t>
            </a:r>
          </a:p>
          <a:p>
            <a:pPr marL="0" indent="0">
              <a:buNone/>
            </a:pPr>
            <a:r>
              <a:rPr lang="en-US" sz="5600" b="0" dirty="0" smtClean="0"/>
              <a:t>A pre defined template with the list of all configuration parameters required for analysis as below is created :</a:t>
            </a:r>
          </a:p>
          <a:p>
            <a:pPr marL="0" indent="0">
              <a:buNone/>
            </a:pPr>
            <a:endParaRPr lang="en-US" sz="5600" b="0" dirty="0" smtClean="0"/>
          </a:p>
          <a:p>
            <a:pPr marL="0" indent="0">
              <a:buNone/>
            </a:pPr>
            <a:endParaRPr lang="en-US" sz="5600" b="0" dirty="0" smtClean="0"/>
          </a:p>
          <a:p>
            <a:endParaRPr lang="en-US" sz="5600" b="0" dirty="0" smtClean="0"/>
          </a:p>
          <a:p>
            <a:r>
              <a:rPr lang="en-US" sz="5600" u="sng" dirty="0" smtClean="0"/>
              <a:t>Quick Data extraction of the Configuration parameters:</a:t>
            </a:r>
          </a:p>
          <a:p>
            <a:pPr marL="0" indent="0">
              <a:buNone/>
            </a:pPr>
            <a:r>
              <a:rPr lang="en-US" sz="5600" b="0" dirty="0"/>
              <a:t> </a:t>
            </a:r>
            <a:r>
              <a:rPr lang="en-US" sz="5600" b="0" dirty="0" smtClean="0"/>
              <a:t> A SQL query  to be executed directly on the financial DB to get all the details to fill in the above template</a:t>
            </a:r>
          </a:p>
          <a:p>
            <a:r>
              <a:rPr lang="en-US" sz="5600" u="sng" dirty="0"/>
              <a:t> </a:t>
            </a:r>
            <a:r>
              <a:rPr lang="en-US" sz="5600" u="sng" dirty="0" smtClean="0"/>
              <a:t>Analysis: </a:t>
            </a:r>
          </a:p>
          <a:p>
            <a:pPr lvl="1"/>
            <a:r>
              <a:rPr lang="en-US" sz="5500" b="0" dirty="0" smtClean="0"/>
              <a:t>Run the SQL in the Financial DB </a:t>
            </a:r>
          </a:p>
          <a:p>
            <a:pPr lvl="1"/>
            <a:r>
              <a:rPr lang="en-US" sz="5500" b="0" dirty="0" smtClean="0"/>
              <a:t>Copy the output to the excel sheet and</a:t>
            </a:r>
          </a:p>
          <a:p>
            <a:pPr lvl="1"/>
            <a:r>
              <a:rPr lang="en-US" sz="5500" b="0" dirty="0" smtClean="0"/>
              <a:t> </a:t>
            </a:r>
            <a:r>
              <a:rPr lang="en-US" sz="5500" b="0" dirty="0"/>
              <a:t>P</a:t>
            </a:r>
            <a:r>
              <a:rPr lang="en-US" sz="5500" b="0" dirty="0" smtClean="0"/>
              <a:t>erform the </a:t>
            </a:r>
            <a:r>
              <a:rPr lang="en-US" sz="5500" dirty="0"/>
              <a:t>analysis </a:t>
            </a:r>
            <a:r>
              <a:rPr lang="en-US" sz="3500" b="0" dirty="0"/>
              <a:t>	</a:t>
            </a:r>
            <a:endParaRPr lang="en-US" sz="3500" b="0" dirty="0" smtClean="0"/>
          </a:p>
          <a:p>
            <a:pPr marL="0" indent="0">
              <a:buNone/>
            </a:pPr>
            <a:r>
              <a:rPr lang="en-US" b="0" dirty="0" smtClean="0"/>
              <a:t>		</a:t>
            </a:r>
            <a:endParaRPr lang="en-SG" b="0" dirty="0"/>
          </a:p>
        </p:txBody>
      </p:sp>
      <p:pic>
        <p:nvPicPr>
          <p:cNvPr id="1146" name="Picture 12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07"/>
          <a:stretch/>
        </p:blipFill>
        <p:spPr bwMode="auto">
          <a:xfrm>
            <a:off x="228600" y="1828800"/>
            <a:ext cx="8229600" cy="96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0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Details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Query was framed using the DSD tool relationships from the Playground </a:t>
            </a:r>
            <a:r>
              <a:rPr lang="en-US" b="0" dirty="0" err="1" smtClean="0"/>
              <a:t>env</a:t>
            </a:r>
            <a:r>
              <a:rPr lang="en-US" b="0" dirty="0" smtClean="0"/>
              <a:t> </a:t>
            </a:r>
          </a:p>
          <a:p>
            <a:r>
              <a:rPr lang="en-US" b="0" dirty="0" smtClean="0"/>
              <a:t>The </a:t>
            </a:r>
            <a:r>
              <a:rPr lang="en-US" b="0" dirty="0"/>
              <a:t>query runs successfully in several version of MX </a:t>
            </a:r>
            <a:r>
              <a:rPr lang="en-US" b="0" dirty="0" smtClean="0"/>
              <a:t>DBs such as</a:t>
            </a:r>
            <a:endParaRPr lang="en-US" b="0" dirty="0"/>
          </a:p>
          <a:p>
            <a:pPr lvl="1"/>
            <a:r>
              <a:rPr lang="en-US" dirty="0" smtClean="0"/>
              <a:t>ICICI/ </a:t>
            </a:r>
            <a:r>
              <a:rPr lang="en-US" dirty="0" err="1" smtClean="0"/>
              <a:t>ISecPD</a:t>
            </a:r>
            <a:r>
              <a:rPr lang="en-US" dirty="0" smtClean="0"/>
              <a:t> – </a:t>
            </a:r>
            <a:r>
              <a:rPr lang="en-US" dirty="0"/>
              <a:t>3.1.24.28</a:t>
            </a:r>
          </a:p>
          <a:p>
            <a:pPr lvl="1"/>
            <a:r>
              <a:rPr lang="en-US" dirty="0"/>
              <a:t> SBI  - 3.1.28</a:t>
            </a:r>
          </a:p>
          <a:p>
            <a:pPr lvl="1"/>
            <a:r>
              <a:rPr lang="en-US" dirty="0" err="1"/>
              <a:t>Siamcom</a:t>
            </a:r>
            <a:r>
              <a:rPr lang="en-US" dirty="0"/>
              <a:t> – 3.1.26</a:t>
            </a:r>
          </a:p>
          <a:p>
            <a:pPr lvl="1"/>
            <a:r>
              <a:rPr lang="en-US" dirty="0"/>
              <a:t>Playground </a:t>
            </a:r>
            <a:r>
              <a:rPr lang="en-US" dirty="0" err="1"/>
              <a:t>env</a:t>
            </a:r>
            <a:r>
              <a:rPr lang="en-US" dirty="0"/>
              <a:t> – 3.1.32</a:t>
            </a:r>
            <a:endParaRPr lang="en-SG" dirty="0"/>
          </a:p>
          <a:p>
            <a:r>
              <a:rPr lang="en-US" b="0" dirty="0" smtClean="0"/>
              <a:t>The query uses  functions such as LISTARG, extract (hour .. ) that works only in Oracle 11g</a:t>
            </a:r>
          </a:p>
          <a:p>
            <a:pPr marL="252000" lvl="1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6399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7177109" cy="64807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043498302"/>
              </p:ext>
            </p:extLst>
          </p:nvPr>
        </p:nvGraphicFramePr>
        <p:xfrm>
          <a:off x="900113" y="1341438"/>
          <a:ext cx="6840539" cy="348456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49331"/>
                <a:gridCol w="61912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259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PARAMETERS AND INFERENCE OF ANALYSIS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DATAMART </a:t>
                      </a: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SOURCES  OF DATAMART TABLES</a:t>
                      </a:r>
                    </a:p>
                    <a:p>
                      <a:pPr marL="857250" lvl="1" indent="-4000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DATAMART</a:t>
                      </a:r>
                      <a:r>
                        <a:rPr lang="fr-FR" sz="1400" b="0" baseline="0" dirty="0" smtClean="0">
                          <a:solidFill>
                            <a:schemeClr val="bg1"/>
                          </a:solidFill>
                        </a:rPr>
                        <a:t> OBJECTS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EXECUTION</a:t>
                      </a:r>
                      <a:r>
                        <a:rPr lang="fr-FR" sz="1400" b="0" baseline="0" dirty="0" smtClean="0">
                          <a:solidFill>
                            <a:schemeClr val="bg1"/>
                          </a:solidFill>
                        </a:rPr>
                        <a:t> DETAILS</a:t>
                      </a:r>
                      <a:endParaRPr lang="fr-FR" sz="1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 ANALYSIS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LIST OF DETAILS CAPTURED FOR ANALYSIS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MAJOR DATAMODELS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DM OBJECTS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CASE STUDY FROM ISECPD PROJECT/SBI PROD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Details captured in SQL Query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077631"/>
              </p:ext>
            </p:extLst>
          </p:nvPr>
        </p:nvGraphicFramePr>
        <p:xfrm>
          <a:off x="304800" y="914400"/>
          <a:ext cx="8571819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869"/>
                <a:gridCol w="1888542"/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DM</a:t>
                      </a:r>
                      <a:r>
                        <a:rPr lang="en-US" baseline="0" dirty="0" smtClean="0"/>
                        <a:t> Table Source </a:t>
                      </a:r>
                      <a:r>
                        <a:rPr lang="en-US" baseline="0" dirty="0" err="1" smtClean="0"/>
                        <a:t>Config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 Table </a:t>
                      </a:r>
                      <a:r>
                        <a:rPr lang="en-US" dirty="0" err="1" smtClean="0"/>
                        <a:t>Config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Configs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DM Objects  based on DM</a:t>
                      </a:r>
                      <a:r>
                        <a:rPr lang="en-US" baseline="0" dirty="0" smtClean="0"/>
                        <a:t> Tables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SG" sz="1400" dirty="0" smtClean="0"/>
                        <a:t>Dynamic Table Name</a:t>
                      </a:r>
                    </a:p>
                    <a:p>
                      <a:pPr lvl="0"/>
                      <a:r>
                        <a:rPr lang="en-SG" sz="1400" dirty="0" smtClean="0"/>
                        <a:t>Dynamic Table type	</a:t>
                      </a:r>
                    </a:p>
                    <a:p>
                      <a:pPr lvl="0"/>
                      <a:r>
                        <a:rPr lang="en-SG" sz="1400" dirty="0" smtClean="0"/>
                        <a:t>Dynamic table Default Filter Configurations 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Computing Dates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Pre-filter selections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Pre-filter Expression1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Pre-filter Expression 2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Pre-filter Typology conditions	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Post filter Conditions</a:t>
                      </a:r>
                    </a:p>
                    <a:p>
                      <a:pPr lvl="0"/>
                      <a:r>
                        <a:rPr lang="en-SG" sz="1400" dirty="0" smtClean="0"/>
                        <a:t>Number of Horizontal Fields</a:t>
                      </a:r>
                    </a:p>
                    <a:p>
                      <a:pPr lvl="0"/>
                      <a:r>
                        <a:rPr lang="en-SG" sz="1400" dirty="0" smtClean="0"/>
                        <a:t>Number of occurrences  of DB parser functions (*TBLFIELD and *TABLE())</a:t>
                      </a:r>
                    </a:p>
                    <a:p>
                      <a:pPr lvl="0"/>
                      <a:r>
                        <a:rPr lang="en-SG" sz="1400" dirty="0" err="1" smtClean="0"/>
                        <a:t>Datamart</a:t>
                      </a:r>
                      <a:r>
                        <a:rPr lang="en-SG" sz="1400" dirty="0" smtClean="0"/>
                        <a:t> SQL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SG" sz="1400" dirty="0" err="1" smtClean="0"/>
                        <a:t>Datamart</a:t>
                      </a:r>
                      <a:r>
                        <a:rPr lang="en-SG" sz="1400" dirty="0" smtClean="0"/>
                        <a:t> table Name </a:t>
                      </a:r>
                    </a:p>
                    <a:p>
                      <a:pPr lvl="0"/>
                      <a:r>
                        <a:rPr lang="en-SG" sz="1400" dirty="0" smtClean="0"/>
                        <a:t>Columns count</a:t>
                      </a:r>
                    </a:p>
                    <a:p>
                      <a:pPr lvl="0"/>
                      <a:r>
                        <a:rPr lang="en-SG" sz="1400" dirty="0" smtClean="0"/>
                        <a:t>Indexes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SG" sz="1400" dirty="0" smtClean="0"/>
                        <a:t>Processing script name</a:t>
                      </a:r>
                    </a:p>
                    <a:p>
                      <a:pPr lvl="0"/>
                      <a:r>
                        <a:rPr lang="en-SG" sz="1400" dirty="0" smtClean="0"/>
                        <a:t>Processing step	</a:t>
                      </a:r>
                    </a:p>
                    <a:p>
                      <a:pPr lvl="0"/>
                      <a:r>
                        <a:rPr lang="en-SG" sz="1400" dirty="0" smtClean="0"/>
                        <a:t>Name of Batch	</a:t>
                      </a:r>
                    </a:p>
                    <a:p>
                      <a:pPr lvl="0"/>
                      <a:r>
                        <a:rPr lang="en-SG" sz="1400" dirty="0" smtClean="0"/>
                        <a:t>Batch Last Execution Details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Last Execution Time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Last Execution Date	</a:t>
                      </a:r>
                    </a:p>
                    <a:p>
                      <a:pPr lvl="0"/>
                      <a:r>
                        <a:rPr lang="en-SG" sz="1400" dirty="0" smtClean="0"/>
                        <a:t>Global Filter conditions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Computing Dates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Filter selections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Filter Expression</a:t>
                      </a:r>
                      <a:br>
                        <a:rPr lang="en-SG" sz="1400" dirty="0" smtClean="0"/>
                      </a:br>
                      <a:r>
                        <a:rPr lang="en-SG" sz="1400" dirty="0" err="1" smtClean="0"/>
                        <a:t>Historisation</a:t>
                      </a:r>
                      <a:r>
                        <a:rPr lang="en-SG" sz="1400" dirty="0" smtClean="0"/>
                        <a:t>	</a:t>
                      </a:r>
                    </a:p>
                    <a:p>
                      <a:pPr lvl="0"/>
                      <a:r>
                        <a:rPr lang="en-SG" sz="1400" dirty="0" smtClean="0"/>
                        <a:t>Data Computed by Several Batches	</a:t>
                      </a:r>
                    </a:p>
                    <a:p>
                      <a:pPr lvl="0"/>
                      <a:r>
                        <a:rPr lang="en-SG" sz="1400" dirty="0" smtClean="0"/>
                        <a:t>Number of Scanner Engines	</a:t>
                      </a:r>
                    </a:p>
                    <a:p>
                      <a:pPr lvl="0"/>
                      <a:r>
                        <a:rPr lang="en-SG" sz="1400" dirty="0" smtClean="0"/>
                        <a:t>Data (Published /Private)</a:t>
                      </a:r>
                    </a:p>
                    <a:p>
                      <a:pPr lvl="0"/>
                      <a:r>
                        <a:rPr lang="en-SG" sz="1400" dirty="0" smtClean="0"/>
                        <a:t>Label of Data	</a:t>
                      </a:r>
                    </a:p>
                    <a:p>
                      <a:pPr lvl="0"/>
                      <a:r>
                        <a:rPr lang="en-SG" sz="1400" dirty="0" smtClean="0"/>
                        <a:t>Name of single Object (Table Feeder, Single Extraction or Stored Procedure)	</a:t>
                      </a:r>
                    </a:p>
                    <a:p>
                      <a:pPr lvl="0"/>
                      <a:r>
                        <a:rPr lang="en-SG" sz="1400" dirty="0" smtClean="0"/>
                        <a:t>Single object  Last Execution Details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Last Execution Time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SG" sz="1400" dirty="0" smtClean="0"/>
                        <a:t>Last Execution Date</a:t>
                      </a:r>
                    </a:p>
                    <a:p>
                      <a:pPr lvl="0"/>
                      <a:r>
                        <a:rPr lang="en-SG" sz="1400" dirty="0" smtClean="0"/>
                        <a:t>Object Type (Feeders/Extractions/Procedures)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3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7177109" cy="64807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55755841"/>
              </p:ext>
            </p:extLst>
          </p:nvPr>
        </p:nvGraphicFramePr>
        <p:xfrm>
          <a:off x="900113" y="1341438"/>
          <a:ext cx="6840539" cy="348456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49331"/>
                <a:gridCol w="61912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259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PARAMETERS AND INFERENCE OF ANALYSIS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DATAMART </a:t>
                      </a: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SOURCES  OF DATAMART TABLES</a:t>
                      </a:r>
                    </a:p>
                    <a:p>
                      <a:pPr marL="857250" lvl="1" indent="-4000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DATAMART</a:t>
                      </a:r>
                      <a:r>
                        <a:rPr lang="fr-FR" sz="1400" b="0" baseline="0" dirty="0" smtClean="0">
                          <a:solidFill>
                            <a:schemeClr val="bg1"/>
                          </a:solidFill>
                        </a:rPr>
                        <a:t> OBJECTS BASED ON DM 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EXECUTION</a:t>
                      </a:r>
                      <a:r>
                        <a:rPr lang="fr-FR" sz="1400" b="0" baseline="0" dirty="0" smtClean="0">
                          <a:solidFill>
                            <a:schemeClr val="bg1"/>
                          </a:solidFill>
                        </a:rPr>
                        <a:t> DETAILS</a:t>
                      </a:r>
                      <a:endParaRPr lang="fr-FR" sz="1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ANALYSIS OF DM OBJECTS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DETAILS CAPTURED FOR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fr-FR" sz="14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tx2"/>
                          </a:solidFill>
                        </a:rPr>
                        <a:t>MAJOR DATAMODELS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DM OBJECTS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CASE STUDY 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FROM ISECPD PROJECT/SBI PROD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10752"/>
            <a:ext cx="7148513" cy="832248"/>
          </a:xfrm>
        </p:spPr>
        <p:txBody>
          <a:bodyPr/>
          <a:lstStyle/>
          <a:p>
            <a:r>
              <a:rPr lang="en-US" dirty="0" smtClean="0"/>
              <a:t>Dynamic table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2251"/>
            <a:ext cx="7960316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0" y="2238116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Selected Fields </a:t>
            </a:r>
            <a:endParaRPr lang="en-SG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29451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Dynamic table definition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537886" y="518760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 expressions </a:t>
            </a:r>
            <a:endParaRPr lang="en-SG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89658" y="13994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 conditions</a:t>
            </a:r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532610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Horizontal Fields</a:t>
            </a:r>
            <a:endParaRPr lang="en-SG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209800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  on Typology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66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609725"/>
            <a:ext cx="834231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10752"/>
            <a:ext cx="7148513" cy="832248"/>
          </a:xfrm>
        </p:spPr>
        <p:txBody>
          <a:bodyPr/>
          <a:lstStyle/>
          <a:p>
            <a:r>
              <a:rPr lang="en-US" dirty="0" err="1" smtClean="0"/>
              <a:t>Datamart</a:t>
            </a:r>
            <a:r>
              <a:rPr lang="en-US" dirty="0" smtClean="0"/>
              <a:t> table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25146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Dynamic Table definition</a:t>
            </a:r>
            <a:endParaRPr lang="en-SG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1981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Datamart table definition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504910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DM tables based on Dynamic tables</a:t>
            </a:r>
            <a:endParaRPr lang="en-SG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03224" y="1654774"/>
            <a:ext cx="1578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Indexes on Columns</a:t>
            </a:r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71550" y="510977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query for SQL based DM Tables</a:t>
            </a:r>
            <a:endParaRPr lang="en-SG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950" y="2081597"/>
            <a:ext cx="173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Columns of DM Tables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1563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74395"/>
            <a:ext cx="8675688" cy="385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10752"/>
            <a:ext cx="7148513" cy="832248"/>
          </a:xfrm>
        </p:spPr>
        <p:txBody>
          <a:bodyPr/>
          <a:lstStyle/>
          <a:p>
            <a:r>
              <a:rPr lang="en-US" dirty="0" smtClean="0"/>
              <a:t>Batches and single DM objects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6999288" y="481827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Global filter condition choices</a:t>
            </a:r>
            <a:endParaRPr lang="en-SG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61950" y="394368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Scanner Template details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67" y="5133201"/>
            <a:ext cx="147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DM tables definition</a:t>
            </a:r>
            <a:endParaRPr lang="en-SG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47967" y="3035643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Global Filter Details</a:t>
            </a:r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503082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DM Tables used by DM objects</a:t>
            </a:r>
            <a:endParaRPr lang="en-SG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3950" y="1377775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DM Object Definition for batch</a:t>
            </a:r>
            <a:endParaRPr lang="en-SG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3798" y="3886200"/>
            <a:ext cx="242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DM Object Definition except batch</a:t>
            </a:r>
            <a:endParaRPr lang="en-SG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2195899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GF Computing Dates</a:t>
            </a:r>
            <a:endParaRPr lang="en-SG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98532" y="3152001"/>
            <a:ext cx="1154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GF Expressions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810135" y="2880493"/>
            <a:ext cx="148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DM Objects underlying a batch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0793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338388"/>
            <a:ext cx="3924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10752"/>
            <a:ext cx="7148513" cy="832248"/>
          </a:xfrm>
        </p:spPr>
        <p:txBody>
          <a:bodyPr/>
          <a:lstStyle/>
          <a:p>
            <a:r>
              <a:rPr lang="en-US" dirty="0" smtClean="0"/>
              <a:t>Processing scripts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420056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DM Objects definition for batch</a:t>
            </a:r>
            <a:endParaRPr lang="en-SG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2099616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Processing Script Definition</a:t>
            </a:r>
            <a:endParaRPr lang="en-SG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4292894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Processing units Definition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8690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7177109" cy="64807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994549251"/>
              </p:ext>
            </p:extLst>
          </p:nvPr>
        </p:nvGraphicFramePr>
        <p:xfrm>
          <a:off x="900113" y="1341438"/>
          <a:ext cx="6840539" cy="348456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49331"/>
                <a:gridCol w="61912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fr-FR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9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PARAMETERS AND INFERENCE OF ANALYSIS 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DATAMART </a:t>
                      </a: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SOURCES  OF DATAMART TABLES</a:t>
                      </a:r>
                    </a:p>
                    <a:p>
                      <a:pPr marL="800100" lvl="1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DATAMART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OBJECTS BASED ON DM TABLES 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EXECUTION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DETAILS</a:t>
                      </a:r>
                      <a:endParaRPr lang="fr-FR" sz="1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ANALYSIS OF DM OBJECTS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DETAILS CAPTURED FOR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MAJOR DATAMODELS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DM OBJECTS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CASE STUDY FROM ISECPD PROJECT/SBI PROD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5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7177109" cy="64807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959651031"/>
              </p:ext>
            </p:extLst>
          </p:nvPr>
        </p:nvGraphicFramePr>
        <p:xfrm>
          <a:off x="900113" y="1341438"/>
          <a:ext cx="6840539" cy="348456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49331"/>
                <a:gridCol w="61912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259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PARAMETERS AND INFERENCE OF ANALYSIS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DATAMART </a:t>
                      </a: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SOURCES  OF DATAMART TABLES</a:t>
                      </a:r>
                    </a:p>
                    <a:p>
                      <a:pPr marL="857250" lvl="1" indent="-4000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DATAMART</a:t>
                      </a:r>
                      <a:r>
                        <a:rPr lang="fr-FR" sz="1400" b="0" baseline="0" dirty="0" smtClean="0">
                          <a:solidFill>
                            <a:schemeClr val="bg1"/>
                          </a:solidFill>
                        </a:rPr>
                        <a:t> OBJECTS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EXECUTION</a:t>
                      </a:r>
                      <a:r>
                        <a:rPr lang="fr-FR" sz="1400" b="0" baseline="0" dirty="0" smtClean="0">
                          <a:solidFill>
                            <a:schemeClr val="bg1"/>
                          </a:solidFill>
                        </a:rPr>
                        <a:t> DETAILS</a:t>
                      </a:r>
                      <a:endParaRPr lang="fr-FR" sz="1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ANALYSIS OF DM OBJECTS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DETAILS CAPTURED FOR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MAJOR DATAMODELS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fr-FR" sz="14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tx2"/>
                          </a:solidFill>
                        </a:rPr>
                        <a:t>PURPOSE</a:t>
                      </a:r>
                      <a:r>
                        <a:rPr lang="fr-FR" sz="1400" baseline="0" dirty="0" smtClean="0">
                          <a:solidFill>
                            <a:schemeClr val="tx2"/>
                          </a:solidFill>
                        </a:rPr>
                        <a:t> OF DM OBJECTS ANALYSIS</a:t>
                      </a:r>
                      <a:endParaRPr lang="fr-FR" sz="14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CASE STUDY FROM ISECPD PROJECT/SBI PROD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DM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/>
              <a:t>Analysis of </a:t>
            </a:r>
            <a:r>
              <a:rPr lang="en-US" sz="2000" b="0" dirty="0" err="1" smtClean="0"/>
              <a:t>Datamart</a:t>
            </a:r>
            <a:r>
              <a:rPr lang="en-US" sz="2000" b="0" dirty="0" smtClean="0"/>
              <a:t> Objects configuration shall be required in the</a:t>
            </a:r>
          </a:p>
          <a:p>
            <a:pPr lvl="1"/>
            <a:r>
              <a:rPr lang="en-US" sz="1800" dirty="0" smtClean="0"/>
              <a:t> Implementation Projects</a:t>
            </a:r>
          </a:p>
          <a:p>
            <a:pPr lvl="1"/>
            <a:r>
              <a:rPr lang="en-US" sz="1800" dirty="0" smtClean="0"/>
              <a:t> Migration Projects</a:t>
            </a:r>
          </a:p>
          <a:p>
            <a:pPr lvl="1"/>
            <a:r>
              <a:rPr lang="en-US" sz="1800" dirty="0" smtClean="0"/>
              <a:t> Production BAU Support</a:t>
            </a:r>
          </a:p>
          <a:p>
            <a:pPr lvl="2"/>
            <a:r>
              <a:rPr lang="en-US" sz="1800" dirty="0" smtClean="0"/>
              <a:t>  EOD Performance Analysis : DM </a:t>
            </a:r>
            <a:r>
              <a:rPr lang="en-US" sz="1800" dirty="0" err="1" smtClean="0"/>
              <a:t>Configs</a:t>
            </a:r>
            <a:r>
              <a:rPr lang="en-US" sz="1800" dirty="0" smtClean="0"/>
              <a:t> + Execution details (time , date, user)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3074" name="Picture 2" descr="C:\Users\aaraamudhan\Desktop\ppt\health_che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62400"/>
            <a:ext cx="1020006" cy="11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araamudhan\Desktop\ppt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63154"/>
            <a:ext cx="1576774" cy="11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araamudhan\Desktop\ppt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433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7177109" cy="64807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563422060"/>
              </p:ext>
            </p:extLst>
          </p:nvPr>
        </p:nvGraphicFramePr>
        <p:xfrm>
          <a:off x="900113" y="1341438"/>
          <a:ext cx="6840539" cy="348456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49331"/>
                <a:gridCol w="61912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259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PARAMETERS AND INFERENCE OF ANALYSIS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DATAMART </a:t>
                      </a: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SOURCES  OF DATAMART TABLES</a:t>
                      </a:r>
                    </a:p>
                    <a:p>
                      <a:pPr marL="857250" lvl="1" indent="-4000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DATAMART</a:t>
                      </a:r>
                      <a:r>
                        <a:rPr lang="fr-FR" sz="1400" b="0" baseline="0" dirty="0" smtClean="0">
                          <a:solidFill>
                            <a:schemeClr val="bg1"/>
                          </a:solidFill>
                        </a:rPr>
                        <a:t> OBJECTS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bg1"/>
                          </a:solidFill>
                        </a:rPr>
                        <a:t>EXECUTION</a:t>
                      </a:r>
                      <a:r>
                        <a:rPr lang="fr-FR" sz="1400" b="0" baseline="0" dirty="0" smtClean="0">
                          <a:solidFill>
                            <a:schemeClr val="bg1"/>
                          </a:solidFill>
                        </a:rPr>
                        <a:t> DETAILS</a:t>
                      </a:r>
                      <a:endParaRPr lang="fr-FR" sz="1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ANALYSIS OF DM OBJECTS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DETAILS CAPTURED FOR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MAJOR DATAMODELS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DM OBJECTS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fr-FR" sz="1400" dirty="0">
                        <a:solidFill>
                          <a:schemeClr val="tx2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baseline="0" dirty="0" smtClean="0">
                          <a:solidFill>
                            <a:schemeClr val="tx2"/>
                          </a:solidFill>
                        </a:rPr>
                        <a:t>CASE STUDY FROM ISECPD PROJECT /SBI PROD</a:t>
                      </a:r>
                      <a:endParaRPr lang="fr-FR" sz="14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</a:t>
            </a:r>
            <a:r>
              <a:rPr lang="en-US" dirty="0" err="1" smtClean="0"/>
              <a:t>ISecPD</a:t>
            </a:r>
            <a:r>
              <a:rPr lang="en-US" dirty="0" smtClean="0"/>
              <a:t> </a:t>
            </a:r>
            <a:r>
              <a:rPr lang="en-US" dirty="0"/>
              <a:t>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b="0" dirty="0" err="1" smtClean="0"/>
              <a:t>Datamart</a:t>
            </a:r>
            <a:r>
              <a:rPr lang="en-US" b="0" dirty="0" smtClean="0"/>
              <a:t> Table Field counts</a:t>
            </a:r>
            <a:endParaRPr lang="en-US" b="0" dirty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Dynamic Table Horizontal Fields counts </a:t>
            </a:r>
            <a:endParaRPr lang="en-SG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45252"/>
              </p:ext>
            </p:extLst>
          </p:nvPr>
        </p:nvGraphicFramePr>
        <p:xfrm>
          <a:off x="1447800" y="1371600"/>
          <a:ext cx="6096000" cy="2202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2760"/>
                <a:gridCol w="1646620"/>
                <a:gridCol w="1646620"/>
              </a:tblGrid>
              <a:tr h="1922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Datamart</a:t>
                      </a:r>
                      <a:r>
                        <a:rPr lang="en-SG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Table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Column count</a:t>
                      </a:r>
                      <a:endParaRPr lang="en-SG" sz="14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9223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Before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After Clean up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19223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IPD_BD_BRK_PL.REP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200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25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223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IPD_BD_DEALLIST.REP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163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106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223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IPD_FUTUREVALDT.REP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143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38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673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IPD_REPO_MKT_OP.REP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128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61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223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IPD_REPO_PL.REP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199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22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SG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IPD_DEALLIST.REP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157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157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SG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IPD_BD_PFT_ALLOC.REP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125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125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53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SG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IPD_BD_PFT_MODIF.REP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126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126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167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SG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IPD_BD_PL.REP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128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128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77788"/>
              </p:ext>
            </p:extLst>
          </p:nvPr>
        </p:nvGraphicFramePr>
        <p:xfrm>
          <a:off x="1219200" y="4343400"/>
          <a:ext cx="6934201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931"/>
                <a:gridCol w="946918"/>
                <a:gridCol w="1257626"/>
                <a:gridCol w="946918"/>
                <a:gridCol w="1316808"/>
              </a:tblGrid>
              <a:tr h="20955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Dynamic Tables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Horizontal Fields count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HF using DB parser fns</a:t>
                      </a:r>
                      <a:endParaRPr lang="en-SG" sz="14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Before 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After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Before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After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DYN_IPD_BD_AI       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20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11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DYN_IPD_DEALLIST    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21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DYN_IPD_REPO_MKT_OP 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40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29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DYN_IPD_BD_PL       </a:t>
                      </a:r>
                      <a:endParaRPr lang="en-SG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SG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SG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SG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SG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DYN_IPD_BF_PFT_ALLOC</a:t>
                      </a:r>
                      <a:endParaRPr lang="en-SG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SG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SG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SG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SG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DYN_IPD_LB_PL       </a:t>
                      </a:r>
                      <a:endParaRPr lang="en-SG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SG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SG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SG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SG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2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</a:t>
            </a:r>
            <a:r>
              <a:rPr lang="en-US" dirty="0" err="1" smtClean="0"/>
              <a:t>ISecPD</a:t>
            </a:r>
            <a:r>
              <a:rPr lang="en-US" dirty="0" smtClean="0"/>
              <a:t> </a:t>
            </a:r>
            <a:r>
              <a:rPr lang="en-US" dirty="0"/>
              <a:t>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0"/>
            <a:ext cx="7924800" cy="495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0" dirty="0" smtClean="0"/>
              <a:t>Post filter expression  that can be moved to pre-filter expression</a:t>
            </a:r>
          </a:p>
          <a:p>
            <a:endParaRPr lang="en-US" b="0" dirty="0"/>
          </a:p>
          <a:p>
            <a:endParaRPr lang="en-SG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97510"/>
              </p:ext>
            </p:extLst>
          </p:nvPr>
        </p:nvGraphicFramePr>
        <p:xfrm>
          <a:off x="1066800" y="2057400"/>
          <a:ext cx="6477000" cy="2112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546917"/>
                <a:gridCol w="2720283"/>
              </a:tblGrid>
              <a:tr h="4702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Dynamic Tables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 Filter Expression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Equivalent Pre filter expression</a:t>
                      </a:r>
                      <a:endParaRPr lang="en-SG" sz="1200" dirty="0"/>
                    </a:p>
                  </a:txBody>
                  <a:tcPr/>
                </a:tc>
              </a:tr>
              <a:tr h="901337">
                <a:tc>
                  <a:txBody>
                    <a:bodyPr/>
                    <a:lstStyle/>
                    <a:p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DYN_IPD_BD_MTM,   </a:t>
                      </a:r>
                    </a:p>
                    <a:p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DYN_IPD_BD_MTM_INTRA,</a:t>
                      </a:r>
                    </a:p>
                    <a:p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DYN_IPD_PNL,      </a:t>
                      </a:r>
                    </a:p>
                    <a:p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DYN_IPD_SCF_DEALLIST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TP_DTETRN &lt;=DENV('CRT_BND12')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TRN_DATE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&lt;=DENV('CRT_BND12')</a:t>
                      </a:r>
                      <a:endParaRPr lang="en-SG" sz="1200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SG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DYN_IPD_BD_PMT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SG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DF_ENT='ISECPD_CE'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RQWHERE("DLV_CASH_DBF. M_ENT_REF IN (SELECT M_REF FROM TRN_ENTD_DBF WHERE TRIM(M_LABEL) = 'ISECPD_CE')","")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5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on </a:t>
            </a:r>
            <a:r>
              <a:rPr lang="en-US" dirty="0" err="1" smtClean="0"/>
              <a:t>ISecPD</a:t>
            </a:r>
            <a:r>
              <a:rPr lang="en-US" dirty="0" smtClean="0"/>
              <a:t> </a:t>
            </a:r>
            <a:r>
              <a:rPr lang="en-US" dirty="0"/>
              <a:t>Project</a:t>
            </a:r>
            <a:endParaRPr lang="en-S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287" y="981076"/>
            <a:ext cx="8497887" cy="5145088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>
            <a:lvl1pPr marL="252000" indent="-25200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80000"/>
              <a:buFontTx/>
              <a:buBlip>
                <a:blip r:embed="rId2"/>
              </a:buBlip>
              <a:defRPr sz="1700" b="1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432000" indent="-180000" algn="l" defTabSz="914400" rtl="0" eaLnBrk="1" latinLnBrk="0" hangingPunct="1">
              <a:spcBef>
                <a:spcPts val="1200"/>
              </a:spcBef>
              <a:buClr>
                <a:schemeClr val="accent4"/>
              </a:buClr>
              <a:buSzPct val="130000"/>
              <a:buFont typeface="Symbol" pitchFamily="18" charset="2"/>
              <a:buChar char=""/>
              <a:defRPr sz="16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2pPr>
            <a:lvl3pPr marL="612000" indent="-180000" algn="l" defTabSz="914400" rtl="0" eaLnBrk="1" latinLnBrk="0" hangingPunct="1">
              <a:spcBef>
                <a:spcPts val="900"/>
              </a:spcBef>
              <a:buClr>
                <a:schemeClr val="accent4"/>
              </a:buClr>
              <a:buSzPct val="70000"/>
              <a:buFont typeface="Wingdings" pitchFamily="2" charset="2"/>
              <a:buChar char=""/>
              <a:defRPr sz="14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3pPr>
            <a:lvl4pPr marL="792000" indent="-1800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4pPr>
            <a:lvl5pPr marL="972000" indent="-180000" algn="l" defTabSz="914400" rtl="0" eaLnBrk="1" latinLnBrk="0" hangingPunct="1">
              <a:spcBef>
                <a:spcPts val="300"/>
              </a:spcBef>
              <a:buClr>
                <a:schemeClr val="accent4"/>
              </a:buClr>
              <a:buFont typeface="Symbol" pitchFamily="18" charset="2"/>
              <a:buChar char=""/>
              <a:defRPr sz="12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 Potential</a:t>
            </a:r>
            <a:r>
              <a:rPr lang="en-US" dirty="0" smtClean="0"/>
              <a:t> </a:t>
            </a:r>
            <a:r>
              <a:rPr lang="en-US" b="0" dirty="0" smtClean="0"/>
              <a:t>Duplicate Dynamic table with same type and similar filter expression</a:t>
            </a:r>
          </a:p>
          <a:p>
            <a:r>
              <a:rPr lang="en-US" b="0" dirty="0" smtClean="0"/>
              <a:t>Try to have a single dynamic table and have multiple/single REP tables fed with different filters at the Batch of feeders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marL="0" indent="0">
              <a:buNone/>
            </a:pPr>
            <a:endParaRPr lang="en-SG" b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209959"/>
              </p:ext>
            </p:extLst>
          </p:nvPr>
        </p:nvGraphicFramePr>
        <p:xfrm>
          <a:off x="650873" y="2590800"/>
          <a:ext cx="7986713" cy="290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84"/>
                <a:gridCol w="2010894"/>
                <a:gridCol w="4262835"/>
              </a:tblGrid>
              <a:tr h="2555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Dynamic</a:t>
                      </a:r>
                      <a:r>
                        <a:rPr lang="en-US" sz="1200" baseline="0" dirty="0" smtClean="0"/>
                        <a:t> Table Type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Dynamic Table Name</a:t>
                      </a:r>
                      <a:endParaRPr lang="en-SG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Pre-filter</a:t>
                      </a:r>
                      <a:r>
                        <a:rPr lang="en-US" sz="1200" baseline="0" dirty="0" smtClean="0"/>
                        <a:t> expression</a:t>
                      </a:r>
                      <a:endParaRPr lang="en-SG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858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DYN_TRNRP_CS   </a:t>
                      </a:r>
                    </a:p>
                    <a:p>
                      <a:endParaRPr lang="en-SG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DYN_IPD_LB_CS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TRN_FMLY='IRD'.AND.TRN_GRP='LN_BR' .AND. (BENTITY=='ISECPD_CE'.OR.SENTITY== 'ISECPD_CE')</a:t>
                      </a:r>
                      <a:endParaRPr lang="en-SG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585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DYN_IPD_LB_CS_AI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TRN_FMLY='IRD'.AND.TRN_GRP='LN_BR' .AND. (BENTITY=='ISECPD_CE'.OR.SENTITY== 'ISECPD_CE')</a:t>
                      </a:r>
                      <a:endParaRPr lang="en-SG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90112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DYN_IPD_LB_IPDUE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TRN_FMLY='IRD'.AND.TRN_GRP='LN_BR' .AND. (BENTITY=='ISECPD_CE'.OR.SENTITY== 'ISECPD_CE') .AND. TRN_DATE&lt;=DENV('CRT_BND12')</a:t>
                      </a:r>
                      <a:endParaRPr lang="en-SG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194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DYN_TRNRP_MK</a:t>
                      </a:r>
                    </a:p>
                    <a:p>
                      <a:endParaRPr lang="en-SG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DYN_IPD_BD_MK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(BENTITY='ISECPD_CE'.AND.SENTITY='ISECPD_CE') 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112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DYN_IPD_REPO_MKT_OP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(BENTITY='ISECPD_CE'.AND.SENTITY='ISECPD_CE') .AND. (TRN_FMLY='IRD'.AND.TRN_GRP='REPO') 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1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</a:t>
            </a:r>
            <a:r>
              <a:rPr lang="en-US" dirty="0" err="1" smtClean="0"/>
              <a:t>ISecPD</a:t>
            </a:r>
            <a:r>
              <a:rPr lang="en-US" dirty="0" smtClean="0"/>
              <a:t> </a:t>
            </a:r>
            <a:r>
              <a:rPr lang="en-US" dirty="0"/>
              <a:t>Project</a:t>
            </a:r>
            <a:endParaRPr lang="en-S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029444"/>
              </p:ext>
            </p:extLst>
          </p:nvPr>
        </p:nvGraphicFramePr>
        <p:xfrm>
          <a:off x="395288" y="981073"/>
          <a:ext cx="821531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12"/>
                <a:gridCol w="1828800"/>
                <a:gridCol w="4953000"/>
              </a:tblGrid>
              <a:tr h="3834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Dynamic</a:t>
                      </a:r>
                      <a:r>
                        <a:rPr lang="en-US" sz="1200" baseline="0" dirty="0" smtClean="0"/>
                        <a:t> Table Type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Dynamic Table Name</a:t>
                      </a:r>
                      <a:endParaRPr lang="en-SG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Pre-filter</a:t>
                      </a:r>
                      <a:r>
                        <a:rPr lang="en-US" sz="1200" baseline="0" dirty="0" smtClean="0"/>
                        <a:t> expression</a:t>
                      </a:r>
                      <a:endParaRPr lang="en-SG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074">
                <a:tc rowSpan="5">
                  <a:txBody>
                    <a:bodyPr/>
                    <a:lstStyle/>
                    <a:p>
                      <a:pPr marL="87313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87313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87313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87313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87313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87313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87313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87313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87313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DYN_TRNRP_PL   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DYN_IPD_BD_PL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(BENTITY='ISECPD_CE'.AND.SENTITY='ISECPD_CE') .AND. ((TRN_FMLY='IRD' .AND. (TRN_GRP='BOND'.OR.TRN_GRP='REPO')).OR.(TRN_FMLY='EQD'.AND.TRN_GRP='EQUIT')).AND.TRN_DATE&lt;=DENV('CRT_BND12')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2087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DYN_IPD_BD_DEALLIST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(BENTITY='ISECPD_CE'.AND.SENTITY='ISECPD_CE') .AND. ((TRN_FMLY='IRD'.AND.(TRN_GRP='BOND'.OR.TRN_GRP='REPO')) .OR. (TRN_FMLY='EQD'.AND.TRN_GRP='EQUIT')) .AND. TRN_DATE&lt;=DENV('CRT_BND12')      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07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DYN_IPD_BD_DEALS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(BENTITY='ISECPD_CE'.AND.SENTITY='ISECPD_CE').AND.(TRN_FMLY='IRD'.AND.TRN_GRP='BOND') .AND.TRN_STATUS&lt;&gt;'DEAD'                  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743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DYN_IPD_BD_MTM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(BENTITY='ISECPD_CE'.AND.SENTITY='ISECPD_CE') .AND. ((TRN_FMLY='IRD'.AND.(TRN_GRP='BOND'.OR.TRN_GRP='REPO')) .OR. (TRN_FMLY='EQD'.AND.TRN_GRP='EQUIT'))                                        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743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DYN_IPD_BD_MTM_INTRA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(BENTITY='ISECPD_CE'.AND.SENTITY='ISECPD_CE') .AND. ((TRN_FMLY='IRD'.AND.(TRN_GRP='BOND')) .OR. (TRN_FMLY='EQD'.AND.TRN_GRP='EQUIT'))                                                          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7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</a:t>
            </a:r>
            <a:r>
              <a:rPr lang="en-US" dirty="0" err="1" smtClean="0"/>
              <a:t>ISecPD</a:t>
            </a:r>
            <a:r>
              <a:rPr lang="en-US" dirty="0" smtClean="0"/>
              <a:t> </a:t>
            </a:r>
            <a:r>
              <a:rPr lang="en-US" dirty="0"/>
              <a:t>Project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992750"/>
              </p:ext>
            </p:extLst>
          </p:nvPr>
        </p:nvGraphicFramePr>
        <p:xfrm>
          <a:off x="395288" y="981075"/>
          <a:ext cx="8497887" cy="434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12"/>
                <a:gridCol w="1905000"/>
                <a:gridCol w="5083175"/>
              </a:tblGrid>
              <a:tr h="436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Dynamic</a:t>
                      </a:r>
                      <a:r>
                        <a:rPr lang="en-US" sz="1200" baseline="0" dirty="0" smtClean="0"/>
                        <a:t> Table Type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Dynamic Table Name</a:t>
                      </a:r>
                      <a:endParaRPr lang="en-SG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Pre-filter</a:t>
                      </a:r>
                      <a:r>
                        <a:rPr lang="en-US" sz="1200" baseline="0" dirty="0" smtClean="0"/>
                        <a:t> expression</a:t>
                      </a:r>
                      <a:endParaRPr lang="en-SG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845">
                <a:tc rowSpan="5">
                  <a:txBody>
                    <a:bodyPr/>
                    <a:lstStyle/>
                    <a:p>
                      <a:pPr algn="ctr"/>
                      <a:r>
                        <a:rPr lang="en-SG" sz="1200" dirty="0" smtClean="0">
                          <a:latin typeface="Calibri" pitchFamily="34" charset="0"/>
                        </a:rPr>
                        <a:t>DYN_TRNRP_PL</a:t>
                      </a:r>
                      <a:r>
                        <a:rPr lang="en-SG" sz="1200" dirty="0" smtClean="0"/>
                        <a:t> </a:t>
                      </a:r>
                      <a:endParaRPr lang="en-SG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DYN_IPD_LB_AI     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TRN_FMLY='IRD'.AND.TRN_GRP='LN_BR' .AND. (BENTITY=='ISECPD_CE'.OR.SENTITY=='ISECPD_CE') .AND. TRN_DATE&lt;=DENV('CRT_BND12')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601845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DYN_IPD_LB_PL  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TRN_FMLY='IRD'.AND.TRN_GRP='LN_BR' .AND. (BENTITY=='ISECPD_CE'.OR.SENTITY=='ISECPD_CE') .AND. TRN_DATE&lt;=DENV('CRT_BND12')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601845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DYN_IPD_PDR2     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(BENTITY='ISECPD_CE'.AND.SENTITY='ISECPD_CE') .AND. ((TRN_FMLY='IRD'.AND.(TRN_GRP='BOND'.OR.TRN_GRP='REPO'.OR.TRN_GRP='LN_BR')) .OR. (TRN_FMLY='EQD'.AND.TRN_GRP='EQUIT'))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802461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DYN_IPD_PNL  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(BENTITY='ISECPD_CE'.AND.SENTITY='ISECPD_CE') .AND. ((TRN_FMLY='IRD' .AND. (TRN_GRP='BOND'.OR.TRN_GRP='REPO')).OR.(TRN_FMLY='EQD'.AND.TRN_GRP='EQUIT'))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115640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DYN_IPD_REPO_DEALIST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(BENTITY='ISECPD_CE'.AND.SENTITY='ISECPD_CE') .AND. ((TRN_FMLY='IRD'.AND.(TRN_GRP='BOND'.OR.TRN_GRP='REPO')) .OR. (TRN_FMLY='EQD'.AND.TRN_GRP='EQUIT')) .AND. TRN_DATE&lt;=DENV('CRT_BND12')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9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</a:t>
            </a:r>
            <a:r>
              <a:rPr lang="en-US" dirty="0" smtClean="0"/>
              <a:t>SBI Prod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Statistics on unused </a:t>
            </a:r>
            <a:r>
              <a:rPr lang="en-US" b="0" dirty="0" err="1" smtClean="0"/>
              <a:t>datamart</a:t>
            </a:r>
            <a:r>
              <a:rPr lang="en-US" b="0" dirty="0" smtClean="0"/>
              <a:t> objects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/>
              <a:t>There are no post filter expressions that can be pushed to Pre filter or global filter</a:t>
            </a:r>
          </a:p>
          <a:p>
            <a:r>
              <a:rPr lang="en-US" b="0" dirty="0"/>
              <a:t>There were no similar dynamic tables with same type and </a:t>
            </a:r>
            <a:r>
              <a:rPr lang="en-US" b="0" dirty="0" smtClean="0"/>
              <a:t>filter </a:t>
            </a:r>
            <a:r>
              <a:rPr lang="en-US" b="0" dirty="0"/>
              <a:t>criteria </a:t>
            </a:r>
          </a:p>
          <a:p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1154"/>
              </p:ext>
            </p:extLst>
          </p:nvPr>
        </p:nvGraphicFramePr>
        <p:xfrm>
          <a:off x="1600200" y="1524000"/>
          <a:ext cx="48768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447800"/>
                <a:gridCol w="1600200"/>
              </a:tblGrid>
              <a:tr h="484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Category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Batches of Feeder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Single Feeders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472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 objects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never executed till date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72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objects not executed since 1 year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50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objects not executed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than 2 years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3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</a:t>
            </a:r>
            <a:r>
              <a:rPr lang="en-US" dirty="0" smtClean="0"/>
              <a:t>SBI Prod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b="0" dirty="0" err="1" smtClean="0"/>
              <a:t>Datamart</a:t>
            </a:r>
            <a:r>
              <a:rPr lang="en-US" b="0" dirty="0" smtClean="0"/>
              <a:t> Table Field counts</a:t>
            </a:r>
            <a:endParaRPr lang="en-US" b="0" dirty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Dynamic Table Horizontal Fields counts </a:t>
            </a:r>
            <a:endParaRPr lang="en-SG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04217"/>
              </p:ext>
            </p:extLst>
          </p:nvPr>
        </p:nvGraphicFramePr>
        <p:xfrm>
          <a:off x="1600200" y="1371600"/>
          <a:ext cx="3810000" cy="1458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0"/>
                <a:gridCol w="1524000"/>
              </a:tblGrid>
              <a:tr h="30480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Datamart</a:t>
                      </a:r>
                      <a:r>
                        <a:rPr lang="en-SG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Table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Columns count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19223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SAN_DM_MTM_PL.REP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</a:tr>
              <a:tr h="19223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SAN_DM_CS.REP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</a:tr>
              <a:tr h="19223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FX_PL_SIM.REP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</a:tr>
              <a:tr h="19223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CS_ALL_EVALFUT.REP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9525" marR="9525" marT="9525" marB="0" anchor="b"/>
                </a:tc>
              </a:tr>
              <a:tr h="19223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CCIL_OPTIONS.REP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</a:t>
                      </a:r>
                    </a:p>
                  </a:txBody>
                  <a:tcPr marL="9525" marR="9525" marT="9525" marB="0" anchor="b"/>
                </a:tc>
              </a:tr>
              <a:tr h="19223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CCIL_DERV.REP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45210"/>
              </p:ext>
            </p:extLst>
          </p:nvPr>
        </p:nvGraphicFramePr>
        <p:xfrm>
          <a:off x="1524000" y="3581400"/>
          <a:ext cx="4038600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3344"/>
                <a:gridCol w="818512"/>
                <a:gridCol w="809944"/>
                <a:gridCol w="1066800"/>
              </a:tblGrid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Dynamic Tables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Fields count</a:t>
                      </a:r>
                      <a:endParaRPr lang="en-SG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HFields</a:t>
                      </a:r>
                      <a:r>
                        <a:rPr lang="en-SG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count</a:t>
                      </a:r>
                      <a:endParaRPr lang="en-SG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HFields</a:t>
                      </a:r>
                      <a:r>
                        <a:rPr lang="en-SG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SG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DB </a:t>
                      </a:r>
                      <a:r>
                        <a:rPr lang="en-SG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parser </a:t>
                      </a:r>
                      <a:r>
                        <a:rPr lang="en-SG" sz="12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fns</a:t>
                      </a:r>
                      <a:endParaRPr lang="en-SG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SAN_DYN_MTM_PL      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SAN_DYN_CS          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FX_PL_SIM2          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DYN_CS_ALL_EVALFUT  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CCIL_OPTION1        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CCIL_DERV           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DYN_FX_TP           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MMAVGRATE           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MM_TP               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DYN_PL_DETAIL       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                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3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97887" cy="5145088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 smtClean="0"/>
              <a:t> Objective </a:t>
            </a:r>
            <a:r>
              <a:rPr lang="en-US" sz="1800" b="0" dirty="0"/>
              <a:t>of Reporting </a:t>
            </a:r>
            <a:r>
              <a:rPr lang="en-US" sz="1800" b="0" dirty="0" smtClean="0"/>
              <a:t>stream is to have an efficient DM design</a:t>
            </a:r>
          </a:p>
          <a:p>
            <a:pPr lvl="1"/>
            <a:r>
              <a:rPr lang="en-US" sz="1800" b="0" dirty="0"/>
              <a:t>To generate </a:t>
            </a:r>
            <a:r>
              <a:rPr lang="en-US" sz="1800" b="0" dirty="0" smtClean="0"/>
              <a:t>only relevant </a:t>
            </a:r>
            <a:r>
              <a:rPr lang="en-US" sz="1800" b="0" dirty="0"/>
              <a:t>data </a:t>
            </a:r>
            <a:r>
              <a:rPr lang="en-US" sz="1800" dirty="0" smtClean="0"/>
              <a:t>according to </a:t>
            </a:r>
            <a:r>
              <a:rPr lang="en-US" sz="1800" b="0" dirty="0" smtClean="0"/>
              <a:t>the scope of the reports</a:t>
            </a:r>
            <a:endParaRPr lang="en-US" sz="1800" b="0" dirty="0"/>
          </a:p>
          <a:p>
            <a:pPr lvl="1"/>
            <a:r>
              <a:rPr lang="en-US" sz="1800" b="0" dirty="0"/>
              <a:t>To </a:t>
            </a:r>
            <a:r>
              <a:rPr lang="en-US" sz="1800" b="0" dirty="0" smtClean="0"/>
              <a:t>minimize any </a:t>
            </a:r>
            <a:r>
              <a:rPr lang="en-US" sz="1800" b="0" dirty="0"/>
              <a:t>duplicity of the data generated </a:t>
            </a:r>
            <a:r>
              <a:rPr lang="en-US" sz="1800" dirty="0" smtClean="0"/>
              <a:t>across </a:t>
            </a:r>
            <a:r>
              <a:rPr lang="en-US" sz="1800" b="0" dirty="0" smtClean="0"/>
              <a:t>different </a:t>
            </a:r>
            <a:r>
              <a:rPr lang="en-US" sz="1800" b="0" dirty="0"/>
              <a:t>reports and </a:t>
            </a:r>
            <a:r>
              <a:rPr lang="en-US" sz="1800" b="0" dirty="0" smtClean="0"/>
              <a:t>the efficient reuse of the data</a:t>
            </a:r>
          </a:p>
          <a:p>
            <a:pPr marL="252000" lvl="1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smtClean="0"/>
              <a:t>Why efficient DM design ? </a:t>
            </a:r>
          </a:p>
          <a:p>
            <a:pPr lvl="1"/>
            <a:r>
              <a:rPr lang="en-US" sz="1800" b="0" dirty="0" smtClean="0"/>
              <a:t>Overall optimal performance for the execution of the reports</a:t>
            </a:r>
          </a:p>
          <a:p>
            <a:pPr lvl="1"/>
            <a:r>
              <a:rPr lang="en-US" sz="1800" b="0" dirty="0" smtClean="0"/>
              <a:t>Efficient maintenance – BAU support</a:t>
            </a:r>
          </a:p>
          <a:p>
            <a:pPr lvl="1"/>
            <a:r>
              <a:rPr lang="en-US" sz="1800" b="0" dirty="0" smtClean="0"/>
              <a:t>To accommodate any future extension in scope – future projects (?)</a:t>
            </a:r>
          </a:p>
          <a:p>
            <a:endParaRPr lang="en-US" b="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89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</a:t>
            </a:r>
            <a:r>
              <a:rPr lang="en-US" dirty="0" smtClean="0"/>
              <a:t>SBI Prod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Analysis on the batches which takes more than 1 </a:t>
            </a:r>
            <a:r>
              <a:rPr lang="en-US" b="0" dirty="0" err="1" smtClean="0"/>
              <a:t>hr</a:t>
            </a:r>
            <a:r>
              <a:rPr lang="en-US" b="0" dirty="0" smtClean="0"/>
              <a:t> of execution time</a:t>
            </a:r>
          </a:p>
          <a:p>
            <a:endParaRPr lang="en-US" b="0" dirty="0" smtClean="0"/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42996"/>
              </p:ext>
            </p:extLst>
          </p:nvPr>
        </p:nvGraphicFramePr>
        <p:xfrm>
          <a:off x="457200" y="1752600"/>
          <a:ext cx="8153399" cy="2203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369"/>
                <a:gridCol w="940777"/>
                <a:gridCol w="852854"/>
                <a:gridCol w="990600"/>
                <a:gridCol w="858608"/>
                <a:gridCol w="872846"/>
                <a:gridCol w="893781"/>
                <a:gridCol w="783981"/>
                <a:gridCol w="705583"/>
              </a:tblGrid>
              <a:tr h="646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Name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of the 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Batches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Execution Time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Scanner Template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Global 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Filter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Fields 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HFs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count in Dynamic Table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HFs with DB Parser functions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Pre-Filter</a:t>
                      </a:r>
                    </a:p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Expr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Post filter </a:t>
                      </a:r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Expr</a:t>
                      </a:r>
                      <a:endParaRPr lang="en-SG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49633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OutMMPOS_BF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Hrs:28mins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539547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GMUK_IRSM_BAT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1Hr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520987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GMP_R4_AFS_MTM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1Hr:10min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lang="en-SG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3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 configurations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0" dirty="0" smtClean="0"/>
              <a:t>Output from </a:t>
            </a:r>
            <a:r>
              <a:rPr lang="en-US" b="0" dirty="0" err="1" smtClean="0"/>
              <a:t>ISec</a:t>
            </a:r>
            <a:r>
              <a:rPr lang="en-US" b="0" dirty="0" smtClean="0"/>
              <a:t> PD DB</a:t>
            </a:r>
          </a:p>
          <a:p>
            <a:endParaRPr lang="en-US" b="0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endParaRPr lang="en-US" b="0" dirty="0" smtClean="0"/>
          </a:p>
          <a:p>
            <a:r>
              <a:rPr lang="en-US" b="0" dirty="0"/>
              <a:t>Output from </a:t>
            </a:r>
            <a:r>
              <a:rPr lang="en-US" b="0" dirty="0" smtClean="0"/>
              <a:t>SBI</a:t>
            </a:r>
            <a:endParaRPr lang="en-US" b="0" dirty="0"/>
          </a:p>
          <a:p>
            <a:endParaRPr lang="en-SG" b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810715"/>
              </p:ext>
            </p:extLst>
          </p:nvPr>
        </p:nvGraphicFramePr>
        <p:xfrm>
          <a:off x="3124200" y="1905000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905000"/>
                        <a:ext cx="11430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18460"/>
              </p:ext>
            </p:extLst>
          </p:nvPr>
        </p:nvGraphicFramePr>
        <p:xfrm>
          <a:off x="3276600" y="4267200"/>
          <a:ext cx="1066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4267200"/>
                        <a:ext cx="1066800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5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0" dirty="0" smtClean="0"/>
              <a:t>You can get the templates, queries and the copy of the session slide in </a:t>
            </a:r>
            <a:r>
              <a:rPr lang="en-SG" b="0" dirty="0"/>
              <a:t> </a:t>
            </a:r>
            <a:r>
              <a:rPr lang="en-SG" b="0" dirty="0" smtClean="0"/>
              <a:t>T:\</a:t>
            </a:r>
            <a:r>
              <a:rPr lang="en-SG" b="0" dirty="0"/>
              <a:t>Dept\Integration\Reporting\Docs\EOD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910726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2514600"/>
            <a:ext cx="4267200" cy="990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10752"/>
            <a:ext cx="7148513" cy="525960"/>
          </a:xfrm>
        </p:spPr>
        <p:txBody>
          <a:bodyPr/>
          <a:lstStyle/>
          <a:p>
            <a:r>
              <a:rPr lang="en-US" dirty="0" smtClean="0"/>
              <a:t>Challenges to have an efficient DM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dirty="0" smtClean="0"/>
              <a:t> Most </a:t>
            </a:r>
            <a:r>
              <a:rPr lang="en-US" sz="1800" b="0" dirty="0"/>
              <a:t>projects are in support mode and </a:t>
            </a:r>
            <a:r>
              <a:rPr lang="en-US" sz="1800" b="0" dirty="0" smtClean="0"/>
              <a:t>the build </a:t>
            </a:r>
            <a:r>
              <a:rPr lang="en-US" sz="1800" b="0" dirty="0"/>
              <a:t>is owned by </a:t>
            </a:r>
            <a:r>
              <a:rPr lang="en-US" sz="1800" b="0" dirty="0" smtClean="0"/>
              <a:t>clients</a:t>
            </a:r>
          </a:p>
          <a:p>
            <a:pPr>
              <a:lnSpc>
                <a:spcPct val="150000"/>
              </a:lnSpc>
            </a:pPr>
            <a:r>
              <a:rPr lang="en-US" sz="1800" b="0" dirty="0" smtClean="0"/>
              <a:t> Lack </a:t>
            </a:r>
            <a:r>
              <a:rPr lang="en-US" sz="1800" b="0" dirty="0"/>
              <a:t>of </a:t>
            </a:r>
            <a:r>
              <a:rPr lang="en-US" sz="1800" b="0" dirty="0" err="1" smtClean="0"/>
              <a:t>Datamart</a:t>
            </a:r>
            <a:r>
              <a:rPr lang="en-US" sz="1800" b="0" dirty="0"/>
              <a:t>/</a:t>
            </a:r>
            <a:r>
              <a:rPr lang="en-US" sz="1800" b="0" dirty="0" smtClean="0"/>
              <a:t>Murex knowledge (Best Practices) </a:t>
            </a:r>
            <a:r>
              <a:rPr lang="en-US" sz="1800" b="0" dirty="0"/>
              <a:t>for the clients </a:t>
            </a:r>
          </a:p>
          <a:p>
            <a:pPr>
              <a:lnSpc>
                <a:spcPct val="150000"/>
              </a:lnSpc>
            </a:pPr>
            <a:r>
              <a:rPr lang="en-US" sz="1800" b="0" dirty="0" smtClean="0"/>
              <a:t> Difficult to get entire scope of all the reports in the project during the design phase</a:t>
            </a:r>
          </a:p>
          <a:p>
            <a:pPr>
              <a:lnSpc>
                <a:spcPct val="150000"/>
              </a:lnSpc>
            </a:pPr>
            <a:r>
              <a:rPr lang="en-US" sz="1800" b="0" dirty="0" smtClean="0"/>
              <a:t> Difficult </a:t>
            </a:r>
            <a:r>
              <a:rPr lang="en-US" sz="1800" b="0" dirty="0"/>
              <a:t>to monitor and control the </a:t>
            </a:r>
            <a:r>
              <a:rPr lang="en-US" sz="1800" b="0" dirty="0" err="1"/>
              <a:t>D</a:t>
            </a:r>
            <a:r>
              <a:rPr lang="en-US" sz="1800" b="0" dirty="0" err="1" smtClean="0"/>
              <a:t>atamart</a:t>
            </a:r>
            <a:r>
              <a:rPr lang="en-US" sz="1800" b="0" dirty="0" smtClean="0"/>
              <a:t> </a:t>
            </a:r>
            <a:r>
              <a:rPr lang="en-US" sz="1800" b="0" dirty="0"/>
              <a:t>design during the entire span of the project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 smtClean="0"/>
              <a:t>An efficient and easy  tool/method to perform regular </a:t>
            </a:r>
            <a:r>
              <a:rPr lang="en-US" sz="1800" b="0" dirty="0"/>
              <a:t>health </a:t>
            </a:r>
            <a:r>
              <a:rPr lang="en-US" sz="1800" b="0" dirty="0" smtClean="0"/>
              <a:t>checks are required !</a:t>
            </a:r>
            <a:endParaRPr lang="en-SG" sz="1800" dirty="0"/>
          </a:p>
        </p:txBody>
      </p:sp>
      <p:sp>
        <p:nvSpPr>
          <p:cNvPr id="4" name="Rectangle 3"/>
          <p:cNvSpPr/>
          <p:nvPr/>
        </p:nvSpPr>
        <p:spPr>
          <a:xfrm>
            <a:off x="381000" y="4191000"/>
            <a:ext cx="77724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5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Datamart Objects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995936" y="3534554"/>
            <a:ext cx="1192838" cy="398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/>
              <a:t>Datamart Tables</a:t>
            </a:r>
            <a:endParaRPr lang="en-SG" sz="1200" dirty="0"/>
          </a:p>
        </p:txBody>
      </p:sp>
      <p:sp>
        <p:nvSpPr>
          <p:cNvPr id="5" name="Rectangle 4"/>
          <p:cNvSpPr/>
          <p:nvPr/>
        </p:nvSpPr>
        <p:spPr>
          <a:xfrm>
            <a:off x="1295399" y="2398745"/>
            <a:ext cx="1600201" cy="257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SG" sz="1100" dirty="0">
              <a:effectLst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9102" y="2597808"/>
            <a:ext cx="1067898" cy="83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SG" sz="1100" dirty="0">
                <a:effectLst/>
                <a:ea typeface="Calibri"/>
                <a:cs typeface="Times New Roman"/>
              </a:rPr>
              <a:t>Dynamic </a:t>
            </a:r>
            <a:r>
              <a:rPr lang="en-SG" sz="1100" dirty="0" smtClean="0">
                <a:effectLst/>
                <a:ea typeface="Calibri"/>
                <a:cs typeface="Times New Roman"/>
              </a:rPr>
              <a:t>Tables</a:t>
            </a:r>
            <a:endParaRPr lang="en-SG" sz="1100" dirty="0">
              <a:effectLst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3940127"/>
            <a:ext cx="1066800" cy="784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SG" sz="1100" dirty="0" smtClean="0">
                <a:effectLst/>
                <a:ea typeface="Calibri"/>
                <a:cs typeface="Times New Roman"/>
              </a:rPr>
              <a:t>SQL</a:t>
            </a:r>
            <a:endParaRPr lang="en-SG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2841" y="2509030"/>
            <a:ext cx="1593093" cy="32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SG" sz="1100">
                <a:effectLst/>
                <a:ea typeface="Calibri"/>
                <a:cs typeface="Times New Roman"/>
              </a:rPr>
              <a:t>Table Feeders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6483787" y="2076197"/>
            <a:ext cx="1760621" cy="920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10" name="Text Box 10"/>
          <p:cNvSpPr txBox="1"/>
          <p:nvPr/>
        </p:nvSpPr>
        <p:spPr>
          <a:xfrm>
            <a:off x="6572841" y="2154894"/>
            <a:ext cx="1592303" cy="24385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SG" sz="1100" dirty="0">
                <a:effectLst/>
                <a:ea typeface="Calibri"/>
                <a:cs typeface="Times New Roman"/>
              </a:rPr>
              <a:t>Batches of Feeders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72738" y="3760697"/>
            <a:ext cx="1593191" cy="32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SG" sz="1100">
                <a:effectLst/>
                <a:ea typeface="Calibri"/>
                <a:cs typeface="Times New Roman"/>
              </a:rPr>
              <a:t>Single Extractions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83679" y="3300306"/>
            <a:ext cx="1760729" cy="920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13" name="Text Box 15"/>
          <p:cNvSpPr txBox="1"/>
          <p:nvPr/>
        </p:nvSpPr>
        <p:spPr>
          <a:xfrm>
            <a:off x="6572738" y="3406551"/>
            <a:ext cx="1592401" cy="24385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SG" sz="1100">
                <a:effectLst/>
                <a:ea typeface="Calibri"/>
                <a:cs typeface="Times New Roman"/>
              </a:rPr>
              <a:t>Batches of Extractions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72841" y="5002115"/>
            <a:ext cx="1593093" cy="32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SG" sz="1100">
                <a:effectLst/>
                <a:ea typeface="Calibri"/>
                <a:cs typeface="Times New Roman"/>
              </a:rPr>
              <a:t>Stored Procedures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83787" y="4509120"/>
            <a:ext cx="1760621" cy="920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16" name="Text Box 19"/>
          <p:cNvSpPr txBox="1"/>
          <p:nvPr/>
        </p:nvSpPr>
        <p:spPr>
          <a:xfrm>
            <a:off x="6572841" y="4647979"/>
            <a:ext cx="1592303" cy="24385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SG" sz="1100">
                <a:effectLst/>
                <a:ea typeface="Calibri"/>
                <a:cs typeface="Times New Roman"/>
              </a:rPr>
              <a:t>Batches of Procedures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8184" y="1641672"/>
            <a:ext cx="2232248" cy="40195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18" name="Text Box 21"/>
          <p:cNvSpPr txBox="1"/>
          <p:nvPr/>
        </p:nvSpPr>
        <p:spPr>
          <a:xfrm>
            <a:off x="6641577" y="1772816"/>
            <a:ext cx="1405462" cy="21602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SG" sz="1100" dirty="0">
                <a:effectLst/>
                <a:ea typeface="Calibri"/>
                <a:cs typeface="Times New Roman"/>
              </a:rPr>
              <a:t>Processing Scripts</a:t>
            </a:r>
          </a:p>
        </p:txBody>
      </p:sp>
      <p:cxnSp>
        <p:nvCxnSpPr>
          <p:cNvPr id="19" name="Elbow Connector 18"/>
          <p:cNvCxnSpPr>
            <a:endCxn id="4" idx="1"/>
          </p:cNvCxnSpPr>
          <p:nvPr/>
        </p:nvCxnSpPr>
        <p:spPr>
          <a:xfrm>
            <a:off x="2641237" y="2979534"/>
            <a:ext cx="1354699" cy="7542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</p:cNvCxnSpPr>
          <p:nvPr/>
        </p:nvCxnSpPr>
        <p:spPr>
          <a:xfrm flipV="1">
            <a:off x="2667000" y="3733805"/>
            <a:ext cx="651586" cy="598459"/>
          </a:xfrm>
          <a:prstGeom prst="bentConnector3">
            <a:avLst>
              <a:gd name="adj1" fmla="val 100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9" idx="1"/>
          </p:cNvCxnSpPr>
          <p:nvPr/>
        </p:nvCxnSpPr>
        <p:spPr>
          <a:xfrm flipV="1">
            <a:off x="5188774" y="2536575"/>
            <a:ext cx="1295013" cy="1197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36280" y="3732993"/>
            <a:ext cx="628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5" idx="1"/>
          </p:cNvCxnSpPr>
          <p:nvPr/>
        </p:nvCxnSpPr>
        <p:spPr>
          <a:xfrm rot="16200000" flipH="1">
            <a:off x="5538475" y="4024184"/>
            <a:ext cx="1246233" cy="6443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162328" y="6093296"/>
            <a:ext cx="244827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Execution Details</a:t>
            </a: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35767" y="1371599"/>
            <a:ext cx="3027233" cy="44759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3827745" y="3300305"/>
            <a:ext cx="1506255" cy="89639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1014725" y="1751521"/>
            <a:ext cx="2161548" cy="351483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1243299" y="1799590"/>
            <a:ext cx="1629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  <a:ea typeface="Calibri"/>
                <a:cs typeface="Times New Roman"/>
              </a:rPr>
              <a:t>Sources of Datamart Tables</a:t>
            </a:r>
            <a:endParaRPr lang="en-SG" sz="1100" dirty="0">
              <a:solidFill>
                <a:schemeClr val="dk1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64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8" grpId="0" animBg="1"/>
      <p:bldP spid="22" grpId="0" animBg="1"/>
      <p:bldP spid="27" grpId="0" animBg="1"/>
      <p:bldP spid="28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7177109" cy="64807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17984320"/>
              </p:ext>
            </p:extLst>
          </p:nvPr>
        </p:nvGraphicFramePr>
        <p:xfrm>
          <a:off x="900113" y="1341438"/>
          <a:ext cx="6840539" cy="348456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49331"/>
                <a:gridCol w="61912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259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PARAMETERS AND INFERENCE OF ANALYSIS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/>
                          </a:solidFill>
                        </a:rPr>
                        <a:t>DATAMART </a:t>
                      </a:r>
                      <a:r>
                        <a:rPr lang="en-US" sz="14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SOURCES  OF DATAMART TABLES</a:t>
                      </a:r>
                    </a:p>
                    <a:p>
                      <a:pPr marL="857250" lvl="1" indent="-4000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DATAMART</a:t>
                      </a:r>
                      <a:r>
                        <a:rPr lang="fr-FR" sz="1400" baseline="0" dirty="0" smtClean="0">
                          <a:solidFill>
                            <a:schemeClr val="accent1"/>
                          </a:solidFill>
                        </a:rPr>
                        <a:t> OBJECTS BASED ON DM 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EXECUTION</a:t>
                      </a:r>
                      <a:r>
                        <a:rPr lang="fr-FR" sz="1400" baseline="0" dirty="0" smtClean="0">
                          <a:solidFill>
                            <a:schemeClr val="accent1"/>
                          </a:solidFill>
                        </a:rPr>
                        <a:t> DETAILS</a:t>
                      </a:r>
                      <a:endParaRPr lang="fr-FR" sz="14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ANALYSIS OF DM OBJECTS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DETAILS CAPTURED FOR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MAJOR DATAMODELS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DM OBJECTS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CASE STUDY 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FROM ISECPD PROJECT/SBI PROD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9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10752"/>
            <a:ext cx="6919913" cy="5259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Datamart</a:t>
            </a:r>
            <a:r>
              <a:rPr lang="en-US" dirty="0" smtClean="0"/>
              <a:t> Tables</a:t>
            </a:r>
            <a:br>
              <a:rPr lang="en-US" dirty="0" smtClean="0"/>
            </a:b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70559"/>
              </p:ext>
            </p:extLst>
          </p:nvPr>
        </p:nvGraphicFramePr>
        <p:xfrm>
          <a:off x="457199" y="1295401"/>
          <a:ext cx="7848602" cy="4563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1"/>
                <a:gridCol w="3621741"/>
                <a:gridCol w="3693460"/>
              </a:tblGrid>
              <a:tr h="418283">
                <a:tc>
                  <a:txBody>
                    <a:bodyPr/>
                    <a:lstStyle/>
                    <a:p>
                      <a:r>
                        <a:rPr lang="en-US" dirty="0" smtClean="0"/>
                        <a:t> #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Inference of the analysis</a:t>
                      </a:r>
                      <a:endParaRPr lang="en-SG" dirty="0"/>
                    </a:p>
                  </a:txBody>
                  <a:tcPr/>
                </a:tc>
              </a:tr>
              <a:tr h="4182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Datamart 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Starting Point for DM</a:t>
                      </a:r>
                      <a:r>
                        <a:rPr lang="en-US" baseline="0" dirty="0" smtClean="0"/>
                        <a:t> tables analysis</a:t>
                      </a:r>
                      <a:endParaRPr lang="en-SG" dirty="0"/>
                    </a:p>
                  </a:txBody>
                  <a:tcPr/>
                </a:tc>
              </a:tr>
              <a:tr h="125141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columns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To identify the size</a:t>
                      </a:r>
                      <a:r>
                        <a:rPr lang="en-US" baseline="0" dirty="0" smtClean="0"/>
                        <a:t> of the table,  typically we recommend clients to have only about </a:t>
                      </a:r>
                      <a:r>
                        <a:rPr lang="en-US" baseline="0" dirty="0" smtClean="0"/>
                        <a:t>150 </a:t>
                      </a:r>
                      <a:r>
                        <a:rPr lang="en-US" baseline="0" dirty="0" smtClean="0"/>
                        <a:t>columns per table</a:t>
                      </a:r>
                      <a:endParaRPr lang="en-SG" dirty="0"/>
                    </a:p>
                  </a:txBody>
                  <a:tcPr/>
                </a:tc>
              </a:tr>
              <a:tr h="72196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Datamart objects based on same DM 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Starting</a:t>
                      </a:r>
                      <a:r>
                        <a:rPr lang="en-US" baseline="0" dirty="0" smtClean="0"/>
                        <a:t> point t</a:t>
                      </a:r>
                      <a:r>
                        <a:rPr lang="en-US" dirty="0" smtClean="0"/>
                        <a:t>o identify</a:t>
                      </a:r>
                      <a:r>
                        <a:rPr lang="en-US" baseline="0" dirty="0" smtClean="0"/>
                        <a:t> the duplication of the DM objects </a:t>
                      </a:r>
                      <a:endParaRPr lang="en-SG" dirty="0"/>
                    </a:p>
                  </a:txBody>
                  <a:tcPr/>
                </a:tc>
              </a:tr>
              <a:tr h="72196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DM tables based on same dynamic 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Starting</a:t>
                      </a:r>
                      <a:r>
                        <a:rPr lang="en-US" baseline="0" dirty="0" smtClean="0"/>
                        <a:t> point to identify the duplication of </a:t>
                      </a:r>
                      <a:r>
                        <a:rPr lang="en-US" baseline="0" dirty="0" err="1" smtClean="0"/>
                        <a:t>datamart</a:t>
                      </a:r>
                      <a:r>
                        <a:rPr lang="en-US" baseline="0" dirty="0" smtClean="0"/>
                        <a:t> tables</a:t>
                      </a:r>
                      <a:endParaRPr lang="en-SG" dirty="0"/>
                    </a:p>
                  </a:txBody>
                  <a:tcPr/>
                </a:tc>
              </a:tr>
              <a:tr h="103138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r>
                        <a:rPr lang="en-US" baseline="0" dirty="0" smtClean="0"/>
                        <a:t> of the </a:t>
                      </a:r>
                      <a:r>
                        <a:rPr lang="en-US" dirty="0" smtClean="0"/>
                        <a:t>Indexes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identify any</a:t>
                      </a:r>
                      <a:r>
                        <a:rPr lang="en-US" baseline="0" dirty="0" smtClean="0"/>
                        <a:t> redundant indexes or requirement of  new indexes to be created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76672"/>
            <a:ext cx="7177109" cy="64807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43673274"/>
              </p:ext>
            </p:extLst>
          </p:nvPr>
        </p:nvGraphicFramePr>
        <p:xfrm>
          <a:off x="900113" y="1341438"/>
          <a:ext cx="6840539" cy="348456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49331"/>
                <a:gridCol w="619120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259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PARAMETERS AND INFERENCE OF ANALYSIS 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1"/>
                          </a:solidFill>
                        </a:rPr>
                        <a:t>DATAMART </a:t>
                      </a:r>
                      <a:r>
                        <a:rPr lang="en-US" sz="14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accent1"/>
                          </a:solidFill>
                        </a:rPr>
                        <a:t>SOURCES  OF DATAMART TABLES</a:t>
                      </a:r>
                    </a:p>
                    <a:p>
                      <a:pPr marL="857250" lvl="1" indent="-4000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fr-FR" sz="1400" baseline="0" dirty="0" smtClean="0">
                          <a:solidFill>
                            <a:schemeClr val="accent1"/>
                          </a:solidFill>
                        </a:rPr>
                        <a:t>DM OBJECTS BASED ON DM TABLES</a:t>
                      </a:r>
                    </a:p>
                    <a:p>
                      <a:pPr marL="857250" marR="0" lvl="1" indent="-400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accent1"/>
                          </a:solidFill>
                        </a:rPr>
                        <a:t>EXECUTION</a:t>
                      </a:r>
                      <a:r>
                        <a:rPr lang="fr-FR" sz="1400" baseline="0" dirty="0" smtClean="0">
                          <a:solidFill>
                            <a:schemeClr val="accent1"/>
                          </a:solidFill>
                        </a:rPr>
                        <a:t> DETAILS</a:t>
                      </a:r>
                      <a:endParaRPr lang="fr-FR" sz="14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fr-FR" sz="1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ANALYSIS OF DM OBJECTS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DETAILS CAPTURED FOR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MAJOR DATAMODELS OF DM OBJECTS</a:t>
                      </a: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 OF DM OBJECTS ANALYSIS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400" baseline="0" dirty="0" smtClean="0">
                          <a:solidFill>
                            <a:schemeClr val="bg1"/>
                          </a:solidFill>
                        </a:rPr>
                        <a:t>CASE STUDY FROM ISECPD PROJECT/SBI PROD</a:t>
                      </a:r>
                      <a:endParaRPr lang="fr-F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80000" marR="108000" marT="36000" marB="3600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6D7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01-mx">
  <a:themeElements>
    <a:clrScheme name="Murex Colors">
      <a:dk1>
        <a:srgbClr val="000000"/>
      </a:dk1>
      <a:lt1>
        <a:srgbClr val="FFFFFF"/>
      </a:lt1>
      <a:dk2>
        <a:srgbClr val="5F769B"/>
      </a:dk2>
      <a:lt2>
        <a:srgbClr val="D2D2D2"/>
      </a:lt2>
      <a:accent1>
        <a:srgbClr val="5F769B"/>
      </a:accent1>
      <a:accent2>
        <a:srgbClr val="AFBACD"/>
      </a:accent2>
      <a:accent3>
        <a:srgbClr val="DFE4EB"/>
      </a:accent3>
      <a:accent4>
        <a:srgbClr val="E3004F"/>
      </a:accent4>
      <a:accent5>
        <a:srgbClr val="F9CCDC"/>
      </a:accent5>
      <a:accent6>
        <a:srgbClr val="6FBBFF"/>
      </a:accent6>
      <a:hlink>
        <a:srgbClr val="999999"/>
      </a:hlink>
      <a:folHlink>
        <a:srgbClr val="D2D2D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CS01-mx</Template>
  <TotalTime>71178</TotalTime>
  <Words>3302</Words>
  <Application>Microsoft Office PowerPoint</Application>
  <PresentationFormat>On-screen Show (4:3)</PresentationFormat>
  <Paragraphs>793</Paragraphs>
  <Slides>43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CS01-mx</vt:lpstr>
      <vt:lpstr>Worksheet</vt:lpstr>
      <vt:lpstr>Approach for analysis of Datamart objects </vt:lpstr>
      <vt:lpstr>Agenda</vt:lpstr>
      <vt:lpstr>Agenda</vt:lpstr>
      <vt:lpstr>Introduction</vt:lpstr>
      <vt:lpstr>Challenges to have an efficient DM design </vt:lpstr>
      <vt:lpstr>Overview of Datamart Objects</vt:lpstr>
      <vt:lpstr>Agenda</vt:lpstr>
      <vt:lpstr>Datamart Tables </vt:lpstr>
      <vt:lpstr>Agenda</vt:lpstr>
      <vt:lpstr>Sources of Datamart Tables</vt:lpstr>
      <vt:lpstr>Dynamic Tables</vt:lpstr>
      <vt:lpstr>Dynamic Tables</vt:lpstr>
      <vt:lpstr>Agenda</vt:lpstr>
      <vt:lpstr>Datamart Objects based on DM Tables</vt:lpstr>
      <vt:lpstr>Datamart Objects based on DM Tables</vt:lpstr>
      <vt:lpstr>Datamart Objects based on DM Tables</vt:lpstr>
      <vt:lpstr>Agenda</vt:lpstr>
      <vt:lpstr>Execution Details</vt:lpstr>
      <vt:lpstr>Agenda</vt:lpstr>
      <vt:lpstr>Method for Analysis </vt:lpstr>
      <vt:lpstr>Method for Analysis</vt:lpstr>
      <vt:lpstr>Query Details</vt:lpstr>
      <vt:lpstr>Agenda</vt:lpstr>
      <vt:lpstr>Details captured in SQL Query</vt:lpstr>
      <vt:lpstr>Agenda</vt:lpstr>
      <vt:lpstr>Dynamic table</vt:lpstr>
      <vt:lpstr>Datamart table</vt:lpstr>
      <vt:lpstr>Batches and single DM objects</vt:lpstr>
      <vt:lpstr>Processing scripts</vt:lpstr>
      <vt:lpstr>Agenda</vt:lpstr>
      <vt:lpstr>Purpose of DM Analysis</vt:lpstr>
      <vt:lpstr>Agenda</vt:lpstr>
      <vt:lpstr>Case Study on ISecPD Project</vt:lpstr>
      <vt:lpstr>Case Study on ISecPD Project</vt:lpstr>
      <vt:lpstr>Case Study on ISecPD Project</vt:lpstr>
      <vt:lpstr>Case Study on ISecPD Project</vt:lpstr>
      <vt:lpstr>Case Study on ISecPD Project</vt:lpstr>
      <vt:lpstr>Case Study on SBI Prod</vt:lpstr>
      <vt:lpstr>Case Study on SBI Prod</vt:lpstr>
      <vt:lpstr>Case Study on SBI Prod</vt:lpstr>
      <vt:lpstr>DM configurations </vt:lpstr>
      <vt:lpstr>Docs</vt:lpstr>
      <vt:lpstr>Thank you</vt:lpstr>
    </vt:vector>
  </TitlesOfParts>
  <Company>Murex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AC01-Accounting Balances</dc:title>
  <dc:creator>ezeng</dc:creator>
  <cp:lastModifiedBy>ARAAMUDHAN Anand Bardwaj</cp:lastModifiedBy>
  <cp:revision>755</cp:revision>
  <dcterms:created xsi:type="dcterms:W3CDTF">2012-07-04T01:41:10Z</dcterms:created>
  <dcterms:modified xsi:type="dcterms:W3CDTF">2014-06-18T08:02:02Z</dcterms:modified>
</cp:coreProperties>
</file>