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8"/>
  </p:notesMasterIdLst>
  <p:sldIdLst>
    <p:sldId id="256" r:id="rId3"/>
    <p:sldId id="273" r:id="rId4"/>
    <p:sldId id="259" r:id="rId5"/>
    <p:sldId id="274" r:id="rId6"/>
    <p:sldId id="263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4F"/>
    <a:srgbClr val="FFFFFF"/>
    <a:srgbClr val="5F769B"/>
    <a:srgbClr val="990036"/>
    <a:srgbClr val="AFBACD"/>
    <a:srgbClr val="6FBBFF"/>
    <a:srgbClr val="EE6695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4" autoAdjust="0"/>
    <p:restoredTop sz="90167" autoAdjust="0"/>
  </p:normalViewPr>
  <p:slideViewPr>
    <p:cSldViewPr>
      <p:cViewPr varScale="1">
        <p:scale>
          <a:sx n="86" d="100"/>
          <a:sy n="86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FE4CF6-0FB8-4C45-8AC1-7E09B2247F45}" type="datetimeFigureOut">
              <a:rPr lang="fr-FR"/>
              <a:pPr>
                <a:defRPr/>
              </a:pPr>
              <a:t>09/04/2015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F05564-404E-4781-9684-A10964D29AC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6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en-US" smtClean="0"/>
              <a:t>To remove the placeholders reserved for customer and product logos, click on them and press [Delete].</a:t>
            </a:r>
          </a:p>
        </p:txBody>
      </p:sp>
      <p:sp>
        <p:nvSpPr>
          <p:cNvPr id="245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C8DF49-829B-4940-A4CD-7BFFF30F36D5}" type="slidenum">
              <a:rPr lang="fr-FR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en-US" smtClean="0"/>
              <a:t>The level styles are automatic : press [Tab] or [Shift] [Tab] to increase or decrease indent.</a:t>
            </a:r>
          </a:p>
          <a:p>
            <a:pPr>
              <a:spcBef>
                <a:spcPct val="0"/>
              </a:spcBef>
            </a:pPr>
            <a:r>
              <a:rPr lang="fr-FR" altLang="en-US" smtClean="0"/>
              <a:t>Manually apply red color on the current title and move the rectangle on it.</a:t>
            </a:r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F34ABC-D039-4ACF-B250-B4BC006F1E46}" type="slidenum">
              <a:rPr lang="fr-FR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AB327C-03A5-45EB-8505-553359AF17EE}" type="slidenum">
              <a:rPr lang="fr-FR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420119"/>
            <a:ext cx="6625023" cy="1296913"/>
          </a:xfrm>
        </p:spPr>
        <p:txBody>
          <a:bodyPr anchor="b"/>
          <a:lstStyle>
            <a:lvl1pPr algn="r">
              <a:spcBef>
                <a:spcPts val="0"/>
              </a:spcBef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1889" y="3811488"/>
            <a:ext cx="6626824" cy="697632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0" y="4508524"/>
            <a:ext cx="4176713" cy="43264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1"/>
          </p:nvPr>
        </p:nvSpPr>
        <p:spPr>
          <a:xfrm>
            <a:off x="395288" y="5445224"/>
            <a:ext cx="1800225" cy="1080418"/>
          </a:xfrm>
        </p:spPr>
        <p:txBody>
          <a:bodyPr rtlCol="0" anchor="ctr">
            <a:normAutofit/>
          </a:bodyPr>
          <a:lstStyle>
            <a:lvl1pPr algn="ctr">
              <a:buNone/>
              <a:defRPr sz="1600" b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5364088" y="5553236"/>
            <a:ext cx="1440160" cy="864394"/>
          </a:xfrm>
        </p:spPr>
        <p:txBody>
          <a:bodyPr rtlCol="0" anchor="ctr">
            <a:normAutofit/>
          </a:bodyPr>
          <a:lstStyle>
            <a:lvl1pPr algn="ctr">
              <a:buNone/>
              <a:defRPr sz="1600" b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9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1628800"/>
            <a:ext cx="6769447" cy="852934"/>
          </a:xfrm>
        </p:spPr>
        <p:txBody>
          <a:bodyPr/>
          <a:lstStyle>
            <a:lvl1pPr algn="r">
              <a:spcBef>
                <a:spcPts val="0"/>
              </a:spcBef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1888" y="2564904"/>
            <a:ext cx="6771287" cy="697632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1"/>
          </p:nvPr>
        </p:nvSpPr>
        <p:spPr>
          <a:xfrm>
            <a:off x="395288" y="5445224"/>
            <a:ext cx="1800225" cy="1080418"/>
          </a:xfrm>
        </p:spPr>
        <p:txBody>
          <a:bodyPr rtlCol="0" anchor="ctr">
            <a:normAutofit/>
          </a:bodyPr>
          <a:lstStyle>
            <a:lvl1pPr algn="ctr">
              <a:buNone/>
              <a:defRPr sz="1600" b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5364088" y="5553236"/>
            <a:ext cx="1440160" cy="864394"/>
          </a:xfrm>
        </p:spPr>
        <p:txBody>
          <a:bodyPr rtlCol="0" anchor="ctr">
            <a:normAutofit/>
          </a:bodyPr>
          <a:lstStyle>
            <a:lvl1pPr algn="ctr">
              <a:buNone/>
              <a:defRPr sz="1600" b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93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424F3-2001-48F6-828A-2314093A171B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83666-A92B-456E-AF15-6B981BA5D0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2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06C8-08AF-4927-83E0-0C99838AC7A2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14AA7-B586-49D5-970C-040DEAE7FEA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36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7C933-23D8-4B2A-B705-FDF3BCBF5B97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2433-BDDF-45FC-9929-216BAA394C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26E86-B0B1-442F-A742-43CCD31F8C67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08170-FC4C-4CD4-B045-191DC4D55A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65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7B755-DC56-4410-AB1F-921E567E2961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CDD2-6AAD-46EB-81D7-2C3E4A1B57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8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91E5-0721-4AFE-848E-AE5ED14D3ECA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E8E60-71F3-485F-BE2C-8E6B7FD0A8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A85F-9CCE-4355-876D-C268D2B2D372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241A-D3B9-44B1-96E0-7A3D950810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96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22D40-B6C4-4E17-A8EB-DBF30629E739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F66F-4CED-4A27-8198-3E5C154E75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2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CAD26-04DB-4041-B40F-BE8A89CBCF0E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A4A1-D420-4A37-A91F-F1670F51CB9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825" y="404813"/>
            <a:ext cx="8642350" cy="5400675"/>
          </a:xfrm>
          <a:prstGeom prst="rect">
            <a:avLst/>
          </a:prstGeom>
          <a:solidFill>
            <a:srgbClr val="5F769B">
              <a:alpha val="80000"/>
            </a:srgbClr>
          </a:solidFill>
          <a:ln>
            <a:noFill/>
          </a:ln>
          <a:effectLst>
            <a:outerShdw blurRad="127000" dist="889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476672"/>
            <a:ext cx="6408961" cy="648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1"/>
          </p:nvPr>
        </p:nvSpPr>
        <p:spPr>
          <a:xfrm>
            <a:off x="251520" y="5985173"/>
            <a:ext cx="1260000" cy="756195"/>
          </a:xfrm>
        </p:spPr>
        <p:txBody>
          <a:bodyPr rtlCol="0" anchor="ctr">
            <a:normAutofit/>
          </a:bodyPr>
          <a:lstStyle>
            <a:lvl1pPr algn="ctr">
              <a:buNone/>
              <a:defRPr sz="1600" b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900113" y="1341438"/>
            <a:ext cx="6840537" cy="4175125"/>
          </a:xfrm>
        </p:spPr>
        <p:txBody>
          <a:bodyPr/>
          <a:lstStyle>
            <a:lvl1pPr marL="900000" indent="-720000"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00" b="0" cap="all" baseline="0">
                <a:solidFill>
                  <a:schemeClr val="bg1"/>
                </a:solidFill>
              </a:defRPr>
            </a:lvl1pPr>
            <a:lvl2pPr marL="1080000" indent="-179388" defTabSz="1165225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1260000" indent="-179388" defTabSz="116522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440000" indent="-179388" defTabSz="901700"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620000" indent="-179388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67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174AE-BF71-4F00-A5A9-DC4605A92FD4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23C51-4CA1-432E-8AFD-15CEE6D060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44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D9EC4-C420-4D14-B504-09A718FB2A0B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00B78-C264-46F9-86DA-98E0DC6830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2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ou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33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without Subhead_withou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9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1076"/>
            <a:ext cx="4176713" cy="51450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4716462" y="981076"/>
            <a:ext cx="4176713" cy="51450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48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1076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4716462" y="981076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395288" y="3717312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4716463" y="3717312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7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825" y="404813"/>
            <a:ext cx="8642350" cy="57610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>
            <a:outerShdw blurRad="127000" dist="889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124744"/>
            <a:ext cx="8281169" cy="500141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476672"/>
            <a:ext cx="6408961" cy="59012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1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0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95288" y="311150"/>
            <a:ext cx="64087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981075"/>
            <a:ext cx="8497887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les styles du texte du masque</a:t>
            </a:r>
          </a:p>
          <a:p>
            <a:pPr lvl="1"/>
            <a:r>
              <a:rPr lang="en-US" altLang="en-US" smtClean="0"/>
              <a:t>Deuxième niveau</a:t>
            </a:r>
          </a:p>
          <a:p>
            <a:pPr lvl="2"/>
            <a:r>
              <a:rPr lang="en-US" altLang="en-US" smtClean="0"/>
              <a:t>Troisième niveau</a:t>
            </a:r>
          </a:p>
          <a:p>
            <a:pPr lvl="3"/>
            <a:r>
              <a:rPr lang="en-US" altLang="en-US" smtClean="0"/>
              <a:t>Quatrième niveau</a:t>
            </a:r>
          </a:p>
          <a:p>
            <a:pPr lvl="4"/>
            <a:r>
              <a:rPr lang="en-US" altLang="en-US" smtClean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38" y="6584950"/>
            <a:ext cx="8640762" cy="21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accent2"/>
                </a:solidFill>
              </a:rPr>
              <a:t>Copyright © </a:t>
            </a:r>
            <a:r>
              <a:rPr lang="en-US" sz="700" spc="30" dirty="0">
                <a:solidFill>
                  <a:schemeClr val="accent2"/>
                </a:solidFill>
              </a:rPr>
              <a:t>2015 </a:t>
            </a:r>
            <a:r>
              <a:rPr lang="en-US" sz="700" dirty="0">
                <a:solidFill>
                  <a:schemeClr val="accent2"/>
                </a:solidFill>
              </a:rPr>
              <a:t>Murex S.A.S. All rights reserved</a:t>
            </a:r>
            <a:endParaRPr lang="en-US" sz="7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84950"/>
            <a:ext cx="468313" cy="2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331E1C5-A66D-4252-9E3B-4520D264485A}" type="slidenum">
              <a:rPr lang="en-US" sz="120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pic>
        <p:nvPicPr>
          <p:cNvPr id="1030" name="Image 11" descr="minilogo murex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597650"/>
            <a:ext cx="8032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94" r:id="rId8"/>
    <p:sldLayoutId id="2147483695" r:id="rId9"/>
    <p:sldLayoutId id="2147483696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Gill Sans MT" pitchFamily="34" charset="0"/>
        </a:defRPr>
      </a:lvl9pPr>
    </p:titleStyle>
    <p:bodyStyle>
      <a:lvl1pPr marL="250825" indent="-250825" algn="l" rtl="0" eaLnBrk="1" fontAlgn="base" hangingPunct="1">
        <a:spcBef>
          <a:spcPts val="24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1700" b="1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431800" indent="-179388" algn="l" rtl="0" eaLnBrk="1" fontAlgn="base" hangingPunct="1">
        <a:spcBef>
          <a:spcPts val="1200"/>
        </a:spcBef>
        <a:spcAft>
          <a:spcPct val="0"/>
        </a:spcAft>
        <a:buClr>
          <a:srgbClr val="E3004F"/>
        </a:buClr>
        <a:buSzPct val="130000"/>
        <a:buFont typeface="Symbol" pitchFamily="18" charset="2"/>
        <a:buChar char="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611188" indent="-179388" algn="l" rtl="0" eaLnBrk="1" fontAlgn="base" hangingPunct="1">
        <a:spcBef>
          <a:spcPts val="900"/>
        </a:spcBef>
        <a:spcAft>
          <a:spcPct val="0"/>
        </a:spcAft>
        <a:buClr>
          <a:srgbClr val="E3004F"/>
        </a:buClr>
        <a:buSzPct val="70000"/>
        <a:buFont typeface="Wingdings" pitchFamily="2" charset="2"/>
        <a:buChar char="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790575" indent="-179388" algn="l" rtl="0" eaLnBrk="1" fontAlgn="base" hangingPunct="1">
        <a:spcBef>
          <a:spcPts val="600"/>
        </a:spcBef>
        <a:spcAft>
          <a:spcPct val="0"/>
        </a:spcAft>
        <a:buClr>
          <a:srgbClr val="E3004F"/>
        </a:buClr>
        <a:buSzPct val="70000"/>
        <a:buFont typeface="Wingdings" pitchFamily="2" charset="2"/>
        <a:buChar char=""/>
        <a:defRPr sz="13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971550" indent="-179388" algn="l" rtl="0" eaLnBrk="1" fontAlgn="base" hangingPunct="1">
        <a:spcBef>
          <a:spcPts val="300"/>
        </a:spcBef>
        <a:spcAft>
          <a:spcPct val="0"/>
        </a:spcAft>
        <a:buClr>
          <a:srgbClr val="E3004F"/>
        </a:buClr>
        <a:buFont typeface="Symbol" pitchFamily="18" charset="2"/>
        <a:buChar char=""/>
        <a:defRPr sz="1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fr-FR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fr-F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9043FB-F1EB-4D37-85B9-C3554C0D8077}" type="datetimeFigureOut">
              <a:rPr lang="fr-FR"/>
              <a:pPr>
                <a:defRPr/>
              </a:pPr>
              <a:t>09/04/2015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2DE107-6AE7-4DC4-9A92-2D7CEA2E83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4075" y="2419350"/>
            <a:ext cx="6624638" cy="129698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Datamart analysis tool</a:t>
            </a:r>
            <a:endParaRPr lang="en-US" dirty="0"/>
          </a:p>
        </p:txBody>
      </p:sp>
      <p:sp>
        <p:nvSpPr>
          <p:cNvPr id="8195" name="Sous-titre 2"/>
          <p:cNvSpPr>
            <a:spLocks noGrp="1"/>
          </p:cNvSpPr>
          <p:nvPr>
            <p:ph type="subTitle" idx="1"/>
          </p:nvPr>
        </p:nvSpPr>
        <p:spPr>
          <a:xfrm>
            <a:off x="2122488" y="3811588"/>
            <a:ext cx="6626225" cy="6969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What is it and how to use it</a:t>
            </a:r>
            <a:endParaRPr lang="en-US" altLang="en-US" dirty="0" smtClean="0"/>
          </a:p>
        </p:txBody>
      </p:sp>
      <p:sp>
        <p:nvSpPr>
          <p:cNvPr id="819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0" y="4508500"/>
            <a:ext cx="4176713" cy="433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9 April 2015</a:t>
            </a:r>
            <a:endParaRPr lang="en-US" altLang="en-US" dirty="0" smtClean="0"/>
          </a:p>
        </p:txBody>
      </p:sp>
      <p:sp>
        <p:nvSpPr>
          <p:cNvPr id="8197" name="Espace réservé pour une image  6"/>
          <p:cNvSpPr>
            <a:spLocks noGrp="1" noTextEdit="1"/>
          </p:cNvSpPr>
          <p:nvPr>
            <p:ph type="pic" sz="quarter" idx="11"/>
          </p:nvPr>
        </p:nvSpPr>
        <p:spPr>
          <a:xfrm>
            <a:off x="395288" y="5445125"/>
            <a:ext cx="1800225" cy="1081088"/>
          </a:xfrm>
        </p:spPr>
      </p:sp>
      <p:sp>
        <p:nvSpPr>
          <p:cNvPr id="8198" name="Espace réservé pour une image  7"/>
          <p:cNvSpPr>
            <a:spLocks noGrp="1" noTextEdit="1"/>
          </p:cNvSpPr>
          <p:nvPr>
            <p:ph type="pic" sz="quarter" idx="12"/>
          </p:nvPr>
        </p:nvSpPr>
        <p:spPr>
          <a:xfrm>
            <a:off x="5364163" y="5553075"/>
            <a:ext cx="1439862" cy="865188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3" y="1273175"/>
            <a:ext cx="6840537" cy="35877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219" name="Titre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6408737" cy="649288"/>
          </a:xfrm>
        </p:spPr>
        <p:txBody>
          <a:bodyPr/>
          <a:lstStyle/>
          <a:p>
            <a:r>
              <a:rPr lang="en-US" altLang="en-US" smtClean="0"/>
              <a:t>Title of the presentation</a:t>
            </a:r>
            <a:endParaRPr lang="fr-FR" altLang="en-US" smtClean="0"/>
          </a:p>
        </p:txBody>
      </p:sp>
      <p:sp>
        <p:nvSpPr>
          <p:cNvPr id="9220" name="Espace réservé pour une image  2"/>
          <p:cNvSpPr>
            <a:spLocks noGrp="1" noTextEdit="1"/>
          </p:cNvSpPr>
          <p:nvPr>
            <p:ph type="pic" sz="quarter" idx="11"/>
          </p:nvPr>
        </p:nvSpPr>
        <p:spPr>
          <a:xfrm>
            <a:off x="250825" y="5984875"/>
            <a:ext cx="1260475" cy="757238"/>
          </a:xfrm>
        </p:spPr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898525" indent="-719138">
              <a:buClr>
                <a:srgbClr val="E3004F"/>
              </a:buClr>
              <a:buFont typeface="Gill Sans MT" pitchFamily="34" charset="0"/>
              <a:buAutoNum type="arabicPeriod"/>
            </a:pPr>
            <a:r>
              <a:rPr lang="fr-FR" altLang="en-US" cap="none" smtClean="0">
                <a:solidFill>
                  <a:srgbClr val="E3004F"/>
                </a:solidFill>
              </a:rPr>
              <a:t>TITLE 1</a:t>
            </a:r>
          </a:p>
          <a:p>
            <a:pPr marL="1079500" lvl="1" defTabSz="914400"/>
            <a:r>
              <a:rPr lang="fr-FR" altLang="en-US" smtClean="0"/>
              <a:t>Subtitle 1</a:t>
            </a:r>
          </a:p>
          <a:p>
            <a:pPr marL="1079500" lvl="1" defTabSz="914400"/>
            <a:r>
              <a:rPr lang="fr-FR" altLang="en-US" smtClean="0"/>
              <a:t>Subtitle 2</a:t>
            </a:r>
          </a:p>
          <a:p>
            <a:pPr marL="898525" indent="-719138">
              <a:buFont typeface="Gill Sans MT" pitchFamily="34" charset="0"/>
              <a:buAutoNum type="arabicPeriod"/>
            </a:pPr>
            <a:r>
              <a:rPr lang="fr-FR" altLang="en-US" cap="none" smtClean="0"/>
              <a:t>TITLE 2</a:t>
            </a:r>
          </a:p>
          <a:p>
            <a:pPr marL="898525" indent="-719138">
              <a:buFont typeface="Gill Sans MT" pitchFamily="34" charset="0"/>
              <a:buAutoNum type="arabicPeriod"/>
            </a:pPr>
            <a:r>
              <a:rPr lang="fr-FR" altLang="en-US" cap="none" smtClean="0"/>
              <a:t>TITLE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tool is inspired from </a:t>
            </a:r>
            <a:r>
              <a:rPr lang="en-US" altLang="en-US" dirty="0" err="1" smtClean="0"/>
              <a:t>Anand’s</a:t>
            </a:r>
            <a:r>
              <a:rPr lang="en-US" altLang="en-US" dirty="0" smtClean="0"/>
              <a:t> presentation on “</a:t>
            </a:r>
            <a:r>
              <a:rPr lang="en-US" dirty="0" smtClean="0"/>
              <a:t>Approach for analysis of Datamart objects</a:t>
            </a:r>
            <a:r>
              <a:rPr lang="en-US" altLang="en-US" dirty="0" smtClean="0"/>
              <a:t>” last year</a:t>
            </a:r>
          </a:p>
          <a:p>
            <a:r>
              <a:rPr lang="en-US" altLang="en-US" dirty="0" smtClean="0"/>
              <a:t>During </a:t>
            </a:r>
            <a:r>
              <a:rPr lang="en-US" altLang="en-US" dirty="0" err="1" smtClean="0"/>
              <a:t>Anand’s</a:t>
            </a:r>
            <a:r>
              <a:rPr lang="en-US" altLang="en-US" dirty="0" smtClean="0"/>
              <a:t> presentation,  one single SQL was proposed to query the </a:t>
            </a:r>
            <a:r>
              <a:rPr lang="en-US" altLang="en-US" dirty="0" err="1" smtClean="0"/>
              <a:t>datamart</a:t>
            </a:r>
            <a:r>
              <a:rPr lang="en-US" altLang="en-US" dirty="0" smtClean="0"/>
              <a:t> configuration and then the outputs can be analyzed. 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analysis is focused on:</a:t>
            </a:r>
          </a:p>
          <a:p>
            <a:pPr lvl="1"/>
            <a:r>
              <a:rPr lang="en-US" altLang="en-US" dirty="0" smtClean="0"/>
              <a:t>Dynamic table</a:t>
            </a:r>
          </a:p>
          <a:p>
            <a:pPr lvl="1"/>
            <a:r>
              <a:rPr lang="en-US" altLang="en-US" dirty="0" smtClean="0"/>
              <a:t>Feeder</a:t>
            </a:r>
          </a:p>
          <a:p>
            <a:pPr lvl="1"/>
            <a:r>
              <a:rPr lang="en-US" altLang="en-US" dirty="0" smtClean="0"/>
              <a:t>Extraction</a:t>
            </a:r>
          </a:p>
          <a:p>
            <a:pPr lvl="1"/>
            <a:r>
              <a:rPr lang="en-US" altLang="en-US" dirty="0" smtClean="0"/>
              <a:t>Execution details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72000" y="71438"/>
            <a:ext cx="4321175" cy="261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Dm</a:t>
            </a:r>
            <a:r>
              <a:rPr lang="en-US" dirty="0" smtClean="0"/>
              <a:t> analysis tool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6397"/>
            <a:ext cx="6648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Due to the complexity of the SQL outputs (30 + fields), it will normally require a lot of efforts for a consultant to study the output file and to conclude that if there are any issues in the client’s Datamart design. </a:t>
            </a:r>
          </a:p>
          <a:p>
            <a:r>
              <a:rPr lang="en-US" altLang="en-US" dirty="0" smtClean="0"/>
              <a:t>Is it possible that we can automate the analysis process? </a:t>
            </a:r>
            <a:endParaRPr lang="en-US" alt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72000" y="71438"/>
            <a:ext cx="4321175" cy="261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Dm</a:t>
            </a:r>
            <a:r>
              <a:rPr lang="en-US" dirty="0" smtClean="0"/>
              <a:t> analysis tool</a:t>
            </a:r>
          </a:p>
        </p:txBody>
      </p:sp>
    </p:spTree>
    <p:extLst>
      <p:ext uri="{BB962C8B-B14F-4D97-AF65-F5344CB8AC3E}">
        <p14:creationId xmlns:p14="http://schemas.microsoft.com/office/powerpoint/2010/main" val="26221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4075" y="1628775"/>
            <a:ext cx="6769100" cy="85248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1507" name="Espace réservé pour une image  3"/>
          <p:cNvSpPr>
            <a:spLocks noGrp="1" noTextEdit="1"/>
          </p:cNvSpPr>
          <p:nvPr>
            <p:ph type="pic" sz="quarter" idx="11"/>
          </p:nvPr>
        </p:nvSpPr>
        <p:spPr>
          <a:xfrm>
            <a:off x="395288" y="5445125"/>
            <a:ext cx="1800225" cy="1081088"/>
          </a:xfrm>
        </p:spPr>
      </p:sp>
      <p:sp>
        <p:nvSpPr>
          <p:cNvPr id="21508" name="Espace réservé pour une image  4"/>
          <p:cNvSpPr>
            <a:spLocks noGrp="1" noTextEdit="1"/>
          </p:cNvSpPr>
          <p:nvPr>
            <p:ph type="pic" sz="quarter" idx="12"/>
          </p:nvPr>
        </p:nvSpPr>
        <p:spPr>
          <a:xfrm>
            <a:off x="5364163" y="5553075"/>
            <a:ext cx="1439862" cy="865188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resentation_Template">
  <a:themeElements>
    <a:clrScheme name="Murex Colors">
      <a:dk1>
        <a:srgbClr val="000000"/>
      </a:dk1>
      <a:lt1>
        <a:srgbClr val="FFFFFF"/>
      </a:lt1>
      <a:dk2>
        <a:srgbClr val="5F769B"/>
      </a:dk2>
      <a:lt2>
        <a:srgbClr val="D2D2D2"/>
      </a:lt2>
      <a:accent1>
        <a:srgbClr val="5F769B"/>
      </a:accent1>
      <a:accent2>
        <a:srgbClr val="AFBACD"/>
      </a:accent2>
      <a:accent3>
        <a:srgbClr val="DFE4EB"/>
      </a:accent3>
      <a:accent4>
        <a:srgbClr val="E3004F"/>
      </a:accent4>
      <a:accent5>
        <a:srgbClr val="F9CCDC"/>
      </a:accent5>
      <a:accent6>
        <a:srgbClr val="6FBBFF"/>
      </a:accent6>
      <a:hlink>
        <a:srgbClr val="999999"/>
      </a:hlink>
      <a:folHlink>
        <a:srgbClr val="D2D2D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Corporate_Presentation_Template</Template>
  <TotalTime>158</TotalTime>
  <Words>205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Gill Sans MT</vt:lpstr>
      <vt:lpstr>Arial</vt:lpstr>
      <vt:lpstr>Symbol</vt:lpstr>
      <vt:lpstr>Wingdings</vt:lpstr>
      <vt:lpstr>Calibri</vt:lpstr>
      <vt:lpstr>Corporate_Presentation_Template</vt:lpstr>
      <vt:lpstr>Custom Design</vt:lpstr>
      <vt:lpstr>Datamart analysis tool</vt:lpstr>
      <vt:lpstr>Title of the presentation</vt:lpstr>
      <vt:lpstr>Introduction</vt:lpstr>
      <vt:lpstr>Introduction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Datamart analysis tool</dc:title>
  <dc:creator>WANG Yong</dc:creator>
  <cp:lastModifiedBy>WANG Yong</cp:lastModifiedBy>
  <cp:revision>6</cp:revision>
  <dcterms:created xsi:type="dcterms:W3CDTF">2015-04-09T06:13:22Z</dcterms:created>
  <dcterms:modified xsi:type="dcterms:W3CDTF">2015-04-09T08:51:46Z</dcterms:modified>
</cp:coreProperties>
</file>