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3" d="100"/>
          <a:sy n="33" d="100"/>
        </p:scale>
        <p:origin x="408" y="39"/>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ser>
        <c:dLbls>
          <c:showLegendKey val="0"/>
          <c:showVal val="0"/>
          <c:showCatName val="0"/>
          <c:showSerName val="0"/>
          <c:showPercent val="0"/>
          <c:showBubbleSize val="0"/>
        </c:dLbls>
        <c:gapWidth val="150"/>
        <c:axId val="274326312"/>
        <c:axId val="274326696"/>
      </c:barChart>
      <c:catAx>
        <c:axId val="274326312"/>
        <c:scaling>
          <c:orientation val="minMax"/>
        </c:scaling>
        <c:delete val="0"/>
        <c:axPos val="b"/>
        <c:numFmt formatCode="General" sourceLinked="0"/>
        <c:majorTickMark val="out"/>
        <c:minorTickMark val="none"/>
        <c:tickLblPos val="nextTo"/>
        <c:crossAx val="274326696"/>
        <c:crosses val="autoZero"/>
        <c:auto val="1"/>
        <c:lblAlgn val="ctr"/>
        <c:lblOffset val="100"/>
        <c:noMultiLvlLbl val="0"/>
      </c:catAx>
      <c:valAx>
        <c:axId val="274326696"/>
        <c:scaling>
          <c:orientation val="minMax"/>
        </c:scaling>
        <c:delete val="0"/>
        <c:axPos val="l"/>
        <c:majorGridlines/>
        <c:numFmt formatCode="General" sourceLinked="1"/>
        <c:majorTickMark val="out"/>
        <c:minorTickMark val="none"/>
        <c:tickLblPos val="nextTo"/>
        <c:crossAx val="27432631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29128" tIns="164564" rIns="329128" bIns="16456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7680963"/>
            <a:ext cx="29626560" cy="21724623"/>
          </a:xfrm>
          <a:prstGeom prst="rect">
            <a:avLst/>
          </a:prstGeom>
        </p:spPr>
        <p:txBody>
          <a:bodyPr vert="horz" lIns="329128" tIns="164564" rIns="329128" bIns="16456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30510483"/>
            <a:ext cx="768096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4/27/2019</a:t>
            </a:fld>
            <a:endParaRPr lang="en-US" dirty="0"/>
          </a:p>
        </p:txBody>
      </p:sp>
      <p:sp>
        <p:nvSpPr>
          <p:cNvPr id="5" name="Footer Placeholder 4"/>
          <p:cNvSpPr>
            <a:spLocks noGrp="1"/>
          </p:cNvSpPr>
          <p:nvPr>
            <p:ph type="ftr" sz="quarter" idx="3"/>
          </p:nvPr>
        </p:nvSpPr>
        <p:spPr>
          <a:xfrm>
            <a:off x="11247120" y="30510483"/>
            <a:ext cx="1042416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30510483"/>
            <a:ext cx="768096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chart" Target="../charts/char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867400" y="-63158"/>
            <a:ext cx="21945600" cy="280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smtClean="0">
                <a:solidFill>
                  <a:schemeClr val="accent3">
                    <a:lumMod val="20000"/>
                    <a:lumOff val="80000"/>
                  </a:schemeClr>
                </a:solidFill>
                <a:latin typeface="+mn-lt"/>
              </a:rPr>
              <a:t>Poisson Regression </a:t>
            </a:r>
            <a:r>
              <a:rPr lang="en-US" sz="6600" b="1" dirty="0" smtClean="0">
                <a:solidFill>
                  <a:schemeClr val="accent3">
                    <a:lumMod val="20000"/>
                    <a:lumOff val="80000"/>
                  </a:schemeClr>
                </a:solidFill>
                <a:latin typeface="+mn-lt"/>
              </a:rPr>
              <a:t>Using Airbnb </a:t>
            </a:r>
            <a:r>
              <a:rPr lang="en-US" sz="6600" b="1" dirty="0" smtClean="0">
                <a:solidFill>
                  <a:schemeClr val="accent3">
                    <a:lumMod val="20000"/>
                    <a:lumOff val="80000"/>
                  </a:schemeClr>
                </a:solidFill>
                <a:latin typeface="+mn-lt"/>
              </a:rPr>
              <a:t>Data of </a:t>
            </a:r>
            <a:r>
              <a:rPr lang="en-US" sz="6600" b="1" dirty="0" err="1" smtClean="0">
                <a:solidFill>
                  <a:schemeClr val="accent3">
                    <a:lumMod val="20000"/>
                    <a:lumOff val="80000"/>
                  </a:schemeClr>
                </a:solidFill>
                <a:latin typeface="+mn-lt"/>
              </a:rPr>
              <a:t>Melbourn</a:t>
            </a:r>
            <a:r>
              <a:rPr lang="en-US" sz="6600" b="1" dirty="0" smtClean="0">
                <a:solidFill>
                  <a:schemeClr val="accent3">
                    <a:lumMod val="20000"/>
                    <a:lumOff val="80000"/>
                  </a:schemeClr>
                </a:solidFill>
                <a:latin typeface="+mn-lt"/>
              </a:rPr>
              <a:t>  </a:t>
            </a:r>
            <a:endParaRPr lang="en-US" sz="6600" b="1" dirty="0">
              <a:solidFill>
                <a:schemeClr val="accent3">
                  <a:lumMod val="20000"/>
                  <a:lumOff val="80000"/>
                </a:schemeClr>
              </a:solidFill>
              <a:latin typeface="+mn-lt"/>
            </a:endParaRPr>
          </a:p>
          <a:p>
            <a:pPr algn="ctr" eaLnBrk="1" hangingPunct="1"/>
            <a:r>
              <a:rPr lang="en-US" sz="6600" b="1" dirty="0" smtClean="0">
                <a:solidFill>
                  <a:schemeClr val="accent3">
                    <a:lumMod val="20000"/>
                    <a:lumOff val="80000"/>
                  </a:schemeClr>
                </a:solidFill>
                <a:latin typeface="+mn-lt"/>
              </a:rPr>
              <a:t>Group: 3 Sigma  </a:t>
            </a:r>
            <a:endParaRPr lang="en-US" sz="66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5486400" y="240030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err="1" smtClean="0">
                <a:solidFill>
                  <a:schemeClr val="accent3">
                    <a:lumMod val="20000"/>
                    <a:lumOff val="80000"/>
                  </a:schemeClr>
                </a:solidFill>
                <a:latin typeface="+mn-lt"/>
              </a:rPr>
              <a:t>Xixi</a:t>
            </a:r>
            <a:r>
              <a:rPr lang="en-US" sz="4000" dirty="0" smtClean="0">
                <a:solidFill>
                  <a:schemeClr val="accent3">
                    <a:lumMod val="20000"/>
                    <a:lumOff val="80000"/>
                  </a:schemeClr>
                </a:solidFill>
                <a:latin typeface="+mn-lt"/>
              </a:rPr>
              <a:t> Chen</a:t>
            </a:r>
            <a:r>
              <a:rPr lang="en-US" sz="4000" dirty="0" smtClean="0">
                <a:solidFill>
                  <a:schemeClr val="accent3">
                    <a:lumMod val="20000"/>
                    <a:lumOff val="80000"/>
                  </a:schemeClr>
                </a:solidFill>
                <a:latin typeface="+mn-lt"/>
              </a:rPr>
              <a:t>; Lixian Chen; George Liu; </a:t>
            </a:r>
            <a:r>
              <a:rPr lang="en-US" sz="4000" dirty="0" err="1" smtClean="0">
                <a:solidFill>
                  <a:schemeClr val="accent3">
                    <a:lumMod val="20000"/>
                    <a:lumOff val="80000"/>
                  </a:schemeClr>
                </a:solidFill>
                <a:latin typeface="+mn-lt"/>
              </a:rPr>
              <a:t>Yuhao</a:t>
            </a:r>
            <a:r>
              <a:rPr lang="en-US" sz="4000" dirty="0" smtClean="0">
                <a:solidFill>
                  <a:schemeClr val="accent3">
                    <a:lumMod val="20000"/>
                    <a:lumOff val="80000"/>
                  </a:schemeClr>
                </a:solidFill>
                <a:latin typeface="+mn-lt"/>
              </a:rPr>
              <a:t> Wang</a:t>
            </a:r>
          </a:p>
          <a:p>
            <a:pPr algn="ctr" eaLnBrk="1" hangingPunct="1"/>
            <a:r>
              <a:rPr lang="en-US" sz="4000" dirty="0" smtClean="0">
                <a:solidFill>
                  <a:schemeClr val="accent3">
                    <a:lumMod val="20000"/>
                    <a:lumOff val="80000"/>
                  </a:schemeClr>
                </a:solidFill>
                <a:latin typeface="+mn-lt"/>
              </a:rPr>
              <a:t>Columbia University</a:t>
            </a:r>
            <a:endParaRPr lang="en-US" sz="4000" dirty="0">
              <a:solidFill>
                <a:schemeClr val="accent3">
                  <a:lumMod val="20000"/>
                  <a:lumOff val="80000"/>
                </a:schemeClr>
              </a:solidFill>
              <a:latin typeface="+mn-lt"/>
            </a:endParaRPr>
          </a:p>
        </p:txBody>
      </p:sp>
      <p:sp>
        <p:nvSpPr>
          <p:cNvPr id="24" name="TextBox 23"/>
          <p:cNvSpPr txBox="1"/>
          <p:nvPr/>
        </p:nvSpPr>
        <p:spPr>
          <a:xfrm>
            <a:off x="1280160" y="30038039"/>
            <a:ext cx="9997440" cy="1361899"/>
          </a:xfrm>
          <a:prstGeom prst="rect">
            <a:avLst/>
          </a:prstGeom>
          <a:solidFill>
            <a:schemeClr val="accent1">
              <a:lumMod val="40000"/>
              <a:lumOff val="60000"/>
            </a:schemeClr>
          </a:solidFill>
        </p:spPr>
        <p:txBody>
          <a:bodyPr wrap="square" lIns="68568" tIns="34284" rIns="68568" bIns="34284" rtlCol="0">
            <a:spAutoFit/>
          </a:bodyPr>
          <a:lstStyle/>
          <a:p>
            <a:r>
              <a:rPr lang="en-US" sz="2800" dirty="0" smtClean="0"/>
              <a:t>Lixian Chen</a:t>
            </a:r>
            <a:endParaRPr lang="en-US" sz="2800" dirty="0"/>
          </a:p>
          <a:p>
            <a:r>
              <a:rPr lang="en-US" sz="2800" dirty="0" smtClean="0"/>
              <a:t>Department of Statistics, Columbia University</a:t>
            </a:r>
            <a:endParaRPr lang="en-US" sz="2800" dirty="0"/>
          </a:p>
          <a:p>
            <a:r>
              <a:rPr lang="en-US" sz="2800" dirty="0"/>
              <a:t>Email</a:t>
            </a:r>
            <a:r>
              <a:rPr lang="en-US" sz="2800" dirty="0" smtClean="0"/>
              <a:t>: lc3359@Columbia.edu</a:t>
            </a:r>
            <a:endParaRPr lang="en-US" sz="2800" dirty="0"/>
          </a:p>
        </p:txBody>
      </p:sp>
      <p:sp>
        <p:nvSpPr>
          <p:cNvPr id="25" name="TextBox 24"/>
          <p:cNvSpPr txBox="1"/>
          <p:nvPr/>
        </p:nvSpPr>
        <p:spPr>
          <a:xfrm>
            <a:off x="128016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16459200" y="30038039"/>
            <a:ext cx="14630400" cy="2194560"/>
          </a:xfrm>
          <a:prstGeom prst="rect">
            <a:avLst/>
          </a:prstGeom>
          <a:noFill/>
        </p:spPr>
        <p:txBody>
          <a:bodyPr wrap="square" lIns="68568" tIns="68568" rIns="68568" bIns="68568" numCol="1" spcCol="342842" rtlCol="0">
            <a:noAutofit/>
          </a:bodyPr>
          <a:lstStyle/>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endParaRPr lang="en-US" sz="1400" dirty="0"/>
          </a:p>
        </p:txBody>
      </p:sp>
      <p:sp>
        <p:nvSpPr>
          <p:cNvPr id="27" name="TextBox 26"/>
          <p:cNvSpPr txBox="1"/>
          <p:nvPr/>
        </p:nvSpPr>
        <p:spPr>
          <a:xfrm>
            <a:off x="16459202"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280160" y="54864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Abstract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a:t>
            </a:r>
            <a:r>
              <a:rPr lang="en-US" sz="2800" dirty="0" smtClean="0">
                <a:latin typeface="Calibri" pitchFamily="34" charset="0"/>
              </a:rPr>
              <a:t>28pt </a:t>
            </a:r>
            <a:r>
              <a:rPr lang="en-US" sz="2800" dirty="0">
                <a:latin typeface="Calibri" pitchFamily="34" charset="0"/>
              </a:rPr>
              <a:t>and is easily </a:t>
            </a:r>
            <a:r>
              <a:rPr lang="en-US" sz="2800" dirty="0" smtClean="0">
                <a:latin typeface="Calibri" pitchFamily="34" charset="0"/>
              </a:rPr>
              <a:t>read </a:t>
            </a:r>
            <a:r>
              <a:rPr lang="en-US" sz="2800" dirty="0">
                <a:latin typeface="Calibri" pitchFamily="34" charset="0"/>
              </a:rPr>
              <a:t>up to 4 feet away on a </a:t>
            </a:r>
            <a:r>
              <a:rPr lang="en-US" sz="2800" dirty="0" smtClean="0">
                <a:latin typeface="Calibri" pitchFamily="34" charset="0"/>
              </a:rPr>
              <a:t>36x36 </a:t>
            </a:r>
            <a:r>
              <a:rPr lang="en-US" sz="2800" dirty="0">
                <a:latin typeface="Calibri" pitchFamily="34" charset="0"/>
              </a:rPr>
              <a:t>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2" name="Rectangle 31"/>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612880" y="13373100"/>
            <a:ext cx="9692640" cy="803292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Results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a:p>
            <a:pPr eaLnBrk="1" hangingPunct="1"/>
            <a:endParaRPr lang="en-US" sz="2800" dirty="0">
              <a:latin typeface="Calibri" pitchFamily="34" charset="0"/>
            </a:endParaRPr>
          </a:p>
          <a:p>
            <a:pPr eaLnBrk="1" hangingPunct="1"/>
            <a:r>
              <a:rPr lang="en-US" sz="2800" dirty="0">
                <a:latin typeface="Calibri" pitchFamily="34" charset="0"/>
              </a:rPr>
              <a:t>Speaking of Results, yours will look better if you remember to run a spell-check on your poster! After you’ve added your content click on </a:t>
            </a:r>
            <a:r>
              <a:rPr lang="en-US" sz="2800" b="1" dirty="0">
                <a:latin typeface="Calibri" pitchFamily="34" charset="0"/>
              </a:rPr>
              <a:t>Review</a:t>
            </a:r>
            <a:r>
              <a:rPr lang="en-US" sz="2800" dirty="0">
                <a:latin typeface="Calibri" pitchFamily="34" charset="0"/>
              </a:rPr>
              <a:t>, </a:t>
            </a:r>
            <a:r>
              <a:rPr lang="en-US" sz="2800" b="1" dirty="0">
                <a:latin typeface="Calibri" pitchFamily="34" charset="0"/>
              </a:rPr>
              <a:t>Spelling</a:t>
            </a:r>
            <a:r>
              <a:rPr lang="en-US" sz="2800" dirty="0">
                <a:latin typeface="Calibri" pitchFamily="34" charset="0"/>
              </a:rPr>
              <a:t>, or press F7.</a:t>
            </a:r>
          </a:p>
        </p:txBody>
      </p:sp>
      <p:sp>
        <p:nvSpPr>
          <p:cNvPr id="33" name="Rectangle 32"/>
          <p:cNvSpPr/>
          <p:nvPr/>
        </p:nvSpPr>
        <p:spPr>
          <a:xfrm>
            <a:off x="128016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612880" y="54864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Methods and Materials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4" name="Rectangle 33"/>
          <p:cNvSpPr/>
          <p:nvPr/>
        </p:nvSpPr>
        <p:spPr>
          <a:xfrm>
            <a:off x="1161288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133731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Discussion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5" name="Rectangle 34"/>
          <p:cNvSpPr/>
          <p:nvPr/>
        </p:nvSpPr>
        <p:spPr>
          <a:xfrm>
            <a:off x="2194560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21945600" y="212598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Conclusions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6" name="Rectangle 35"/>
          <p:cNvSpPr/>
          <p:nvPr/>
        </p:nvSpPr>
        <p:spPr>
          <a:xfrm>
            <a:off x="21945600" y="205740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858192682"/>
              </p:ext>
            </p:extLst>
          </p:nvPr>
        </p:nvGraphicFramePr>
        <p:xfrm>
          <a:off x="11722915" y="22620773"/>
          <a:ext cx="9599228" cy="5439875"/>
        </p:xfrm>
        <a:graphic>
          <a:graphicData uri="http://schemas.openxmlformats.org/drawingml/2006/table">
            <a:tbl>
              <a:tblPr firstRow="1" bandRow="1">
                <a:tableStyleId>{F5AB1C69-6EDB-4FF4-983F-18BD219EF322}</a:tableStyleId>
              </a:tblPr>
              <a:tblGrid>
                <a:gridCol w="2399807"/>
                <a:gridCol w="2399807"/>
                <a:gridCol w="2399807"/>
                <a:gridCol w="2399807"/>
              </a:tblGrid>
              <a:tr h="777125">
                <a:tc>
                  <a:txBody>
                    <a:bodyPr/>
                    <a:lstStyle/>
                    <a:p>
                      <a:endParaRPr lang="en-US" sz="2700" dirty="0"/>
                    </a:p>
                  </a:txBody>
                  <a:tcPr marT="34290" marB="34290" anchor="ctr">
                    <a:solidFill>
                      <a:schemeClr val="accent1">
                        <a:lumMod val="75000"/>
                      </a:schemeClr>
                    </a:solidFill>
                  </a:tcPr>
                </a:tc>
                <a:tc>
                  <a:txBody>
                    <a:bodyPr/>
                    <a:lstStyle/>
                    <a:p>
                      <a:pPr algn="ctr"/>
                      <a:r>
                        <a:rPr lang="en-US" sz="2700" dirty="0" smtClean="0"/>
                        <a:t>Heading</a:t>
                      </a:r>
                      <a:endParaRPr lang="en-US" sz="2700" dirty="0"/>
                    </a:p>
                  </a:txBody>
                  <a:tcPr marT="34290" marB="34290" anchor="ctr">
                    <a:solidFill>
                      <a:schemeClr val="accent1">
                        <a:lumMod val="75000"/>
                      </a:schemeClr>
                    </a:solidFill>
                  </a:tcPr>
                </a:tc>
                <a:tc>
                  <a:txBody>
                    <a:bodyPr/>
                    <a:lstStyle/>
                    <a:p>
                      <a:pPr algn="ctr"/>
                      <a:r>
                        <a:rPr lang="en-US" sz="2700" dirty="0" smtClean="0"/>
                        <a:t>Heading</a:t>
                      </a:r>
                      <a:endParaRPr lang="en-US" sz="2700" dirty="0"/>
                    </a:p>
                  </a:txBody>
                  <a:tcPr marT="34290" marB="34290" anchor="ctr">
                    <a:solidFill>
                      <a:schemeClr val="accent1">
                        <a:lumMod val="75000"/>
                      </a:schemeClr>
                    </a:solidFill>
                  </a:tcPr>
                </a:tc>
                <a:tc>
                  <a:txBody>
                    <a:bodyPr/>
                    <a:lstStyle/>
                    <a:p>
                      <a:pPr algn="ctr"/>
                      <a:r>
                        <a:rPr lang="en-US" sz="2700" dirty="0" smtClean="0"/>
                        <a:t>Heading</a:t>
                      </a:r>
                      <a:endParaRPr lang="en-US" sz="2700" dirty="0"/>
                    </a:p>
                  </a:txBody>
                  <a:tcPr marT="34290" marB="34290" anchor="ctr">
                    <a:solidFill>
                      <a:schemeClr val="accent1">
                        <a:lumMod val="75000"/>
                      </a:schemeClr>
                    </a:solidFill>
                  </a:tcP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800</a:t>
                      </a:r>
                      <a:endParaRPr lang="en-US" sz="2700" dirty="0"/>
                    </a:p>
                  </a:txBody>
                  <a:tcPr marT="34290" marB="34290" anchor="ctr"/>
                </a:tc>
                <a:tc>
                  <a:txBody>
                    <a:bodyPr/>
                    <a:lstStyle/>
                    <a:p>
                      <a:pPr algn="ctr"/>
                      <a:r>
                        <a:rPr lang="en-US" sz="2700" dirty="0" smtClean="0"/>
                        <a:t>790</a:t>
                      </a:r>
                      <a:endParaRPr lang="en-US" sz="2700" dirty="0"/>
                    </a:p>
                  </a:txBody>
                  <a:tcPr marT="34290" marB="34290" anchor="ctr"/>
                </a:tc>
                <a:tc>
                  <a:txBody>
                    <a:bodyPr/>
                    <a:lstStyle/>
                    <a:p>
                      <a:pPr algn="ctr"/>
                      <a:r>
                        <a:rPr lang="en-US" sz="2700" dirty="0" smtClean="0"/>
                        <a:t>4001</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356</a:t>
                      </a:r>
                    </a:p>
                  </a:txBody>
                  <a:tcPr marT="34290" marB="34290" anchor="ctr"/>
                </a:tc>
                <a:tc>
                  <a:txBody>
                    <a:bodyPr/>
                    <a:lstStyle/>
                    <a:p>
                      <a:pPr algn="ctr"/>
                      <a:r>
                        <a:rPr lang="en-US" sz="2700" dirty="0" smtClean="0"/>
                        <a:t>856</a:t>
                      </a:r>
                      <a:endParaRPr lang="en-US" sz="2700" dirty="0"/>
                    </a:p>
                  </a:txBody>
                  <a:tcPr marT="34290" marB="34290" anchor="ctr"/>
                </a:tc>
                <a:tc>
                  <a:txBody>
                    <a:bodyPr/>
                    <a:lstStyle/>
                    <a:p>
                      <a:pPr algn="ctr"/>
                      <a:r>
                        <a:rPr lang="en-US" sz="2700" dirty="0" smtClean="0"/>
                        <a:t>290</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228</a:t>
                      </a:r>
                      <a:endParaRPr lang="en-US" sz="2700" dirty="0"/>
                    </a:p>
                  </a:txBody>
                  <a:tcPr marT="34290" marB="34290" anchor="ctr"/>
                </a:tc>
                <a:tc>
                  <a:txBody>
                    <a:bodyPr/>
                    <a:lstStyle/>
                    <a:p>
                      <a:pPr algn="ctr"/>
                      <a:r>
                        <a:rPr lang="en-US" sz="2700" dirty="0" smtClean="0"/>
                        <a:t>134</a:t>
                      </a:r>
                      <a:endParaRPr lang="en-US" sz="2700" dirty="0"/>
                    </a:p>
                  </a:txBody>
                  <a:tcPr marT="34290" marB="34290" anchor="ctr"/>
                </a:tc>
                <a:tc>
                  <a:txBody>
                    <a:bodyPr/>
                    <a:lstStyle/>
                    <a:p>
                      <a:pPr algn="ctr"/>
                      <a:r>
                        <a:rPr lang="en-US" sz="2700" dirty="0" smtClean="0"/>
                        <a:t>238</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954</a:t>
                      </a:r>
                      <a:endParaRPr lang="en-US" sz="2700" dirty="0"/>
                    </a:p>
                  </a:txBody>
                  <a:tcPr marT="34290" marB="34290" anchor="ctr"/>
                </a:tc>
                <a:tc>
                  <a:txBody>
                    <a:bodyPr/>
                    <a:lstStyle/>
                    <a:p>
                      <a:pPr algn="ctr"/>
                      <a:r>
                        <a:rPr lang="en-US" sz="2700" dirty="0" smtClean="0"/>
                        <a:t>875</a:t>
                      </a:r>
                      <a:endParaRPr lang="en-US" sz="2700" dirty="0"/>
                    </a:p>
                  </a:txBody>
                  <a:tcPr marT="34290" marB="34290" anchor="ctr"/>
                </a:tc>
                <a:tc>
                  <a:txBody>
                    <a:bodyPr/>
                    <a:lstStyle/>
                    <a:p>
                      <a:pPr algn="ctr"/>
                      <a:r>
                        <a:rPr lang="en-US" sz="2700" dirty="0" smtClean="0"/>
                        <a:t>976</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324</a:t>
                      </a:r>
                      <a:endParaRPr lang="en-US" sz="2700" dirty="0"/>
                    </a:p>
                  </a:txBody>
                  <a:tcPr marT="34290" marB="34290" anchor="ctr"/>
                </a:tc>
                <a:tc>
                  <a:txBody>
                    <a:bodyPr/>
                    <a:lstStyle/>
                    <a:p>
                      <a:pPr algn="ctr"/>
                      <a:r>
                        <a:rPr lang="en-US" sz="2700" dirty="0" smtClean="0"/>
                        <a:t>325</a:t>
                      </a:r>
                      <a:endParaRPr lang="en-US" sz="2700" dirty="0"/>
                    </a:p>
                  </a:txBody>
                  <a:tcPr marT="34290" marB="34290" anchor="ctr"/>
                </a:tc>
                <a:tc>
                  <a:txBody>
                    <a:bodyPr/>
                    <a:lstStyle/>
                    <a:p>
                      <a:pPr algn="ctr"/>
                      <a:r>
                        <a:rPr lang="en-US" sz="2700" dirty="0" smtClean="0"/>
                        <a:t>301</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199</a:t>
                      </a:r>
                      <a:endParaRPr lang="en-US" sz="2700" dirty="0"/>
                    </a:p>
                  </a:txBody>
                  <a:tcPr marT="34290" marB="34290" anchor="ctr"/>
                </a:tc>
                <a:tc>
                  <a:txBody>
                    <a:bodyPr/>
                    <a:lstStyle/>
                    <a:p>
                      <a:pPr algn="ctr"/>
                      <a:r>
                        <a:rPr lang="en-US" sz="2700" dirty="0" smtClean="0"/>
                        <a:t>137</a:t>
                      </a:r>
                      <a:endParaRPr lang="en-US" sz="2700" dirty="0"/>
                    </a:p>
                  </a:txBody>
                  <a:tcPr marT="34290" marB="34290" anchor="ctr"/>
                </a:tc>
                <a:tc>
                  <a:txBody>
                    <a:bodyPr/>
                    <a:lstStyle/>
                    <a:p>
                      <a:pPr algn="ctr"/>
                      <a:r>
                        <a:rPr lang="en-US" sz="2700" dirty="0" smtClean="0"/>
                        <a:t>186</a:t>
                      </a:r>
                      <a:endParaRPr lang="en-US" sz="2700" dirty="0"/>
                    </a:p>
                  </a:txBody>
                  <a:tcPr marT="34290" marB="34290" anchor="ctr"/>
                </a:tc>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280160" y="13373102"/>
                <a:ext cx="9692640" cy="1107837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b="1" dirty="0" smtClean="0">
                    <a:latin typeface="+mn-lt"/>
                  </a:rPr>
                  <a:t>Genigraphics®</a:t>
                </a:r>
                <a:r>
                  <a:rPr lang="en-US" sz="2800" dirty="0">
                    <a:latin typeface="+mn-lt"/>
                  </a:rPr>
                  <a:t> has provided this template to assist in preparation of a medical or scientific research poster. The dimensions are set to </a:t>
                </a:r>
                <a:r>
                  <a:rPr lang="en-US" sz="2800" dirty="0" smtClean="0">
                    <a:latin typeface="+mn-lt"/>
                  </a:rPr>
                  <a:t>36” </a:t>
                </a:r>
                <a:r>
                  <a:rPr lang="en-US" sz="2800" dirty="0">
                    <a:latin typeface="+mn-lt"/>
                  </a:rPr>
                  <a:t>high by </a:t>
                </a:r>
                <a:r>
                  <a:rPr lang="en-US" sz="2800" dirty="0" smtClean="0">
                    <a:latin typeface="+mn-lt"/>
                  </a:rPr>
                  <a:t>36” </a:t>
                </a:r>
                <a:r>
                  <a:rPr lang="en-US" sz="2800" dirty="0">
                    <a:latin typeface="+mn-lt"/>
                  </a:rPr>
                  <a:t>wide but prints can be scaled up or down in size to any dimension with a 1:1 aspect ratio. For example, if you order a </a:t>
                </a:r>
                <a:r>
                  <a:rPr lang="en-US" sz="2800" dirty="0" smtClean="0">
                    <a:latin typeface="+mn-lt"/>
                  </a:rPr>
                  <a:t>30</a:t>
                </a:r>
                <a:r>
                  <a:rPr lang="en-US" sz="2800" dirty="0">
                    <a:latin typeface="+mn-lt"/>
                  </a:rPr>
                  <a:t>” x </a:t>
                </a:r>
                <a:r>
                  <a:rPr lang="en-US" sz="2800" dirty="0" smtClean="0">
                    <a:latin typeface="+mn-lt"/>
                  </a:rPr>
                  <a:t>30</a:t>
                </a:r>
                <a:r>
                  <a:rPr lang="en-US" sz="2800" dirty="0">
                    <a:latin typeface="+mn-lt"/>
                  </a:rPr>
                  <a:t>” poster using this template, we will print the file at </a:t>
                </a:r>
                <a:r>
                  <a:rPr lang="en-US" sz="2800" dirty="0" smtClean="0">
                    <a:latin typeface="+mn-lt"/>
                  </a:rPr>
                  <a:t>83.3% </a:t>
                </a:r>
                <a:r>
                  <a:rPr lang="en-US" sz="2800" dirty="0">
                    <a:latin typeface="+mn-lt"/>
                  </a:rPr>
                  <a:t>of its original size. </a:t>
                </a:r>
                <a:r>
                  <a:rPr lang="en-US" sz="2800" b="1" dirty="0">
                    <a:latin typeface="+mn-lt"/>
                  </a:rPr>
                  <a:t>The most critical factor is that your template and poster dimensions must be proportional:</a:t>
                </a:r>
              </a:p>
              <a:p>
                <a:pPr eaLnBrk="1" hangingPunct="1"/>
                <a:endParaRPr lang="en-US" sz="28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2800" b="1" i="1">
                              <a:latin typeface="Cambria Math" panose="02040503050406030204" pitchFamily="18" charset="0"/>
                            </a:rPr>
                          </m:ctrlPr>
                        </m:boxPr>
                        <m:e>
                          <m:f>
                            <m:fPr>
                              <m:ctrlPr>
                                <a:rPr lang="en-US" sz="2800" b="1" i="1">
                                  <a:latin typeface="Cambria Math" panose="02040503050406030204" pitchFamily="18" charset="0"/>
                                </a:rPr>
                              </m:ctrlPr>
                            </m:fPr>
                            <m:num>
                              <m:r>
                                <a:rPr lang="en-US" sz="2800" b="1" i="1">
                                  <a:latin typeface="Cambria Math"/>
                                </a:rPr>
                                <m:t>𝒕𝒆𝒎𝒑𝒍𝒂𝒕𝒆</m:t>
                              </m:r>
                              <m:r>
                                <a:rPr lang="en-US" sz="2800" b="1" i="1">
                                  <a:latin typeface="Cambria Math"/>
                                </a:rPr>
                                <m:t> </m:t>
                              </m:r>
                              <m:r>
                                <a:rPr lang="en-US" sz="2800" b="1" i="1">
                                  <a:latin typeface="Cambria Math"/>
                                </a:rPr>
                                <m:t>𝒉𝒆𝒊𝒈𝒉𝒕</m:t>
                              </m:r>
                            </m:num>
                            <m:den>
                              <m:r>
                                <a:rPr lang="en-US" sz="2800" b="1" i="1">
                                  <a:latin typeface="Cambria Math"/>
                                </a:rPr>
                                <m:t>𝒕𝒆𝒎𝒑𝒍𝒂𝒕𝒆</m:t>
                              </m:r>
                              <m:r>
                                <a:rPr lang="en-US" sz="2800" b="1" i="1">
                                  <a:latin typeface="Cambria Math"/>
                                </a:rPr>
                                <m:t> </m:t>
                              </m:r>
                              <m:r>
                                <a:rPr lang="en-US" sz="2800" b="1" i="1">
                                  <a:latin typeface="Cambria Math"/>
                                </a:rPr>
                                <m:t>𝒘𝒊𝒅𝒕𝒉</m:t>
                              </m:r>
                            </m:den>
                          </m:f>
                        </m:e>
                      </m:box>
                      <m:r>
                        <a:rPr lang="en-US" sz="2800" b="1" i="1" smtClean="0">
                          <a:latin typeface="Cambria Math"/>
                        </a:rPr>
                        <m:t> </m:t>
                      </m:r>
                      <m:r>
                        <a:rPr lang="en-US" sz="2800" b="1" i="1">
                          <a:latin typeface="Cambria Math"/>
                        </a:rPr>
                        <m:t>= </m:t>
                      </m:r>
                      <m:box>
                        <m:boxPr>
                          <m:ctrlPr>
                            <a:rPr lang="en-US" sz="2800" b="1" i="1">
                              <a:latin typeface="Cambria Math" panose="02040503050406030204" pitchFamily="18" charset="0"/>
                            </a:rPr>
                          </m:ctrlPr>
                        </m:boxPr>
                        <m:e>
                          <m:f>
                            <m:fPr>
                              <m:ctrlPr>
                                <a:rPr lang="en-US" sz="2800" b="1" i="1">
                                  <a:latin typeface="Cambria Math" panose="02040503050406030204" pitchFamily="18" charset="0"/>
                                </a:rPr>
                              </m:ctrlPr>
                            </m:fPr>
                            <m:num>
                              <m:r>
                                <a:rPr lang="en-US" sz="2800" b="1" i="1">
                                  <a:latin typeface="Cambria Math"/>
                                </a:rPr>
                                <m:t>𝒅𝒆𝒔𝒊𝒓𝒆𝒅</m:t>
                              </m:r>
                              <m:r>
                                <a:rPr lang="en-US" sz="2800" b="1" i="1">
                                  <a:latin typeface="Cambria Math"/>
                                </a:rPr>
                                <m:t> </m:t>
                              </m:r>
                              <m:r>
                                <a:rPr lang="en-US" sz="2800" b="1" i="1">
                                  <a:latin typeface="Cambria Math"/>
                                </a:rPr>
                                <m:t>𝒑𝒓𝒊𝒏𝒕</m:t>
                              </m:r>
                              <m:r>
                                <a:rPr lang="en-US" sz="2800" b="1" i="1">
                                  <a:latin typeface="Cambria Math"/>
                                </a:rPr>
                                <m:t> </m:t>
                              </m:r>
                              <m:r>
                                <a:rPr lang="en-US" sz="2800" b="1" i="1">
                                  <a:latin typeface="Cambria Math"/>
                                </a:rPr>
                                <m:t>𝒉𝒆𝒊𝒈𝒉𝒕</m:t>
                              </m:r>
                            </m:num>
                            <m:den>
                              <m:r>
                                <a:rPr lang="en-US" sz="2800" b="1" i="1">
                                  <a:latin typeface="Cambria Math"/>
                                </a:rPr>
                                <m:t>𝒅𝒆𝒔𝒊𝒓𝒆𝒅</m:t>
                              </m:r>
                              <m:r>
                                <a:rPr lang="en-US" sz="2800" b="1" i="1">
                                  <a:latin typeface="Cambria Math"/>
                                </a:rPr>
                                <m:t> </m:t>
                              </m:r>
                              <m:r>
                                <a:rPr lang="en-US" sz="2800" b="1" i="1">
                                  <a:latin typeface="Cambria Math"/>
                                </a:rPr>
                                <m:t>𝒑𝒓𝒊𝒏𝒕</m:t>
                              </m:r>
                              <m:r>
                                <a:rPr lang="en-US" sz="2800" b="1" i="1">
                                  <a:latin typeface="Cambria Math"/>
                                </a:rPr>
                                <m:t> </m:t>
                              </m:r>
                              <m:r>
                                <a:rPr lang="en-US" sz="2800" b="1" i="1">
                                  <a:latin typeface="Cambria Math"/>
                                </a:rPr>
                                <m:t>𝒘𝒊𝒅𝒕𝒉</m:t>
                              </m:r>
                            </m:den>
                          </m:f>
                        </m:e>
                      </m:box>
                    </m:oMath>
                  </m:oMathPara>
                </a14:m>
                <a:endParaRPr lang="en-US" sz="2800" b="1" dirty="0">
                  <a:latin typeface="+mn-lt"/>
                </a:endParaRPr>
              </a:p>
              <a:p>
                <a:pPr eaLnBrk="1" hangingPunct="1"/>
                <a:endParaRPr lang="en-US" sz="2800" dirty="0">
                  <a:latin typeface="+mn-lt"/>
                </a:endParaRPr>
              </a:p>
              <a:p>
                <a:pPr eaLnBrk="1" hangingPunct="1"/>
                <a:r>
                  <a:rPr lang="en-US" sz="2800" dirty="0">
                    <a:latin typeface="+mn-lt"/>
                  </a:rPr>
                  <a:t>Order your poster from Genigraphics and we will perform a free design review and advise you if we see anything that may be a concern for printing. We’ll even help tidy things up.</a:t>
                </a:r>
              </a:p>
              <a:p>
                <a:pPr eaLnBrk="1" hangingPunct="1"/>
                <a:endParaRPr lang="en-US" sz="2800" dirty="0">
                  <a:latin typeface="+mn-lt"/>
                </a:endParaRPr>
              </a:p>
              <a:p>
                <a:pPr eaLnBrk="1" hangingPunct="1"/>
                <a:r>
                  <a:rPr lang="en-US" sz="28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280160" y="13373102"/>
                <a:ext cx="9692640" cy="11078371"/>
              </a:xfrm>
              <a:prstGeom prst="rect">
                <a:avLst/>
              </a:prstGeom>
              <a:blipFill rotWithShape="1">
                <a:blip r:embed="rId2"/>
                <a:stretch>
                  <a:fillRect l="-754" r="-1382"/>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61288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543" y="24803101"/>
            <a:ext cx="4114800" cy="2743041"/>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744" y="24803101"/>
            <a:ext cx="4114800" cy="2743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1567546" y="2771775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52" name="Text Box 181"/>
          <p:cNvSpPr txBox="1">
            <a:spLocks noChangeArrowheads="1"/>
          </p:cNvSpPr>
          <p:nvPr/>
        </p:nvSpPr>
        <p:spPr bwMode="auto">
          <a:xfrm>
            <a:off x="6596746" y="2771775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53" name="Text Box 180"/>
          <p:cNvSpPr txBox="1">
            <a:spLocks noChangeArrowheads="1"/>
          </p:cNvSpPr>
          <p:nvPr/>
        </p:nvSpPr>
        <p:spPr bwMode="auto">
          <a:xfrm>
            <a:off x="11599896" y="22067535"/>
            <a:ext cx="3736641"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graphicFrame>
        <p:nvGraphicFramePr>
          <p:cNvPr id="3" name="Chart 2"/>
          <p:cNvGraphicFramePr/>
          <p:nvPr>
            <p:extLst>
              <p:ext uri="{D42A27DB-BD31-4B8C-83A1-F6EECF244321}">
                <p14:modId xmlns:p14="http://schemas.microsoft.com/office/powerpoint/2010/main" val="1572143855"/>
              </p:ext>
            </p:extLst>
          </p:nvPr>
        </p:nvGraphicFramePr>
        <p:xfrm>
          <a:off x="21981459" y="4800601"/>
          <a:ext cx="9563359" cy="6555455"/>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 Box 180"/>
          <p:cNvSpPr txBox="1">
            <a:spLocks noChangeArrowheads="1"/>
          </p:cNvSpPr>
          <p:nvPr/>
        </p:nvSpPr>
        <p:spPr bwMode="auto">
          <a:xfrm>
            <a:off x="21945455" y="11658601"/>
            <a:ext cx="375671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12182" y="542975"/>
            <a:ext cx="2849000" cy="2809826"/>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2054" y="546435"/>
            <a:ext cx="2806365" cy="2806365"/>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3110</TotalTime>
  <Words>924</Words>
  <Application>Microsoft Office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L Chen</cp:lastModifiedBy>
  <cp:revision>82</cp:revision>
  <cp:lastPrinted>2013-02-12T02:21:55Z</cp:lastPrinted>
  <dcterms:created xsi:type="dcterms:W3CDTF">2013-02-10T21:14:48Z</dcterms:created>
  <dcterms:modified xsi:type="dcterms:W3CDTF">2019-04-28T03:19:31Z</dcterms:modified>
</cp:coreProperties>
</file>