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30" d="100"/>
          <a:sy n="30" d="100"/>
        </p:scale>
        <p:origin x="86" y="-391"/>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5/3/2019</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5/3/2019</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hyperlink" Target="https://www.kaggle.com/tylerx/melbourne-airbnb-open-data/" TargetMode="Externa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0"/>
            <a:ext cx="24688800" cy="1971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accent3">
                    <a:lumMod val="20000"/>
                    <a:lumOff val="80000"/>
                  </a:schemeClr>
                </a:solidFill>
              </a:rPr>
              <a:t>Regression Modeling Using Airbnb Data of Melbourne  </a:t>
            </a:r>
          </a:p>
          <a:p>
            <a:pPr algn="ctr" eaLnBrk="1" hangingPunct="1"/>
            <a:r>
              <a:rPr lang="en-US" sz="4800" b="1" dirty="0">
                <a:solidFill>
                  <a:schemeClr val="accent3">
                    <a:lumMod val="20000"/>
                    <a:lumOff val="80000"/>
                  </a:schemeClr>
                </a:solidFill>
              </a:rPr>
              <a:t>Group: 3 Sigma  </a:t>
            </a: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err="1">
                <a:solidFill>
                  <a:schemeClr val="accent3">
                    <a:lumMod val="20000"/>
                    <a:lumOff val="80000"/>
                  </a:schemeClr>
                </a:solidFill>
              </a:rPr>
              <a:t>Xixi</a:t>
            </a:r>
            <a:r>
              <a:rPr lang="en-US" sz="2800" dirty="0">
                <a:solidFill>
                  <a:schemeClr val="accent3">
                    <a:lumMod val="20000"/>
                    <a:lumOff val="80000"/>
                  </a:schemeClr>
                </a:solidFill>
              </a:rPr>
              <a:t> Chen; </a:t>
            </a:r>
            <a:r>
              <a:rPr lang="en-US" sz="2800" dirty="0" err="1">
                <a:solidFill>
                  <a:schemeClr val="accent3">
                    <a:lumMod val="20000"/>
                    <a:lumOff val="80000"/>
                  </a:schemeClr>
                </a:solidFill>
              </a:rPr>
              <a:t>Lixian</a:t>
            </a:r>
            <a:r>
              <a:rPr lang="en-US" sz="2800" dirty="0">
                <a:solidFill>
                  <a:schemeClr val="accent3">
                    <a:lumMod val="20000"/>
                    <a:lumOff val="80000"/>
                  </a:schemeClr>
                </a:solidFill>
              </a:rPr>
              <a:t> Chen; George Liu; </a:t>
            </a:r>
            <a:r>
              <a:rPr lang="en-US" sz="2800" dirty="0" err="1">
                <a:solidFill>
                  <a:schemeClr val="accent3">
                    <a:lumMod val="20000"/>
                    <a:lumOff val="80000"/>
                  </a:schemeClr>
                </a:solidFill>
              </a:rPr>
              <a:t>Yuhao</a:t>
            </a:r>
            <a:r>
              <a:rPr lang="en-US" sz="2800" dirty="0">
                <a:solidFill>
                  <a:schemeClr val="accent3">
                    <a:lumMod val="20000"/>
                    <a:lumOff val="80000"/>
                  </a:schemeClr>
                </a:solidFill>
              </a:rPr>
              <a:t> Wang</a:t>
            </a:r>
          </a:p>
          <a:p>
            <a:pPr algn="ctr" eaLnBrk="1" hangingPunct="1"/>
            <a:r>
              <a:rPr lang="en-US" sz="2800" dirty="0">
                <a:solidFill>
                  <a:schemeClr val="accent3">
                    <a:lumMod val="20000"/>
                    <a:lumOff val="80000"/>
                  </a:schemeClr>
                </a:solidFill>
              </a:rPr>
              <a:t>Columbia University</a:t>
            </a:r>
          </a:p>
        </p:txBody>
      </p:sp>
      <p:sp>
        <p:nvSpPr>
          <p:cNvPr id="24" name="TextBox 23"/>
          <p:cNvSpPr txBox="1"/>
          <p:nvPr/>
        </p:nvSpPr>
        <p:spPr>
          <a:xfrm>
            <a:off x="1280162" y="20025361"/>
            <a:ext cx="4837375" cy="972780"/>
          </a:xfrm>
          <a:prstGeom prst="rect">
            <a:avLst/>
          </a:prstGeom>
          <a:solidFill>
            <a:schemeClr val="accent1">
              <a:lumMod val="40000"/>
              <a:lumOff val="60000"/>
            </a:schemeClr>
          </a:solidFill>
        </p:spPr>
        <p:txBody>
          <a:bodyPr wrap="none" lIns="48971" tIns="24486" rIns="48971" bIns="24486" rtlCol="0">
            <a:spAutoFit/>
          </a:bodyPr>
          <a:lstStyle/>
          <a:p>
            <a:r>
              <a:rPr lang="en-US" sz="2000"/>
              <a:t>Lixian Chen</a:t>
            </a:r>
          </a:p>
          <a:p>
            <a:r>
              <a:rPr lang="en-US" sz="2000"/>
              <a:t>Department of Statistics, Columbia University</a:t>
            </a:r>
          </a:p>
          <a:p>
            <a:r>
              <a:rPr lang="en-US" sz="2000"/>
              <a:t>Email: lc3359@Columbia.edu</a:t>
            </a:r>
            <a:endParaRPr lang="en-US" sz="2000" dirty="0"/>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900" dirty="0"/>
              <a:t>Tyler </a:t>
            </a:r>
            <a:r>
              <a:rPr lang="en-US" sz="900" dirty="0" err="1"/>
              <a:t>Xie</a:t>
            </a:r>
            <a:r>
              <a:rPr lang="en-US" sz="900" dirty="0"/>
              <a:t>. (2019). </a:t>
            </a:r>
            <a:r>
              <a:rPr lang="en-US" sz="900" i="1" dirty="0"/>
              <a:t>Melbourne </a:t>
            </a:r>
            <a:r>
              <a:rPr lang="en-US" sz="900" i="1" dirty="0" err="1"/>
              <a:t>AirBnB</a:t>
            </a:r>
            <a:r>
              <a:rPr lang="en-US" sz="900" i="1" dirty="0"/>
              <a:t> Open Data</a:t>
            </a:r>
            <a:r>
              <a:rPr lang="en-US" sz="900" dirty="0"/>
              <a:t>. (Version 10) [Data files]. Retrieved from </a:t>
            </a:r>
            <a:r>
              <a:rPr lang="en-US" sz="900" dirty="0">
                <a:hlinkClick r:id="rId2"/>
              </a:rPr>
              <a:t>https://www.kaggle.com/tylerx/melbourne-airbnb-open-data/</a:t>
            </a:r>
            <a:endParaRPr lang="en-US" sz="900" dirty="0"/>
          </a:p>
          <a:p>
            <a:pPr marL="244855" indent="-244855">
              <a:buFont typeface="+mj-lt"/>
              <a:buAutoNum type="arabicPeriod"/>
            </a:pPr>
            <a:r>
              <a:rPr lang="en-US" sz="900" dirty="0" err="1"/>
              <a:t>Vuong</a:t>
            </a:r>
            <a:r>
              <a:rPr lang="en-US" sz="900" dirty="0"/>
              <a:t>, Quang H. (1989). "Likelihood Ratio Tests for Model Selection and non-nested Hypotheses". </a:t>
            </a:r>
            <a:r>
              <a:rPr lang="en-US" sz="900" dirty="0" err="1"/>
              <a:t>Econometrica</a:t>
            </a:r>
            <a:r>
              <a:rPr lang="en-US" sz="900" dirty="0"/>
              <a:t>. 57 (2): 307–333. JSTOR 1912557.</a:t>
            </a:r>
          </a:p>
          <a:p>
            <a:pPr marL="244855" indent="-244855">
              <a:buFont typeface="+mj-lt"/>
              <a:buAutoNum type="arabicPeriod"/>
            </a:pPr>
            <a:r>
              <a:rPr lang="en-US" sz="900" dirty="0" err="1"/>
              <a:t>Agresti</a:t>
            </a:r>
            <a:r>
              <a:rPr lang="en-US" sz="900" dirty="0"/>
              <a:t>, Alan. (2012) </a:t>
            </a:r>
            <a:r>
              <a:rPr lang="en-US" sz="900" i="1" dirty="0"/>
              <a:t>Categorical Data Analysis (3</a:t>
            </a:r>
            <a:r>
              <a:rPr lang="en-US" sz="900" i="1" baseline="30000" dirty="0"/>
              <a:t>rd</a:t>
            </a:r>
            <a:r>
              <a:rPr lang="en-US" sz="900" i="1" dirty="0"/>
              <a:t> ed.)</a:t>
            </a:r>
            <a:r>
              <a:rPr lang="en-US" sz="900" dirty="0"/>
              <a:t>. Hoboken, NJ: John Wiley and Sons</a:t>
            </a:r>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4198892"/>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analyze a dataset drawn from </a:t>
            </a:r>
            <a:r>
              <a:rPr lang="en-US" sz="2000" dirty="0" err="1">
                <a:latin typeface="Calibri" pitchFamily="34" charset="0"/>
              </a:rPr>
              <a:t>AirBnB</a:t>
            </a:r>
            <a:r>
              <a:rPr lang="en-US" sz="2000" dirty="0">
                <a:latin typeface="Calibri" pitchFamily="34" charset="0"/>
              </a:rPr>
              <a:t> listings in Melbourne, Australia. In order to understand the drivers of conversion and engagement as measured by review count and predict the number of reviews that a listing is able to generate, we attempt to fit a loglinear model (Poisson GLM) as well as variations in order to deal with overdispersion and zero inflation in the data given a set of predictors.</a:t>
            </a:r>
          </a:p>
          <a:p>
            <a:pPr eaLnBrk="1" hangingPunct="1"/>
            <a:endParaRPr lang="en-US" sz="2000" dirty="0">
              <a:latin typeface="Calibri" pitchFamily="34" charset="0"/>
            </a:endParaRPr>
          </a:p>
          <a:p>
            <a:pPr eaLnBrk="1" hangingPunct="1"/>
            <a:r>
              <a:rPr lang="en-US" sz="2000" dirty="0">
                <a:latin typeface="Calibri" pitchFamily="34" charset="0"/>
              </a:rPr>
              <a:t>In particular, because we are not privy to data about bookings given our data is scraped from the </a:t>
            </a:r>
            <a:r>
              <a:rPr lang="en-US" sz="2000" dirty="0" err="1">
                <a:latin typeface="Calibri" pitchFamily="34" charset="0"/>
              </a:rPr>
              <a:t>AirBnB</a:t>
            </a:r>
            <a:r>
              <a:rPr lang="en-US" sz="2000" dirty="0">
                <a:latin typeface="Calibri" pitchFamily="34" charset="0"/>
              </a:rPr>
              <a:t> site, we leverage factors that are likely to be predictors of historic conversion such as price, Instant Book, and availability. We also consider other variables such as months listed and property type that may have effects on reviews independent of conversion.</a:t>
            </a: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8737601"/>
            <a:ext cx="9875520" cy="5122222"/>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tested the Poisson, negative binomial Poisson, quasi-Poisson, zero-inflated Poisson, zero-inflated negative binomial models. We also compared Poisson models with 0 </a:t>
            </a:r>
          </a:p>
          <a:p>
            <a:pPr eaLnBrk="1" hangingPunct="1"/>
            <a:br>
              <a:rPr lang="en-US" sz="2000" dirty="0">
                <a:latin typeface="Calibri" pitchFamily="34" charset="0"/>
              </a:rPr>
            </a:br>
            <a:r>
              <a:rPr lang="en-US" sz="2000" dirty="0">
                <a:latin typeface="Calibri" pitchFamily="34" charset="0"/>
              </a:rPr>
              <a:t>For the quasi-Poisson, due to irregular outputs with an extremely high predicted </a:t>
            </a:r>
            <a:r>
              <a:rPr lang="el-GR" sz="2000" dirty="0">
                <a:latin typeface="Calibri" pitchFamily="34" charset="0"/>
              </a:rPr>
              <a:t>φ</a:t>
            </a:r>
            <a:r>
              <a:rPr lang="en-US" sz="2000" dirty="0">
                <a:latin typeface="Calibri" pitchFamily="34" charset="0"/>
              </a:rPr>
              <a:t> value, we decided to not leverage this model.</a:t>
            </a:r>
          </a:p>
          <a:p>
            <a:pPr eaLnBrk="1" hangingPunct="1"/>
            <a:endParaRPr lang="en-US" sz="2000" dirty="0">
              <a:latin typeface="Calibri" pitchFamily="34" charset="0"/>
            </a:endParaRPr>
          </a:p>
          <a:p>
            <a:pPr eaLnBrk="1" hangingPunct="1"/>
            <a:r>
              <a:rPr lang="en-US" sz="2000" dirty="0">
                <a:latin typeface="Calibri" pitchFamily="34" charset="0"/>
              </a:rPr>
              <a:t>We then compared them using the </a:t>
            </a:r>
            <a:r>
              <a:rPr lang="en-US" sz="2000" dirty="0" err="1">
                <a:latin typeface="Calibri" pitchFamily="34" charset="0"/>
              </a:rPr>
              <a:t>Vuong</a:t>
            </a:r>
            <a:r>
              <a:rPr lang="en-US" sz="2000" dirty="0">
                <a:latin typeface="Calibri" pitchFamily="34" charset="0"/>
              </a:rPr>
              <a:t> test, and concluded that there were clear advantages to both the negative binomial and zero-inflated models, with the zero-inflated negative binomial being the clear winner. All </a:t>
            </a:r>
            <a:r>
              <a:rPr lang="en-US" sz="2000" dirty="0" err="1">
                <a:latin typeface="Calibri" pitchFamily="34" charset="0"/>
              </a:rPr>
              <a:t>Vuong</a:t>
            </a:r>
            <a:r>
              <a:rPr lang="en-US" sz="2000" dirty="0">
                <a:latin typeface="Calibri" pitchFamily="34" charset="0"/>
              </a:rPr>
              <a:t> test results are summarized in the table below.</a:t>
            </a:r>
          </a:p>
        </p:txBody>
      </p:sp>
      <p:sp>
        <p:nvSpPr>
          <p:cNvPr id="33" name="Rectangle 32"/>
          <p:cNvSpPr/>
          <p:nvPr/>
        </p:nvSpPr>
        <p:spPr>
          <a:xfrm>
            <a:off x="109728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Introduction</a:t>
            </a:r>
          </a:p>
        </p:txBody>
      </p:sp>
      <mc:AlternateContent xmlns:mc="http://schemas.openxmlformats.org/markup-compatibility/2006">
        <mc:Choice xmlns:a14="http://schemas.microsoft.com/office/drawing/2010/main" Requires="a14">
          <p:sp>
            <p:nvSpPr>
              <p:cNvPr id="13" name="Text Box 192"/>
              <p:cNvSpPr txBox="1">
                <a:spLocks noChangeArrowheads="1"/>
              </p:cNvSpPr>
              <p:nvPr/>
            </p:nvSpPr>
            <p:spPr bwMode="auto">
              <a:xfrm>
                <a:off x="11521440" y="3657600"/>
                <a:ext cx="9875520" cy="4198892"/>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primarily leverage variations of the Poisson GLM (log-linear model). In particular, the loglinear Poisson GLM</a:t>
                </a:r>
              </a:p>
              <a:p>
                <a:pPr eaLnBrk="1" hangingPunct="1"/>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𝑖</m:t>
                              </m:r>
                            </m:sub>
                          </m:sSub>
                        </m:e>
                      </m:func>
                      <m:r>
                        <a:rPr lang="en-US" sz="2000" i="1">
                          <a:latin typeface="Cambria Math" panose="02040503050406030204" pitchFamily="18" charset="0"/>
                        </a:rPr>
                        <m:t>=</m:t>
                      </m:r>
                      <m:r>
                        <a:rPr lang="en-US" sz="2000" i="1" smtClean="0">
                          <a:latin typeface="Cambria Math" panose="02040503050406030204" pitchFamily="18" charset="0"/>
                        </a:rPr>
                        <m:t>𝛼</m:t>
                      </m:r>
                      <m:r>
                        <a:rPr lang="en-US" sz="2000" i="1">
                          <a:latin typeface="Cambria Math" panose="02040503050406030204" pitchFamily="18" charset="0"/>
                        </a:rPr>
                        <m:t>+</m:t>
                      </m:r>
                      <m:r>
                        <a:rPr lang="en-US" sz="2000" i="1" smtClean="0">
                          <a:latin typeface="Cambria Math" panose="02040503050406030204" pitchFamily="18" charset="0"/>
                        </a:rPr>
                        <m:t>𝛽</m:t>
                      </m:r>
                      <m:sSub>
                        <m:sSubPr>
                          <m:ctrlPr>
                            <a:rPr lang="en-US" sz="2000" i="1" smtClean="0">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 + </m:t>
                      </m:r>
                      <m:func>
                        <m:funcPr>
                          <m:ctrlPr>
                            <a:rPr lang="en-US" sz="2000" i="1" smtClean="0">
                              <a:latin typeface="Cambria Math" panose="02040503050406030204" pitchFamily="18" charset="0"/>
                            </a:rPr>
                          </m:ctrlPr>
                        </m:funcPr>
                        <m:fName>
                          <m:r>
                            <m:rPr>
                              <m:sty m:val="p"/>
                            </m:rPr>
                            <a:rPr lang="en-US" sz="2000" i="0" smtClean="0">
                              <a:latin typeface="Cambria Math" panose="02040503050406030204" pitchFamily="18" charset="0"/>
                            </a:rPr>
                            <m:t>log</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e>
                      </m:func>
                    </m:oMath>
                  </m:oMathPara>
                </a14:m>
                <a:endParaRPr lang="en-US" sz="2000" dirty="0">
                  <a:latin typeface="Calibri" pitchFamily="34" charset="0"/>
                </a:endParaRPr>
              </a:p>
              <a:p>
                <a:pPr eaLnBrk="1" hangingPunct="1"/>
                <a:r>
                  <a:rPr lang="en-US" sz="2000" dirty="0">
                    <a:latin typeface="Calibri" pitchFamily="34" charset="0"/>
                  </a:rPr>
                  <a:t>The expansions of it are the quasi-Poisson model, where we introduce a parameter </a:t>
                </a:r>
                <a:r>
                  <a:rPr lang="el-GR" sz="2000" dirty="0">
                    <a:latin typeface="Calibri" pitchFamily="34" charset="0"/>
                  </a:rPr>
                  <a:t>φ</a:t>
                </a:r>
                <a:r>
                  <a:rPr lang="en-US" sz="2000" dirty="0">
                    <a:latin typeface="Calibri" pitchFamily="34" charset="0"/>
                  </a:rPr>
                  <a:t> to the likelihood equation so we solve</a:t>
                </a:r>
              </a:p>
              <a:p>
                <a:pPr eaLnBrk="1" hangingPunct="1"/>
                <a14:m>
                  <m:oMathPara xmlns:m="http://schemas.openxmlformats.org/officeDocument/2006/math">
                    <m:oMathParaPr>
                      <m:jc m:val="centerGroup"/>
                    </m:oMathParaPr>
                    <m:oMath xmlns:m="http://schemas.openxmlformats.org/officeDocument/2006/math">
                      <m:nary>
                        <m:naryPr>
                          <m:chr m:val="∑"/>
                          <m:ctrlPr>
                            <a:rPr lang="en-US" sz="2000" i="1" smtClean="0">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b="0" i="1" smtClean="0">
                              <a:latin typeface="Cambria Math" panose="02040503050406030204" pitchFamily="18" charset="0"/>
                            </a:rPr>
                            <m:t>𝑛</m:t>
                          </m:r>
                        </m:sup>
                        <m:e>
                          <m:f>
                            <m:fPr>
                              <m:ctrlPr>
                                <a:rPr lang="en-US" sz="2000" i="1" smtClean="0">
                                  <a:latin typeface="Cambria Math" panose="02040503050406030204" pitchFamily="18" charset="0"/>
                                </a:rPr>
                              </m:ctrlPr>
                            </m:fPr>
                            <m:num>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smtClean="0">
                                          <a:latin typeface="Cambria Math" panose="02040503050406030204" pitchFamily="18" charset="0"/>
                                        </a:rPr>
                                        <m:t>𝜇</m:t>
                                      </m:r>
                                    </m:e>
                                    <m:sub>
                                      <m:r>
                                        <a:rPr lang="en-US" sz="2000" i="1">
                                          <a:latin typeface="Cambria Math" panose="02040503050406030204" pitchFamily="18" charset="0"/>
                                        </a:rPr>
                                        <m:t>𝑖</m:t>
                                      </m:r>
                                    </m:sub>
                                  </m:sSub>
                                </m:e>
                              </m:d>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𝑖𝑗</m:t>
                                  </m:r>
                                </m:sub>
                              </m:sSub>
                            </m:num>
                            <m:den>
                              <m:r>
                                <a:rPr lang="en-US" sz="2000" i="1" smtClean="0">
                                  <a:latin typeface="Cambria Math" panose="02040503050406030204" pitchFamily="18" charset="0"/>
                                </a:rPr>
                                <m:t>𝜙</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𝜇</m:t>
                                  </m:r>
                                </m:e>
                                <m:sub>
                                  <m:r>
                                    <a:rPr lang="en-US" sz="2000" i="1">
                                      <a:latin typeface="Cambria Math" panose="02040503050406030204" pitchFamily="18" charset="0"/>
                                    </a:rPr>
                                    <m:t>𝑖</m:t>
                                  </m:r>
                                </m:sub>
                              </m:sSub>
                            </m:den>
                          </m:f>
                          <m:f>
                            <m:fPr>
                              <m:ctrlPr>
                                <a:rPr lang="en-US" sz="2000" i="1" smtClean="0">
                                  <a:latin typeface="Cambria Math" panose="02040503050406030204" pitchFamily="18" charset="0"/>
                                </a:rPr>
                              </m:ctrlPr>
                            </m:fPr>
                            <m:num>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𝜇</m:t>
                                  </m:r>
                                </m:e>
                                <m:sub>
                                  <m:r>
                                    <a:rPr lang="en-US" sz="2000" i="1">
                                      <a:latin typeface="Cambria Math" panose="02040503050406030204" pitchFamily="18" charset="0"/>
                                    </a:rPr>
                                    <m:t>𝑖</m:t>
                                  </m:r>
                                </m:sub>
                              </m:sSub>
                            </m:num>
                            <m:den>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𝜂</m:t>
                                  </m:r>
                                </m:e>
                                <m:sub>
                                  <m:r>
                                    <a:rPr lang="en-US" sz="2000" i="1">
                                      <a:latin typeface="Cambria Math" panose="02040503050406030204" pitchFamily="18" charset="0"/>
                                    </a:rPr>
                                    <m:t>𝑖</m:t>
                                  </m:r>
                                </m:sub>
                              </m:sSub>
                            </m:den>
                          </m:f>
                        </m:e>
                      </m:nary>
                      <m:r>
                        <a:rPr lang="en-US" sz="2000" i="1">
                          <a:latin typeface="Cambria Math" panose="02040503050406030204" pitchFamily="18" charset="0"/>
                        </a:rPr>
                        <m:t>=0, </m:t>
                      </m:r>
                      <m:r>
                        <a:rPr lang="en-US" sz="2000" i="1">
                          <a:latin typeface="Cambria Math" panose="02040503050406030204" pitchFamily="18" charset="0"/>
                        </a:rPr>
                        <m:t>𝑗</m:t>
                      </m:r>
                      <m:r>
                        <a:rPr lang="en-US" sz="2000" i="1">
                          <a:latin typeface="Cambria Math" panose="02040503050406030204" pitchFamily="18" charset="0"/>
                        </a:rPr>
                        <m:t> =1, ..., </m:t>
                      </m:r>
                      <m:r>
                        <a:rPr lang="en-US" sz="2000" i="1">
                          <a:latin typeface="Cambria Math" panose="02040503050406030204" pitchFamily="18" charset="0"/>
                        </a:rPr>
                        <m:t>𝑝</m:t>
                      </m:r>
                    </m:oMath>
                  </m:oMathPara>
                </a14:m>
                <a:endParaRPr lang="en-US" sz="2000" dirty="0">
                  <a:latin typeface="Calibri" pitchFamily="34" charset="0"/>
                </a:endParaRPr>
              </a:p>
              <a:p>
                <a:pPr eaLnBrk="1" hangingPunct="1"/>
                <a:r>
                  <a:rPr lang="en-US" sz="2000" dirty="0">
                    <a:latin typeface="Calibri" pitchFamily="34" charset="0"/>
                  </a:rPr>
                  <a:t>The negative binomial model arises when we assume that the mean is not fixed but is random with a </a:t>
                </a:r>
                <a14:m>
                  <m:oMath xmlns:m="http://schemas.openxmlformats.org/officeDocument/2006/math">
                    <m:r>
                      <m:rPr>
                        <m:nor/>
                      </m:rPr>
                      <a:rPr lang="en-US" sz="2000" b="0" i="0" smtClean="0">
                        <a:latin typeface="Cambria Math" panose="02040503050406030204" pitchFamily="18" charset="0"/>
                      </a:rPr>
                      <m:t>Gamma</m:t>
                    </m:r>
                    <m:r>
                      <m:rPr>
                        <m:nor/>
                      </m:rPr>
                      <a:rPr lang="en-US" sz="2000" b="0" i="0" smtClean="0">
                        <a:latin typeface="Cambria Math" panose="02040503050406030204" pitchFamily="18" charset="0"/>
                      </a:rPr>
                      <m:t>(</m:t>
                    </m:r>
                    <m:r>
                      <m:rPr>
                        <m:nor/>
                      </m:rPr>
                      <a:rPr lang="en-US" sz="2000" b="0" i="0" smtClean="0">
                        <a:latin typeface="Cambria Math" panose="02040503050406030204" pitchFamily="18" charset="0"/>
                      </a:rPr>
                      <m:t>r</m:t>
                    </m:r>
                    <m:r>
                      <m:rPr>
                        <m:nor/>
                      </m:rPr>
                      <a:rPr lang="en-US" sz="2000" b="0" i="0"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r>
                          <a:rPr lang="en-US" sz="2000" b="0" i="1" smtClean="0">
                            <a:latin typeface="Cambria Math" panose="02040503050406030204" pitchFamily="18" charset="0"/>
                          </a:rPr>
                          <m:t>𝑝</m:t>
                        </m:r>
                      </m:num>
                      <m:den>
                        <m:r>
                          <a:rPr lang="en-US" sz="2000" b="0" i="1" smtClean="0">
                            <a:latin typeface="Cambria Math" panose="02040503050406030204" pitchFamily="18" charset="0"/>
                          </a:rPr>
                          <m:t>𝑝</m:t>
                        </m:r>
                      </m:den>
                    </m:f>
                    <m:r>
                      <a:rPr lang="en-US" sz="2000" b="0" i="1" smtClean="0">
                        <a:latin typeface="Cambria Math" panose="02040503050406030204" pitchFamily="18" charset="0"/>
                      </a:rPr>
                      <m:t>)</m:t>
                    </m:r>
                  </m:oMath>
                </a14:m>
                <a:r>
                  <a:rPr lang="en-US" sz="2000" dirty="0">
                    <a:latin typeface="Calibri" pitchFamily="34" charset="0"/>
                  </a:rPr>
                  <a:t> distribution. Thus </a:t>
                </a:r>
                <a14:m>
                  <m:oMath xmlns:m="http://schemas.openxmlformats.org/officeDocument/2006/math">
                    <m:r>
                      <m:rPr>
                        <m:sty m:val="p"/>
                      </m:rPr>
                      <a:rPr lang="en-US" sz="2000" b="0" i="0" smtClean="0">
                        <a:latin typeface="Cambria Math" panose="02040503050406030204" pitchFamily="18" charset="0"/>
                      </a:rPr>
                      <m:t>Y</m:t>
                    </m:r>
                    <m:r>
                      <a:rPr lang="en-US" sz="2000" b="0" i="1" smtClean="0">
                        <a:latin typeface="Cambria Math" panose="02040503050406030204" pitchFamily="18" charset="0"/>
                      </a:rPr>
                      <m:t>∼</m:t>
                    </m:r>
                    <m:r>
                      <m:rPr>
                        <m:nor/>
                      </m:rPr>
                      <a:rPr lang="en-US" sz="2000" b="0" i="0" smtClean="0">
                        <a:latin typeface="Cambria Math" panose="02040503050406030204" pitchFamily="18" charset="0"/>
                      </a:rPr>
                      <m:t>NegBin</m:t>
                    </m:r>
                    <m:r>
                      <m:rPr>
                        <m:nor/>
                      </m:rPr>
                      <a:rPr lang="en-US" sz="2000" b="0" i="0" smtClean="0">
                        <a:latin typeface="Cambria Math" panose="02040503050406030204" pitchFamily="18" charset="0"/>
                      </a:rPr>
                      <m:t>(</m:t>
                    </m:r>
                    <m:r>
                      <m:rPr>
                        <m:nor/>
                      </m:rPr>
                      <a:rPr lang="en-US" sz="2000" b="0" i="0" smtClean="0">
                        <a:latin typeface="Cambria Math" panose="02040503050406030204" pitchFamily="18" charset="0"/>
                      </a:rPr>
                      <m:t>r</m:t>
                    </m:r>
                    <m:r>
                      <m:rPr>
                        <m:nor/>
                      </m:rPr>
                      <a:rPr lang="en-US" sz="2000" b="0" i="0" smtClean="0">
                        <a:latin typeface="Cambria Math" panose="02040503050406030204" pitchFamily="18" charset="0"/>
                      </a:rPr>
                      <m:t>,</m:t>
                    </m:r>
                    <m:r>
                      <m:rPr>
                        <m:nor/>
                      </m:rPr>
                      <a:rPr lang="en-US" sz="2000" b="0" i="0" smtClean="0">
                        <a:latin typeface="Cambria Math" panose="02040503050406030204" pitchFamily="18" charset="0"/>
                      </a:rPr>
                      <m:t>p</m:t>
                    </m:r>
                    <m:r>
                      <m:rPr>
                        <m:nor/>
                      </m:rPr>
                      <a:rPr lang="en-US" sz="2000" b="0" i="0" smtClean="0">
                        <a:latin typeface="Cambria Math" panose="02040503050406030204" pitchFamily="18" charset="0"/>
                      </a:rPr>
                      <m:t>)</m:t>
                    </m:r>
                  </m:oMath>
                </a14:m>
                <a:endParaRPr lang="en-US" sz="2000" dirty="0">
                  <a:latin typeface="Calibri" pitchFamily="34" charset="0"/>
                </a:endParaRPr>
              </a:p>
              <a:p>
                <a:pPr eaLnBrk="1" hangingPunct="1"/>
                <a:r>
                  <a:rPr lang="en-US" sz="2000" dirty="0">
                    <a:latin typeface="Calibri" pitchFamily="34" charset="0"/>
                  </a:rPr>
                  <a:t>The zero-inflated Poisson model introduces a mixed model where with some probability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𝜋</m:t>
                        </m:r>
                      </m:e>
                      <m:sub>
                        <m:r>
                          <a:rPr lang="en-US" sz="2000" b="0" i="1" smtClean="0">
                            <a:latin typeface="Cambria Math" panose="02040503050406030204" pitchFamily="18" charset="0"/>
                          </a:rPr>
                          <m:t>𝑖</m:t>
                        </m:r>
                      </m:sub>
                    </m:sSub>
                  </m:oMath>
                </a14:m>
                <a:r>
                  <a:rPr lang="en-US" sz="2000" dirty="0">
                    <a:latin typeface="Calibri" pitchFamily="34" charset="0"/>
                  </a:rPr>
                  <a:t> Y is 0 and with probability </a:t>
                </a:r>
                <a14:m>
                  <m:oMath xmlns:m="http://schemas.openxmlformats.org/officeDocument/2006/math">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𝜋</m:t>
                        </m:r>
                      </m:e>
                      <m:sub>
                        <m:r>
                          <a:rPr lang="en-US" sz="2000" b="0" i="1" smtClean="0">
                            <a:latin typeface="Cambria Math" panose="02040503050406030204" pitchFamily="18" charset="0"/>
                          </a:rPr>
                          <m:t>𝑖</m:t>
                        </m:r>
                      </m:sub>
                    </m:sSub>
                  </m:oMath>
                </a14:m>
                <a:r>
                  <a:rPr lang="en-US" sz="2000" dirty="0">
                    <a:latin typeface="Calibri" pitchFamily="34" charset="0"/>
                  </a:rPr>
                  <a:t> is distributed as Poisson.</a:t>
                </a:r>
              </a:p>
              <a:p>
                <a:pPr eaLnBrk="1" hangingPunct="1"/>
                <a:r>
                  <a:rPr lang="en-US" sz="2000" dirty="0">
                    <a:latin typeface="Calibri" pitchFamily="34" charset="0"/>
                  </a:rPr>
                  <a:t>ADD ZERO INFLATED NEGATIVE BINOMIAL</a:t>
                </a:r>
              </a:p>
              <a:p>
                <a:pPr eaLnBrk="1" hangingPunct="1"/>
                <a:endParaRPr lang="en-US" sz="2000" dirty="0">
                  <a:latin typeface="Calibri" pitchFamily="34" charset="0"/>
                </a:endParaRPr>
              </a:p>
            </p:txBody>
          </p:sp>
        </mc:Choice>
        <mc:Fallback>
          <p:sp>
            <p:nvSpPr>
              <p:cNvPr id="13" name="Text Box 192"/>
              <p:cNvSpPr txBox="1">
                <a:spLocks noRot="1" noChangeAspect="1" noMove="1" noResize="1" noEditPoints="1" noAdjustHandles="1" noChangeArrowheads="1" noChangeShapeType="1" noTextEdit="1"/>
              </p:cNvSpPr>
              <p:nvPr/>
            </p:nvSpPr>
            <p:spPr bwMode="auto">
              <a:xfrm>
                <a:off x="11521440" y="3657600"/>
                <a:ext cx="9875520" cy="4198892"/>
              </a:xfrm>
              <a:prstGeom prst="rect">
                <a:avLst/>
              </a:prstGeom>
              <a:blipFill>
                <a:blip r:embed="rId3"/>
                <a:stretch>
                  <a:fillRect l="-493" b="-2171"/>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21945600" y="8737600"/>
            <a:ext cx="9875520" cy="5122220"/>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200" dirty="0">
                <a:latin typeface="Lucida Console" panose="020B0609040504020204" pitchFamily="49" charset="0"/>
              </a:rPr>
              <a:t>Call:</a:t>
            </a:r>
          </a:p>
          <a:p>
            <a:pPr eaLnBrk="1" hangingPunct="1"/>
            <a:r>
              <a:rPr lang="en-US" sz="1200" dirty="0" err="1">
                <a:latin typeface="Lucida Console" panose="020B0609040504020204" pitchFamily="49" charset="0"/>
              </a:rPr>
              <a:t>zeroinfl</a:t>
            </a:r>
            <a:r>
              <a:rPr lang="en-US" sz="1200" dirty="0">
                <a:latin typeface="Lucida Console" panose="020B0609040504020204" pitchFamily="49" charset="0"/>
              </a:rPr>
              <a:t>(formula = </a:t>
            </a:r>
            <a:r>
              <a:rPr lang="en-US" sz="1200" dirty="0" err="1">
                <a:latin typeface="Lucida Console" panose="020B0609040504020204" pitchFamily="49" charset="0"/>
              </a:rPr>
              <a:t>number_of_reviews</a:t>
            </a:r>
            <a:r>
              <a:rPr lang="en-US" sz="1200" dirty="0">
                <a:latin typeface="Lucida Console" panose="020B0609040504020204" pitchFamily="49" charset="0"/>
              </a:rPr>
              <a:t> ~ price + availability_365 + </a:t>
            </a:r>
            <a:r>
              <a:rPr lang="en-US" sz="1200" dirty="0" err="1">
                <a:latin typeface="Lucida Console" panose="020B0609040504020204" pitchFamily="49" charset="0"/>
              </a:rPr>
              <a:t>instant_bookable</a:t>
            </a:r>
            <a:r>
              <a:rPr lang="en-US" sz="1200" dirty="0">
                <a:latin typeface="Lucida Console" panose="020B0609040504020204" pitchFamily="49" charset="0"/>
              </a:rPr>
              <a:t> + offset(log(months)), </a:t>
            </a:r>
          </a:p>
          <a:p>
            <a:pPr eaLnBrk="1" hangingPunct="1"/>
            <a:r>
              <a:rPr lang="en-US" sz="1200" dirty="0">
                <a:latin typeface="Lucida Console" panose="020B0609040504020204" pitchFamily="49" charset="0"/>
              </a:rPr>
              <a:t>    data = </a:t>
            </a:r>
            <a:r>
              <a:rPr lang="en-US" sz="1200" dirty="0" err="1">
                <a:latin typeface="Lucida Console" panose="020B0609040504020204" pitchFamily="49" charset="0"/>
              </a:rPr>
              <a:t>listings_joined</a:t>
            </a:r>
            <a:r>
              <a:rPr lang="en-US" sz="1200" dirty="0">
                <a:latin typeface="Lucida Console" panose="020B0609040504020204" pitchFamily="49" charset="0"/>
              </a:rPr>
              <a:t>, </a:t>
            </a:r>
            <a:r>
              <a:rPr lang="en-US" sz="1200" dirty="0" err="1">
                <a:latin typeface="Lucida Console" panose="020B0609040504020204" pitchFamily="49" charset="0"/>
              </a:rPr>
              <a:t>dist</a:t>
            </a:r>
            <a:r>
              <a:rPr lang="en-US" sz="1200" dirty="0">
                <a:latin typeface="Lucida Console" panose="020B0609040504020204" pitchFamily="49" charset="0"/>
              </a:rPr>
              <a:t> = "</a:t>
            </a:r>
            <a:r>
              <a:rPr lang="en-US" sz="1200" dirty="0" err="1">
                <a:latin typeface="Lucida Console" panose="020B0609040504020204" pitchFamily="49" charset="0"/>
              </a:rPr>
              <a:t>negbin</a:t>
            </a:r>
            <a:r>
              <a:rPr lang="en-US" sz="1200" dirty="0">
                <a:latin typeface="Lucida Console" panose="020B0609040504020204" pitchFamily="49" charset="0"/>
              </a:rPr>
              <a:t>")</a:t>
            </a:r>
          </a:p>
          <a:p>
            <a:pPr eaLnBrk="1" hangingPunct="1"/>
            <a:r>
              <a:rPr lang="en-US" sz="1200" dirty="0">
                <a:latin typeface="Lucida Console" panose="020B0609040504020204" pitchFamily="49" charset="0"/>
              </a:rPr>
              <a:t>Pearson residuals:</a:t>
            </a:r>
          </a:p>
          <a:p>
            <a:pPr eaLnBrk="1" hangingPunct="1"/>
            <a:r>
              <a:rPr lang="en-US" sz="1200" dirty="0">
                <a:latin typeface="Lucida Console" panose="020B0609040504020204" pitchFamily="49" charset="0"/>
              </a:rPr>
              <a:t>     Min       1Q   Median       3Q      Max </a:t>
            </a:r>
          </a:p>
          <a:p>
            <a:pPr eaLnBrk="1" hangingPunct="1"/>
            <a:r>
              <a:rPr lang="en-US" sz="1200" dirty="0">
                <a:latin typeface="Lucida Console" panose="020B0609040504020204" pitchFamily="49" charset="0"/>
              </a:rPr>
              <a:t> -0.8221  -0.6355  -0.4021   0.3047 440.1621 </a:t>
            </a:r>
          </a:p>
          <a:p>
            <a:pPr eaLnBrk="1" hangingPunct="1"/>
            <a:endParaRPr lang="en-US" sz="1200" dirty="0">
              <a:latin typeface="Lucida Console" panose="020B0609040504020204" pitchFamily="49" charset="0"/>
            </a:endParaRPr>
          </a:p>
          <a:p>
            <a:pPr eaLnBrk="1" hangingPunct="1"/>
            <a:r>
              <a:rPr lang="en-US" sz="1200" dirty="0">
                <a:latin typeface="Lucida Console" panose="020B0609040504020204" pitchFamily="49" charset="0"/>
              </a:rPr>
              <a:t>Count model coefficients (</a:t>
            </a:r>
            <a:r>
              <a:rPr lang="en-US" sz="1200" dirty="0" err="1">
                <a:latin typeface="Lucida Console" panose="020B0609040504020204" pitchFamily="49" charset="0"/>
              </a:rPr>
              <a:t>negbin</a:t>
            </a:r>
            <a:r>
              <a:rPr lang="en-US" sz="1200" dirty="0">
                <a:latin typeface="Lucida Console" panose="020B0609040504020204" pitchFamily="49" charset="0"/>
              </a:rPr>
              <a:t> with log link):</a:t>
            </a:r>
          </a:p>
          <a:p>
            <a:pPr eaLnBrk="1" hangingPunct="1"/>
            <a:r>
              <a:rPr lang="en-US" sz="1200" dirty="0">
                <a:latin typeface="Lucida Console" panose="020B0609040504020204" pitchFamily="49" charset="0"/>
              </a:rPr>
              <a:t>                    Estimate Std. Error z value </a:t>
            </a:r>
            <a:r>
              <a:rPr lang="en-US" sz="1200" dirty="0" err="1">
                <a:latin typeface="Lucida Console" panose="020B0609040504020204" pitchFamily="49" charset="0"/>
              </a:rPr>
              <a:t>Pr</a:t>
            </a:r>
            <a:r>
              <a:rPr lang="en-US" sz="1200" dirty="0">
                <a:latin typeface="Lucida Console" panose="020B0609040504020204" pitchFamily="49" charset="0"/>
              </a:rPr>
              <a:t>(&gt;|z|)    </a:t>
            </a:r>
          </a:p>
          <a:p>
            <a:pPr eaLnBrk="1" hangingPunct="1"/>
            <a:r>
              <a:rPr lang="en-US" sz="1200" dirty="0">
                <a:latin typeface="Lucida Console" panose="020B0609040504020204" pitchFamily="49" charset="0"/>
              </a:rPr>
              <a:t>(Intercept)        3.993e-02  1.846e-02   2.163   0.0306 *  </a:t>
            </a:r>
          </a:p>
          <a:p>
            <a:pPr eaLnBrk="1" hangingPunct="1"/>
            <a:r>
              <a:rPr lang="en-US" sz="1200" dirty="0">
                <a:latin typeface="Lucida Console" panose="020B0609040504020204" pitchFamily="49" charset="0"/>
              </a:rPr>
              <a:t>price             -5.161e-04  7.039e-05  -7.333 2.25e-13 ***</a:t>
            </a:r>
          </a:p>
          <a:p>
            <a:pPr eaLnBrk="1" hangingPunct="1"/>
            <a:r>
              <a:rPr lang="en-US" sz="1200" dirty="0">
                <a:latin typeface="Lucida Console" panose="020B0609040504020204" pitchFamily="49" charset="0"/>
              </a:rPr>
              <a:t>availability_365   8.291e-04  7.478e-05  11.087  &lt; 2e-16 ***</a:t>
            </a:r>
          </a:p>
          <a:p>
            <a:pPr eaLnBrk="1" hangingPunct="1"/>
            <a:r>
              <a:rPr lang="en-US" sz="1200" dirty="0" err="1">
                <a:latin typeface="Lucida Console" panose="020B0609040504020204" pitchFamily="49" charset="0"/>
              </a:rPr>
              <a:t>instant_bookablet</a:t>
            </a:r>
            <a:r>
              <a:rPr lang="en-US" sz="1200" dirty="0">
                <a:latin typeface="Lucida Console" panose="020B0609040504020204" pitchFamily="49" charset="0"/>
              </a:rPr>
              <a:t>  5.285e-01  1.765e-02  29.943  &lt; 2e-16 ***</a:t>
            </a:r>
          </a:p>
          <a:p>
            <a:pPr eaLnBrk="1" hangingPunct="1"/>
            <a:r>
              <a:rPr lang="en-US" sz="1200" dirty="0">
                <a:latin typeface="Lucida Console" panose="020B0609040504020204" pitchFamily="49" charset="0"/>
              </a:rPr>
              <a:t>Log(theta)        -2.863e-01  1.226e-02 -23.358  &lt; 2e-16 ***</a:t>
            </a:r>
          </a:p>
          <a:p>
            <a:pPr eaLnBrk="1" hangingPunct="1"/>
            <a:endParaRPr lang="en-US" sz="1200" dirty="0">
              <a:latin typeface="Lucida Console" panose="020B0609040504020204" pitchFamily="49" charset="0"/>
            </a:endParaRPr>
          </a:p>
          <a:p>
            <a:pPr eaLnBrk="1" hangingPunct="1"/>
            <a:r>
              <a:rPr lang="en-US" sz="1200" dirty="0">
                <a:latin typeface="Lucida Console" panose="020B0609040504020204" pitchFamily="49" charset="0"/>
              </a:rPr>
              <a:t>Zero-inflation model coefficients (binomial with logit link):</a:t>
            </a:r>
          </a:p>
          <a:p>
            <a:pPr eaLnBrk="1" hangingPunct="1"/>
            <a:r>
              <a:rPr lang="en-US" sz="1200" dirty="0">
                <a:latin typeface="Lucida Console" panose="020B0609040504020204" pitchFamily="49" charset="0"/>
              </a:rPr>
              <a:t>                    Estimate Std. Error  z value </a:t>
            </a:r>
            <a:r>
              <a:rPr lang="en-US" sz="1200" dirty="0" err="1">
                <a:latin typeface="Lucida Console" panose="020B0609040504020204" pitchFamily="49" charset="0"/>
              </a:rPr>
              <a:t>Pr</a:t>
            </a:r>
            <a:r>
              <a:rPr lang="en-US" sz="1200" dirty="0">
                <a:latin typeface="Lucida Console" panose="020B0609040504020204" pitchFamily="49" charset="0"/>
              </a:rPr>
              <a:t>(&gt;|z|)    </a:t>
            </a:r>
          </a:p>
          <a:p>
            <a:pPr eaLnBrk="1" hangingPunct="1"/>
            <a:r>
              <a:rPr lang="en-US" sz="1200" dirty="0">
                <a:latin typeface="Lucida Console" panose="020B0609040504020204" pitchFamily="49" charset="0"/>
              </a:rPr>
              <a:t>(Intercept)       -4.5297124  0.0372372 -121.645  &lt; 2e-16 ***</a:t>
            </a:r>
          </a:p>
          <a:p>
            <a:pPr eaLnBrk="1" hangingPunct="1"/>
            <a:r>
              <a:rPr lang="en-US" sz="1200" dirty="0">
                <a:latin typeface="Lucida Console" panose="020B0609040504020204" pitchFamily="49" charset="0"/>
              </a:rPr>
              <a:t>price              0.0008192  0.0001209    6.776 1.23e-11 ***</a:t>
            </a:r>
          </a:p>
          <a:p>
            <a:pPr eaLnBrk="1" hangingPunct="1"/>
            <a:r>
              <a:rPr lang="en-US" sz="1200" dirty="0">
                <a:latin typeface="Lucida Console" panose="020B0609040504020204" pitchFamily="49" charset="0"/>
              </a:rPr>
              <a:t>availability_365  -0.0026005  0.0001724  -15.086  &lt; 2e-16 ***</a:t>
            </a:r>
          </a:p>
          <a:p>
            <a:pPr eaLnBrk="1" hangingPunct="1"/>
            <a:r>
              <a:rPr lang="en-US" sz="1200" dirty="0" err="1">
                <a:latin typeface="Lucida Console" panose="020B0609040504020204" pitchFamily="49" charset="0"/>
              </a:rPr>
              <a:t>instant_bookablet</a:t>
            </a:r>
            <a:r>
              <a:rPr lang="en-US" sz="1200" dirty="0">
                <a:latin typeface="Lucida Console" panose="020B0609040504020204" pitchFamily="49" charset="0"/>
              </a:rPr>
              <a:t>  0.1995159  0.0426965    4.673 2.97e-06 ***</a:t>
            </a:r>
          </a:p>
          <a:p>
            <a:pPr eaLnBrk="1" hangingPunct="1"/>
            <a:r>
              <a:rPr lang="en-US" sz="1200" dirty="0">
                <a:latin typeface="Lucida Console" panose="020B0609040504020204" pitchFamily="49" charset="0"/>
              </a:rPr>
              <a:t>---</a:t>
            </a:r>
          </a:p>
          <a:p>
            <a:pPr eaLnBrk="1" hangingPunct="1"/>
            <a:r>
              <a:rPr lang="en-US" sz="1200" dirty="0" err="1">
                <a:latin typeface="Lucida Console" panose="020B0609040504020204" pitchFamily="49" charset="0"/>
              </a:rPr>
              <a:t>Signif</a:t>
            </a:r>
            <a:r>
              <a:rPr lang="en-US" sz="1200" dirty="0">
                <a:latin typeface="Lucida Console" panose="020B0609040504020204" pitchFamily="49" charset="0"/>
              </a:rPr>
              <a:t>. codes:  0 '***' 0.001 '**' 0.01 '*' 0.05 '.' 0.1 ' ' 1 </a:t>
            </a:r>
          </a:p>
          <a:p>
            <a:pPr eaLnBrk="1" hangingPunct="1"/>
            <a:endParaRPr lang="en-US" sz="1200" dirty="0">
              <a:latin typeface="Lucida Console" panose="020B0609040504020204" pitchFamily="49" charset="0"/>
            </a:endParaRPr>
          </a:p>
          <a:p>
            <a:pPr eaLnBrk="1" hangingPunct="1"/>
            <a:r>
              <a:rPr lang="en-US" sz="1200" dirty="0">
                <a:latin typeface="Lucida Console" panose="020B0609040504020204" pitchFamily="49" charset="0"/>
              </a:rPr>
              <a:t>Theta = 0.751 </a:t>
            </a:r>
          </a:p>
          <a:p>
            <a:pPr eaLnBrk="1" hangingPunct="1"/>
            <a:r>
              <a:rPr lang="en-US" sz="1200" dirty="0">
                <a:latin typeface="Lucida Console" panose="020B0609040504020204" pitchFamily="49" charset="0"/>
              </a:rPr>
              <a:t>Number of iterations in BFGS optimization: 15 </a:t>
            </a:r>
          </a:p>
          <a:p>
            <a:pPr eaLnBrk="1" hangingPunct="1"/>
            <a:r>
              <a:rPr lang="en-US" sz="1200" dirty="0">
                <a:latin typeface="Lucida Console" panose="020B0609040504020204" pitchFamily="49" charset="0"/>
              </a:rPr>
              <a:t>Log-likelihood: -8.057e+04 on 9 Df</a:t>
            </a:r>
          </a:p>
        </p:txBody>
      </p:sp>
      <p:sp>
        <p:nvSpPr>
          <p:cNvPr id="35" name="Rectangle 34"/>
          <p:cNvSpPr/>
          <p:nvPr/>
        </p:nvSpPr>
        <p:spPr>
          <a:xfrm>
            <a:off x="2194560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Model Output</a:t>
            </a:r>
          </a:p>
        </p:txBody>
      </p:sp>
      <p:sp>
        <p:nvSpPr>
          <p:cNvPr id="14" name="Text Box 193"/>
          <p:cNvSpPr txBox="1">
            <a:spLocks noChangeArrowheads="1"/>
          </p:cNvSpPr>
          <p:nvPr/>
        </p:nvSpPr>
        <p:spPr bwMode="auto">
          <a:xfrm>
            <a:off x="21941530" y="14630400"/>
            <a:ext cx="9875520" cy="3743228"/>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were able to produce a model which we felt had reasonable predictive power, in which we see a negative relationship between price and reviews, but a positive one in availability and Instant Book status. None of the coefficients provides a shocking conclusion, so this model is one that we would feel comfortable with.</a:t>
            </a:r>
          </a:p>
          <a:p>
            <a:pPr eaLnBrk="1" hangingPunct="1"/>
            <a:endParaRPr lang="en-US" sz="2000" dirty="0">
              <a:latin typeface="Calibri" pitchFamily="34" charset="0"/>
            </a:endParaRPr>
          </a:p>
          <a:p>
            <a:pPr eaLnBrk="1" hangingPunct="1"/>
            <a:r>
              <a:rPr lang="en-US" sz="2000" dirty="0">
                <a:latin typeface="Calibri" pitchFamily="34" charset="0"/>
              </a:rPr>
              <a:t>However as we can see from the histogram there are still areas which can be refined. For instance, we can see that our model provides higher weights in the mid-range of review count. We also observe that there are certain residuals that are quite large.</a:t>
            </a:r>
          </a:p>
          <a:p>
            <a:pPr eaLnBrk="1" hangingPunct="1"/>
            <a:endParaRPr lang="en-US" sz="2000" dirty="0">
              <a:latin typeface="Calibri" pitchFamily="34" charset="0"/>
            </a:endParaRPr>
          </a:p>
          <a:p>
            <a:pPr eaLnBrk="1" hangingPunct="1"/>
            <a:r>
              <a:rPr lang="en-US" sz="2000" dirty="0">
                <a:latin typeface="Calibri" pitchFamily="34" charset="0"/>
              </a:rPr>
              <a:t>The natural next steps are to understand the points with large residuals to see whether they have excessive leverage, and to refine our understanding of the number of low-review count and whether we could introduce additional variables to improve the fit.</a:t>
            </a:r>
          </a:p>
        </p:txBody>
      </p:sp>
      <p:sp>
        <p:nvSpPr>
          <p:cNvPr id="36" name="Rectangle 35"/>
          <p:cNvSpPr/>
          <p:nvPr/>
        </p:nvSpPr>
        <p:spPr>
          <a:xfrm>
            <a:off x="21941530" y="141732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mc:AlternateContent xmlns:mc="http://schemas.openxmlformats.org/markup-compatibility/2006">
        <mc:Choice xmlns:a14="http://schemas.microsoft.com/office/drawing/2010/main" Requires="a14">
          <p:sp>
            <p:nvSpPr>
              <p:cNvPr id="11" name="Text Box 190"/>
              <p:cNvSpPr txBox="1">
                <a:spLocks noChangeArrowheads="1"/>
              </p:cNvSpPr>
              <p:nvPr/>
            </p:nvSpPr>
            <p:spPr bwMode="auto">
              <a:xfrm>
                <a:off x="1097280" y="8737602"/>
                <a:ext cx="9875520" cy="5122221"/>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mn-lt"/>
                  </a:rPr>
                  <a:t>The variable we are trying to analyze, the number of reviews left on a listing, naturally takes the form of count data. Thus it is most natural to treat the random component as a Poisson-distributed random variable.</a:t>
                </a:r>
              </a:p>
              <a:p>
                <a:pPr eaLnBrk="1" hangingPunct="1"/>
                <a:endParaRPr lang="en-US" sz="2000" dirty="0">
                  <a:latin typeface="+mn-lt"/>
                </a:endParaRPr>
              </a:p>
              <a:p>
                <a:pPr eaLnBrk="1" hangingPunct="1"/>
                <a:r>
                  <a:rPr lang="en-US" sz="2000" dirty="0">
                    <a:latin typeface="+mn-lt"/>
                  </a:rPr>
                  <a:t>Poisson distributed variables have mean and variance equal, but we find in our data that the mean number of reviews is 21.3 while the standard deviation is 39.0. With the clear presence of overdispersion we turn to the quasi-Poisson and negative binomial models in order to better fit the data at hand.</a:t>
                </a:r>
              </a:p>
              <a:p>
                <a:pPr eaLnBrk="1" hangingPunct="1"/>
                <a:endParaRPr lang="en-US" sz="2000" dirty="0">
                  <a:latin typeface="+mn-lt"/>
                </a:endParaRPr>
              </a:p>
              <a:p>
                <a:pPr eaLnBrk="1" hangingPunct="1"/>
                <a:r>
                  <a:rPr lang="en-US" sz="2000" dirty="0">
                    <a:latin typeface="+mn-lt"/>
                  </a:rPr>
                  <a:t>Further, the predicted number of 0s for a Poisson distribution with </a:t>
                </a:r>
                <a14:m>
                  <m:oMath xmlns:m="http://schemas.openxmlformats.org/officeDocument/2006/math">
                    <m:r>
                      <a:rPr lang="en-US" sz="2000" b="0" i="1" smtClean="0">
                        <a:latin typeface="Cambria Math" panose="02040503050406030204" pitchFamily="18" charset="0"/>
                      </a:rPr>
                      <m:t>𝜆</m:t>
                    </m:r>
                    <m:r>
                      <a:rPr lang="en-US" sz="2000" b="0" i="1" smtClean="0">
                        <a:latin typeface="Cambria Math" panose="02040503050406030204" pitchFamily="18" charset="0"/>
                      </a:rPr>
                      <m:t>=21.3</m:t>
                    </m:r>
                  </m:oMath>
                </a14:m>
                <a:r>
                  <a:rPr lang="en-US" sz="2000" dirty="0">
                    <a:latin typeface="+mn-lt"/>
                  </a:rPr>
                  <a:t> and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=22895</m:t>
                    </m:r>
                  </m:oMath>
                </a14:m>
                <a:r>
                  <a:rPr lang="en-US" sz="2000" dirty="0">
                    <a:latin typeface="+mn-lt"/>
                  </a:rPr>
                  <a:t> is:</a:t>
                </a:r>
              </a:p>
              <a:p>
                <a:pPr eaLnBrk="1" hangingPunct="1"/>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22995</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−21.3</m:t>
                          </m:r>
                        </m:sup>
                      </m:sSup>
                      <m:r>
                        <a:rPr lang="en-US" sz="2000" b="0" i="1" smtClean="0">
                          <a:latin typeface="Cambria Math" panose="02040503050406030204" pitchFamily="18" charset="0"/>
                        </a:rPr>
                        <m:t>≈0.00001</m:t>
                      </m:r>
                    </m:oMath>
                  </m:oMathPara>
                </a14:m>
                <a:endParaRPr lang="en-US" sz="2000" b="0" dirty="0">
                  <a:latin typeface="+mn-lt"/>
                </a:endParaRPr>
              </a:p>
              <a:p>
                <a:pPr eaLnBrk="1" hangingPunct="1"/>
                <a:r>
                  <a:rPr lang="en-US" sz="2000" dirty="0">
                    <a:latin typeface="+mn-lt"/>
                  </a:rPr>
                  <a:t>In the data we observe approximately 5211 listings with 0 reviews, meaning that we have a significant zero-inflation problem. This can be addressed with the zero-inflated Poisson model.</a:t>
                </a:r>
              </a:p>
            </p:txBody>
          </p:sp>
        </mc:Choice>
        <mc:Fallback>
          <p:sp>
            <p:nvSpPr>
              <p:cNvPr id="11" name="Text Box 190"/>
              <p:cNvSpPr txBox="1">
                <a:spLocks noRot="1" noChangeAspect="1" noMove="1" noResize="1" noEditPoints="1" noAdjustHandles="1" noChangeArrowheads="1" noChangeShapeType="1" noTextEdit="1"/>
              </p:cNvSpPr>
              <p:nvPr/>
            </p:nvSpPr>
            <p:spPr bwMode="auto">
              <a:xfrm>
                <a:off x="1097280" y="8737602"/>
                <a:ext cx="9875520" cy="5122221"/>
              </a:xfrm>
              <a:prstGeom prst="rect">
                <a:avLst/>
              </a:prstGeom>
              <a:blipFill>
                <a:blip r:embed="rId4"/>
                <a:stretch>
                  <a:fillRect l="-493" r="-493"/>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152144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Results</a:t>
            </a:r>
          </a:p>
        </p:txBody>
      </p:sp>
      <p:sp>
        <p:nvSpPr>
          <p:cNvPr id="51" name="Text Box 180"/>
          <p:cNvSpPr txBox="1">
            <a:spLocks noChangeArrowheads="1"/>
          </p:cNvSpPr>
          <p:nvPr/>
        </p:nvSpPr>
        <p:spPr bwMode="auto">
          <a:xfrm>
            <a:off x="6252301" y="18359506"/>
            <a:ext cx="4709136"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r" eaLnBrk="1" hangingPunct="1"/>
            <a:r>
              <a:rPr lang="en-US" sz="1600" b="1" dirty="0">
                <a:latin typeface="Calibri" pitchFamily="34" charset="0"/>
              </a:rPr>
              <a:t>Figure 2.</a:t>
            </a:r>
            <a:r>
              <a:rPr lang="en-US" sz="1600" dirty="0">
                <a:latin typeface="Calibri" pitchFamily="34" charset="0"/>
              </a:rPr>
              <a:t> Histogram of Predicted values vs Original Data</a:t>
            </a:r>
          </a:p>
        </p:txBody>
      </p:sp>
      <p:sp>
        <p:nvSpPr>
          <p:cNvPr id="53" name="Text Box 180"/>
          <p:cNvSpPr txBox="1">
            <a:spLocks noChangeArrowheads="1"/>
          </p:cNvSpPr>
          <p:nvPr/>
        </p:nvSpPr>
        <p:spPr bwMode="auto">
          <a:xfrm>
            <a:off x="11521440" y="14173200"/>
            <a:ext cx="4650337"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a:t>
            </a:r>
            <a:r>
              <a:rPr lang="en-US" sz="1600" dirty="0" err="1">
                <a:latin typeface="Calibri" pitchFamily="34" charset="0"/>
              </a:rPr>
              <a:t>Vuong</a:t>
            </a:r>
            <a:r>
              <a:rPr lang="en-US" sz="1600" dirty="0">
                <a:latin typeface="Calibri" pitchFamily="34" charset="0"/>
              </a:rPr>
              <a:t> test results comparing different models</a:t>
            </a:r>
          </a:p>
        </p:txBody>
      </p:sp>
      <p:sp>
        <p:nvSpPr>
          <p:cNvPr id="37" name="Text Box 180"/>
          <p:cNvSpPr txBox="1">
            <a:spLocks noChangeArrowheads="1"/>
          </p:cNvSpPr>
          <p:nvPr/>
        </p:nvSpPr>
        <p:spPr bwMode="auto">
          <a:xfrm>
            <a:off x="27697490" y="7566084"/>
            <a:ext cx="3319460"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1.</a:t>
            </a:r>
            <a:r>
              <a:rPr lang="en-US" sz="1600" dirty="0">
                <a:latin typeface="Calibri" pitchFamily="34" charset="0"/>
              </a:rPr>
              <a:t> Residual plots for final models</a:t>
            </a:r>
          </a:p>
        </p:txBody>
      </p:sp>
      <p:sp>
        <p:nvSpPr>
          <p:cNvPr id="30" name="Rectangle 265"/>
          <p:cNvSpPr>
            <a:spLocks noChangeAspect="1" noChangeArrowheads="1"/>
          </p:cNvSpPr>
          <p:nvPr/>
        </p:nvSpPr>
        <p:spPr bwMode="auto">
          <a:xfrm>
            <a:off x="1097280" y="731520"/>
            <a:ext cx="1827358" cy="137160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7280" y="341481"/>
            <a:ext cx="2058346" cy="2058346"/>
          </a:xfrm>
          <a:prstGeom prst="rect">
            <a:avLst/>
          </a:prstGeom>
        </p:spPr>
      </p:pic>
      <p:pic>
        <p:nvPicPr>
          <p:cNvPr id="6" name="Picture 5">
            <a:extLst>
              <a:ext uri="{FF2B5EF4-FFF2-40B4-BE49-F238E27FC236}">
                <a16:creationId xmlns:a16="http://schemas.microsoft.com/office/drawing/2014/main" id="{67256104-ABF5-4B26-8DC8-6E5B23A698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0938" y="14173200"/>
            <a:ext cx="4731862" cy="4186306"/>
          </a:xfrm>
          <a:prstGeom prst="rect">
            <a:avLst/>
          </a:prstGeom>
        </p:spPr>
      </p:pic>
      <p:pic>
        <p:nvPicPr>
          <p:cNvPr id="18" name="Picture 17">
            <a:extLst>
              <a:ext uri="{FF2B5EF4-FFF2-40B4-BE49-F238E27FC236}">
                <a16:creationId xmlns:a16="http://schemas.microsoft.com/office/drawing/2014/main" id="{DF4DFA66-6AE8-44F1-847E-333E9D664F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7280" y="14173200"/>
            <a:ext cx="4731862" cy="4186306"/>
          </a:xfrm>
          <a:prstGeom prst="rect">
            <a:avLst/>
          </a:prstGeom>
        </p:spPr>
      </p:pic>
      <p:sp>
        <p:nvSpPr>
          <p:cNvPr id="39" name="Text Box 180">
            <a:extLst>
              <a:ext uri="{FF2B5EF4-FFF2-40B4-BE49-F238E27FC236}">
                <a16:creationId xmlns:a16="http://schemas.microsoft.com/office/drawing/2014/main" id="{E7AE8475-E2BA-4B31-8741-D0177C12CCCF}"/>
              </a:ext>
            </a:extLst>
          </p:cNvPr>
          <p:cNvSpPr txBox="1">
            <a:spLocks noChangeArrowheads="1"/>
          </p:cNvSpPr>
          <p:nvPr/>
        </p:nvSpPr>
        <p:spPr bwMode="auto">
          <a:xfrm>
            <a:off x="1336783" y="18359505"/>
            <a:ext cx="4252856"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Figure 1.</a:t>
            </a:r>
            <a:r>
              <a:rPr lang="en-US" sz="1600" dirty="0">
                <a:latin typeface="Calibri" pitchFamily="34" charset="0"/>
              </a:rPr>
              <a:t> Deviance Comparison of Poisson Models</a:t>
            </a:r>
          </a:p>
        </p:txBody>
      </p:sp>
      <p:graphicFrame>
        <p:nvGraphicFramePr>
          <p:cNvPr id="42" name="Table 41">
            <a:extLst>
              <a:ext uri="{FF2B5EF4-FFF2-40B4-BE49-F238E27FC236}">
                <a16:creationId xmlns:a16="http://schemas.microsoft.com/office/drawing/2014/main" id="{BB038153-30BE-4F58-84BF-92D9B006533D}"/>
              </a:ext>
            </a:extLst>
          </p:cNvPr>
          <p:cNvGraphicFramePr>
            <a:graphicFrameLocks noGrp="1"/>
          </p:cNvGraphicFramePr>
          <p:nvPr>
            <p:extLst>
              <p:ext uri="{D42A27DB-BD31-4B8C-83A1-F6EECF244321}">
                <p14:modId xmlns:p14="http://schemas.microsoft.com/office/powerpoint/2010/main" val="1214898014"/>
              </p:ext>
            </p:extLst>
          </p:nvPr>
        </p:nvGraphicFramePr>
        <p:xfrm>
          <a:off x="11521440" y="14505946"/>
          <a:ext cx="9875520" cy="3867682"/>
        </p:xfrm>
        <a:graphic>
          <a:graphicData uri="http://schemas.openxmlformats.org/drawingml/2006/table">
            <a:tbl>
              <a:tblPr firstRow="1" bandRow="1">
                <a:tableStyleId>{5C22544A-7EE6-4342-B048-85BDC9FD1C3A}</a:tableStyleId>
              </a:tblPr>
              <a:tblGrid>
                <a:gridCol w="4937760">
                  <a:extLst>
                    <a:ext uri="{9D8B030D-6E8A-4147-A177-3AD203B41FA5}">
                      <a16:colId xmlns:a16="http://schemas.microsoft.com/office/drawing/2014/main" val="584864979"/>
                    </a:ext>
                  </a:extLst>
                </a:gridCol>
                <a:gridCol w="4937760">
                  <a:extLst>
                    <a:ext uri="{9D8B030D-6E8A-4147-A177-3AD203B41FA5}">
                      <a16:colId xmlns:a16="http://schemas.microsoft.com/office/drawing/2014/main" val="3666933411"/>
                    </a:ext>
                  </a:extLst>
                </a:gridCol>
              </a:tblGrid>
              <a:tr h="588443">
                <a:tc>
                  <a:txBody>
                    <a:bodyPr/>
                    <a:lstStyle/>
                    <a:p>
                      <a:r>
                        <a:rPr lang="en-US" sz="2400" dirty="0"/>
                        <a:t>Models Compared (winner in italics)</a:t>
                      </a:r>
                    </a:p>
                  </a:txBody>
                  <a:tcPr/>
                </a:tc>
                <a:tc>
                  <a:txBody>
                    <a:bodyPr/>
                    <a:lstStyle/>
                    <a:p>
                      <a:r>
                        <a:rPr lang="en-US" sz="2400" dirty="0" err="1"/>
                        <a:t>Vuong</a:t>
                      </a:r>
                      <a:r>
                        <a:rPr lang="en-US" sz="2400" dirty="0"/>
                        <a:t> z-statistic</a:t>
                      </a:r>
                    </a:p>
                  </a:txBody>
                  <a:tcPr/>
                </a:tc>
                <a:extLst>
                  <a:ext uri="{0D108BD9-81ED-4DB2-BD59-A6C34878D82A}">
                    <a16:rowId xmlns:a16="http://schemas.microsoft.com/office/drawing/2014/main" val="732664663"/>
                  </a:ext>
                </a:extLst>
              </a:tr>
              <a:tr h="588443">
                <a:tc>
                  <a:txBody>
                    <a:bodyPr/>
                    <a:lstStyle/>
                    <a:p>
                      <a:r>
                        <a:rPr lang="en-US" sz="2000" dirty="0"/>
                        <a:t>Poisson and </a:t>
                      </a:r>
                      <a:r>
                        <a:rPr lang="en-US" sz="2000" i="1" dirty="0"/>
                        <a:t>Negative Binomial</a:t>
                      </a:r>
                    </a:p>
                  </a:txBody>
                  <a:tcPr/>
                </a:tc>
                <a:tc>
                  <a:txBody>
                    <a:bodyPr/>
                    <a:lstStyle/>
                    <a:p>
                      <a:r>
                        <a:rPr lang="en-US" sz="2000" dirty="0"/>
                        <a:t>79.34</a:t>
                      </a:r>
                    </a:p>
                  </a:txBody>
                  <a:tcPr/>
                </a:tc>
                <a:extLst>
                  <a:ext uri="{0D108BD9-81ED-4DB2-BD59-A6C34878D82A}">
                    <a16:rowId xmlns:a16="http://schemas.microsoft.com/office/drawing/2014/main" val="3193283604"/>
                  </a:ext>
                </a:extLst>
              </a:tr>
              <a:tr h="588443">
                <a:tc>
                  <a:txBody>
                    <a:bodyPr/>
                    <a:lstStyle/>
                    <a:p>
                      <a:r>
                        <a:rPr lang="en-US" sz="2000" i="0" dirty="0"/>
                        <a:t>Poisson and </a:t>
                      </a:r>
                      <a:r>
                        <a:rPr lang="en-US" sz="2000" i="1" dirty="0"/>
                        <a:t>Zero-inflated Poisson</a:t>
                      </a:r>
                      <a:endParaRPr lang="en-US" sz="2000" i="0" dirty="0"/>
                    </a:p>
                  </a:txBody>
                  <a:tcPr/>
                </a:tc>
                <a:tc>
                  <a:txBody>
                    <a:bodyPr/>
                    <a:lstStyle/>
                    <a:p>
                      <a:r>
                        <a:rPr lang="en-US" sz="2000" dirty="0"/>
                        <a:t>79.74</a:t>
                      </a:r>
                    </a:p>
                  </a:txBody>
                  <a:tcPr/>
                </a:tc>
                <a:extLst>
                  <a:ext uri="{0D108BD9-81ED-4DB2-BD59-A6C34878D82A}">
                    <a16:rowId xmlns:a16="http://schemas.microsoft.com/office/drawing/2014/main" val="2803021129"/>
                  </a:ext>
                </a:extLst>
              </a:tr>
              <a:tr h="700273">
                <a:tc>
                  <a:txBody>
                    <a:bodyPr/>
                    <a:lstStyle/>
                    <a:p>
                      <a:r>
                        <a:rPr lang="en-US" sz="2000" i="0" dirty="0"/>
                        <a:t>Zero-inflated Poisson and </a:t>
                      </a:r>
                      <a:r>
                        <a:rPr lang="en-US" sz="2000" i="1" dirty="0"/>
                        <a:t>Negative Binomial</a:t>
                      </a:r>
                      <a:endParaRPr lang="en-US" sz="2000" i="0" dirty="0"/>
                    </a:p>
                  </a:txBody>
                  <a:tcPr/>
                </a:tc>
                <a:tc>
                  <a:txBody>
                    <a:bodyPr/>
                    <a:lstStyle/>
                    <a:p>
                      <a:r>
                        <a:rPr lang="en-US" sz="2000" dirty="0"/>
                        <a:t>62.27</a:t>
                      </a:r>
                    </a:p>
                  </a:txBody>
                  <a:tcPr/>
                </a:tc>
                <a:extLst>
                  <a:ext uri="{0D108BD9-81ED-4DB2-BD59-A6C34878D82A}">
                    <a16:rowId xmlns:a16="http://schemas.microsoft.com/office/drawing/2014/main" val="44431426"/>
                  </a:ext>
                </a:extLst>
              </a:tr>
              <a:tr h="700273">
                <a:tc>
                  <a:txBody>
                    <a:bodyPr/>
                    <a:lstStyle/>
                    <a:p>
                      <a:r>
                        <a:rPr lang="en-US" sz="2000" i="1" dirty="0"/>
                        <a:t>Zero-inflated Negative Binomial </a:t>
                      </a:r>
                      <a:r>
                        <a:rPr lang="en-US" sz="2000" i="0" dirty="0"/>
                        <a:t>and Negative Binomial</a:t>
                      </a:r>
                      <a:endParaRPr lang="en-US" sz="2000" i="1" dirty="0"/>
                    </a:p>
                  </a:txBody>
                  <a:tcPr/>
                </a:tc>
                <a:tc>
                  <a:txBody>
                    <a:bodyPr/>
                    <a:lstStyle/>
                    <a:p>
                      <a:r>
                        <a:rPr lang="en-US" sz="2000" dirty="0"/>
                        <a:t>36.45</a:t>
                      </a:r>
                    </a:p>
                  </a:txBody>
                  <a:tcPr/>
                </a:tc>
                <a:extLst>
                  <a:ext uri="{0D108BD9-81ED-4DB2-BD59-A6C34878D82A}">
                    <a16:rowId xmlns:a16="http://schemas.microsoft.com/office/drawing/2014/main" val="1390133807"/>
                  </a:ext>
                </a:extLst>
              </a:tr>
              <a:tr h="700273">
                <a:tc>
                  <a:txBody>
                    <a:bodyPr/>
                    <a:lstStyle/>
                    <a:p>
                      <a:r>
                        <a:rPr lang="en-US" sz="2000" i="0" dirty="0"/>
                        <a:t>Zero-inflated Poisson and </a:t>
                      </a:r>
                      <a:r>
                        <a:rPr lang="en-US" sz="2000" i="1" dirty="0"/>
                        <a:t>Zero-inflated Negative Binomial</a:t>
                      </a:r>
                      <a:endParaRPr lang="en-US" sz="2000" i="0" dirty="0"/>
                    </a:p>
                  </a:txBody>
                  <a:tcPr/>
                </a:tc>
                <a:tc>
                  <a:txBody>
                    <a:bodyPr/>
                    <a:lstStyle/>
                    <a:p>
                      <a:r>
                        <a:rPr lang="en-US" sz="2000" dirty="0"/>
                        <a:t>63.45</a:t>
                      </a:r>
                    </a:p>
                  </a:txBody>
                  <a:tcPr/>
                </a:tc>
                <a:extLst>
                  <a:ext uri="{0D108BD9-81ED-4DB2-BD59-A6C34878D82A}">
                    <a16:rowId xmlns:a16="http://schemas.microsoft.com/office/drawing/2014/main" val="2857314112"/>
                  </a:ext>
                </a:extLst>
              </a:tr>
            </a:tbl>
          </a:graphicData>
        </a:graphic>
      </p:graphicFrame>
      <p:pic>
        <p:nvPicPr>
          <p:cNvPr id="21" name="Picture 20">
            <a:extLst>
              <a:ext uri="{FF2B5EF4-FFF2-40B4-BE49-F238E27FC236}">
                <a16:creationId xmlns:a16="http://schemas.microsoft.com/office/drawing/2014/main" id="{1917B270-A5AC-475E-9803-D4AAE69313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894742" y="3200400"/>
            <a:ext cx="4924936" cy="4357120"/>
          </a:xfrm>
          <a:prstGeom prst="rect">
            <a:avLst/>
          </a:prstGeom>
        </p:spPr>
      </p:pic>
      <p:graphicFrame>
        <p:nvGraphicFramePr>
          <p:cNvPr id="22" name="Table 21">
            <a:extLst>
              <a:ext uri="{FF2B5EF4-FFF2-40B4-BE49-F238E27FC236}">
                <a16:creationId xmlns:a16="http://schemas.microsoft.com/office/drawing/2014/main" id="{377DCEA4-57CE-4BD0-94E6-FFC081A963F2}"/>
              </a:ext>
            </a:extLst>
          </p:cNvPr>
          <p:cNvGraphicFramePr>
            <a:graphicFrameLocks noGrp="1"/>
          </p:cNvGraphicFramePr>
          <p:nvPr>
            <p:extLst>
              <p:ext uri="{D42A27DB-BD31-4B8C-83A1-F6EECF244321}">
                <p14:modId xmlns:p14="http://schemas.microsoft.com/office/powerpoint/2010/main" val="245551368"/>
              </p:ext>
            </p:extLst>
          </p:nvPr>
        </p:nvGraphicFramePr>
        <p:xfrm>
          <a:off x="21945600" y="3206212"/>
          <a:ext cx="4949142" cy="4359872"/>
        </p:xfrm>
        <a:graphic>
          <a:graphicData uri="http://schemas.openxmlformats.org/drawingml/2006/table">
            <a:tbl>
              <a:tblPr firstRow="1" bandRow="1">
                <a:tableStyleId>{5C22544A-7EE6-4342-B048-85BDC9FD1C3A}</a:tableStyleId>
              </a:tblPr>
              <a:tblGrid>
                <a:gridCol w="1649714">
                  <a:extLst>
                    <a:ext uri="{9D8B030D-6E8A-4147-A177-3AD203B41FA5}">
                      <a16:colId xmlns:a16="http://schemas.microsoft.com/office/drawing/2014/main" val="2271883343"/>
                    </a:ext>
                  </a:extLst>
                </a:gridCol>
                <a:gridCol w="1649714">
                  <a:extLst>
                    <a:ext uri="{9D8B030D-6E8A-4147-A177-3AD203B41FA5}">
                      <a16:colId xmlns:a16="http://schemas.microsoft.com/office/drawing/2014/main" val="716043565"/>
                    </a:ext>
                  </a:extLst>
                </a:gridCol>
                <a:gridCol w="1649714">
                  <a:extLst>
                    <a:ext uri="{9D8B030D-6E8A-4147-A177-3AD203B41FA5}">
                      <a16:colId xmlns:a16="http://schemas.microsoft.com/office/drawing/2014/main" val="45608328"/>
                    </a:ext>
                  </a:extLst>
                </a:gridCol>
              </a:tblGrid>
              <a:tr h="989215">
                <a:tc>
                  <a:txBody>
                    <a:bodyPr/>
                    <a:lstStyle/>
                    <a:p>
                      <a:r>
                        <a:rPr lang="en-US" sz="2400" dirty="0"/>
                        <a:t>Model</a:t>
                      </a:r>
                    </a:p>
                  </a:txBody>
                  <a:tcPr/>
                </a:tc>
                <a:tc>
                  <a:txBody>
                    <a:bodyPr/>
                    <a:lstStyle/>
                    <a:p>
                      <a:r>
                        <a:rPr lang="en-US" sz="2400" dirty="0"/>
                        <a:t>Predicted # of zeros</a:t>
                      </a:r>
                    </a:p>
                  </a:txBody>
                  <a:tcPr/>
                </a:tc>
                <a:tc>
                  <a:txBody>
                    <a:bodyPr/>
                    <a:lstStyle/>
                    <a:p>
                      <a:r>
                        <a:rPr lang="en-US" sz="2400" dirty="0"/>
                        <a:t>Variance</a:t>
                      </a:r>
                    </a:p>
                  </a:txBody>
                  <a:tcPr/>
                </a:tc>
                <a:extLst>
                  <a:ext uri="{0D108BD9-81ED-4DB2-BD59-A6C34878D82A}">
                    <a16:rowId xmlns:a16="http://schemas.microsoft.com/office/drawing/2014/main" val="125032321"/>
                  </a:ext>
                </a:extLst>
              </a:tr>
              <a:tr h="476289">
                <a:tc>
                  <a:txBody>
                    <a:bodyPr/>
                    <a:lstStyle/>
                    <a:p>
                      <a:r>
                        <a:rPr lang="en-US" sz="2000" dirty="0"/>
                        <a:t>Poisson</a:t>
                      </a:r>
                    </a:p>
                  </a:txBody>
                  <a:tcPr/>
                </a:tc>
                <a:tc>
                  <a:txBody>
                    <a:bodyPr/>
                    <a:lstStyle/>
                    <a:p>
                      <a:r>
                        <a:rPr lang="en-US" sz="2000" dirty="0"/>
                        <a:t>760</a:t>
                      </a:r>
                    </a:p>
                  </a:txBody>
                  <a:tcPr/>
                </a:tc>
                <a:tc>
                  <a:txBody>
                    <a:bodyPr/>
                    <a:lstStyle/>
                    <a:p>
                      <a:r>
                        <a:rPr lang="en-US" sz="2000" dirty="0"/>
                        <a:t>19.71</a:t>
                      </a:r>
                    </a:p>
                  </a:txBody>
                  <a:tcPr/>
                </a:tc>
                <a:extLst>
                  <a:ext uri="{0D108BD9-81ED-4DB2-BD59-A6C34878D82A}">
                    <a16:rowId xmlns:a16="http://schemas.microsoft.com/office/drawing/2014/main" val="3966148313"/>
                  </a:ext>
                </a:extLst>
              </a:tr>
              <a:tr h="842664">
                <a:tc>
                  <a:txBody>
                    <a:bodyPr/>
                    <a:lstStyle/>
                    <a:p>
                      <a:r>
                        <a:rPr lang="en-US" sz="2000" dirty="0"/>
                        <a:t>Zero-inflated Poisson</a:t>
                      </a:r>
                    </a:p>
                  </a:txBody>
                  <a:tcPr/>
                </a:tc>
                <a:tc>
                  <a:txBody>
                    <a:bodyPr/>
                    <a:lstStyle/>
                    <a:p>
                      <a:r>
                        <a:rPr lang="en-US" sz="2000" dirty="0"/>
                        <a:t>5265</a:t>
                      </a:r>
                    </a:p>
                  </a:txBody>
                  <a:tcPr/>
                </a:tc>
                <a:tc>
                  <a:txBody>
                    <a:bodyPr/>
                    <a:lstStyle/>
                    <a:p>
                      <a:r>
                        <a:rPr lang="en-US" sz="2000" dirty="0"/>
                        <a:t>15.73</a:t>
                      </a:r>
                    </a:p>
                  </a:txBody>
                  <a:tcPr/>
                </a:tc>
                <a:extLst>
                  <a:ext uri="{0D108BD9-81ED-4DB2-BD59-A6C34878D82A}">
                    <a16:rowId xmlns:a16="http://schemas.microsoft.com/office/drawing/2014/main" val="2853486755"/>
                  </a:ext>
                </a:extLst>
              </a:tr>
              <a:tr h="842664">
                <a:tc>
                  <a:txBody>
                    <a:bodyPr/>
                    <a:lstStyle/>
                    <a:p>
                      <a:r>
                        <a:rPr lang="en-US" sz="2000" dirty="0"/>
                        <a:t>Negative Binomial</a:t>
                      </a:r>
                    </a:p>
                  </a:txBody>
                  <a:tcPr/>
                </a:tc>
                <a:tc>
                  <a:txBody>
                    <a:bodyPr/>
                    <a:lstStyle/>
                    <a:p>
                      <a:r>
                        <a:rPr lang="en-US" sz="2000" dirty="0"/>
                        <a:t>559</a:t>
                      </a:r>
                    </a:p>
                  </a:txBody>
                  <a:tcPr/>
                </a:tc>
                <a:tc>
                  <a:txBody>
                    <a:bodyPr/>
                    <a:lstStyle/>
                    <a:p>
                      <a:r>
                        <a:rPr lang="en-US" sz="2000" dirty="0"/>
                        <a:t>17.96</a:t>
                      </a:r>
                    </a:p>
                  </a:txBody>
                  <a:tcPr/>
                </a:tc>
                <a:extLst>
                  <a:ext uri="{0D108BD9-81ED-4DB2-BD59-A6C34878D82A}">
                    <a16:rowId xmlns:a16="http://schemas.microsoft.com/office/drawing/2014/main" val="1271225521"/>
                  </a:ext>
                </a:extLst>
              </a:tr>
              <a:tr h="1209040">
                <a:tc>
                  <a:txBody>
                    <a:bodyPr/>
                    <a:lstStyle/>
                    <a:p>
                      <a:r>
                        <a:rPr lang="en-US" sz="2000" dirty="0"/>
                        <a:t>Zero-inflated Negative Binomial</a:t>
                      </a:r>
                    </a:p>
                  </a:txBody>
                  <a:tcPr/>
                </a:tc>
                <a:tc>
                  <a:txBody>
                    <a:bodyPr/>
                    <a:lstStyle/>
                    <a:p>
                      <a:r>
                        <a:rPr lang="en-US" sz="2000" dirty="0"/>
                        <a:t>4219</a:t>
                      </a:r>
                    </a:p>
                  </a:txBody>
                  <a:tcPr/>
                </a:tc>
                <a:tc>
                  <a:txBody>
                    <a:bodyPr/>
                    <a:lstStyle/>
                    <a:p>
                      <a:r>
                        <a:rPr lang="en-US" sz="2000" dirty="0"/>
                        <a:t>23.43</a:t>
                      </a:r>
                    </a:p>
                  </a:txBody>
                  <a:tcPr/>
                </a:tc>
                <a:extLst>
                  <a:ext uri="{0D108BD9-81ED-4DB2-BD59-A6C34878D82A}">
                    <a16:rowId xmlns:a16="http://schemas.microsoft.com/office/drawing/2014/main" val="4246028572"/>
                  </a:ext>
                </a:extLst>
              </a:tr>
            </a:tbl>
          </a:graphicData>
        </a:graphic>
      </p:graphicFrame>
      <p:sp>
        <p:nvSpPr>
          <p:cNvPr id="46" name="Text Box 180">
            <a:extLst>
              <a:ext uri="{FF2B5EF4-FFF2-40B4-BE49-F238E27FC236}">
                <a16:creationId xmlns:a16="http://schemas.microsoft.com/office/drawing/2014/main" id="{1BBF82CD-93E1-435A-B7CF-6E9E57D33BF6}"/>
              </a:ext>
            </a:extLst>
          </p:cNvPr>
          <p:cNvSpPr txBox="1">
            <a:spLocks noChangeArrowheads="1"/>
          </p:cNvSpPr>
          <p:nvPr/>
        </p:nvSpPr>
        <p:spPr bwMode="auto">
          <a:xfrm>
            <a:off x="22760441" y="7560838"/>
            <a:ext cx="3319460"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1.</a:t>
            </a:r>
            <a:r>
              <a:rPr lang="en-US" sz="1600" dirty="0">
                <a:latin typeface="Calibri" pitchFamily="34" charset="0"/>
              </a:rPr>
              <a:t> Residual plots for final models</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1062</Words>
  <Application>Microsoft Office PowerPoint</Application>
  <PresentationFormat>Custom</PresentationFormat>
  <Paragraphs>105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Lucida Console</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George Liu</cp:lastModifiedBy>
  <cp:revision>111</cp:revision>
  <cp:lastPrinted>2013-02-12T02:21:55Z</cp:lastPrinted>
  <dcterms:created xsi:type="dcterms:W3CDTF">2013-02-10T21:14:48Z</dcterms:created>
  <dcterms:modified xsi:type="dcterms:W3CDTF">2019-05-05T22:21:10Z</dcterms:modified>
</cp:coreProperties>
</file>