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70" d="100"/>
          <a:sy n="70" d="100"/>
        </p:scale>
        <p:origin x="-4831" y="-3123"/>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DEF-4F41-9EB8-1A823B1C025F}"/>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DEF-4F41-9EB8-1A823B1C025F}"/>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1DEF-4F41-9EB8-1A823B1C025F}"/>
            </c:ext>
          </c:extLst>
        </c:ser>
        <c:dLbls>
          <c:showLegendKey val="0"/>
          <c:showVal val="0"/>
          <c:showCatName val="0"/>
          <c:showSerName val="0"/>
          <c:showPercent val="0"/>
          <c:showBubbleSize val="0"/>
        </c:dLbls>
        <c:gapWidth val="150"/>
        <c:axId val="523463672"/>
        <c:axId val="523467592"/>
      </c:barChart>
      <c:catAx>
        <c:axId val="523463672"/>
        <c:scaling>
          <c:orientation val="minMax"/>
        </c:scaling>
        <c:delete val="0"/>
        <c:axPos val="b"/>
        <c:numFmt formatCode="General" sourceLinked="0"/>
        <c:majorTickMark val="out"/>
        <c:minorTickMark val="none"/>
        <c:tickLblPos val="nextTo"/>
        <c:crossAx val="523467592"/>
        <c:crosses val="autoZero"/>
        <c:auto val="1"/>
        <c:lblAlgn val="ctr"/>
        <c:lblOffset val="100"/>
        <c:noMultiLvlLbl val="0"/>
      </c:catAx>
      <c:valAx>
        <c:axId val="523467592"/>
        <c:scaling>
          <c:orientation val="minMax"/>
        </c:scaling>
        <c:delete val="0"/>
        <c:axPos val="l"/>
        <c:majorGridlines/>
        <c:numFmt formatCode="General" sourceLinked="1"/>
        <c:majorTickMark val="out"/>
        <c:minorTickMark val="none"/>
        <c:tickLblPos val="nextTo"/>
        <c:crossAx val="52346367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5/3/2019</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5/3/2019</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rPr>
              <a:t>RegressionModeling</a:t>
            </a:r>
            <a:r>
              <a:rPr lang="en-US" sz="4800" b="1" dirty="0">
                <a:solidFill>
                  <a:schemeClr val="accent3">
                    <a:lumMod val="20000"/>
                    <a:lumOff val="80000"/>
                  </a:schemeClr>
                </a:solidFill>
              </a:rPr>
              <a:t> Using Airbnb Data of Melbourne  </a:t>
            </a:r>
          </a:p>
          <a:p>
            <a:pPr algn="ctr" eaLnBrk="1" hangingPunct="1"/>
            <a:r>
              <a:rPr lang="en-US" sz="4800" b="1" dirty="0">
                <a:solidFill>
                  <a:schemeClr val="accent3">
                    <a:lumMod val="20000"/>
                    <a:lumOff val="80000"/>
                  </a:schemeClr>
                </a:solidFill>
              </a:rPr>
              <a:t>Group: 3 Sigma  </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accent3">
                    <a:lumMod val="20000"/>
                    <a:lumOff val="80000"/>
                  </a:schemeClr>
                </a:solidFill>
              </a:rPr>
              <a:t>Xixi</a:t>
            </a:r>
            <a:r>
              <a:rPr lang="en-US" sz="2800" dirty="0">
                <a:solidFill>
                  <a:schemeClr val="accent3">
                    <a:lumMod val="20000"/>
                    <a:lumOff val="80000"/>
                  </a:schemeClr>
                </a:solidFill>
              </a:rPr>
              <a:t> Chen; </a:t>
            </a:r>
            <a:r>
              <a:rPr lang="en-US" sz="2800" dirty="0" err="1">
                <a:solidFill>
                  <a:schemeClr val="accent3">
                    <a:lumMod val="20000"/>
                    <a:lumOff val="80000"/>
                  </a:schemeClr>
                </a:solidFill>
              </a:rPr>
              <a:t>Lixian</a:t>
            </a:r>
            <a:r>
              <a:rPr lang="en-US" sz="2800" dirty="0">
                <a:solidFill>
                  <a:schemeClr val="accent3">
                    <a:lumMod val="20000"/>
                    <a:lumOff val="80000"/>
                  </a:schemeClr>
                </a:solidFill>
              </a:rPr>
              <a:t> Chen; George Liu; </a:t>
            </a:r>
            <a:r>
              <a:rPr lang="en-US" sz="2800" dirty="0" err="1">
                <a:solidFill>
                  <a:schemeClr val="accent3">
                    <a:lumMod val="20000"/>
                    <a:lumOff val="80000"/>
                  </a:schemeClr>
                </a:solidFill>
              </a:rPr>
              <a:t>Yuhao</a:t>
            </a:r>
            <a:r>
              <a:rPr lang="en-US" sz="2800" dirty="0">
                <a:solidFill>
                  <a:schemeClr val="accent3">
                    <a:lumMod val="20000"/>
                    <a:lumOff val="80000"/>
                  </a:schemeClr>
                </a:solidFill>
              </a:rPr>
              <a:t> Wang</a:t>
            </a:r>
          </a:p>
          <a:p>
            <a:pPr algn="ctr" eaLnBrk="1" hangingPunct="1"/>
            <a:r>
              <a:rPr lang="en-US" sz="2800" dirty="0">
                <a:solidFill>
                  <a:schemeClr val="accent3">
                    <a:lumMod val="20000"/>
                    <a:lumOff val="80000"/>
                  </a:schemeClr>
                </a:solidFill>
              </a:rPr>
              <a:t>Columbia University</a:t>
            </a:r>
          </a:p>
        </p:txBody>
      </p:sp>
      <p:sp>
        <p:nvSpPr>
          <p:cNvPr id="24" name="TextBox 23"/>
          <p:cNvSpPr txBox="1"/>
          <p:nvPr/>
        </p:nvSpPr>
        <p:spPr>
          <a:xfrm>
            <a:off x="1280162" y="20025361"/>
            <a:ext cx="4837375" cy="972780"/>
          </a:xfrm>
          <a:prstGeom prst="rect">
            <a:avLst/>
          </a:prstGeom>
          <a:solidFill>
            <a:schemeClr val="accent1">
              <a:lumMod val="40000"/>
              <a:lumOff val="60000"/>
            </a:schemeClr>
          </a:solidFill>
        </p:spPr>
        <p:txBody>
          <a:bodyPr wrap="none" lIns="48971" tIns="24486" rIns="48971" bIns="24486" rtlCol="0">
            <a:spAutoFit/>
          </a:bodyPr>
          <a:lstStyle/>
          <a:p>
            <a:r>
              <a:rPr lang="en-US" sz="2000"/>
              <a:t>Lixian Chen</a:t>
            </a:r>
          </a:p>
          <a:p>
            <a:r>
              <a:rPr lang="en-US" sz="2000"/>
              <a:t>Department of Statistics, Columbia University</a:t>
            </a:r>
          </a:p>
          <a:p>
            <a:r>
              <a:rPr lang="en-US" sz="2000"/>
              <a:t>Email: lc3359@Columbia.edu</a:t>
            </a:r>
            <a:endParaRPr lang="en-US" sz="2000" dirty="0"/>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r>
              <a:rPr lang="en-US" sz="900" dirty="0"/>
              <a:t>  </a:t>
            </a:r>
          </a:p>
          <a:p>
            <a:pPr marL="244855" indent="-244855">
              <a:buFont typeface="+mj-lt"/>
              <a:buAutoNum type="arabicPeriod"/>
            </a:pPr>
            <a:endParaRPr lang="en-US" sz="900" dirty="0"/>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analyze a dataset drawn from </a:t>
            </a:r>
            <a:r>
              <a:rPr lang="en-US" sz="2000" dirty="0" err="1">
                <a:latin typeface="Calibri" pitchFamily="34" charset="0"/>
              </a:rPr>
              <a:t>AirBnB</a:t>
            </a:r>
            <a:r>
              <a:rPr lang="en-US" sz="2000" dirty="0">
                <a:latin typeface="Calibri" pitchFamily="34" charset="0"/>
              </a:rPr>
              <a:t> listings in Melbourne, Australia. In order to understand the drivers of conversion and engagement as measured by review count and predict the number of reviews that a listing is able to generate, we attempt to fit a loglinear model (Poisson GLM) as well as variations in order to deal with overdispersion and zero inflation in the data given a set of predictors.</a:t>
            </a:r>
          </a:p>
          <a:p>
            <a:pPr eaLnBrk="1" hangingPunct="1"/>
            <a:endParaRPr lang="en-US" sz="2000" dirty="0">
              <a:latin typeface="Calibri" pitchFamily="34" charset="0"/>
            </a:endParaRPr>
          </a:p>
          <a:p>
            <a:pPr eaLnBrk="1" hangingPunct="1"/>
            <a:r>
              <a:rPr lang="en-US" sz="2000" dirty="0">
                <a:latin typeface="Calibri" pitchFamily="34" charset="0"/>
              </a:rPr>
              <a:t>In particular, because we are not privy to data about bookings given our data is scraped from the </a:t>
            </a:r>
            <a:r>
              <a:rPr lang="en-US" sz="2000" dirty="0" err="1">
                <a:latin typeface="Calibri" pitchFamily="34" charset="0"/>
              </a:rPr>
              <a:t>AirBnB</a:t>
            </a:r>
            <a:r>
              <a:rPr lang="en-US" sz="2000" dirty="0">
                <a:latin typeface="Calibri" pitchFamily="34" charset="0"/>
              </a:rPr>
              <a:t> site, we leverage factors that are likely to be predictors of historic conversion such as price, Instant Book, and availability. We also consider other variables such as months listed and property type that may have effects on reviews independent of conversion.</a:t>
            </a: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latin typeface="Calibri" pitchFamily="34" charset="0"/>
              </a:rPr>
              <a:t>Ran Poisson, negative binomial Poisson, quasi-Poisson, zero-inflated Poisson, zero-inflated negative binomial</a:t>
            </a:r>
          </a:p>
          <a:p>
            <a:pPr marL="342900" indent="-342900" eaLnBrk="1" hangingPunct="1">
              <a:buFont typeface="Arial" panose="020B0604020202020204" pitchFamily="34" charset="0"/>
              <a:buChar char="•"/>
            </a:pPr>
            <a:r>
              <a:rPr lang="en-US" sz="2000" dirty="0">
                <a:latin typeface="Calibri" pitchFamily="34" charset="0"/>
              </a:rPr>
              <a:t>Using </a:t>
            </a:r>
            <a:r>
              <a:rPr lang="en-US" sz="2000" dirty="0" err="1">
                <a:latin typeface="Calibri" pitchFamily="34" charset="0"/>
              </a:rPr>
              <a:t>Vuong</a:t>
            </a:r>
            <a:r>
              <a:rPr lang="en-US" sz="2000" dirty="0">
                <a:latin typeface="Calibri" pitchFamily="34" charset="0"/>
              </a:rPr>
              <a:t> test, determined that</a:t>
            </a:r>
          </a:p>
          <a:p>
            <a:pPr marL="1085850" lvl="1" indent="-342900" eaLnBrk="1" hangingPunct="1">
              <a:buFont typeface="Arial" panose="020B0604020202020204" pitchFamily="34" charset="0"/>
              <a:buChar char="•"/>
            </a:pPr>
            <a:r>
              <a:rPr lang="en-US" sz="2000" dirty="0">
                <a:latin typeface="Calibri" pitchFamily="34" charset="0"/>
              </a:rPr>
              <a:t>negative binomial &gt; Poisson</a:t>
            </a:r>
          </a:p>
          <a:p>
            <a:pPr marL="1085850" lvl="1" indent="-342900" eaLnBrk="1" hangingPunct="1">
              <a:buFont typeface="Arial" panose="020B0604020202020204" pitchFamily="34" charset="0"/>
              <a:buChar char="•"/>
            </a:pPr>
            <a:r>
              <a:rPr lang="en-US" sz="2000" dirty="0">
                <a:latin typeface="Calibri" pitchFamily="34" charset="0"/>
              </a:rPr>
              <a:t>Negative binomial &gt; zero-inflated Poisson</a:t>
            </a:r>
          </a:p>
          <a:p>
            <a:pPr marL="1085850" lvl="1" indent="-342900" eaLnBrk="1" hangingPunct="1">
              <a:buFont typeface="Arial" panose="020B0604020202020204" pitchFamily="34" charset="0"/>
              <a:buChar char="•"/>
            </a:pPr>
            <a:r>
              <a:rPr lang="en-US" sz="2000" dirty="0">
                <a:latin typeface="Calibri" pitchFamily="34" charset="0"/>
              </a:rPr>
              <a:t>Zero-inflated negative binomial &gt; negative binomial</a:t>
            </a:r>
          </a:p>
          <a:p>
            <a:pPr marL="1085850" lvl="1" indent="-342900" eaLnBrk="1" hangingPunct="1">
              <a:buFont typeface="Arial" panose="020B0604020202020204" pitchFamily="34" charset="0"/>
              <a:buChar char="•"/>
            </a:pPr>
            <a:r>
              <a:rPr lang="en-US" sz="2000" dirty="0">
                <a:latin typeface="Calibri" pitchFamily="34" charset="0"/>
              </a:rPr>
              <a:t>Zero-inflated negative binomial &gt; zero-inflated Poisson</a:t>
            </a:r>
          </a:p>
          <a:p>
            <a:pPr marL="1085850" lvl="1" indent="-342900" eaLnBrk="1" hangingPunct="1">
              <a:buFont typeface="Arial" panose="020B0604020202020204" pitchFamily="34" charset="0"/>
              <a:buChar char="•"/>
            </a:pPr>
            <a:r>
              <a:rPr lang="en-US" sz="2000" dirty="0">
                <a:latin typeface="Calibri" pitchFamily="34" charset="0"/>
              </a:rPr>
              <a:t>Zero-inflated negative binomial &gt; Poisson</a:t>
            </a:r>
          </a:p>
          <a:p>
            <a:pPr marL="342900" indent="-342900" eaLnBrk="1" hangingPunct="1">
              <a:buFont typeface="Arial" panose="020B0604020202020204" pitchFamily="34" charset="0"/>
              <a:buChar char="•"/>
            </a:pPr>
            <a:r>
              <a:rPr lang="en-US" sz="2000" dirty="0">
                <a:latin typeface="Calibri" pitchFamily="34" charset="0"/>
              </a:rPr>
              <a:t>Quasi-Poisson estimation output hard to understand. Output nearly identical to Poisson</a:t>
            </a:r>
            <a:r>
              <a:rPr lang="en-US" sz="2000">
                <a:latin typeface="Calibri" pitchFamily="34" charset="0"/>
              </a:rPr>
              <a:t>, overdispersion parameter very large</a:t>
            </a:r>
            <a:endParaRPr lang="en-US" sz="2000" dirty="0">
              <a:latin typeface="Calibri" pitchFamily="34" charset="0"/>
            </a:endParaRPr>
          </a:p>
          <a:p>
            <a:pPr marL="342900" indent="-342900" eaLnBrk="1" hangingPunct="1">
              <a:buFont typeface="Arial" panose="020B0604020202020204" pitchFamily="34" charset="0"/>
              <a:buChar char="•"/>
            </a:pPr>
            <a:endParaRPr lang="en-US" sz="2000" dirty="0">
              <a:latin typeface="Calibri" pitchFamily="34" charset="0"/>
            </a:endParaRP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Introduction</a:t>
            </a:r>
          </a:p>
        </p:txBody>
      </p:sp>
      <mc:AlternateContent xmlns:mc="http://schemas.openxmlformats.org/markup-compatibility/2006">
        <mc:Choice xmlns:a14="http://schemas.microsoft.com/office/drawing/2010/main" Requires="a14">
          <p:sp>
            <p:nvSpPr>
              <p:cNvPr id="13" name="Text Box 192"/>
              <p:cNvSpPr txBox="1">
                <a:spLocks noChangeArrowheads="1"/>
              </p:cNvSpPr>
              <p:nvPr/>
            </p:nvSpPr>
            <p:spPr bwMode="auto">
              <a:xfrm>
                <a:off x="11521440" y="365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primarily leverage variations of the Poisson GLM (log-linear model). In particular, the loglinear Poisson GLM</a:t>
                </a:r>
              </a:p>
              <a:p>
                <a:pPr eaLnBrk="1" hangingPunct="1"/>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𝑖</m:t>
                              </m:r>
                            </m:sub>
                          </m:sSub>
                        </m:e>
                      </m:func>
                      <m:r>
                        <a:rPr lang="en-US" sz="2000" i="1">
                          <a:latin typeface="Cambria Math" panose="02040503050406030204" pitchFamily="18" charset="0"/>
                        </a:rPr>
                        <m:t>=</m:t>
                      </m:r>
                      <m:r>
                        <a:rPr lang="en-US" sz="2000" i="1" smtClean="0">
                          <a:latin typeface="Cambria Math" panose="02040503050406030204" pitchFamily="18" charset="0"/>
                        </a:rPr>
                        <m:t>𝛼</m:t>
                      </m:r>
                      <m:r>
                        <a:rPr lang="en-US" sz="2000" i="1">
                          <a:latin typeface="Cambria Math" panose="02040503050406030204" pitchFamily="18" charset="0"/>
                        </a:rPr>
                        <m:t>+</m:t>
                      </m:r>
                      <m:r>
                        <a:rPr lang="en-US" sz="2000" i="1" smtClean="0">
                          <a:latin typeface="Cambria Math" panose="02040503050406030204" pitchFamily="18" charset="0"/>
                        </a:rPr>
                        <m:t>𝛽</m:t>
                      </m:r>
                      <m:sSub>
                        <m:sSubPr>
                          <m:ctrlPr>
                            <a:rPr lang="en-US" sz="2000" i="1" smtClean="0">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 + </m:t>
                      </m:r>
                      <m:func>
                        <m:funcPr>
                          <m:ctrlPr>
                            <a:rPr lang="en-US" sz="2000" i="1" smtClean="0">
                              <a:latin typeface="Cambria Math" panose="02040503050406030204" pitchFamily="18" charset="0"/>
                            </a:rPr>
                          </m:ctrlPr>
                        </m:funcPr>
                        <m:fName>
                          <m:r>
                            <m:rPr>
                              <m:sty m:val="p"/>
                            </m:rPr>
                            <a:rPr lang="en-US" sz="2000" i="0" smtClean="0">
                              <a:latin typeface="Cambria Math" panose="02040503050406030204" pitchFamily="18" charset="0"/>
                            </a:rPr>
                            <m:t>log</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func>
                    </m:oMath>
                  </m:oMathPara>
                </a14:m>
                <a:endParaRPr lang="en-US" sz="2000" dirty="0">
                  <a:latin typeface="Calibri" pitchFamily="34" charset="0"/>
                </a:endParaRPr>
              </a:p>
              <a:p>
                <a:pPr eaLnBrk="1" hangingPunct="1"/>
                <a:r>
                  <a:rPr lang="en-US" sz="2000" dirty="0">
                    <a:latin typeface="Calibri" pitchFamily="34" charset="0"/>
                  </a:rPr>
                  <a:t>The expansions of it are the quasi-Poisson model, where we introduce a parameter </a:t>
                </a:r>
                <a:r>
                  <a:rPr lang="el-GR" sz="2000" dirty="0">
                    <a:latin typeface="Calibri" pitchFamily="34" charset="0"/>
                  </a:rPr>
                  <a:t>φ</a:t>
                </a:r>
                <a:r>
                  <a:rPr lang="en-US" sz="2000" dirty="0">
                    <a:latin typeface="Calibri" pitchFamily="34" charset="0"/>
                  </a:rPr>
                  <a:t> to the likelihood equation so we solve</a:t>
                </a:r>
              </a:p>
              <a:p>
                <a:pPr eaLnBrk="1" hangingPunct="1"/>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b="0" i="1" smtClean="0">
                              <a:latin typeface="Cambria Math" panose="02040503050406030204" pitchFamily="18" charset="0"/>
                            </a:rPr>
                            <m:t>𝑛</m:t>
                          </m:r>
                        </m:sup>
                        <m:e>
                          <m:f>
                            <m:fPr>
                              <m:ctrlPr>
                                <a:rPr lang="en-US" sz="2000" i="1" smtClean="0">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e>
                              </m:d>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𝑖𝑗</m:t>
                                  </m:r>
                                </m:sub>
                              </m:sSub>
                            </m:num>
                            <m:den>
                              <m:r>
                                <a:rPr lang="en-US" sz="2000" i="1" smtClean="0">
                                  <a:latin typeface="Cambria Math" panose="02040503050406030204" pitchFamily="18" charset="0"/>
                                </a:rPr>
                                <m:t>𝜙</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den>
                          </m:f>
                          <m:f>
                            <m:fPr>
                              <m:ctrlPr>
                                <a:rPr lang="en-US" sz="2000" i="1" smtClean="0">
                                  <a:latin typeface="Cambria Math" panose="02040503050406030204" pitchFamily="18" charset="0"/>
                                </a:rPr>
                              </m:ctrlPr>
                            </m:fPr>
                            <m:num>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𝜇</m:t>
                                  </m:r>
                                </m:e>
                                <m:sub>
                                  <m:r>
                                    <a:rPr lang="en-US" sz="2000" i="1">
                                      <a:latin typeface="Cambria Math" panose="02040503050406030204" pitchFamily="18" charset="0"/>
                                    </a:rPr>
                                    <m:t>𝑖</m:t>
                                  </m:r>
                                </m:sub>
                              </m:sSub>
                            </m:num>
                            <m:den>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𝜂</m:t>
                                  </m:r>
                                </m:e>
                                <m:sub>
                                  <m:r>
                                    <a:rPr lang="en-US" sz="2000" i="1">
                                      <a:latin typeface="Cambria Math" panose="02040503050406030204" pitchFamily="18" charset="0"/>
                                    </a:rPr>
                                    <m:t>𝑖</m:t>
                                  </m:r>
                                </m:sub>
                              </m:sSub>
                            </m:den>
                          </m:f>
                        </m:e>
                      </m:nary>
                      <m:r>
                        <a:rPr lang="en-US" sz="2000" i="1">
                          <a:latin typeface="Cambria Math" panose="02040503050406030204" pitchFamily="18" charset="0"/>
                        </a:rPr>
                        <m:t>=0, </m:t>
                      </m:r>
                      <m:r>
                        <a:rPr lang="en-US" sz="2000" i="1">
                          <a:latin typeface="Cambria Math" panose="02040503050406030204" pitchFamily="18" charset="0"/>
                        </a:rPr>
                        <m:t>𝑗</m:t>
                      </m:r>
                      <m:r>
                        <a:rPr lang="en-US" sz="2000" i="1">
                          <a:latin typeface="Cambria Math" panose="02040503050406030204" pitchFamily="18" charset="0"/>
                        </a:rPr>
                        <m:t> =1, ..., </m:t>
                      </m:r>
                      <m:r>
                        <a:rPr lang="en-US" sz="2000" i="1">
                          <a:latin typeface="Cambria Math" panose="02040503050406030204" pitchFamily="18" charset="0"/>
                        </a:rPr>
                        <m:t>𝑝</m:t>
                      </m:r>
                    </m:oMath>
                  </m:oMathPara>
                </a14:m>
                <a:endParaRPr lang="en-US" sz="2000" dirty="0">
                  <a:latin typeface="Calibri" pitchFamily="34" charset="0"/>
                </a:endParaRPr>
              </a:p>
              <a:p>
                <a:pPr eaLnBrk="1" hangingPunct="1"/>
                <a:r>
                  <a:rPr lang="en-US" sz="2000" dirty="0">
                    <a:latin typeface="Calibri" pitchFamily="34" charset="0"/>
                  </a:rPr>
                  <a:t>The negative binomial model arises when we assume that the mean is not fixed but is random with a </a:t>
                </a:r>
                <a14:m>
                  <m:oMath xmlns:m="http://schemas.openxmlformats.org/officeDocument/2006/math">
                    <m:r>
                      <m:rPr>
                        <m:nor/>
                      </m:rPr>
                      <a:rPr lang="en-US" sz="2000" b="0" i="0" smtClean="0">
                        <a:latin typeface="Cambria Math" panose="02040503050406030204" pitchFamily="18" charset="0"/>
                      </a:rPr>
                      <m:t>Gamma</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r>
                          <a:rPr lang="en-US" sz="2000" b="0" i="1" smtClean="0">
                            <a:latin typeface="Cambria Math" panose="02040503050406030204" pitchFamily="18" charset="0"/>
                          </a:rPr>
                          <m:t>𝑝</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itchFamily="34" charset="0"/>
                  </a:rPr>
                  <a:t> distribution. Thus </a:t>
                </a:r>
                <a14:m>
                  <m:oMath xmlns:m="http://schemas.openxmlformats.org/officeDocument/2006/math">
                    <m:r>
                      <m:rPr>
                        <m:sty m:val="p"/>
                      </m:rPr>
                      <a:rPr lang="en-US" sz="2000" b="0" i="0" smtClean="0">
                        <a:latin typeface="Cambria Math" panose="02040503050406030204" pitchFamily="18" charset="0"/>
                      </a:rPr>
                      <m:t>Y</m:t>
                    </m:r>
                    <m:r>
                      <a:rPr lang="en-US" sz="2000" b="0" i="1" smtClean="0">
                        <a:latin typeface="Cambria Math" panose="02040503050406030204" pitchFamily="18" charset="0"/>
                      </a:rPr>
                      <m:t>∼</m:t>
                    </m:r>
                    <m:r>
                      <m:rPr>
                        <m:nor/>
                      </m:rPr>
                      <a:rPr lang="en-US" sz="2000" b="0" i="0" smtClean="0">
                        <a:latin typeface="Cambria Math" panose="02040503050406030204" pitchFamily="18" charset="0"/>
                      </a:rPr>
                      <m:t>NegBin</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r</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p</m:t>
                    </m:r>
                    <m:r>
                      <m:rPr>
                        <m:nor/>
                      </m:rPr>
                      <a:rPr lang="en-US" sz="2000" b="0" i="0" smtClean="0">
                        <a:latin typeface="Cambria Math" panose="02040503050406030204" pitchFamily="18" charset="0"/>
                      </a:rPr>
                      <m:t>)</m:t>
                    </m:r>
                  </m:oMath>
                </a14:m>
                <a:endParaRPr lang="en-US" sz="2000" dirty="0">
                  <a:latin typeface="Calibri" pitchFamily="34" charset="0"/>
                </a:endParaRPr>
              </a:p>
              <a:p>
                <a:pPr eaLnBrk="1" hangingPunct="1"/>
                <a:r>
                  <a:rPr lang="en-US" sz="2000" dirty="0">
                    <a:latin typeface="Calibri" pitchFamily="34" charset="0"/>
                  </a:rPr>
                  <a:t>The zero-inflated Poisson model introduces a mixed model where with some probability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Y is 0 and with probability </a:t>
                </a:r>
                <a14:m>
                  <m:oMath xmlns:m="http://schemas.openxmlformats.org/officeDocument/2006/math">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𝜋</m:t>
                        </m:r>
                      </m:e>
                      <m:sub>
                        <m:r>
                          <a:rPr lang="en-US" sz="2000" b="0" i="1" smtClean="0">
                            <a:latin typeface="Cambria Math" panose="02040503050406030204" pitchFamily="18" charset="0"/>
                          </a:rPr>
                          <m:t>𝑖</m:t>
                        </m:r>
                      </m:sub>
                    </m:sSub>
                  </m:oMath>
                </a14:m>
                <a:r>
                  <a:rPr lang="en-US" sz="2000" dirty="0">
                    <a:latin typeface="Calibri" pitchFamily="34" charset="0"/>
                  </a:rPr>
                  <a:t> is distributed as Poisson.</a:t>
                </a:r>
              </a:p>
              <a:p>
                <a:pPr eaLnBrk="1" hangingPunct="1"/>
                <a:r>
                  <a:rPr lang="en-US" sz="2000" dirty="0">
                    <a:latin typeface="Calibri" pitchFamily="34" charset="0"/>
                  </a:rPr>
                  <a:t>ADD ZERO INFLATED NEGATIVE BINOMIAL</a:t>
                </a:r>
              </a:p>
              <a:p>
                <a:pPr eaLnBrk="1" hangingPunct="1"/>
                <a:endParaRPr lang="en-US" sz="2000" dirty="0">
                  <a:latin typeface="Calibri" pitchFamily="34" charset="0"/>
                </a:endParaRPr>
              </a:p>
            </p:txBody>
          </p:sp>
        </mc:Choice>
        <mc:Fallback>
          <p:sp>
            <p:nvSpPr>
              <p:cNvPr id="13" name="Text Box 192"/>
              <p:cNvSpPr txBox="1">
                <a:spLocks noRot="1" noChangeAspect="1" noMove="1" noResize="1" noEditPoints="1" noAdjustHandles="1" noChangeArrowheads="1" noChangeShapeType="1" noTextEdit="1"/>
              </p:cNvSpPr>
              <p:nvPr/>
            </p:nvSpPr>
            <p:spPr bwMode="auto">
              <a:xfrm>
                <a:off x="11521440" y="3657600"/>
                <a:ext cx="9875520" cy="4198892"/>
              </a:xfrm>
              <a:prstGeom prst="rect">
                <a:avLst/>
              </a:prstGeom>
              <a:blipFill>
                <a:blip r:embed="rId2"/>
                <a:stretch>
                  <a:fillRect l="-493" b="-2171"/>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extLst>
                    <a:ext uri="{9D8B030D-6E8A-4147-A177-3AD203B41FA5}">
                      <a16:colId xmlns:a16="http://schemas.microsoft.com/office/drawing/2014/main" val="20000"/>
                    </a:ext>
                  </a:extLst>
                </a:gridCol>
                <a:gridCol w="2399807">
                  <a:extLst>
                    <a:ext uri="{9D8B030D-6E8A-4147-A177-3AD203B41FA5}">
                      <a16:colId xmlns:a16="http://schemas.microsoft.com/office/drawing/2014/main" val="20001"/>
                    </a:ext>
                  </a:extLst>
                </a:gridCol>
                <a:gridCol w="2399807">
                  <a:extLst>
                    <a:ext uri="{9D8B030D-6E8A-4147-A177-3AD203B41FA5}">
                      <a16:colId xmlns:a16="http://schemas.microsoft.com/office/drawing/2014/main" val="20002"/>
                    </a:ext>
                  </a:extLst>
                </a:gridCol>
                <a:gridCol w="2399807">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r>
                        <a:rPr lang="en-US" sz="2400" dirty="0"/>
                        <a:t>Item</a:t>
                      </a:r>
                    </a:p>
                  </a:txBody>
                  <a:tcPr marT="22861" marB="22861" anchor="ctr"/>
                </a:tc>
                <a:tc>
                  <a:txBody>
                    <a:bodyPr/>
                    <a:lstStyle/>
                    <a:p>
                      <a:pPr algn="ctr"/>
                      <a:r>
                        <a:rPr lang="en-US" sz="2400" dirty="0"/>
                        <a:t>800</a:t>
                      </a:r>
                    </a:p>
                  </a:txBody>
                  <a:tcPr marT="22861" marB="22861" anchor="ctr"/>
                </a:tc>
                <a:tc>
                  <a:txBody>
                    <a:bodyPr/>
                    <a:lstStyle/>
                    <a:p>
                      <a:pPr algn="ctr"/>
                      <a:r>
                        <a:rPr lang="en-US" sz="2400" dirty="0"/>
                        <a:t>790</a:t>
                      </a:r>
                    </a:p>
                  </a:txBody>
                  <a:tcPr marT="22861" marB="22861" anchor="ctr"/>
                </a:tc>
                <a:tc>
                  <a:txBody>
                    <a:bodyPr/>
                    <a:lstStyle/>
                    <a:p>
                      <a:pPr algn="ctr"/>
                      <a:r>
                        <a:rPr lang="en-US" sz="2400" dirty="0"/>
                        <a:t>4001</a:t>
                      </a:r>
                    </a:p>
                  </a:txBody>
                  <a:tcPr marT="22861" marB="22861" anchor="ctr"/>
                </a:tc>
                <a:extLst>
                  <a:ext uri="{0D108BD9-81ED-4DB2-BD59-A6C34878D82A}">
                    <a16:rowId xmlns:a16="http://schemas.microsoft.com/office/drawing/2014/main" val="10001"/>
                  </a:ext>
                </a:extLst>
              </a:tr>
              <a:tr h="518083">
                <a:tc>
                  <a:txBody>
                    <a:bodyPr/>
                    <a:lstStyle/>
                    <a:p>
                      <a:r>
                        <a:rPr lang="en-US" sz="2400" dirty="0"/>
                        <a:t>Item</a:t>
                      </a:r>
                    </a:p>
                  </a:txBody>
                  <a:tcPr marT="22861" marB="22861" anchor="ctr"/>
                </a:tc>
                <a:tc>
                  <a:txBody>
                    <a:bodyPr/>
                    <a:lstStyle/>
                    <a:p>
                      <a:pPr algn="ctr"/>
                      <a:r>
                        <a:rPr lang="en-US" sz="2400" dirty="0"/>
                        <a:t>356</a:t>
                      </a:r>
                    </a:p>
                  </a:txBody>
                  <a:tcPr marT="22861" marB="22861" anchor="ctr"/>
                </a:tc>
                <a:tc>
                  <a:txBody>
                    <a:bodyPr/>
                    <a:lstStyle/>
                    <a:p>
                      <a:pPr algn="ctr"/>
                      <a:r>
                        <a:rPr lang="en-US" sz="2400" dirty="0"/>
                        <a:t>856</a:t>
                      </a:r>
                    </a:p>
                  </a:txBody>
                  <a:tcPr marT="22861" marB="22861" anchor="ctr"/>
                </a:tc>
                <a:tc>
                  <a:txBody>
                    <a:bodyPr/>
                    <a:lstStyle/>
                    <a:p>
                      <a:pPr algn="ctr"/>
                      <a:r>
                        <a:rPr lang="en-US" sz="2400" dirty="0"/>
                        <a:t>290</a:t>
                      </a:r>
                    </a:p>
                  </a:txBody>
                  <a:tcPr marT="22861" marB="22861" anchor="ctr"/>
                </a:tc>
                <a:extLst>
                  <a:ext uri="{0D108BD9-81ED-4DB2-BD59-A6C34878D82A}">
                    <a16:rowId xmlns:a16="http://schemas.microsoft.com/office/drawing/2014/main" val="10002"/>
                  </a:ext>
                </a:extLst>
              </a:tr>
              <a:tr h="518083">
                <a:tc>
                  <a:txBody>
                    <a:bodyPr/>
                    <a:lstStyle/>
                    <a:p>
                      <a:r>
                        <a:rPr lang="en-US" sz="2400" dirty="0"/>
                        <a:t>Item</a:t>
                      </a:r>
                    </a:p>
                  </a:txBody>
                  <a:tcPr marT="22861" marB="22861" anchor="ctr"/>
                </a:tc>
                <a:tc>
                  <a:txBody>
                    <a:bodyPr/>
                    <a:lstStyle/>
                    <a:p>
                      <a:pPr algn="ctr"/>
                      <a:r>
                        <a:rPr lang="en-US" sz="2400" dirty="0"/>
                        <a:t>228</a:t>
                      </a:r>
                    </a:p>
                  </a:txBody>
                  <a:tcPr marT="22861" marB="22861" anchor="ctr"/>
                </a:tc>
                <a:tc>
                  <a:txBody>
                    <a:bodyPr/>
                    <a:lstStyle/>
                    <a:p>
                      <a:pPr algn="ctr"/>
                      <a:r>
                        <a:rPr lang="en-US" sz="2400" dirty="0"/>
                        <a:t>134</a:t>
                      </a:r>
                    </a:p>
                  </a:txBody>
                  <a:tcPr marT="22861" marB="22861" anchor="ctr"/>
                </a:tc>
                <a:tc>
                  <a:txBody>
                    <a:bodyPr/>
                    <a:lstStyle/>
                    <a:p>
                      <a:pPr algn="ctr"/>
                      <a:r>
                        <a:rPr lang="en-US" sz="2400" dirty="0"/>
                        <a:t>238</a:t>
                      </a:r>
                    </a:p>
                  </a:txBody>
                  <a:tcPr marT="22861" marB="22861" anchor="ctr"/>
                </a:tc>
                <a:extLst>
                  <a:ext uri="{0D108BD9-81ED-4DB2-BD59-A6C34878D82A}">
                    <a16:rowId xmlns:a16="http://schemas.microsoft.com/office/drawing/2014/main" val="10003"/>
                  </a:ext>
                </a:extLst>
              </a:tr>
              <a:tr h="518083">
                <a:tc>
                  <a:txBody>
                    <a:bodyPr/>
                    <a:lstStyle/>
                    <a:p>
                      <a:r>
                        <a:rPr lang="en-US" sz="2400" dirty="0"/>
                        <a:t>Item</a:t>
                      </a:r>
                    </a:p>
                  </a:txBody>
                  <a:tcPr marT="22861" marB="22861" anchor="ctr"/>
                </a:tc>
                <a:tc>
                  <a:txBody>
                    <a:bodyPr/>
                    <a:lstStyle/>
                    <a:p>
                      <a:pPr algn="ctr"/>
                      <a:r>
                        <a:rPr lang="en-US" sz="2400" dirty="0"/>
                        <a:t>954</a:t>
                      </a:r>
                    </a:p>
                  </a:txBody>
                  <a:tcPr marT="22861" marB="22861" anchor="ctr"/>
                </a:tc>
                <a:tc>
                  <a:txBody>
                    <a:bodyPr/>
                    <a:lstStyle/>
                    <a:p>
                      <a:pPr algn="ctr"/>
                      <a:r>
                        <a:rPr lang="en-US" sz="2400" dirty="0"/>
                        <a:t>875</a:t>
                      </a:r>
                    </a:p>
                  </a:txBody>
                  <a:tcPr marT="22861" marB="22861" anchor="ctr"/>
                </a:tc>
                <a:tc>
                  <a:txBody>
                    <a:bodyPr/>
                    <a:lstStyle/>
                    <a:p>
                      <a:pPr algn="ctr"/>
                      <a:r>
                        <a:rPr lang="en-US" sz="2400" dirty="0"/>
                        <a:t>976</a:t>
                      </a:r>
                    </a:p>
                  </a:txBody>
                  <a:tcPr marT="22861" marB="22861" anchor="ctr"/>
                </a:tc>
                <a:extLst>
                  <a:ext uri="{0D108BD9-81ED-4DB2-BD59-A6C34878D82A}">
                    <a16:rowId xmlns:a16="http://schemas.microsoft.com/office/drawing/2014/main" val="10004"/>
                  </a:ext>
                </a:extLst>
              </a:tr>
              <a:tr h="518083">
                <a:tc>
                  <a:txBody>
                    <a:bodyPr/>
                    <a:lstStyle/>
                    <a:p>
                      <a:r>
                        <a:rPr lang="en-US" sz="2400" dirty="0"/>
                        <a:t>Item</a:t>
                      </a:r>
                    </a:p>
                  </a:txBody>
                  <a:tcPr marT="22861" marB="22861" anchor="ctr"/>
                </a:tc>
                <a:tc>
                  <a:txBody>
                    <a:bodyPr/>
                    <a:lstStyle/>
                    <a:p>
                      <a:pPr algn="ctr"/>
                      <a:r>
                        <a:rPr lang="en-US" sz="2400" dirty="0"/>
                        <a:t>324</a:t>
                      </a:r>
                    </a:p>
                  </a:txBody>
                  <a:tcPr marT="22861" marB="22861" anchor="ctr"/>
                </a:tc>
                <a:tc>
                  <a:txBody>
                    <a:bodyPr/>
                    <a:lstStyle/>
                    <a:p>
                      <a:pPr algn="ctr"/>
                      <a:r>
                        <a:rPr lang="en-US" sz="2400" dirty="0"/>
                        <a:t>325</a:t>
                      </a:r>
                    </a:p>
                  </a:txBody>
                  <a:tcPr marT="22861" marB="22861" anchor="ctr"/>
                </a:tc>
                <a:tc>
                  <a:txBody>
                    <a:bodyPr/>
                    <a:lstStyle/>
                    <a:p>
                      <a:pPr algn="ctr"/>
                      <a:r>
                        <a:rPr lang="en-US" sz="2400" dirty="0"/>
                        <a:t>301</a:t>
                      </a:r>
                    </a:p>
                  </a:txBody>
                  <a:tcPr marT="22861" marB="22861" anchor="ctr"/>
                </a:tc>
                <a:extLst>
                  <a:ext uri="{0D108BD9-81ED-4DB2-BD59-A6C34878D82A}">
                    <a16:rowId xmlns:a16="http://schemas.microsoft.com/office/drawing/2014/main" val="10005"/>
                  </a:ext>
                </a:extLst>
              </a:tr>
              <a:tr h="518083">
                <a:tc>
                  <a:txBody>
                    <a:bodyPr/>
                    <a:lstStyle/>
                    <a:p>
                      <a:r>
                        <a:rPr lang="en-US" sz="2400" dirty="0"/>
                        <a:t>Item</a:t>
                      </a:r>
                    </a:p>
                  </a:txBody>
                  <a:tcPr marT="22861" marB="22861" anchor="ctr"/>
                </a:tc>
                <a:tc>
                  <a:txBody>
                    <a:bodyPr/>
                    <a:lstStyle/>
                    <a:p>
                      <a:pPr algn="ctr"/>
                      <a:r>
                        <a:rPr lang="en-US" sz="2400" dirty="0"/>
                        <a:t>199</a:t>
                      </a:r>
                    </a:p>
                  </a:txBody>
                  <a:tcPr marT="22861" marB="22861" anchor="ctr"/>
                </a:tc>
                <a:tc>
                  <a:txBody>
                    <a:bodyPr/>
                    <a:lstStyle/>
                    <a:p>
                      <a:pPr algn="ctr"/>
                      <a:r>
                        <a:rPr lang="en-US" sz="2400" dirty="0"/>
                        <a:t>137</a:t>
                      </a:r>
                    </a:p>
                  </a:txBody>
                  <a:tcPr marT="22861" marB="22861" anchor="ctr"/>
                </a:tc>
                <a:tc>
                  <a:txBody>
                    <a:bodyPr/>
                    <a:lstStyle/>
                    <a:p>
                      <a:pPr algn="ctr"/>
                      <a:r>
                        <a:rPr lang="en-US" sz="2400" dirty="0"/>
                        <a:t>186</a:t>
                      </a:r>
                    </a:p>
                  </a:txBody>
                  <a:tcPr marT="22861" marB="22861" anchor="ctr"/>
                </a:tc>
                <a:extLst>
                  <a:ext uri="{0D108BD9-81ED-4DB2-BD59-A6C34878D82A}">
                    <a16:rowId xmlns:a16="http://schemas.microsoft.com/office/drawing/2014/main" val="10006"/>
                  </a:ext>
                </a:extLst>
              </a:tr>
            </a:tbl>
          </a:graphicData>
        </a:graphic>
      </p:graphicFrame>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1097280" y="8737602"/>
                <a:ext cx="9875520" cy="5122221"/>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The variable we are trying to analyze, the number of reviews left on a listing, naturally takes the form of count data. Thus it is most natural to treat the random component as a Poisson-distributed random variable.</a:t>
                </a:r>
              </a:p>
              <a:p>
                <a:pPr eaLnBrk="1" hangingPunct="1"/>
                <a:endParaRPr lang="en-US" sz="2000" dirty="0">
                  <a:latin typeface="+mn-lt"/>
                </a:endParaRPr>
              </a:p>
              <a:p>
                <a:pPr eaLnBrk="1" hangingPunct="1"/>
                <a:r>
                  <a:rPr lang="en-US" sz="2000" dirty="0">
                    <a:latin typeface="+mn-lt"/>
                  </a:rPr>
                  <a:t>Poisson distributed variables have mean and variance equal, but we find in our data that the mean number of reviews is 21.3 while the standard deviation is 39.0. With the clear presence of overdispersion we turn to the quasi-Poisson and negative binomial models in order to better fit the data at hand.</a:t>
                </a:r>
              </a:p>
              <a:p>
                <a:pPr eaLnBrk="1" hangingPunct="1"/>
                <a:endParaRPr lang="en-US" sz="2000" dirty="0">
                  <a:latin typeface="+mn-lt"/>
                </a:endParaRPr>
              </a:p>
              <a:p>
                <a:pPr eaLnBrk="1" hangingPunct="1"/>
                <a:r>
                  <a:rPr lang="en-US" sz="2000" dirty="0">
                    <a:latin typeface="+mn-lt"/>
                  </a:rPr>
                  <a:t>Further, the predicted number of 0s for a Poisson distribution with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=21.3</m:t>
                    </m:r>
                  </m:oMath>
                </a14:m>
                <a:r>
                  <a:rPr lang="en-US" sz="2000" dirty="0">
                    <a:latin typeface="+mn-lt"/>
                  </a:rPr>
                  <a:t> and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=22895</m:t>
                    </m:r>
                  </m:oMath>
                </a14:m>
                <a:r>
                  <a:rPr lang="en-US" sz="2000" dirty="0">
                    <a:latin typeface="+mn-lt"/>
                  </a:rPr>
                  <a:t> is: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22995</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−21.3</m:t>
                          </m:r>
                        </m:sup>
                      </m:sSup>
                      <m:r>
                        <a:rPr lang="en-US" sz="2000" b="0" i="1" smtClean="0">
                          <a:latin typeface="Cambria Math" panose="02040503050406030204" pitchFamily="18" charset="0"/>
                        </a:rPr>
                        <m:t>≈0.00001</m:t>
                      </m:r>
                    </m:oMath>
                  </m:oMathPara>
                </a14:m>
                <a:endParaRPr lang="en-US" sz="2000" b="0" dirty="0">
                  <a:latin typeface="+mn-lt"/>
                </a:endParaRPr>
              </a:p>
              <a:p>
                <a:pPr eaLnBrk="1" hangingPunct="1"/>
                <a:r>
                  <a:rPr lang="en-US" sz="2000" dirty="0">
                    <a:latin typeface="+mn-lt"/>
                  </a:rPr>
                  <a:t>In the data we observe approximately 5211 listings with 0 reviews, meaning that we have a significant zero-inflation problem. This can be addressed with the zero-inflated Poisson model.</a:t>
                </a:r>
              </a:p>
            </p:txBody>
          </p:sp>
        </mc:Choice>
        <mc:Fallback>
          <p:sp>
            <p:nvSpPr>
              <p:cNvPr id="11" name="Text Box 190"/>
              <p:cNvSpPr txBox="1">
                <a:spLocks noRot="1" noChangeAspect="1" noMove="1" noResize="1" noEditPoints="1" noAdjustHandles="1" noChangeArrowheads="1" noChangeShapeType="1" noTextEdit="1"/>
              </p:cNvSpPr>
              <p:nvPr/>
            </p:nvSpPr>
            <p:spPr bwMode="auto">
              <a:xfrm>
                <a:off x="1097280" y="8737602"/>
                <a:ext cx="9875520" cy="5122221"/>
              </a:xfrm>
              <a:prstGeom prst="rect">
                <a:avLst/>
              </a:prstGeom>
              <a:blipFill>
                <a:blip r:embed="rId3"/>
                <a:stretch>
                  <a:fillRect l="-493" r="-493"/>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171700" y="16568583"/>
            <a:ext cx="3086100" cy="189913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00850" y="16568625"/>
            <a:ext cx="3086100" cy="189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57400" y="18559262"/>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Label in 16pt Calibri.</a:t>
            </a:r>
          </a:p>
        </p:txBody>
      </p:sp>
      <p:sp>
        <p:nvSpPr>
          <p:cNvPr id="52" name="Text Box 181"/>
          <p:cNvSpPr txBox="1">
            <a:spLocks noChangeArrowheads="1"/>
          </p:cNvSpPr>
          <p:nvPr/>
        </p:nvSpPr>
        <p:spPr bwMode="auto">
          <a:xfrm>
            <a:off x="6768196" y="18605220"/>
            <a:ext cx="257233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Label in 16pt Calibri.</a:t>
            </a: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16pt 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6"/>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16pt Calibri.</a:t>
            </a:r>
          </a:p>
        </p:txBody>
      </p:sp>
      <p:sp>
        <p:nvSpPr>
          <p:cNvPr id="30" name="Rectangle 265"/>
          <p:cNvSpPr>
            <a:spLocks noChangeAspect="1" noChangeArrowheads="1"/>
          </p:cNvSpPr>
          <p:nvPr/>
        </p:nvSpPr>
        <p:spPr bwMode="auto">
          <a:xfrm>
            <a:off x="1097280" y="731520"/>
            <a:ext cx="1827358" cy="1371600"/>
          </a:xfrm>
          <a:prstGeom prst="rect">
            <a:avLst/>
          </a:prstGeom>
          <a:blipFill dpi="0" rotWithShape="1">
            <a:blip r:embed="rId7">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sp>
        <p:nvSpPr>
          <p:cNvPr id="31" name="Rectangle 265"/>
          <p:cNvSpPr>
            <a:spLocks noChangeAspect="1" noChangeArrowheads="1"/>
          </p:cNvSpPr>
          <p:nvPr/>
        </p:nvSpPr>
        <p:spPr bwMode="auto">
          <a:xfrm>
            <a:off x="29992320" y="731520"/>
            <a:ext cx="1827358" cy="1371600"/>
          </a:xfrm>
          <a:prstGeom prst="rect">
            <a:avLst/>
          </a:prstGeom>
          <a:blipFill dpi="0" rotWithShape="1">
            <a:blip r:embed="rId7">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200" b="1" dirty="0">
                <a:latin typeface="Calibri" pitchFamily="34" charset="0"/>
              </a:rPr>
              <a:t>REPLACE THIS BOX WITH YOUR ORGANIZATION’S</a:t>
            </a:r>
          </a:p>
          <a:p>
            <a:pPr algn="ctr" defTabSz="4022725"/>
            <a:r>
              <a:rPr lang="en-US" sz="1200" b="1" dirty="0">
                <a:latin typeface="Calibri" pitchFamily="34" charset="0"/>
              </a:rPr>
              <a:t>HIGH RESOLUTION LOGO</a:t>
            </a:r>
          </a:p>
        </p:txBody>
      </p:sp>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341481"/>
            <a:ext cx="2058346" cy="2058346"/>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George Liu</cp:lastModifiedBy>
  <cp:revision>105</cp:revision>
  <cp:lastPrinted>2013-02-12T02:21:55Z</cp:lastPrinted>
  <dcterms:created xsi:type="dcterms:W3CDTF">2013-02-10T21:14:48Z</dcterms:created>
  <dcterms:modified xsi:type="dcterms:W3CDTF">2019-05-04T03:18:17Z</dcterms:modified>
</cp:coreProperties>
</file>