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66" r:id="rId6"/>
    <p:sldId id="267" r:id="rId7"/>
    <p:sldId id="268" r:id="rId8"/>
    <p:sldId id="269" r:id="rId9"/>
    <p:sldId id="279" r:id="rId10"/>
    <p:sldId id="280" r:id="rId11"/>
    <p:sldId id="270" r:id="rId12"/>
    <p:sldId id="278" r:id="rId13"/>
    <p:sldId id="271" r:id="rId14"/>
    <p:sldId id="272" r:id="rId15"/>
    <p:sldId id="274" r:id="rId16"/>
    <p:sldId id="275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1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69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34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834" y="223839"/>
            <a:ext cx="177376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368800" y="4256764"/>
            <a:ext cx="7518400" cy="1285737"/>
          </a:xfrm>
        </p:spPr>
        <p:txBody>
          <a:bodyPr anchor="ctr"/>
          <a:lstStyle>
            <a:lvl1pPr>
              <a:defRPr sz="258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5161787"/>
      </p:ext>
    </p:extLst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834" y="223839"/>
            <a:ext cx="177376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368800" y="4654565"/>
            <a:ext cx="7518400" cy="490134"/>
          </a:xfrm>
        </p:spPr>
        <p:txBody>
          <a:bodyPr anchor="ctr"/>
          <a:lstStyle>
            <a:lvl1pPr>
              <a:defRPr sz="258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94242"/>
      </p:ext>
    </p:extLst>
  </p:cSld>
  <p:clrMapOvr>
    <a:masterClrMapping/>
  </p:clrMapOvr>
  <p:transition spd="slow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600" y="1600203"/>
            <a:ext cx="10769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892800" y="6553200"/>
            <a:ext cx="711200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13474"/>
      </p:ext>
    </p:extLst>
  </p:cSld>
  <p:clrMapOvr>
    <a:masterClrMapping/>
  </p:clrMapOvr>
  <p:transition spd="slow"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599" y="4406900"/>
            <a:ext cx="10208684" cy="660502"/>
          </a:xfrm>
        </p:spPr>
        <p:txBody>
          <a:bodyPr/>
          <a:lstStyle>
            <a:lvl1pPr algn="l">
              <a:defRPr sz="3692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599" y="2906713"/>
            <a:ext cx="10208684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FA20C0-6938-45FC-817F-454228A08D7B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25412"/>
      </p:ext>
    </p:extLst>
  </p:cSld>
  <p:clrMapOvr>
    <a:masterClrMapping/>
  </p:clrMapOvr>
  <p:transition spd="slow">
    <p:zoom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600203"/>
            <a:ext cx="50800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00800" y="1600203"/>
            <a:ext cx="5181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72CBB6-D41B-4C0F-A08C-2C15C82C44F4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734601"/>
      </p:ext>
    </p:extLst>
  </p:cSld>
  <p:clrMapOvr>
    <a:masterClrMapping/>
  </p:clrMapOvr>
  <p:transition spd="slow">
    <p:zoom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0" y="274641"/>
            <a:ext cx="10464800" cy="60369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535113"/>
            <a:ext cx="4878917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174875"/>
            <a:ext cx="4878917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CF7D1C-3791-4A41-8741-3FF170384D53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70409"/>
      </p:ext>
    </p:extLst>
  </p:cSld>
  <p:clrMapOvr>
    <a:masterClrMapping/>
  </p:clrMapOvr>
  <p:transition spd="slow">
    <p:zoom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886510-E55D-496E-A34E-A423735C3523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88292"/>
      </p:ext>
    </p:extLst>
  </p:cSld>
  <p:clrMapOvr>
    <a:masterClrMapping/>
  </p:clrMapOvr>
  <p:transition spd="slow">
    <p:zoom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16BE5-C74D-4287-BD99-28A60EA1A06C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61363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838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7601" y="1058716"/>
            <a:ext cx="3503084" cy="37638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2954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1" y="1435103"/>
            <a:ext cx="3503084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520F42-9E7D-4715-A57B-765E9BD438A8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49687"/>
      </p:ext>
    </p:extLst>
  </p:cSld>
  <p:clrMapOvr>
    <a:masterClrMapping/>
  </p:clrMapOvr>
  <p:transition spd="slow">
    <p:zoom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990954"/>
            <a:ext cx="7315200" cy="376385"/>
          </a:xfrm>
        </p:spPr>
        <p:txBody>
          <a:bodyPr anchor="b"/>
          <a:lstStyle>
            <a:lvl1pPr algn="l">
              <a:defRPr sz="1846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AF232D-DAFD-4BC5-B395-6A1D79C9D5E9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14637"/>
      </p:ext>
    </p:extLst>
  </p:cSld>
  <p:clrMapOvr>
    <a:masterClrMapping/>
  </p:clrMapOvr>
  <p:transition spd="slow">
    <p:zoom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EA4878-5670-42D8-A065-1C2B9D871CBC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518"/>
      </p:ext>
    </p:extLst>
  </p:cSld>
  <p:clrMapOvr>
    <a:masterClrMapping/>
  </p:clrMapOvr>
  <p:transition spd="slow">
    <p:zoom dir="in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889903" y="228603"/>
            <a:ext cx="692497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28603"/>
            <a:ext cx="7569200" cy="5897563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82401" y="6507163"/>
            <a:ext cx="488951" cy="3810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E8C4DD-A472-406B-BD74-83382B04EB81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1547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79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3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0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2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6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0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06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6C17-2BEB-4B48-90EB-EB2D00824FF8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DF241-634B-4E7F-99F1-025709821E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2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411163"/>
            <a:ext cx="10464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600201"/>
            <a:ext cx="1046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38800" y="6553201"/>
            <a:ext cx="914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108" smtClean="0">
                <a:latin typeface="Arial" charset="0"/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46D2A0-D2A3-4792-9835-D7BABD58E8CF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4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 b="1">
          <a:solidFill>
            <a:srgbClr val="333333"/>
          </a:solidFill>
          <a:latin typeface="Arial" charset="0"/>
          <a:ea typeface="新細明體" charset="-120"/>
        </a:defRPr>
      </a:lvl5pPr>
      <a:lvl6pPr marL="422041" algn="l" rtl="0" fontAlgn="base">
        <a:spcBef>
          <a:spcPct val="0"/>
        </a:spcBef>
        <a:spcAft>
          <a:spcPct val="0"/>
        </a:spcAft>
        <a:defRPr kumimoji="1" sz="2954">
          <a:solidFill>
            <a:srgbClr val="333333"/>
          </a:solidFill>
          <a:latin typeface="Arial" charset="0"/>
          <a:ea typeface="新細明體" charset="-120"/>
        </a:defRPr>
      </a:lvl6pPr>
      <a:lvl7pPr marL="844083" algn="l" rtl="0" fontAlgn="base">
        <a:spcBef>
          <a:spcPct val="0"/>
        </a:spcBef>
        <a:spcAft>
          <a:spcPct val="0"/>
        </a:spcAft>
        <a:defRPr kumimoji="1" sz="2954">
          <a:solidFill>
            <a:srgbClr val="333333"/>
          </a:solidFill>
          <a:latin typeface="Arial" charset="0"/>
          <a:ea typeface="新細明體" charset="-120"/>
        </a:defRPr>
      </a:lvl7pPr>
      <a:lvl8pPr marL="1266124" algn="l" rtl="0" fontAlgn="base">
        <a:spcBef>
          <a:spcPct val="0"/>
        </a:spcBef>
        <a:spcAft>
          <a:spcPct val="0"/>
        </a:spcAft>
        <a:defRPr kumimoji="1" sz="2954">
          <a:solidFill>
            <a:srgbClr val="333333"/>
          </a:solidFill>
          <a:latin typeface="Arial" charset="0"/>
          <a:ea typeface="新細明體" charset="-120"/>
        </a:defRPr>
      </a:lvl8pPr>
      <a:lvl9pPr marL="1688165" algn="l" rtl="0" fontAlgn="base">
        <a:spcBef>
          <a:spcPct val="0"/>
        </a:spcBef>
        <a:spcAft>
          <a:spcPct val="0"/>
        </a:spcAft>
        <a:defRPr kumimoji="1" sz="2954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15913" indent="-315913" algn="l" rtl="0" eaLnBrk="0" fontAlgn="base" hangingPunct="0">
        <a:spcBef>
          <a:spcPct val="20000"/>
        </a:spcBef>
        <a:spcAft>
          <a:spcPct val="0"/>
        </a:spcAft>
        <a:buChar char="•"/>
        <a:defRPr kumimoji="1" sz="29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63525" algn="l" rtl="0" eaLnBrk="0" fontAlgn="base" hangingPunct="0">
        <a:spcBef>
          <a:spcPct val="20000"/>
        </a:spcBef>
        <a:spcAft>
          <a:spcPct val="0"/>
        </a:spcAft>
        <a:buChar char="–"/>
        <a:defRPr kumimoji="1" sz="2500">
          <a:solidFill>
            <a:srgbClr val="4D4D4D"/>
          </a:solidFill>
          <a:latin typeface="+mn-lt"/>
          <a:ea typeface="+mn-ea"/>
        </a:defRPr>
      </a:lvl2pPr>
      <a:lvl3pPr marL="1054100" indent="-20955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rgbClr val="4D4D4D"/>
          </a:solidFill>
          <a:latin typeface="+mn-lt"/>
          <a:ea typeface="+mn-ea"/>
        </a:defRPr>
      </a:lvl3pPr>
      <a:lvl4pPr marL="1476375" indent="-2095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rgbClr val="4D4D4D"/>
          </a:solidFill>
          <a:latin typeface="+mn-lt"/>
          <a:ea typeface="+mn-ea"/>
        </a:defRPr>
      </a:lvl4pPr>
      <a:lvl5pPr marL="1898650" indent="-20955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4D4D4D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4D4D4D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4D4D4D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4D4D4D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kumimoji="1" sz="1846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7619363" y="4365104"/>
            <a:ext cx="4502150" cy="93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316531" indent="-316531" defTabSz="844083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  <a:defRPr/>
            </a:pPr>
            <a:r>
              <a:rPr lang="en-US" altLang="zh-TW" sz="203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  <a:sym typeface="Wingdings" pitchFamily="2" charset="2"/>
              </a:rPr>
              <a:t>KP0L30</a:t>
            </a:r>
            <a:endParaRPr lang="en-US" altLang="zh-TW" sz="2031" dirty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細明體" pitchFamily="49" charset="-120"/>
              <a:sym typeface="Wingdings" pitchFamily="2" charset="2"/>
            </a:endParaRPr>
          </a:p>
          <a:p>
            <a:pPr marL="316531" indent="-316531" defTabSz="844083">
              <a:lnSpc>
                <a:spcPct val="125000"/>
              </a:lnSpc>
              <a:spcBef>
                <a:spcPct val="20000"/>
              </a:spcBef>
              <a:buFont typeface="微軟正黑體" panose="020B0604030504040204" pitchFamily="34" charset="-120"/>
              <a:buChar char="■"/>
              <a:defRPr/>
            </a:pPr>
            <a:r>
              <a:rPr lang="en-US" altLang="zh-TW" sz="2031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細明體" pitchFamily="49" charset="-120"/>
                <a:sym typeface="Wingdings" pitchFamily="2" charset="2"/>
              </a:rPr>
              <a:t>2020/11/27</a:t>
            </a:r>
            <a:endParaRPr lang="en-US" altLang="zh-TW" sz="2031" dirty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細明體" pitchFamily="49" charset="-120"/>
              <a:sym typeface="Wingdings" pitchFamily="2" charset="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03425" y="1285241"/>
            <a:ext cx="8298815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759" tIns="46879" rIns="93759" bIns="46879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r>
              <a:rPr lang="en-US" altLang="zh-CN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IDEA</a:t>
            </a: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代码与</a:t>
            </a:r>
            <a:r>
              <a:rPr lang="en-US" altLang="zh-CN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Gitlab</a:t>
            </a:r>
            <a:r>
              <a:rPr lang="zh-CN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代码仓库交互</a:t>
            </a:r>
            <a:endParaRPr lang="en-US" altLang="zh-TW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620000" y="3474581"/>
            <a:ext cx="225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/>
                </a:solidFill>
              </a:rPr>
              <a:t>BY   MES</a:t>
            </a:r>
            <a:endParaRPr lang="zh-TW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514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98" y="2338326"/>
            <a:ext cx="4807838" cy="15564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69689" y="1137668"/>
            <a:ext cx="401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latin typeface="+mj-ea"/>
                <a:ea typeface="+mj-ea"/>
              </a:rPr>
              <a:t>G</a:t>
            </a:r>
            <a:r>
              <a:rPr lang="en-US" altLang="zh-CN" sz="2800" dirty="0" err="1">
                <a:latin typeface="+mj-ea"/>
                <a:ea typeface="+mj-ea"/>
              </a:rPr>
              <a:t>itLab</a:t>
            </a:r>
            <a:r>
              <a:rPr lang="zh-CN" altLang="en-US" sz="2800" dirty="0">
                <a:latin typeface="+mj-ea"/>
                <a:ea typeface="+mj-ea"/>
              </a:rPr>
              <a:t>分支代码合并处理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17600" y="1796538"/>
            <a:ext cx="6304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1. </a:t>
            </a:r>
            <a:r>
              <a:rPr lang="zh-CN" altLang="en-US" dirty="0" smtClean="0">
                <a:latin typeface="+mn-ea"/>
              </a:rPr>
              <a:t>组员请求代码合并，点击 </a:t>
            </a:r>
            <a:r>
              <a:rPr lang="en-US" altLang="zh-CN" dirty="0" smtClean="0">
                <a:latin typeface="+mn-ea"/>
              </a:rPr>
              <a:t>Create merge request </a:t>
            </a:r>
            <a:r>
              <a:rPr lang="zh-CN" altLang="en-US" dirty="0" smtClean="0">
                <a:latin typeface="+mn-ea"/>
              </a:rPr>
              <a:t>创建合并请求</a:t>
            </a:r>
            <a:endParaRPr lang="zh-TW" altLang="en-US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53119" y="1787230"/>
            <a:ext cx="3525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ea"/>
              </a:rPr>
              <a:t>2.  </a:t>
            </a:r>
            <a:r>
              <a:rPr lang="zh-CN" altLang="en-US" dirty="0" smtClean="0">
                <a:latin typeface="+mj-ea"/>
              </a:rPr>
              <a:t>注意</a:t>
            </a:r>
            <a:r>
              <a:rPr lang="zh-CN" altLang="en-US" dirty="0">
                <a:latin typeface="+mj-ea"/>
              </a:rPr>
              <a:t>这里点击 </a:t>
            </a:r>
            <a:r>
              <a:rPr lang="en-US" altLang="zh-CN" dirty="0" smtClean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Change branches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527" y="2466425"/>
            <a:ext cx="5310909" cy="3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597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4000" y="4724904"/>
            <a:ext cx="5632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AutoNum type="arabicPeriod" startAt="3"/>
            </a:pPr>
            <a:r>
              <a:rPr lang="zh-CN" altLang="en-US" dirty="0" smtClean="0">
                <a:latin typeface="+mj-ea"/>
                <a:ea typeface="+mj-ea"/>
              </a:rPr>
              <a:t>点击</a:t>
            </a:r>
            <a:r>
              <a:rPr lang="en-US" altLang="zh-CN" dirty="0" smtClean="0">
                <a:latin typeface="+mj-ea"/>
                <a:ea typeface="+mj-ea"/>
              </a:rPr>
              <a:t>Submit merge request </a:t>
            </a:r>
            <a:r>
              <a:rPr lang="zh-CN" altLang="en-US" dirty="0" smtClean="0">
                <a:latin typeface="+mj-ea"/>
                <a:ea typeface="+mj-ea"/>
              </a:rPr>
              <a:t>创建合并求就可以提交了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一般的组员操作到这一步即可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t="12409"/>
          <a:stretch/>
        </p:blipFill>
        <p:spPr>
          <a:xfrm>
            <a:off x="1082808" y="2087418"/>
            <a:ext cx="8687111" cy="21203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71" y="3842295"/>
            <a:ext cx="5371256" cy="24425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82808" y="798349"/>
            <a:ext cx="10331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改变要合并的分支然后点击</a:t>
            </a:r>
            <a:r>
              <a:rPr lang="en-US" altLang="zh-CN" dirty="0" smtClean="0">
                <a:latin typeface="+mn-ea"/>
              </a:rPr>
              <a:t>Compare branches and continue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注意！组员代码要合并到</a:t>
            </a:r>
            <a:r>
              <a:rPr lang="en-US" altLang="zh-CN" dirty="0" smtClean="0">
                <a:latin typeface="+mn-ea"/>
              </a:rPr>
              <a:t>Develop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948420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40028" b="8549"/>
          <a:stretch/>
        </p:blipFill>
        <p:spPr>
          <a:xfrm>
            <a:off x="1182255" y="2538673"/>
            <a:ext cx="5756310" cy="352961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17600" y="1011327"/>
            <a:ext cx="700704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合并请求处理，这步通常是项目负责人操作</a:t>
            </a:r>
            <a:endParaRPr lang="en-US" altLang="zh-CN" sz="2800" dirty="0" smtClean="0"/>
          </a:p>
          <a:p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确认点击</a:t>
            </a:r>
            <a:r>
              <a:rPr lang="en-US" altLang="zh-CN" dirty="0" smtClean="0">
                <a:latin typeface="+mn-ea"/>
              </a:rPr>
              <a:t>Merge</a:t>
            </a:r>
            <a:r>
              <a:rPr lang="zh-CN" altLang="en-US" dirty="0" smtClean="0">
                <a:latin typeface="+mn-ea"/>
              </a:rPr>
              <a:t>即可合并请求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931838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6847" y="1209619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代码冲突解决</a:t>
            </a:r>
            <a:r>
              <a:rPr lang="zh-CN" altLang="en-US" sz="2800" dirty="0" smtClean="0">
                <a:latin typeface="+mj-ea"/>
                <a:ea typeface="+mj-ea"/>
              </a:rPr>
              <a:t>方案</a:t>
            </a:r>
            <a:r>
              <a:rPr lang="en-US" altLang="zh-CN" sz="2800" smtClean="0">
                <a:latin typeface="+mj-ea"/>
                <a:ea typeface="+mj-ea"/>
              </a:rPr>
              <a:t>1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6094" y="19311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当小组成员都请求合并到</a:t>
            </a:r>
            <a:r>
              <a:rPr lang="en-US" altLang="zh-CN" dirty="0">
                <a:latin typeface="+mn-ea"/>
              </a:rPr>
              <a:t>Develop</a:t>
            </a:r>
            <a:r>
              <a:rPr lang="zh-CN" altLang="en-US" dirty="0">
                <a:latin typeface="+mn-ea"/>
              </a:rPr>
              <a:t>以后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产生冲突会在</a:t>
            </a:r>
            <a:r>
              <a:rPr lang="en-US" altLang="zh-CN" dirty="0">
                <a:latin typeface="+mn-ea"/>
              </a:rPr>
              <a:t>Merge  Requests </a:t>
            </a:r>
            <a:r>
              <a:rPr lang="zh-CN" altLang="en-US" dirty="0" smtClean="0">
                <a:latin typeface="+mn-ea"/>
              </a:rPr>
              <a:t>提示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点击提交信息即可查看请求合并的冲突提示</a:t>
            </a:r>
            <a:endParaRPr lang="zh-TW" altLang="en-US" dirty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483"/>
          <a:stretch/>
        </p:blipFill>
        <p:spPr>
          <a:xfrm>
            <a:off x="286328" y="3161845"/>
            <a:ext cx="11416146" cy="22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235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1615827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</a:t>
            </a:r>
            <a:r>
              <a:rPr lang="zh-CN" altLang="en-US" dirty="0" smtClean="0"/>
              <a:t>交互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85" t="5913" r="-585" b="24434"/>
          <a:stretch/>
        </p:blipFill>
        <p:spPr>
          <a:xfrm>
            <a:off x="1117600" y="1932159"/>
            <a:ext cx="7891463" cy="33308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117600" y="1351793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当前合并冲突即可选择点击</a:t>
            </a:r>
            <a:r>
              <a:rPr lang="en-US" altLang="zh-CN" dirty="0" smtClean="0">
                <a:latin typeface="+mn-ea"/>
              </a:rPr>
              <a:t>Resolve </a:t>
            </a:r>
            <a:r>
              <a:rPr lang="en-US" altLang="zh-CN" dirty="0" err="1" smtClean="0">
                <a:latin typeface="+mn-ea"/>
              </a:rPr>
              <a:t>conficts</a:t>
            </a:r>
            <a:r>
              <a:rPr lang="zh-CN" altLang="en-US" dirty="0" smtClean="0">
                <a:latin typeface="+mn-ea"/>
              </a:rPr>
              <a:t>手动处理合并冲突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402479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15811" b="29977"/>
          <a:stretch/>
        </p:blipFill>
        <p:spPr>
          <a:xfrm>
            <a:off x="1218670" y="2231458"/>
            <a:ext cx="7509698" cy="254164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18670" y="5063939"/>
            <a:ext cx="6188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选择完成后点</a:t>
            </a:r>
            <a:r>
              <a:rPr lang="zh-CN" altLang="en-US" dirty="0" smtClean="0"/>
              <a:t>击</a:t>
            </a:r>
            <a:r>
              <a:rPr lang="en-US" altLang="zh-CN" dirty="0" smtClean="0"/>
              <a:t>Commit </a:t>
            </a:r>
            <a:r>
              <a:rPr lang="en-US" altLang="zh-CN" dirty="0"/>
              <a:t>to source branch </a:t>
            </a:r>
            <a:endParaRPr lang="en-US" altLang="zh-CN" dirty="0" smtClean="0"/>
          </a:p>
          <a:p>
            <a:r>
              <a:rPr lang="zh-CN" altLang="en-US" dirty="0" smtClean="0"/>
              <a:t>确</a:t>
            </a:r>
            <a:r>
              <a:rPr lang="zh-CN" altLang="en-US" dirty="0"/>
              <a:t>定</a:t>
            </a:r>
            <a:r>
              <a:rPr lang="zh-CN" altLang="en-US" dirty="0" smtClean="0"/>
              <a:t>提交可以查看代码冲突</a:t>
            </a:r>
            <a:endParaRPr lang="en-US" altLang="zh-CN" dirty="0" smtClean="0"/>
          </a:p>
          <a:p>
            <a:r>
              <a:rPr lang="zh-CN" altLang="en-US" dirty="0" smtClean="0"/>
              <a:t>已经处理完毕了</a:t>
            </a:r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1218670" y="1571291"/>
            <a:ext cx="10741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当前显示了修改后代码有冲突的地方，</a:t>
            </a:r>
            <a:r>
              <a:rPr lang="zh-CN" altLang="en-US" dirty="0" smtClean="0">
                <a:latin typeface="+mn-ea"/>
              </a:rPr>
              <a:t>需要管理</a:t>
            </a:r>
            <a:r>
              <a:rPr lang="zh-CN" altLang="en-US" dirty="0">
                <a:latin typeface="+mn-ea"/>
              </a:rPr>
              <a:t>员手动选择</a:t>
            </a:r>
            <a:r>
              <a:rPr lang="zh-CN" altLang="en-US" dirty="0" smtClean="0">
                <a:latin typeface="+mn-ea"/>
              </a:rPr>
              <a:t>使用一段</a:t>
            </a:r>
            <a:r>
              <a:rPr lang="zh-CN" altLang="en-US" dirty="0">
                <a:latin typeface="+mn-ea"/>
              </a:rPr>
              <a:t>代码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675040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2244" b="6526"/>
          <a:stretch/>
        </p:blipFill>
        <p:spPr>
          <a:xfrm>
            <a:off x="6604000" y="2200760"/>
            <a:ext cx="4313382" cy="3462771"/>
          </a:xfrm>
          <a:prstGeom prst="rect">
            <a:avLst/>
          </a:prstGeom>
        </p:spPr>
      </p:pic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359305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</a:t>
            </a:r>
            <a:r>
              <a:rPr lang="zh-CN" altLang="en-US" dirty="0" smtClean="0"/>
              <a:t>交互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1117600" y="1473797"/>
            <a:ext cx="862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当前合并冲</a:t>
            </a:r>
            <a:r>
              <a:rPr lang="zh-CN" altLang="en-US" dirty="0">
                <a:latin typeface="+mj-ea"/>
                <a:ea typeface="+mj-ea"/>
              </a:rPr>
              <a:t>突即可选择点</a:t>
            </a:r>
            <a:r>
              <a:rPr lang="zh-CN" altLang="en-US" dirty="0" smtClean="0">
                <a:latin typeface="+mj-ea"/>
                <a:ea typeface="+mj-ea"/>
              </a:rPr>
              <a:t>击</a:t>
            </a:r>
            <a:r>
              <a:rPr lang="en-US" altLang="zh-TW" dirty="0">
                <a:latin typeface="+mj-ea"/>
                <a:ea typeface="+mj-ea"/>
              </a:rPr>
              <a:t>merge </a:t>
            </a:r>
            <a:r>
              <a:rPr lang="en-US" altLang="zh-TW" dirty="0" smtClean="0">
                <a:latin typeface="+mj-ea"/>
                <a:ea typeface="+mj-ea"/>
              </a:rPr>
              <a:t>locally</a:t>
            </a:r>
            <a:r>
              <a:rPr lang="zh-CN" altLang="en-US" dirty="0" smtClean="0">
                <a:latin typeface="+mj-ea"/>
                <a:ea typeface="+mj-ea"/>
              </a:rPr>
              <a:t>本第地处</a:t>
            </a:r>
            <a:r>
              <a:rPr lang="zh-CN" altLang="en-US" dirty="0">
                <a:latin typeface="+mn-ea"/>
              </a:rPr>
              <a:t>理合并冲突</a:t>
            </a:r>
            <a:endParaRPr lang="zh-TW" altLang="en-US" dirty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585" t="5913" r="-585" b="24434"/>
          <a:stretch/>
        </p:blipFill>
        <p:spPr>
          <a:xfrm>
            <a:off x="960776" y="2200760"/>
            <a:ext cx="5495442" cy="231954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7600" y="936630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</a:rPr>
              <a:t>代码冲突解决方案</a:t>
            </a:r>
            <a:r>
              <a:rPr lang="en-US" altLang="zh-CN" sz="2800" dirty="0">
                <a:latin typeface="+mj-ea"/>
              </a:rPr>
              <a:t>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7448448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17600" y="1093740"/>
            <a:ext cx="10769600" cy="4525963"/>
          </a:xfrm>
        </p:spPr>
        <p:txBody>
          <a:bodyPr/>
          <a:lstStyle/>
          <a:p>
            <a:r>
              <a:rPr lang="zh-CN" altLang="en-US" sz="2800" dirty="0" smtClean="0">
                <a:latin typeface="+mj-ea"/>
                <a:ea typeface="+mj-ea"/>
              </a:rPr>
              <a:t>操作前提：</a:t>
            </a:r>
            <a:endParaRPr lang="en-US" altLang="zh-CN" sz="2800" dirty="0" smtClean="0">
              <a:latin typeface="+mj-ea"/>
              <a:ea typeface="+mj-ea"/>
            </a:endParaRPr>
          </a:p>
          <a:p>
            <a:endParaRPr lang="en-US" altLang="zh-CN" sz="1000" dirty="0" smtClean="0"/>
          </a:p>
          <a:p>
            <a:pPr lvl="1"/>
            <a:r>
              <a:rPr lang="zh-CN" altLang="en-US" sz="1800" dirty="0" smtClean="0"/>
              <a:t>本地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安装配置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IDEA</a:t>
            </a:r>
            <a:r>
              <a:rPr lang="zh-CN" altLang="en-US" sz="1800" dirty="0" smtClean="0"/>
              <a:t>中</a:t>
            </a:r>
            <a:r>
              <a:rPr lang="en-US" altLang="zh-CN" sz="1800" dirty="0" err="1" smtClean="0"/>
              <a:t>Git</a:t>
            </a:r>
            <a:r>
              <a:rPr lang="zh-CN" altLang="en-US" sz="1800" dirty="0" smtClean="0"/>
              <a:t>插件的本地</a:t>
            </a:r>
            <a:r>
              <a:rPr lang="en-US" altLang="zh-CN" sz="1800" dirty="0" smtClean="0"/>
              <a:t>Git.exe</a:t>
            </a:r>
            <a:r>
              <a:rPr lang="zh-CN" altLang="en-US" sz="1800" dirty="0" smtClean="0"/>
              <a:t>路径配置</a:t>
            </a:r>
            <a:endParaRPr lang="en-US" altLang="zh-CN" sz="18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606435"/>
            <a:ext cx="8000860" cy="3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613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273" y="1014413"/>
            <a:ext cx="859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39273" y="1137819"/>
            <a:ext cx="555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小</a:t>
            </a:r>
            <a:r>
              <a:rPr lang="zh-CN" altLang="en-US" sz="2800" dirty="0" smtClean="0">
                <a:latin typeface="+mj-ea"/>
                <a:ea typeface="+mj-ea"/>
              </a:rPr>
              <a:t>组成员从</a:t>
            </a:r>
            <a:r>
              <a:rPr lang="en-US" altLang="zh-CN" sz="2800" dirty="0" err="1" smtClean="0">
                <a:latin typeface="+mj-ea"/>
                <a:ea typeface="+mj-ea"/>
              </a:rPr>
              <a:t>Gitlab</a:t>
            </a:r>
            <a:r>
              <a:rPr lang="zh-CN" altLang="en-US" sz="2800" dirty="0" smtClean="0">
                <a:latin typeface="+mj-ea"/>
                <a:ea typeface="+mj-ea"/>
              </a:rPr>
              <a:t>下载分支代码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08363" y="1748455"/>
            <a:ext cx="1099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如</a:t>
            </a:r>
            <a:r>
              <a:rPr lang="zh-CN" altLang="en-US" dirty="0" smtClean="0">
                <a:latin typeface="+mn-ea"/>
              </a:rPr>
              <a:t>下图所示 图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打开弹出框</a:t>
            </a:r>
            <a:endParaRPr lang="en-US" altLang="zh-CN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在弹出框 图</a:t>
            </a:r>
            <a:r>
              <a:rPr lang="en-US" altLang="zh-CN" dirty="0" smtClean="0">
                <a:latin typeface="+mn-ea"/>
              </a:rPr>
              <a:t>2  </a:t>
            </a:r>
            <a:r>
              <a:rPr lang="zh-CN" altLang="en-US" dirty="0" smtClean="0">
                <a:latin typeface="+mn-ea"/>
              </a:rPr>
              <a:t>在栏位</a:t>
            </a:r>
            <a:r>
              <a:rPr lang="en-US" altLang="zh-CN" dirty="0" smtClean="0">
                <a:latin typeface="+mn-ea"/>
              </a:rPr>
              <a:t>URL</a:t>
            </a:r>
            <a:r>
              <a:rPr lang="zh-CN" altLang="en-US" dirty="0" smtClean="0">
                <a:latin typeface="+mn-ea"/>
              </a:rPr>
              <a:t>输入</a:t>
            </a:r>
            <a:r>
              <a:rPr lang="en-US" altLang="zh-CN" dirty="0" err="1" smtClean="0">
                <a:latin typeface="+mn-ea"/>
              </a:rPr>
              <a:t>Gitlab</a:t>
            </a:r>
            <a:r>
              <a:rPr lang="zh-CN" altLang="en-US" dirty="0" smtClean="0">
                <a:latin typeface="+mn-ea"/>
              </a:rPr>
              <a:t>中代码仓库地址，栏位</a:t>
            </a:r>
            <a:r>
              <a:rPr lang="en-US" altLang="zh-CN" dirty="0" smtClean="0">
                <a:latin typeface="+mn-ea"/>
              </a:rPr>
              <a:t>Directory</a:t>
            </a:r>
            <a:r>
              <a:rPr lang="zh-CN" altLang="en-US" dirty="0" smtClean="0">
                <a:latin typeface="+mn-ea"/>
              </a:rPr>
              <a:t>选择本机地址，一般默认即可</a:t>
            </a:r>
            <a:endParaRPr lang="zh-TW" altLang="en-US" dirty="0">
              <a:latin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0" y="2652520"/>
            <a:ext cx="6289963" cy="19905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70" y="4841339"/>
            <a:ext cx="7056342" cy="132489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58398" y="6168436"/>
            <a:ext cx="4517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图</a:t>
            </a:r>
            <a:r>
              <a:rPr lang="en-US" altLang="zh-CN" sz="1000" dirty="0"/>
              <a:t>2 </a:t>
            </a:r>
            <a:endParaRPr lang="zh-TW" altLang="en-US" sz="1000" dirty="0"/>
          </a:p>
        </p:txBody>
      </p:sp>
      <p:sp>
        <p:nvSpPr>
          <p:cNvPr id="11" name="矩形 10"/>
          <p:cNvSpPr/>
          <p:nvPr/>
        </p:nvSpPr>
        <p:spPr>
          <a:xfrm>
            <a:off x="4258397" y="4396887"/>
            <a:ext cx="4517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图</a:t>
            </a:r>
            <a:r>
              <a:rPr lang="en-US" altLang="zh-CN" sz="1000" dirty="0" smtClean="0"/>
              <a:t>1 </a:t>
            </a:r>
            <a:endParaRPr lang="zh-TW" altLang="en-US" sz="10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548" y="4411495"/>
            <a:ext cx="3297815" cy="17547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535460" y="4150665"/>
            <a:ext cx="3373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 smtClean="0">
                <a:latin typeface="+mn-ea"/>
              </a:rPr>
              <a:t>G</a:t>
            </a:r>
            <a:r>
              <a:rPr lang="en-US" altLang="zh-CN" sz="1600" dirty="0" err="1" smtClean="0">
                <a:latin typeface="+mn-ea"/>
              </a:rPr>
              <a:t>itLab</a:t>
            </a:r>
            <a:r>
              <a:rPr lang="zh-CN" altLang="en-US" sz="1600" dirty="0" smtClean="0">
                <a:latin typeface="+mn-ea"/>
              </a:rPr>
              <a:t>中项目地址，通常选用</a:t>
            </a:r>
            <a:r>
              <a:rPr lang="en-US" altLang="zh-CN" sz="1600" dirty="0" smtClean="0">
                <a:latin typeface="+mn-ea"/>
              </a:rPr>
              <a:t>HTTPS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873082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1107996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</a:t>
            </a:r>
            <a:r>
              <a:rPr lang="zh-CN" altLang="en-US" dirty="0" smtClean="0"/>
              <a:t>交互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273" y="1014413"/>
            <a:ext cx="859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117599" y="1143066"/>
            <a:ext cx="104001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等待进度条运行完毕点击</a:t>
            </a:r>
            <a:r>
              <a:rPr lang="en-US" altLang="zh-CN" dirty="0" smtClean="0">
                <a:latin typeface="+mn-ea"/>
              </a:rPr>
              <a:t>yes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+mn-ea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latin typeface="+mn-ea"/>
              </a:rPr>
              <a:t>会弹出导入弹出框 图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余下步骤直接默认执行到 图</a:t>
            </a:r>
            <a:r>
              <a:rPr lang="en-US" altLang="zh-CN" dirty="0" smtClean="0">
                <a:latin typeface="+mn-ea"/>
              </a:rPr>
              <a:t>3</a:t>
            </a:r>
            <a:endParaRPr lang="en-US" altLang="zh-TW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TW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3.   </a:t>
            </a:r>
            <a:r>
              <a:rPr lang="zh-CN" altLang="en-US" dirty="0" smtClean="0">
                <a:latin typeface="+mn-ea"/>
              </a:rPr>
              <a:t>图</a:t>
            </a:r>
            <a:r>
              <a:rPr lang="en-US" altLang="zh-CN" dirty="0" smtClean="0">
                <a:latin typeface="+mn-ea"/>
              </a:rPr>
              <a:t>3 </a:t>
            </a:r>
            <a:r>
              <a:rPr lang="zh-CN" altLang="en-US" dirty="0" smtClean="0">
                <a:latin typeface="+mn-ea"/>
              </a:rPr>
              <a:t>点击</a:t>
            </a:r>
            <a:r>
              <a:rPr lang="zh-CN" altLang="en-US" dirty="0">
                <a:latin typeface="+mn-ea"/>
              </a:rPr>
              <a:t>选</a:t>
            </a:r>
            <a:r>
              <a:rPr lang="zh-CN" altLang="en-US" dirty="0" smtClean="0">
                <a:latin typeface="+mn-ea"/>
              </a:rPr>
              <a:t>择窗口打开项目即可</a:t>
            </a:r>
            <a:endParaRPr lang="zh-TW" altLang="en-US" dirty="0">
              <a:latin typeface="+mn-ea"/>
            </a:endParaRPr>
          </a:p>
          <a:p>
            <a:pPr marL="342900" indent="-342900">
              <a:buAutoNum type="arabicPeriod"/>
            </a:pPr>
            <a:endParaRPr lang="zh-TW" altLang="en-US" dirty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8" y="1668296"/>
            <a:ext cx="6040294" cy="94590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r="23719" b="571"/>
          <a:stretch/>
        </p:blipFill>
        <p:spPr>
          <a:xfrm>
            <a:off x="7410321" y="1419462"/>
            <a:ext cx="4107423" cy="440763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166" y="4797845"/>
            <a:ext cx="5853160" cy="100589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597960" y="5827099"/>
            <a:ext cx="4517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图</a:t>
            </a:r>
            <a:r>
              <a:rPr lang="en-US" altLang="zh-CN" sz="1000" dirty="0"/>
              <a:t>2</a:t>
            </a:r>
            <a:r>
              <a:rPr lang="en-US" altLang="zh-CN" sz="1000" dirty="0" smtClean="0"/>
              <a:t> </a:t>
            </a:r>
            <a:endParaRPr lang="zh-TW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3911890" y="5932250"/>
            <a:ext cx="4517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/>
              <a:t>图</a:t>
            </a:r>
            <a:r>
              <a:rPr lang="en-US" altLang="zh-CN" sz="1000" dirty="0" smtClean="0"/>
              <a:t>3 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8622851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1107996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</a:t>
            </a:r>
            <a:r>
              <a:rPr lang="zh-CN" altLang="en-US" dirty="0" smtClean="0"/>
              <a:t>交互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273" y="1011327"/>
            <a:ext cx="859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22446" t="27933"/>
          <a:stretch/>
        </p:blipFill>
        <p:spPr>
          <a:xfrm>
            <a:off x="1339273" y="3512936"/>
            <a:ext cx="4958223" cy="28078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14549" y="1945427"/>
            <a:ext cx="8811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1. </a:t>
            </a:r>
            <a:r>
              <a:rPr lang="zh-CN" altLang="en-US" dirty="0" smtClean="0">
                <a:latin typeface="+mn-ea"/>
              </a:rPr>
              <a:t>项目打开以后，</a:t>
            </a:r>
            <a:r>
              <a:rPr lang="en-US" altLang="zh-CN" dirty="0" smtClean="0">
                <a:latin typeface="+mn-ea"/>
              </a:rPr>
              <a:t>IDEA</a:t>
            </a:r>
            <a:r>
              <a:rPr lang="zh-CN" altLang="en-US" dirty="0" smtClean="0">
                <a:latin typeface="+mn-ea"/>
              </a:rPr>
              <a:t>右下角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查看当前分支，可以看到当前分支为 </a:t>
            </a:r>
            <a:r>
              <a:rPr lang="en-US" altLang="zh-CN" dirty="0" smtClean="0">
                <a:latin typeface="+mn-ea"/>
              </a:rPr>
              <a:t>Develop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2. </a:t>
            </a:r>
            <a:r>
              <a:rPr lang="zh-CN" altLang="en-US" dirty="0" smtClean="0">
                <a:latin typeface="+mn-ea"/>
              </a:rPr>
              <a:t>点</a:t>
            </a:r>
            <a:r>
              <a:rPr lang="zh-CN" altLang="en-US" dirty="0">
                <a:latin typeface="+mn-ea"/>
              </a:rPr>
              <a:t>击</a:t>
            </a:r>
            <a:r>
              <a:rPr lang="en-US" altLang="zh-CN" dirty="0">
                <a:latin typeface="+mn-ea"/>
              </a:rPr>
              <a:t>IDEA</a:t>
            </a:r>
            <a:r>
              <a:rPr lang="zh-CN" altLang="en-US" dirty="0">
                <a:latin typeface="+mn-ea"/>
              </a:rPr>
              <a:t>右下角选择</a:t>
            </a:r>
            <a:r>
              <a:rPr lang="en-US" altLang="zh-CN" dirty="0">
                <a:latin typeface="+mn-ea"/>
              </a:rPr>
              <a:t>Develop</a:t>
            </a:r>
            <a:r>
              <a:rPr lang="zh-CN" altLang="en-US" dirty="0">
                <a:latin typeface="+mn-ea"/>
              </a:rPr>
              <a:t>分支打开</a:t>
            </a:r>
            <a:r>
              <a:rPr lang="en-US" altLang="zh-CN" dirty="0">
                <a:latin typeface="+mn-ea"/>
              </a:rPr>
              <a:t>Checkout </a:t>
            </a:r>
            <a:r>
              <a:rPr lang="zh-CN" altLang="en-US" dirty="0" smtClean="0">
                <a:latin typeface="+mn-ea"/>
              </a:rPr>
              <a:t>项目导入到</a:t>
            </a:r>
            <a:r>
              <a:rPr lang="zh-CN" altLang="en-US" dirty="0">
                <a:latin typeface="+mn-ea"/>
              </a:rPr>
              <a:t>本地</a:t>
            </a:r>
            <a:endParaRPr lang="zh-TW" altLang="en-US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latin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73" y="2362469"/>
            <a:ext cx="3914775" cy="7334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35216" y="1114793"/>
            <a:ext cx="555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查看分支。导入分支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759663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273" y="1014413"/>
            <a:ext cx="859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17599" y="1113255"/>
            <a:ext cx="920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创建个人分支，以及需要特别注意分支命名规则</a:t>
            </a:r>
            <a:endParaRPr lang="zh-TW" altLang="en-US" sz="2800" dirty="0">
              <a:latin typeface="+mj-ea"/>
              <a:ea typeface="+mj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39432" t="34361"/>
          <a:stretch/>
        </p:blipFill>
        <p:spPr>
          <a:xfrm>
            <a:off x="1117599" y="2237368"/>
            <a:ext cx="3325091" cy="28710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345" t="6675" r="3345" b="6480"/>
          <a:stretch/>
        </p:blipFill>
        <p:spPr>
          <a:xfrm>
            <a:off x="4875939" y="2633823"/>
            <a:ext cx="3768437" cy="205970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117599" y="1679636"/>
            <a:ext cx="962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，点击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 smtClean="0">
                <a:latin typeface="+mn-ea"/>
              </a:rPr>
              <a:t>选择</a:t>
            </a:r>
            <a:r>
              <a:rPr lang="en-US" altLang="zh-CN" dirty="0" smtClean="0">
                <a:latin typeface="+mn-ea"/>
              </a:rPr>
              <a:t>New Branch                2</a:t>
            </a:r>
            <a:r>
              <a:rPr lang="zh-CN" altLang="en-US" dirty="0" smtClean="0">
                <a:latin typeface="+mn-ea"/>
              </a:rPr>
              <a:t>，创建新分支 在输入框输入分支名即可创建成功</a:t>
            </a:r>
            <a:endParaRPr lang="zh-TW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7599" y="54756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</a:rPr>
              <a:t>请</a:t>
            </a:r>
            <a:r>
              <a:rPr lang="zh-CN" altLang="en-US" dirty="0">
                <a:latin typeface="+mn-ea"/>
              </a:rPr>
              <a:t>注意分支的命名       </a:t>
            </a:r>
            <a:r>
              <a:rPr lang="en-US" altLang="zh-CN" dirty="0">
                <a:latin typeface="+mn-ea"/>
              </a:rPr>
              <a:t>feature-</a:t>
            </a:r>
            <a:r>
              <a:rPr lang="zh-CN" altLang="en-US" dirty="0">
                <a:latin typeface="+mn-ea"/>
              </a:rPr>
              <a:t>姓名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分支功能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例如当前                       </a:t>
            </a:r>
            <a:r>
              <a:rPr lang="en-US" altLang="zh-CN" dirty="0" smtClean="0">
                <a:latin typeface="+mn-ea"/>
              </a:rPr>
              <a:t>feature-</a:t>
            </a:r>
            <a:r>
              <a:rPr lang="en-US" altLang="zh-CN" dirty="0" err="1" smtClean="0">
                <a:latin typeface="+mn-ea"/>
              </a:rPr>
              <a:t>ningxia</a:t>
            </a:r>
            <a:r>
              <a:rPr lang="en-US" altLang="zh-CN" dirty="0" smtClean="0">
                <a:latin typeface="+mn-ea"/>
              </a:rPr>
              <a:t>-front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265445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37670" y="1122557"/>
            <a:ext cx="859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代码本地提交，提交到</a:t>
            </a:r>
            <a:r>
              <a:rPr lang="en-US" altLang="zh-CN" sz="2800" dirty="0" err="1">
                <a:solidFill>
                  <a:srgbClr val="404040"/>
                </a:solidFill>
                <a:latin typeface="+mj-ea"/>
                <a:ea typeface="+mj-ea"/>
              </a:rPr>
              <a:t>GitLab</a:t>
            </a:r>
            <a:r>
              <a:rPr lang="zh-CN" altLang="en-US" sz="2800" dirty="0" smtClean="0">
                <a:latin typeface="+mj-ea"/>
                <a:ea typeface="+mj-ea"/>
              </a:rPr>
              <a:t>代码仓库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7669" y="1812481"/>
            <a:ext cx="10584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在项目右键打开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点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击</a:t>
            </a:r>
            <a:r>
              <a:rPr lang="en-US" altLang="zh-CN" dirty="0">
                <a:solidFill>
                  <a:srgbClr val="404040"/>
                </a:solidFill>
                <a:latin typeface="+mn-ea"/>
                <a:sym typeface="Wingdings" panose="05000000000000000000" pitchFamily="2" charset="2"/>
              </a:rPr>
              <a:t>C</a:t>
            </a:r>
            <a:r>
              <a:rPr lang="zh-TW" altLang="zh-TW" dirty="0" smtClean="0">
                <a:solidFill>
                  <a:srgbClr val="404040"/>
                </a:solidFill>
                <a:latin typeface="+mn-ea"/>
              </a:rPr>
              <a:t>ommit</a:t>
            </a:r>
            <a:r>
              <a:rPr lang="en-US" altLang="zh-TW" dirty="0" smtClean="0">
                <a:solidFill>
                  <a:srgbClr val="404040"/>
                </a:solidFill>
                <a:latin typeface="+mn-ea"/>
              </a:rPr>
              <a:t>D</a:t>
            </a:r>
            <a:r>
              <a:rPr lang="en-US" altLang="zh-CN" dirty="0" smtClean="0">
                <a:solidFill>
                  <a:srgbClr val="404040"/>
                </a:solidFill>
                <a:latin typeface="+mn-ea"/>
              </a:rPr>
              <a:t>irectory</a:t>
            </a:r>
            <a:r>
              <a:rPr lang="en-US" altLang="zh-TW" dirty="0" smtClean="0">
                <a:solidFill>
                  <a:srgbClr val="40404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latin typeface="+mn-ea"/>
              </a:rPr>
              <a:t>输入提交</a:t>
            </a:r>
            <a:endParaRPr lang="en-US" altLang="zh-CN" dirty="0" smtClean="0">
              <a:solidFill>
                <a:srgbClr val="40404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404040"/>
                </a:solidFill>
                <a:latin typeface="+mn-ea"/>
              </a:rPr>
              <a:t>信息可</a:t>
            </a:r>
            <a:r>
              <a:rPr lang="zh-CN" altLang="en-US" dirty="0">
                <a:solidFill>
                  <a:srgbClr val="404040"/>
                </a:solidFill>
                <a:latin typeface="+mn-ea"/>
              </a:rPr>
              <a:t>把</a:t>
            </a:r>
            <a:r>
              <a:rPr lang="zh-CN" altLang="en-US" dirty="0" smtClean="0">
                <a:solidFill>
                  <a:srgbClr val="404040"/>
                </a:solidFill>
                <a:latin typeface="+mn-ea"/>
              </a:rPr>
              <a:t>分支</a:t>
            </a:r>
            <a:r>
              <a:rPr lang="zh-CN" altLang="en-US" dirty="0">
                <a:solidFill>
                  <a:srgbClr val="404040"/>
                </a:solidFill>
                <a:latin typeface="+mn-ea"/>
              </a:rPr>
              <a:t>代码</a:t>
            </a:r>
            <a:r>
              <a:rPr lang="zh-CN" altLang="en-US" dirty="0" smtClean="0">
                <a:solidFill>
                  <a:srgbClr val="404040"/>
                </a:solidFill>
                <a:latin typeface="+mn-ea"/>
              </a:rPr>
              <a:t>提交</a:t>
            </a:r>
            <a:r>
              <a:rPr lang="zh-CN" altLang="en-US" dirty="0">
                <a:solidFill>
                  <a:srgbClr val="404040"/>
                </a:solidFill>
                <a:latin typeface="+mn-ea"/>
              </a:rPr>
              <a:t>到</a:t>
            </a:r>
            <a:r>
              <a:rPr lang="zh-CN" altLang="en-US" dirty="0" smtClean="0">
                <a:solidFill>
                  <a:srgbClr val="404040"/>
                </a:solidFill>
                <a:latin typeface="+mn-ea"/>
              </a:rPr>
              <a:t>本地仓库</a:t>
            </a:r>
            <a:endParaRPr lang="en-US" altLang="zh-CN" dirty="0">
              <a:solidFill>
                <a:srgbClr val="404040"/>
              </a:solidFill>
              <a:latin typeface="+mn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69" y="2638905"/>
            <a:ext cx="4408966" cy="18985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8104" r="6762"/>
          <a:stretch/>
        </p:blipFill>
        <p:spPr>
          <a:xfrm>
            <a:off x="1237670" y="5354031"/>
            <a:ext cx="5384797" cy="82343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37669" y="4594220"/>
            <a:ext cx="10584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zh-CN" altLang="en-US" dirty="0" smtClean="0">
                <a:latin typeface="+mn-ea"/>
              </a:rPr>
              <a:t>在项目右键打开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点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击</a:t>
            </a:r>
            <a:r>
              <a:rPr lang="en-US" altLang="zh-CN" dirty="0" smtClean="0">
                <a:solidFill>
                  <a:srgbClr val="404040"/>
                </a:solidFill>
                <a:latin typeface="+mn-ea"/>
                <a:sym typeface="Wingdings" panose="05000000000000000000" pitchFamily="2" charset="2"/>
              </a:rPr>
              <a:t>Repository</a:t>
            </a:r>
            <a:r>
              <a:rPr lang="zh-CN" altLang="en-US" dirty="0" smtClean="0">
                <a:solidFill>
                  <a:srgbClr val="404040"/>
                </a:solidFill>
                <a:latin typeface="+mn-ea"/>
                <a:sym typeface="Wingdings" panose="05000000000000000000" pitchFamily="2" charset="2"/>
              </a:rPr>
              <a:t>选择</a:t>
            </a:r>
            <a:r>
              <a:rPr lang="en-US" altLang="zh-CN" dirty="0" smtClean="0">
                <a:solidFill>
                  <a:srgbClr val="404040"/>
                </a:solidFill>
                <a:latin typeface="+mn-ea"/>
                <a:sym typeface="Wingdings" panose="05000000000000000000" pitchFamily="2" charset="2"/>
              </a:rPr>
              <a:t>Push</a:t>
            </a:r>
            <a:r>
              <a:rPr lang="zh-CN" altLang="en-US" dirty="0" smtClean="0">
                <a:solidFill>
                  <a:srgbClr val="404040"/>
                </a:solidFill>
                <a:latin typeface="+mn-ea"/>
              </a:rPr>
              <a:t>分支</a:t>
            </a:r>
            <a:r>
              <a:rPr lang="zh-CN" altLang="en-US" dirty="0">
                <a:solidFill>
                  <a:srgbClr val="404040"/>
                </a:solidFill>
                <a:latin typeface="+mn-ea"/>
              </a:rPr>
              <a:t>代</a:t>
            </a:r>
            <a:r>
              <a:rPr lang="zh-CN" altLang="en-US" dirty="0" smtClean="0">
                <a:solidFill>
                  <a:srgbClr val="404040"/>
                </a:solidFill>
                <a:latin typeface="+mn-ea"/>
              </a:rPr>
              <a:t>码</a:t>
            </a:r>
            <a:endParaRPr lang="en-US" altLang="zh-CN" dirty="0" smtClean="0">
              <a:solidFill>
                <a:srgbClr val="40404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404040"/>
                </a:solidFill>
                <a:latin typeface="+mn-ea"/>
              </a:rPr>
              <a:t>提交到</a:t>
            </a:r>
            <a:r>
              <a:rPr lang="en-US" altLang="zh-CN" dirty="0" err="1" smtClean="0">
                <a:solidFill>
                  <a:srgbClr val="404040"/>
                </a:solidFill>
                <a:latin typeface="+mn-ea"/>
              </a:rPr>
              <a:t>GitLab</a:t>
            </a:r>
            <a:r>
              <a:rPr lang="zh-CN" altLang="en-US" dirty="0" smtClean="0">
                <a:solidFill>
                  <a:srgbClr val="404040"/>
                </a:solidFill>
                <a:latin typeface="+mn-ea"/>
              </a:rPr>
              <a:t>仓库</a:t>
            </a:r>
            <a:endParaRPr lang="en-US" altLang="zh-CN" dirty="0">
              <a:solidFill>
                <a:srgbClr val="404040"/>
              </a:solidFill>
              <a:latin typeface="+mn-e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957" y="3882441"/>
            <a:ext cx="3743734" cy="260558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230" y="941237"/>
            <a:ext cx="3398981" cy="28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9207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4939"/>
          <a:stretch/>
        </p:blipFill>
        <p:spPr>
          <a:xfrm>
            <a:off x="1117600" y="1652805"/>
            <a:ext cx="5717309" cy="1893959"/>
          </a:xfrm>
          <a:prstGeom prst="rect">
            <a:avLst/>
          </a:prstGeom>
        </p:spPr>
      </p:pic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1317853" y="101132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更新代码仓库</a:t>
            </a:r>
            <a:endParaRPr lang="zh-TW" altLang="en-US" sz="2800" dirty="0">
              <a:latin typeface="+mj-ea"/>
              <a:ea typeface="+mj-ea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848" y="3499817"/>
            <a:ext cx="5263573" cy="30533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834909" y="1662169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1.  </a:t>
            </a:r>
            <a:r>
              <a:rPr lang="en-US" altLang="zh-CN" dirty="0" err="1" smtClean="0">
                <a:latin typeface="+mn-ea"/>
              </a:rPr>
              <a:t>Git</a:t>
            </a:r>
            <a:r>
              <a:rPr lang="zh-CN" altLang="en-US" dirty="0">
                <a:latin typeface="+mn-ea"/>
              </a:rPr>
              <a:t>打开</a:t>
            </a:r>
            <a:r>
              <a:rPr lang="en-US" altLang="zh-CN" dirty="0">
                <a:latin typeface="+mn-ea"/>
              </a:rPr>
              <a:t>Repository</a:t>
            </a:r>
            <a:r>
              <a:rPr lang="zh-CN" altLang="en-US" dirty="0">
                <a:latin typeface="+mn-ea"/>
              </a:rPr>
              <a:t>打开</a:t>
            </a:r>
            <a:r>
              <a:rPr lang="en-US" altLang="zh-CN" dirty="0">
                <a:latin typeface="+mn-ea"/>
              </a:rPr>
              <a:t>Pull</a:t>
            </a:r>
            <a:r>
              <a:rPr lang="zh-CN" altLang="en-US" dirty="0">
                <a:latin typeface="+mn-ea"/>
              </a:rPr>
              <a:t>打开</a:t>
            </a:r>
            <a:endParaRPr lang="zh-TW" altLang="en-US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62484" y="5199746"/>
            <a:ext cx="426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2.  </a:t>
            </a:r>
            <a:r>
              <a:rPr lang="zh-CN" altLang="en-US" dirty="0" smtClean="0">
                <a:latin typeface="+mn-ea"/>
              </a:rPr>
              <a:t>勾选更新分支，点击</a:t>
            </a:r>
            <a:r>
              <a:rPr lang="en-US" altLang="zh-CN" dirty="0" smtClean="0">
                <a:latin typeface="+mn-ea"/>
              </a:rPr>
              <a:t>pull</a:t>
            </a:r>
            <a:r>
              <a:rPr lang="zh-CN" altLang="en-US" dirty="0" smtClean="0">
                <a:latin typeface="+mn-ea"/>
              </a:rPr>
              <a:t>进行代码更新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956881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E13E9F-6333-4386-98DF-71B102603A3D}" type="slidenum">
              <a:rPr lang="en-US" altLang="zh-TW" b="1" smtClean="0">
                <a:solidFill>
                  <a:srgbClr val="00506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TW" b="1" dirty="0">
              <a:solidFill>
                <a:srgbClr val="00506E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882198"/>
            <a:ext cx="7518714" cy="4361584"/>
          </a:xfrm>
          <a:prstGeom prst="rect">
            <a:avLst/>
          </a:prstGeom>
        </p:spPr>
      </p:pic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1117600" y="411163"/>
            <a:ext cx="10464800" cy="600164"/>
          </a:xfrm>
        </p:spPr>
        <p:txBody>
          <a:bodyPr/>
          <a:lstStyle/>
          <a:p>
            <a:r>
              <a:rPr lang="en-US" altLang="zh-CN" dirty="0"/>
              <a:t>IDEA</a:t>
            </a:r>
            <a:r>
              <a:rPr lang="zh-CN" altLang="en-US" dirty="0"/>
              <a:t>代码与</a:t>
            </a:r>
            <a:r>
              <a:rPr lang="en-US" altLang="zh-CN" dirty="0" err="1"/>
              <a:t>Gitlab</a:t>
            </a:r>
            <a:r>
              <a:rPr lang="zh-CN" altLang="en-US" dirty="0"/>
              <a:t>代码仓库交互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1117600" y="1033469"/>
            <a:ext cx="5557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对要更新的分支勾选即可</a:t>
            </a:r>
            <a:r>
              <a:rPr lang="en-US" altLang="zh-CN" sz="2400" dirty="0" smtClean="0">
                <a:latin typeface="+mj-ea"/>
                <a:ea typeface="+mj-ea"/>
              </a:rPr>
              <a:t>pull</a:t>
            </a:r>
            <a:r>
              <a:rPr lang="zh-CN" altLang="en-US" sz="2400" dirty="0" smtClean="0">
                <a:latin typeface="+mj-ea"/>
                <a:ea typeface="+mj-ea"/>
              </a:rPr>
              <a:t>更新到本地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4291424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795</Words>
  <Application>Microsoft Office PowerPoint</Application>
  <PresentationFormat>寬螢幕</PresentationFormat>
  <Paragraphs>101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等线</vt:lpstr>
      <vt:lpstr>Helvetica 55 Roman</vt:lpstr>
      <vt:lpstr>微軟正黑體</vt:lpstr>
      <vt:lpstr>細明體</vt:lpstr>
      <vt:lpstr>新細明體</vt:lpstr>
      <vt:lpstr>Arial</vt:lpstr>
      <vt:lpstr>Calibri</vt:lpstr>
      <vt:lpstr>Calibri Light</vt:lpstr>
      <vt:lpstr>Wingdings</vt:lpstr>
      <vt:lpstr>Office 佈景主題</vt:lpstr>
      <vt:lpstr>Default Design</vt:lpstr>
      <vt:lpstr>PowerPoint 簡報</vt:lpstr>
      <vt:lpstr>IDEA代码与Gitlab代码仓库交互</vt:lpstr>
      <vt:lpstr>IDEA代码与Gitlab代码仓库交互</vt:lpstr>
      <vt:lpstr>IDEA代码与Gitlab代码仓库交互 </vt:lpstr>
      <vt:lpstr>IDEA代码与Gitlab代码仓库交互 </vt:lpstr>
      <vt:lpstr>IDEA代码与Gitlab代码仓库交互</vt:lpstr>
      <vt:lpstr>IDEA代码与Gitlab代码仓库交互</vt:lpstr>
      <vt:lpstr>IDEA代码与Gitlab代码仓库交互</vt:lpstr>
      <vt:lpstr>IDEA代码与Gitlab代码仓库交互</vt:lpstr>
      <vt:lpstr>IDEA代码与Gitlab代码仓库交互</vt:lpstr>
      <vt:lpstr>IDEA代码与Gitlab代码仓库交互</vt:lpstr>
      <vt:lpstr>IDEA代码与Gitlab代码仓库交互</vt:lpstr>
      <vt:lpstr>IDEA代码与Gitlab代码仓库交互</vt:lpstr>
      <vt:lpstr>IDEA代码与Gitlab代码仓库交互  </vt:lpstr>
      <vt:lpstr>IDEA代码与Gitlab代码仓库交互</vt:lpstr>
      <vt:lpstr>IDEA代码与Gitlab代码仓库交互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Reid Zhu/WOK/Wistron</dc:creator>
  <cp:lastModifiedBy>Ning X Xia/WOK/Wistron</cp:lastModifiedBy>
  <cp:revision>114</cp:revision>
  <dcterms:created xsi:type="dcterms:W3CDTF">2020-11-11T05:28:54Z</dcterms:created>
  <dcterms:modified xsi:type="dcterms:W3CDTF">2020-12-01T00:30:52Z</dcterms:modified>
</cp:coreProperties>
</file>