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76" r:id="rId4"/>
    <p:sldId id="283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42A2-A5E8-4E53-8BD2-36165552C44E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4F68-7F74-410F-AE26-64BB8371A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1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34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834" y="223839"/>
            <a:ext cx="177376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368800" y="4256764"/>
            <a:ext cx="7518400" cy="1285737"/>
          </a:xfrm>
        </p:spPr>
        <p:txBody>
          <a:bodyPr anchor="ctr"/>
          <a:lstStyle>
            <a:lvl1pPr>
              <a:defRPr sz="258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5161787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834" y="223839"/>
            <a:ext cx="177376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368800" y="4654565"/>
            <a:ext cx="7518400" cy="490134"/>
          </a:xfrm>
        </p:spPr>
        <p:txBody>
          <a:bodyPr anchor="ctr"/>
          <a:lstStyle>
            <a:lvl1pPr>
              <a:defRPr sz="258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94242"/>
      </p:ext>
    </p:extLst>
  </p:cSld>
  <p:clrMapOvr>
    <a:masterClrMapping/>
  </p:clrMapOvr>
  <p:transition spd="slow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3"/>
            <a:ext cx="1076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13474"/>
      </p:ext>
    </p:extLst>
  </p:cSld>
  <p:clrMapOvr>
    <a:masterClrMapping/>
  </p:clrMapOvr>
  <p:transition spd="slow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599" y="4406900"/>
            <a:ext cx="10208684" cy="660502"/>
          </a:xfrm>
        </p:spPr>
        <p:txBody>
          <a:bodyPr/>
          <a:lstStyle>
            <a:lvl1pPr algn="l">
              <a:defRPr sz="3692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599" y="2906713"/>
            <a:ext cx="10208684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FA20C0-6938-45FC-817F-454228A08D7B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5412"/>
      </p:ext>
    </p:extLst>
  </p:cSld>
  <p:clrMapOvr>
    <a:masterClrMapping/>
  </p:clrMapOvr>
  <p:transition spd="slow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600203"/>
            <a:ext cx="50800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600203"/>
            <a:ext cx="5181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72CBB6-D41B-4C0F-A08C-2C15C82C44F4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34601"/>
      </p:ext>
    </p:extLst>
  </p:cSld>
  <p:clrMapOvr>
    <a:masterClrMapping/>
  </p:clrMapOvr>
  <p:transition spd="slow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41"/>
            <a:ext cx="10464800" cy="60369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4878917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4878917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CF7D1C-3791-4A41-8741-3FF170384D53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70409"/>
      </p:ext>
    </p:extLst>
  </p:cSld>
  <p:clrMapOvr>
    <a:masterClrMapping/>
  </p:clrMapOvr>
  <p:transition spd="slow"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86510-E55D-496E-A34E-A423735C3523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88292"/>
      </p:ext>
    </p:extLst>
  </p:cSld>
  <p:clrMapOvr>
    <a:masterClrMapping/>
  </p:clrMapOvr>
  <p:transition spd="slow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16BE5-C74D-4287-BD99-28A60EA1A06C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61363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38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1" y="1058716"/>
            <a:ext cx="3503084" cy="37638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2954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1" y="1435103"/>
            <a:ext cx="3503084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20F42-9E7D-4715-A57B-765E9BD438A8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49687"/>
      </p:ext>
    </p:extLst>
  </p:cSld>
  <p:clrMapOvr>
    <a:masterClrMapping/>
  </p:clrMapOvr>
  <p:transition spd="slow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990954"/>
            <a:ext cx="7315200" cy="376385"/>
          </a:xfrm>
        </p:spPr>
        <p:txBody>
          <a:bodyPr anchor="b"/>
          <a:lstStyle>
            <a:lvl1pPr algn="l">
              <a:defRPr sz="1846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AF232D-DAFD-4BC5-B395-6A1D79C9D5E9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14637"/>
      </p:ext>
    </p:extLst>
  </p:cSld>
  <p:clrMapOvr>
    <a:masterClrMapping/>
  </p:clrMapOvr>
  <p:transition spd="slow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A4878-5670-42D8-A065-1C2B9D871CBC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518"/>
      </p:ext>
    </p:extLst>
  </p:cSld>
  <p:clrMapOvr>
    <a:masterClrMapping/>
  </p:clrMapOvr>
  <p:transition spd="slow">
    <p:zoom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889903" y="228603"/>
            <a:ext cx="692497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3"/>
            <a:ext cx="75692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E8C4DD-A472-406B-BD74-83382B04EB81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1547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3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0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6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0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6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411163"/>
            <a:ext cx="10464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1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800" y="6553201"/>
            <a:ext cx="914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108" smtClean="0">
                <a:latin typeface="Arial" charset="0"/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46D2A0-D2A3-4792-9835-D7BABD58E8CF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4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5pPr>
      <a:lvl6pPr marL="422041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6pPr>
      <a:lvl7pPr marL="844083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7pPr>
      <a:lvl8pPr marL="1266124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8pPr>
      <a:lvl9pPr marL="1688165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15913" indent="-315913" algn="l" rtl="0" eaLnBrk="0" fontAlgn="base" hangingPunct="0">
        <a:spcBef>
          <a:spcPct val="20000"/>
        </a:spcBef>
        <a:spcAft>
          <a:spcPct val="0"/>
        </a:spcAft>
        <a:buChar char="•"/>
        <a:defRPr kumimoji="1" sz="29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Char char="–"/>
        <a:defRPr kumimoji="1" sz="2500">
          <a:solidFill>
            <a:srgbClr val="4D4D4D"/>
          </a:solidFill>
          <a:latin typeface="+mn-lt"/>
          <a:ea typeface="+mn-ea"/>
        </a:defRPr>
      </a:lvl2pPr>
      <a:lvl3pPr marL="1054100" indent="-20955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4D4D4D"/>
          </a:solidFill>
          <a:latin typeface="+mn-lt"/>
          <a:ea typeface="+mn-ea"/>
        </a:defRPr>
      </a:lvl3pPr>
      <a:lvl4pPr marL="1476375" indent="-2095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rgbClr val="4D4D4D"/>
          </a:solidFill>
          <a:latin typeface="+mn-lt"/>
          <a:ea typeface="+mn-ea"/>
        </a:defRPr>
      </a:lvl4pPr>
      <a:lvl5pPr marL="1898650" indent="-20955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4D4D4D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lab1.wok.wistron.com.cn/O20110005/mytest.gi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7619363" y="4365104"/>
            <a:ext cx="4502150" cy="93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16531" indent="-316531" defTabSz="844083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  <a:defRPr/>
            </a:pPr>
            <a:r>
              <a:rPr lang="en-US" altLang="zh-TW" sz="203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  <a:sym typeface="Wingdings" pitchFamily="2" charset="2"/>
              </a:rPr>
              <a:t>KP0L30</a:t>
            </a:r>
            <a:endParaRPr lang="en-US" altLang="zh-TW" sz="2031" dirty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細明體" pitchFamily="49" charset="-120"/>
              <a:sym typeface="Wingdings" pitchFamily="2" charset="2"/>
            </a:endParaRPr>
          </a:p>
          <a:p>
            <a:pPr marL="316531" indent="-316531" defTabSz="844083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  <a:defRPr/>
            </a:pPr>
            <a:r>
              <a:rPr lang="en-US" altLang="zh-TW" sz="203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  <a:sym typeface="Wingdings" pitchFamily="2" charset="2"/>
              </a:rPr>
              <a:t>2020/11/27</a:t>
            </a:r>
            <a:endParaRPr lang="en-US" altLang="zh-TW" sz="2031" dirty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細明體" pitchFamily="49" charset="-120"/>
              <a:sym typeface="Wingdings" pitchFamily="2" charset="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03425" y="1285241"/>
            <a:ext cx="829881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759" tIns="46879" rIns="93759" bIns="46879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r>
              <a:rPr lang="en-US" altLang="zh-CN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VsCode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代码与</a:t>
            </a:r>
            <a:r>
              <a:rPr lang="en-US" altLang="zh-CN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Gitlab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代码仓库交互</a:t>
            </a:r>
            <a:endParaRPr lang="en-US" altLang="zh-TW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20000" y="3474581"/>
            <a:ext cx="225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</a:rPr>
              <a:t>BY   MES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514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42" y="2406559"/>
            <a:ext cx="6236511" cy="37611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6784" y="1696856"/>
            <a:ext cx="561285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   点击菜单</a:t>
            </a:r>
            <a:r>
              <a:rPr lang="en-US" altLang="zh-CN" dirty="0" smtClean="0">
                <a:latin typeface="+mn-ea"/>
              </a:rPr>
              <a:t>Pull from </a:t>
            </a:r>
            <a:r>
              <a:rPr lang="zh-CN" altLang="en-US" dirty="0" smtClean="0">
                <a:latin typeface="+mn-ea"/>
              </a:rPr>
              <a:t>即可选择需要更新的代码分支</a:t>
            </a:r>
            <a:endParaRPr lang="en-US" altLang="zh-CN" dirty="0" smtClean="0">
              <a:latin typeface="+mn-ea"/>
            </a:endParaRPr>
          </a:p>
          <a:p>
            <a:endParaRPr lang="en-US" altLang="zh-CN" sz="1600" b="1" dirty="0">
              <a:latin typeface="-apple-syste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3243" y="1076877"/>
            <a:ext cx="4534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成员代码更新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4769066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98" y="2338326"/>
            <a:ext cx="4807838" cy="15564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69689" y="1137668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latin typeface="+mj-ea"/>
                <a:ea typeface="+mj-ea"/>
              </a:rPr>
              <a:t>G</a:t>
            </a:r>
            <a:r>
              <a:rPr lang="en-US" altLang="zh-CN" sz="2800" dirty="0" err="1">
                <a:latin typeface="+mj-ea"/>
                <a:ea typeface="+mj-ea"/>
              </a:rPr>
              <a:t>itLab</a:t>
            </a:r>
            <a:r>
              <a:rPr lang="zh-CN" altLang="en-US" sz="2800" dirty="0">
                <a:latin typeface="+mj-ea"/>
                <a:ea typeface="+mj-ea"/>
              </a:rPr>
              <a:t>分支代码合并处理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7600" y="1796538"/>
            <a:ext cx="6304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1. </a:t>
            </a:r>
            <a:r>
              <a:rPr lang="zh-CN" altLang="en-US" dirty="0" smtClean="0">
                <a:latin typeface="+mj-ea"/>
                <a:ea typeface="+mj-ea"/>
              </a:rPr>
              <a:t>组员请求代码合并，点击 </a:t>
            </a:r>
            <a:r>
              <a:rPr lang="en-US" altLang="zh-CN" dirty="0" smtClean="0">
                <a:latin typeface="+mj-ea"/>
                <a:ea typeface="+mj-ea"/>
              </a:rPr>
              <a:t>Create merge request </a:t>
            </a:r>
            <a:r>
              <a:rPr lang="zh-CN" altLang="en-US" dirty="0" smtClean="0">
                <a:latin typeface="+mj-ea"/>
                <a:ea typeface="+mj-ea"/>
              </a:rPr>
              <a:t>创建合并请求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53119" y="1787230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ea"/>
              </a:rPr>
              <a:t>2.  </a:t>
            </a:r>
            <a:r>
              <a:rPr lang="zh-CN" altLang="en-US" dirty="0" smtClean="0">
                <a:latin typeface="+mj-ea"/>
              </a:rPr>
              <a:t>注意</a:t>
            </a:r>
            <a:r>
              <a:rPr lang="zh-CN" altLang="en-US" dirty="0">
                <a:latin typeface="+mj-ea"/>
              </a:rPr>
              <a:t>这里点击 </a:t>
            </a: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Change branches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27" y="2466425"/>
            <a:ext cx="5310909" cy="3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030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000" y="4724904"/>
            <a:ext cx="5632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 startAt="3"/>
            </a:pPr>
            <a:r>
              <a:rPr lang="zh-CN" altLang="en-US" dirty="0" smtClean="0">
                <a:latin typeface="+mj-ea"/>
                <a:ea typeface="+mj-ea"/>
              </a:rPr>
              <a:t>点击</a:t>
            </a:r>
            <a:r>
              <a:rPr lang="en-US" altLang="zh-CN" dirty="0" smtClean="0">
                <a:latin typeface="+mj-ea"/>
                <a:ea typeface="+mj-ea"/>
              </a:rPr>
              <a:t>Submit merge request </a:t>
            </a:r>
            <a:r>
              <a:rPr lang="zh-CN" altLang="en-US" dirty="0" smtClean="0">
                <a:latin typeface="+mj-ea"/>
                <a:ea typeface="+mj-ea"/>
              </a:rPr>
              <a:t>创建合并求就可以提交了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一般的组员操作到这一步即可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12409"/>
          <a:stretch/>
        </p:blipFill>
        <p:spPr>
          <a:xfrm>
            <a:off x="1082808" y="2087418"/>
            <a:ext cx="8687111" cy="21203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71" y="3842295"/>
            <a:ext cx="5371256" cy="24425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82808" y="798349"/>
            <a:ext cx="10331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改变要合并的分支然后点击</a:t>
            </a:r>
            <a:r>
              <a:rPr lang="en-US" altLang="zh-CN" dirty="0">
                <a:latin typeface="+mn-ea"/>
              </a:rPr>
              <a:t>Compare branches and continue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注意！组员代码要合并到</a:t>
            </a:r>
            <a:r>
              <a:rPr lang="en-US" altLang="zh-CN" dirty="0">
                <a:latin typeface="+mn-ea"/>
              </a:rPr>
              <a:t>Develop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2151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40028" b="8549"/>
          <a:stretch/>
        </p:blipFill>
        <p:spPr>
          <a:xfrm>
            <a:off x="1182255" y="2538673"/>
            <a:ext cx="5756310" cy="35296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17600" y="1011327"/>
            <a:ext cx="700704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合并请求处理，这步通常是项目负责人操作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确认点击</a:t>
            </a:r>
            <a:r>
              <a:rPr lang="en-US" altLang="zh-CN" dirty="0" smtClean="0">
                <a:latin typeface="+mn-ea"/>
              </a:rPr>
              <a:t>Merge</a:t>
            </a:r>
            <a:r>
              <a:rPr lang="zh-CN" altLang="en-US" dirty="0" smtClean="0">
                <a:latin typeface="+mn-ea"/>
              </a:rPr>
              <a:t>即可合并请求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70895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17600" y="1262489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代码冲突解决方案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7600" y="18829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当小组成员都请求合并到</a:t>
            </a:r>
            <a:r>
              <a:rPr lang="en-US" altLang="zh-CN" dirty="0">
                <a:latin typeface="+mn-ea"/>
              </a:rPr>
              <a:t>Develop</a:t>
            </a:r>
            <a:r>
              <a:rPr lang="zh-CN" altLang="en-US" dirty="0">
                <a:latin typeface="+mn-ea"/>
              </a:rPr>
              <a:t>以后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产生冲突会在</a:t>
            </a:r>
            <a:r>
              <a:rPr lang="en-US" altLang="zh-CN" dirty="0">
                <a:latin typeface="+mn-ea"/>
              </a:rPr>
              <a:t>Merge  Requests </a:t>
            </a:r>
            <a:r>
              <a:rPr lang="zh-CN" altLang="en-US" dirty="0" smtClean="0">
                <a:latin typeface="+mn-ea"/>
              </a:rPr>
              <a:t>提示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点击提交信息即可查看请求合并的冲突提示</a:t>
            </a:r>
            <a:endParaRPr lang="zh-TW" altLang="en-US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483"/>
          <a:stretch/>
        </p:blipFill>
        <p:spPr>
          <a:xfrm>
            <a:off x="286328" y="3161845"/>
            <a:ext cx="11416146" cy="22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2070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4"/>
            <a:ext cx="10464800" cy="475528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85" t="5913" r="-585" b="24434"/>
          <a:stretch/>
        </p:blipFill>
        <p:spPr>
          <a:xfrm>
            <a:off x="1117600" y="1932159"/>
            <a:ext cx="7891463" cy="33308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7600" y="135179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当前合并冲突即可选择点击</a:t>
            </a:r>
            <a:r>
              <a:rPr lang="en-US" altLang="zh-CN" dirty="0" smtClean="0">
                <a:latin typeface="+mn-ea"/>
              </a:rPr>
              <a:t>Resolve </a:t>
            </a:r>
            <a:r>
              <a:rPr lang="en-US" altLang="zh-CN" dirty="0" err="1" smtClean="0">
                <a:latin typeface="+mn-ea"/>
              </a:rPr>
              <a:t>conficts</a:t>
            </a:r>
            <a:r>
              <a:rPr lang="zh-CN" altLang="en-US" dirty="0" smtClean="0">
                <a:latin typeface="+mn-ea"/>
              </a:rPr>
              <a:t>手动处理合并冲突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65637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5811" b="29977"/>
          <a:stretch/>
        </p:blipFill>
        <p:spPr>
          <a:xfrm>
            <a:off x="1218670" y="2231458"/>
            <a:ext cx="7509698" cy="25416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18670" y="5063939"/>
            <a:ext cx="4009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选择完成后点</a:t>
            </a:r>
            <a:r>
              <a:rPr lang="zh-CN" altLang="en-US" sz="1600" dirty="0" smtClean="0"/>
              <a:t>击</a:t>
            </a:r>
            <a:r>
              <a:rPr lang="en-US" altLang="zh-CN" sz="1600" dirty="0" smtClean="0"/>
              <a:t>Commit </a:t>
            </a:r>
            <a:r>
              <a:rPr lang="en-US" altLang="zh-CN" sz="1600" dirty="0"/>
              <a:t>to source branch </a:t>
            </a:r>
            <a:endParaRPr lang="en-US" altLang="zh-CN" sz="1600" dirty="0" smtClean="0"/>
          </a:p>
          <a:p>
            <a:r>
              <a:rPr lang="zh-CN" altLang="en-US" sz="1600" dirty="0" smtClean="0"/>
              <a:t>确</a:t>
            </a:r>
            <a:r>
              <a:rPr lang="zh-CN" altLang="en-US" sz="1600" dirty="0"/>
              <a:t>定</a:t>
            </a:r>
            <a:r>
              <a:rPr lang="zh-CN" altLang="en-US" sz="1600" dirty="0" smtClean="0"/>
              <a:t>提交可以查看代码冲突</a:t>
            </a:r>
            <a:endParaRPr lang="en-US" altLang="zh-CN" sz="1600" dirty="0" smtClean="0"/>
          </a:p>
          <a:p>
            <a:r>
              <a:rPr lang="zh-CN" altLang="en-US" sz="1600" dirty="0" smtClean="0"/>
              <a:t>已经处理完毕了</a:t>
            </a:r>
            <a:endParaRPr lang="en-US" altLang="zh-TW" sz="1600" dirty="0"/>
          </a:p>
        </p:txBody>
      </p:sp>
      <p:sp>
        <p:nvSpPr>
          <p:cNvPr id="2" name="矩形 1"/>
          <p:cNvSpPr/>
          <p:nvPr/>
        </p:nvSpPr>
        <p:spPr>
          <a:xfrm>
            <a:off x="1218670" y="1571291"/>
            <a:ext cx="10741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当前显示了修改后代码有冲突的地方，</a:t>
            </a:r>
            <a:r>
              <a:rPr lang="zh-CN" altLang="en-US" dirty="0" smtClean="0">
                <a:latin typeface="+mn-ea"/>
              </a:rPr>
              <a:t>需要管理</a:t>
            </a:r>
            <a:r>
              <a:rPr lang="zh-CN" altLang="en-US" dirty="0">
                <a:latin typeface="+mn-ea"/>
              </a:rPr>
              <a:t>员手动选择</a:t>
            </a:r>
            <a:r>
              <a:rPr lang="zh-CN" altLang="en-US" dirty="0" smtClean="0">
                <a:latin typeface="+mn-ea"/>
              </a:rPr>
              <a:t>使用一段</a:t>
            </a:r>
            <a:r>
              <a:rPr lang="zh-CN" altLang="en-US" dirty="0">
                <a:latin typeface="+mn-ea"/>
              </a:rPr>
              <a:t>代码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278285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2244" b="6526"/>
          <a:stretch/>
        </p:blipFill>
        <p:spPr>
          <a:xfrm>
            <a:off x="6604000" y="2200760"/>
            <a:ext cx="4313382" cy="3462771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359305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117600" y="1473797"/>
            <a:ext cx="862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当前合并冲</a:t>
            </a:r>
            <a:r>
              <a:rPr lang="zh-CN" altLang="en-US" dirty="0">
                <a:latin typeface="+mj-ea"/>
                <a:ea typeface="+mj-ea"/>
              </a:rPr>
              <a:t>突即可选择点</a:t>
            </a:r>
            <a:r>
              <a:rPr lang="zh-CN" altLang="en-US" dirty="0" smtClean="0">
                <a:latin typeface="+mj-ea"/>
                <a:ea typeface="+mj-ea"/>
              </a:rPr>
              <a:t>击</a:t>
            </a:r>
            <a:r>
              <a:rPr lang="en-US" altLang="zh-TW" dirty="0">
                <a:latin typeface="+mj-ea"/>
                <a:ea typeface="+mj-ea"/>
              </a:rPr>
              <a:t>merge </a:t>
            </a:r>
            <a:r>
              <a:rPr lang="en-US" altLang="zh-TW" dirty="0" smtClean="0">
                <a:latin typeface="+mj-ea"/>
                <a:ea typeface="+mj-ea"/>
              </a:rPr>
              <a:t>locally</a:t>
            </a:r>
            <a:r>
              <a:rPr lang="zh-CN" altLang="en-US" dirty="0" smtClean="0">
                <a:latin typeface="+mj-ea"/>
                <a:ea typeface="+mj-ea"/>
              </a:rPr>
              <a:t>本第地处</a:t>
            </a:r>
            <a:r>
              <a:rPr lang="zh-CN" altLang="en-US" dirty="0">
                <a:latin typeface="+mn-ea"/>
              </a:rPr>
              <a:t>理合并冲突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585" t="5913" r="-585" b="24434"/>
          <a:stretch/>
        </p:blipFill>
        <p:spPr>
          <a:xfrm>
            <a:off x="960776" y="2200760"/>
            <a:ext cx="5495442" cy="23195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7600" y="936630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</a:rPr>
              <a:t>代码冲突解决方案</a:t>
            </a:r>
            <a:r>
              <a:rPr lang="en-US" altLang="zh-CN" sz="2800" dirty="0">
                <a:latin typeface="+mj-ea"/>
              </a:rPr>
              <a:t>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180380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3" y="2435242"/>
            <a:ext cx="6895081" cy="33374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17600" y="1654765"/>
            <a:ext cx="8828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打开</a:t>
            </a:r>
            <a:r>
              <a:rPr lang="en-US" altLang="zh-CN" dirty="0" err="1" smtClean="0">
                <a:latin typeface="+mn-ea"/>
              </a:rPr>
              <a:t>VsCode</a:t>
            </a:r>
            <a:r>
              <a:rPr lang="zh-CN" altLang="en-US" dirty="0" smtClean="0">
                <a:latin typeface="+mn-ea"/>
              </a:rPr>
              <a:t>点击 </a:t>
            </a:r>
            <a:r>
              <a:rPr lang="en-US" altLang="zh-CN" dirty="0" smtClean="0">
                <a:latin typeface="+mn-ea"/>
              </a:rPr>
              <a:t>Open Folder  </a:t>
            </a:r>
            <a:r>
              <a:rPr lang="zh-CN" altLang="en-US" dirty="0" smtClean="0">
                <a:latin typeface="+mn-ea"/>
              </a:rPr>
              <a:t>在本地创建文件夹，打开文件夹作为项目工作空间</a:t>
            </a: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点</a:t>
            </a:r>
            <a:r>
              <a:rPr lang="zh-CN" altLang="en-US" dirty="0">
                <a:latin typeface="+mn-ea"/>
              </a:rPr>
              <a:t>击 </a:t>
            </a:r>
            <a:r>
              <a:rPr lang="en-US" altLang="zh-CN" dirty="0">
                <a:latin typeface="+mn-ea"/>
              </a:rPr>
              <a:t>initialize </a:t>
            </a:r>
            <a:r>
              <a:rPr lang="en-US" altLang="zh-CN" dirty="0" err="1" smtClean="0">
                <a:latin typeface="+mn-ea"/>
              </a:rPr>
              <a:t>Repostitory</a:t>
            </a:r>
            <a:r>
              <a:rPr lang="zh-CN" altLang="en-US" dirty="0" smtClean="0">
                <a:latin typeface="+mn-ea"/>
              </a:rPr>
              <a:t>会</a:t>
            </a:r>
            <a:r>
              <a:rPr lang="zh-CN" altLang="en-US" dirty="0">
                <a:latin typeface="+mn-ea"/>
              </a:rPr>
              <a:t>在工作空间中生成</a:t>
            </a:r>
            <a:r>
              <a:rPr lang="en-US" altLang="zh-TW" dirty="0">
                <a:latin typeface="+mn-ea"/>
              </a:rPr>
              <a:t>.</a:t>
            </a:r>
            <a:r>
              <a:rPr lang="en-US" altLang="zh-TW" dirty="0" err="1">
                <a:latin typeface="+mn-ea"/>
              </a:rPr>
              <a:t>git</a:t>
            </a:r>
            <a:r>
              <a:rPr lang="zh-CN" altLang="en-US" dirty="0">
                <a:latin typeface="+mn-ea"/>
              </a:rPr>
              <a:t>的隐藏目</a:t>
            </a:r>
            <a:r>
              <a:rPr lang="zh-CN" altLang="en-US" dirty="0" smtClean="0">
                <a:latin typeface="+mn-ea"/>
              </a:rPr>
              <a:t>录工作</a:t>
            </a:r>
            <a:r>
              <a:rPr lang="zh-CN" altLang="en-US" dirty="0">
                <a:latin typeface="+mn-ea"/>
              </a:rPr>
              <a:t>空间就生成了</a:t>
            </a:r>
            <a:endParaRPr lang="en-US" altLang="zh-TW" dirty="0">
              <a:latin typeface="+mn-ea"/>
            </a:endParaRPr>
          </a:p>
          <a:p>
            <a:pPr marL="342900" indent="-342900">
              <a:buAutoNum type="arabicPeriod"/>
            </a:pPr>
            <a:endParaRPr lang="zh-TW" altLang="en-US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7600" y="1053773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创建工作空间，下载</a:t>
            </a:r>
            <a:r>
              <a:rPr lang="en-US" altLang="zh-CN" sz="2800" dirty="0" err="1">
                <a:latin typeface="+mj-ea"/>
                <a:ea typeface="+mj-ea"/>
              </a:rPr>
              <a:t>G</a:t>
            </a:r>
            <a:r>
              <a:rPr lang="en-US" altLang="zh-CN" sz="2800" dirty="0" err="1" smtClean="0">
                <a:latin typeface="+mj-ea"/>
                <a:ea typeface="+mj-ea"/>
              </a:rPr>
              <a:t>itLab</a:t>
            </a:r>
            <a:r>
              <a:rPr lang="zh-CN" altLang="en-US" sz="2800" dirty="0" smtClean="0">
                <a:latin typeface="+mj-ea"/>
                <a:ea typeface="+mj-ea"/>
              </a:rPr>
              <a:t>代码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48316" b="21106"/>
          <a:stretch/>
        </p:blipFill>
        <p:spPr>
          <a:xfrm>
            <a:off x="8132754" y="2833997"/>
            <a:ext cx="3401724" cy="25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379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5154"/>
          <a:stretch/>
        </p:blipFill>
        <p:spPr>
          <a:xfrm>
            <a:off x="1321882" y="2290619"/>
            <a:ext cx="6059054" cy="3565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21882" y="1270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+mj-ea"/>
                <a:ea typeface="+mj-ea"/>
              </a:rPr>
              <a:t>VsCode</a:t>
            </a:r>
            <a:r>
              <a:rPr lang="zh-CN" altLang="en-US" dirty="0" smtClean="0">
                <a:latin typeface="+mj-ea"/>
                <a:ea typeface="+mj-ea"/>
              </a:rPr>
              <a:t>插件下载  </a:t>
            </a:r>
            <a:r>
              <a:rPr lang="en-US" altLang="zh-CN" dirty="0" err="1" smtClean="0">
                <a:latin typeface="+mj-ea"/>
              </a:rPr>
              <a:t>Git</a:t>
            </a: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Graph 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才能</a:t>
            </a:r>
            <a:r>
              <a:rPr lang="zh-CN" altLang="en-US" dirty="0">
                <a:latin typeface="+mj-ea"/>
                <a:ea typeface="+mj-ea"/>
              </a:rPr>
              <a:t>够接下来的操作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814640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2426" y="12123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点击</a:t>
            </a:r>
            <a:r>
              <a:rPr lang="en-US" altLang="zh-CN" dirty="0" err="1" smtClean="0">
                <a:latin typeface="+mj-ea"/>
                <a:ea typeface="+mj-ea"/>
              </a:rPr>
              <a:t>Git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Graph </a:t>
            </a:r>
            <a:r>
              <a:rPr lang="zh-CN" altLang="en-US" dirty="0" smtClean="0">
                <a:latin typeface="+mj-ea"/>
                <a:ea typeface="+mj-ea"/>
              </a:rPr>
              <a:t>，在右边设置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302426" y="1899339"/>
            <a:ext cx="8582025" cy="2066925"/>
            <a:chOff x="913320" y="2603606"/>
            <a:chExt cx="8582025" cy="206692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20" y="2603606"/>
              <a:ext cx="8582025" cy="2066925"/>
            </a:xfrm>
            <a:prstGeom prst="rect">
              <a:avLst/>
            </a:prstGeom>
          </p:spPr>
        </p:pic>
        <p:sp>
          <p:nvSpPr>
            <p:cNvPr id="8" name="菱形 7"/>
            <p:cNvSpPr/>
            <p:nvPr/>
          </p:nvSpPr>
          <p:spPr bwMode="auto">
            <a:xfrm>
              <a:off x="3423055" y="3015085"/>
              <a:ext cx="350982" cy="288585"/>
            </a:xfrm>
            <a:prstGeom prst="diamond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菱形 10"/>
            <p:cNvSpPr/>
            <p:nvPr/>
          </p:nvSpPr>
          <p:spPr bwMode="auto">
            <a:xfrm>
              <a:off x="8380919" y="3637068"/>
              <a:ext cx="350982" cy="288585"/>
            </a:xfrm>
            <a:prstGeom prst="diamond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8274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2974" y="1362750"/>
            <a:ext cx="711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1.  </a:t>
            </a:r>
            <a:r>
              <a:rPr lang="zh-CN" altLang="en-US" dirty="0" smtClean="0">
                <a:latin typeface="+mn-ea"/>
              </a:rPr>
              <a:t>进入</a:t>
            </a:r>
            <a:r>
              <a:rPr lang="en-US" altLang="zh-CN" dirty="0" err="1">
                <a:latin typeface="+mn-ea"/>
              </a:rPr>
              <a:t>Git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Graph</a:t>
            </a:r>
            <a:r>
              <a:rPr lang="zh-CN" altLang="en-US" dirty="0" smtClean="0">
                <a:latin typeface="+mn-ea"/>
              </a:rPr>
              <a:t>设置后点击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dd Remote</a:t>
            </a:r>
          </a:p>
          <a:p>
            <a:r>
              <a:rPr lang="en-US" altLang="zh-CN" dirty="0" smtClean="0">
                <a:latin typeface="+mn-ea"/>
              </a:rPr>
              <a:t>2.  </a:t>
            </a:r>
            <a:r>
              <a:rPr lang="zh-CN" altLang="en-US" dirty="0" smtClean="0">
                <a:latin typeface="+mn-ea"/>
              </a:rPr>
              <a:t>输</a:t>
            </a:r>
            <a:r>
              <a:rPr lang="zh-CN" altLang="en-US" dirty="0">
                <a:latin typeface="+mn-ea"/>
              </a:rPr>
              <a:t>入项目链接，一般链接都在项目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：仓库别名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Fetch URL  https://gitlab1.wok.wistron.com.cn/O20110005/mytest.git</a:t>
            </a:r>
          </a:p>
          <a:p>
            <a:pPr lvl="1"/>
            <a:r>
              <a:rPr lang="en-US" altLang="zh-CN" dirty="0">
                <a:latin typeface="+mn-ea"/>
              </a:rPr>
              <a:t>Push  URL  </a:t>
            </a:r>
            <a:r>
              <a:rPr lang="en-US" altLang="zh-CN" dirty="0">
                <a:latin typeface="+mn-ea"/>
                <a:hlinkClick r:id="rId2"/>
              </a:rPr>
              <a:t>https://</a:t>
            </a:r>
            <a:r>
              <a:rPr lang="en-US" altLang="zh-CN" dirty="0" smtClean="0">
                <a:latin typeface="+mn-ea"/>
                <a:hlinkClick r:id="rId2"/>
              </a:rPr>
              <a:t>gitlab1.wok.wistron.com.cn/O20110005/mytest.git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11" y="2927816"/>
            <a:ext cx="8762710" cy="32460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79" y="1224045"/>
            <a:ext cx="3297815" cy="17547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59975" y="905680"/>
            <a:ext cx="377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+mn-ea"/>
              </a:rPr>
              <a:t>G</a:t>
            </a:r>
            <a:r>
              <a:rPr lang="en-US" altLang="zh-CN" dirty="0" err="1" smtClean="0">
                <a:latin typeface="+mn-ea"/>
              </a:rPr>
              <a:t>itLab</a:t>
            </a:r>
            <a:r>
              <a:rPr lang="zh-CN" altLang="en-US" dirty="0" smtClean="0">
                <a:latin typeface="+mn-ea"/>
              </a:rPr>
              <a:t>中项目地址，通常选用</a:t>
            </a:r>
            <a:r>
              <a:rPr lang="en-US" altLang="zh-CN" dirty="0" smtClean="0">
                <a:latin typeface="+mn-ea"/>
              </a:rPr>
              <a:t>HTTPS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90971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-1" r="16100" b="-1742"/>
          <a:stretch/>
        </p:blipFill>
        <p:spPr>
          <a:xfrm>
            <a:off x="1231630" y="2625203"/>
            <a:ext cx="6353243" cy="36438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31630" y="101132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代</a:t>
            </a:r>
            <a:r>
              <a:rPr lang="zh-CN" altLang="en-US" sz="2800" dirty="0">
                <a:latin typeface="+mn-ea"/>
              </a:rPr>
              <a:t>码的拉取和上传操作</a:t>
            </a:r>
            <a:endParaRPr lang="zh-TW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1630" y="15580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注意！！！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这里先左下角的分支选择到</a:t>
            </a:r>
            <a:r>
              <a:rPr lang="en-US" altLang="zh-CN" dirty="0">
                <a:latin typeface="+mn-ea"/>
              </a:rPr>
              <a:t>Develop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这时把代码</a:t>
            </a:r>
            <a:r>
              <a:rPr lang="zh-CN" altLang="en-US" dirty="0" smtClean="0">
                <a:latin typeface="+mn-ea"/>
              </a:rPr>
              <a:t>就会</a:t>
            </a:r>
            <a:r>
              <a:rPr lang="en-US" altLang="zh-CN" dirty="0" smtClean="0">
                <a:latin typeface="+mn-ea"/>
              </a:rPr>
              <a:t>pull</a:t>
            </a:r>
            <a:r>
              <a:rPr lang="zh-CN" altLang="en-US" dirty="0">
                <a:latin typeface="+mn-ea"/>
              </a:rPr>
              <a:t>到本地</a:t>
            </a:r>
            <a:endParaRPr lang="en-US" altLang="zh-CN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96180" y="288184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根</a:t>
            </a:r>
            <a:r>
              <a:rPr lang="zh-CN" altLang="en-US" dirty="0" smtClean="0">
                <a:latin typeface="+mj-ea"/>
                <a:ea typeface="+mj-ea"/>
              </a:rPr>
              <a:t>据图示操作，分支拉取代码，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拉取代码成功后结果如示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171" y="3664318"/>
            <a:ext cx="2734939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864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5" y="2737804"/>
            <a:ext cx="6280704" cy="3278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9811" y="1775428"/>
            <a:ext cx="10973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点</a:t>
            </a:r>
            <a:r>
              <a:rPr lang="zh-CN" altLang="en-US" dirty="0">
                <a:latin typeface="+mn-ea"/>
              </a:rPr>
              <a:t>击左下角即可在屏幕上中地方出现所有分支以及</a:t>
            </a:r>
            <a:endParaRPr lang="en-US" altLang="zh-CN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创建新分支点击创建自己的分支即可  </a:t>
            </a:r>
            <a:r>
              <a:rPr lang="en-US" altLang="zh-CN" dirty="0">
                <a:latin typeface="+mn-ea"/>
              </a:rPr>
              <a:t>new Branch  </a:t>
            </a: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输入框中填写分支名直接回车等待进度条即可</a:t>
            </a:r>
            <a:r>
              <a:rPr lang="en-US" altLang="zh-CN" dirty="0">
                <a:latin typeface="+mn-ea"/>
              </a:rPr>
              <a:t>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87" y="2744605"/>
            <a:ext cx="4688732" cy="6015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195" y="4219067"/>
            <a:ext cx="3667125" cy="6572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19487" y="3849735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-apple-system"/>
              </a:rPr>
              <a:t>3.   </a:t>
            </a:r>
            <a:r>
              <a:rPr lang="zh-CN" altLang="en-US" dirty="0" smtClean="0">
                <a:latin typeface="-apple-system"/>
              </a:rPr>
              <a:t>分支已经成功创建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45759" y="5123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-apple-system"/>
              </a:rPr>
              <a:t>请</a:t>
            </a:r>
            <a:r>
              <a:rPr lang="zh-CN" altLang="en-US" dirty="0">
                <a:latin typeface="-apple-system"/>
              </a:rPr>
              <a:t>注意分支的命名       </a:t>
            </a:r>
            <a:r>
              <a:rPr lang="en-US" altLang="zh-CN" dirty="0">
                <a:latin typeface="-apple-system"/>
              </a:rPr>
              <a:t>feature-</a:t>
            </a:r>
            <a:r>
              <a:rPr lang="zh-CN" altLang="en-US" dirty="0">
                <a:latin typeface="-apple-system"/>
              </a:rPr>
              <a:t>姓名</a:t>
            </a:r>
            <a:r>
              <a:rPr lang="en-US" altLang="zh-CN" dirty="0">
                <a:latin typeface="-apple-system"/>
              </a:rPr>
              <a:t>-</a:t>
            </a:r>
            <a:r>
              <a:rPr lang="zh-CN" altLang="en-US" dirty="0">
                <a:latin typeface="-apple-system"/>
              </a:rPr>
              <a:t>分支功能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 smtClean="0">
                <a:latin typeface="-apple-system"/>
              </a:rPr>
              <a:t>例如                              </a:t>
            </a:r>
            <a:r>
              <a:rPr lang="en-US" altLang="zh-CN" dirty="0" smtClean="0">
                <a:latin typeface="-apple-system"/>
              </a:rPr>
              <a:t>feature-</a:t>
            </a:r>
            <a:r>
              <a:rPr lang="en-US" altLang="zh-CN" dirty="0" err="1" smtClean="0">
                <a:latin typeface="-apple-system"/>
              </a:rPr>
              <a:t>ningxia</a:t>
            </a:r>
            <a:r>
              <a:rPr lang="en-US" altLang="zh-CN" dirty="0" smtClean="0">
                <a:latin typeface="-apple-system"/>
              </a:rPr>
              <a:t>-front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9060" y="103843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创建新分支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54703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9" y="2512574"/>
            <a:ext cx="11067442" cy="21156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17600" y="1223341"/>
            <a:ext cx="24929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成</a:t>
            </a:r>
            <a:r>
              <a:rPr lang="zh-CN" altLang="en-US" sz="2800" dirty="0" smtClean="0">
                <a:latin typeface="+mj-ea"/>
                <a:ea typeface="+mj-ea"/>
              </a:rPr>
              <a:t>员代码提交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修改后的代码会有提示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4695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 smtClean="0"/>
              <a:t>代</a:t>
            </a:r>
            <a:r>
              <a:rPr lang="zh-CN" altLang="en-US" dirty="0"/>
              <a:t>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7599" y="1559137"/>
            <a:ext cx="10876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点击输</a:t>
            </a:r>
            <a:r>
              <a:rPr lang="zh-CN" altLang="en-US" dirty="0">
                <a:latin typeface="+mn-ea"/>
              </a:rPr>
              <a:t>入</a:t>
            </a:r>
            <a:r>
              <a:rPr lang="en-US" altLang="zh-CN" dirty="0">
                <a:latin typeface="+mn-ea"/>
              </a:rPr>
              <a:t>commit</a:t>
            </a:r>
            <a:r>
              <a:rPr lang="zh-CN" altLang="en-US" dirty="0" smtClean="0">
                <a:latin typeface="+mn-ea"/>
              </a:rPr>
              <a:t>信息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然后击对</a:t>
            </a:r>
            <a:r>
              <a:rPr lang="zh-CN" altLang="en-US" dirty="0" smtClean="0">
                <a:latin typeface="+mn-ea"/>
              </a:rPr>
              <a:t>勾保存到本地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>
                <a:latin typeface="+mn-ea"/>
              </a:rPr>
              <a:t>目</a:t>
            </a:r>
            <a:r>
              <a:rPr lang="zh-CN" altLang="en-US" dirty="0" smtClean="0">
                <a:latin typeface="+mn-ea"/>
              </a:rPr>
              <a:t>录               </a:t>
            </a:r>
            <a:r>
              <a:rPr lang="en-US" altLang="zh-CN" dirty="0" smtClean="0">
                <a:latin typeface="+mn-ea"/>
              </a:rPr>
              <a:t>3.  </a:t>
            </a:r>
            <a:r>
              <a:rPr lang="zh-CN" altLang="en-US" dirty="0" smtClean="0">
                <a:latin typeface="+mn-ea"/>
              </a:rPr>
              <a:t>打开当前菜单栏 （三个小点）打开点击</a:t>
            </a:r>
            <a:r>
              <a:rPr lang="en-US" altLang="zh-CN" dirty="0" smtClean="0">
                <a:latin typeface="+mn-ea"/>
              </a:rPr>
              <a:t>push</a:t>
            </a:r>
            <a:r>
              <a:rPr lang="zh-CN" altLang="en-US" dirty="0" smtClean="0">
                <a:latin typeface="+mn-ea"/>
              </a:rPr>
              <a:t>即可提交到</a:t>
            </a:r>
            <a:r>
              <a:rPr lang="en-US" altLang="zh-CN" dirty="0" err="1" smtClean="0">
                <a:latin typeface="+mn-ea"/>
              </a:rPr>
              <a:t>GitLab</a:t>
            </a:r>
            <a:r>
              <a:rPr lang="zh-CN" altLang="en-US" dirty="0" smtClean="0">
                <a:latin typeface="+mn-ea"/>
              </a:rPr>
              <a:t>            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58" y="2988987"/>
            <a:ext cx="3533775" cy="2314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36" y="2477842"/>
            <a:ext cx="5256786" cy="28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058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779</Words>
  <Application>Microsoft Office PowerPoint</Application>
  <PresentationFormat>寬螢幕</PresentationFormat>
  <Paragraphs>90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-apple-system</vt:lpstr>
      <vt:lpstr>等线</vt:lpstr>
      <vt:lpstr>Helvetica 55 Roman</vt:lpstr>
      <vt:lpstr>微軟正黑體</vt:lpstr>
      <vt:lpstr>細明體</vt:lpstr>
      <vt:lpstr>新細明體</vt:lpstr>
      <vt:lpstr>Arial</vt:lpstr>
      <vt:lpstr>Calibri</vt:lpstr>
      <vt:lpstr>Calibri Light</vt:lpstr>
      <vt:lpstr>Wingdings</vt:lpstr>
      <vt:lpstr>Office 佈景主題</vt:lpstr>
      <vt:lpstr>Default Design</vt:lpstr>
      <vt:lpstr>PowerPoint 簡報</vt:lpstr>
      <vt:lpstr>VsCode代码与Gitlab代码仓库交互</vt:lpstr>
      <vt:lpstr>VsCode代码与Gitlab代码仓库交互</vt:lpstr>
      <vt:lpstr>VsCode代码与Gitlab代码仓库交互</vt:lpstr>
      <vt:lpstr>VsCode代码与Gitlab代码仓库交互</vt:lpstr>
      <vt:lpstr>VsCode代码与Gitlab代码仓库交互</vt:lpstr>
      <vt:lpstr>VsCode代码与Gitlab代码仓库交互</vt:lpstr>
      <vt:lpstr>VsCode代码与Gitlab代码仓库交互</vt:lpstr>
      <vt:lpstr>VsCode代码与Gitlab代码仓库交互</vt:lpstr>
      <vt:lpstr>PowerPoint 簡報</vt:lpstr>
      <vt:lpstr>IDEA代码与Gitlab代码仓库交互</vt:lpstr>
      <vt:lpstr>IDEA代码与Gitlab代码仓库交互</vt:lpstr>
      <vt:lpstr>IDEA代码与Gitlab代码仓库交互</vt:lpstr>
      <vt:lpstr>IDEA代码与Gitlab代码仓库交互</vt:lpstr>
      <vt:lpstr>IDEA代码与Gitlab代码仓库交互  </vt:lpstr>
      <vt:lpstr>IDEA代码与Gitlab代码仓库交互</vt:lpstr>
      <vt:lpstr>IDEA代码与Gitlab代码仓库交互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Reid Zhu/WOK/Wistron</dc:creator>
  <cp:lastModifiedBy>Ning X Xia/WOK/Wistron</cp:lastModifiedBy>
  <cp:revision>135</cp:revision>
  <dcterms:created xsi:type="dcterms:W3CDTF">2020-11-11T05:28:54Z</dcterms:created>
  <dcterms:modified xsi:type="dcterms:W3CDTF">2020-12-01T00:30:38Z</dcterms:modified>
</cp:coreProperties>
</file>