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4" r:id="rId3"/>
    <p:sldId id="257" r:id="rId4"/>
    <p:sldId id="262" r:id="rId5"/>
    <p:sldId id="259" r:id="rId6"/>
    <p:sldId id="260" r:id="rId7"/>
    <p:sldId id="263" r:id="rId8"/>
    <p:sldId id="350" r:id="rId9"/>
    <p:sldId id="266" r:id="rId10"/>
    <p:sldId id="306" r:id="rId11"/>
    <p:sldId id="307" r:id="rId12"/>
    <p:sldId id="348" r:id="rId13"/>
    <p:sldId id="308" r:id="rId14"/>
    <p:sldId id="309" r:id="rId15"/>
    <p:sldId id="310" r:id="rId16"/>
    <p:sldId id="347" r:id="rId17"/>
    <p:sldId id="34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618CB-569C-EF4A-8704-8D456B4837CD}" type="datetimeFigureOut">
              <a:rPr kumimoji="1" lang="zh-CN" altLang="en-US" smtClean="0"/>
              <a:t>2021/9/9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C43FD-2495-3745-9705-EAC8EC6A3C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4399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大家好，我来汇报一下蛋白质组上周的</a:t>
            </a:r>
            <a:r>
              <a:rPr lang="zh-CN" altLang="en-US"/>
              <a:t>工作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E8A83-EF4F-411C-813E-C396B5AEB2F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37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18E3-08CF-1A49-B6DD-1C7E08B15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154C1-A858-9A4A-BC1A-3A48A327D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B9B33-FFB3-5444-8EA8-1EFD44B8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C3BF-A9C8-9A4D-A277-CF2D664A8ED0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604A9-FDE5-5B4C-B886-16E26BFE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92C9D-3700-FF43-9C05-8C762230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F675-0949-0C43-8FF4-5ED93E3C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5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F92E-E26E-4E41-8E9D-0AC41C83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28603-B2CC-5449-9ED9-0FE6C321E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B2645-0F72-1841-935A-0180C3FD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C3BF-A9C8-9A4D-A277-CF2D664A8ED0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4018-31A2-794A-B8F5-A428E72D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895CA-4AF5-B042-B100-506A72A4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F675-0949-0C43-8FF4-5ED93E3C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38AB4F-33D1-944F-A437-71A4741AB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62C64-FA0C-4146-9F62-0493A30B1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6AF74-4707-4B4F-B230-34B03A29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C3BF-A9C8-9A4D-A277-CF2D664A8ED0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8563F-01F0-CA41-B58C-A48B8433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D849E-B563-1643-ACEF-8A8349B4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F675-0949-0C43-8FF4-5ED93E3C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2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9138-A5E3-384C-9A0E-35372DBC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78B5F-87C3-4944-A3DF-12EE57E0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1A60D-467A-9C4A-8B14-F7D68DBE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C3BF-A9C8-9A4D-A277-CF2D664A8ED0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4099D-619B-2C44-9651-038232BEF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C5C26-D922-2046-A3B7-3FDE59A4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F675-0949-0C43-8FF4-5ED93E3C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8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4438-C3D9-1F43-AE15-8AF7CD07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B16DB-FD90-744B-A49F-D31A7C3BA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8D810-7949-1743-AF68-7FCE09239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C3BF-A9C8-9A4D-A277-CF2D664A8ED0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D13FF-6D6D-C142-B3C8-E8525121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12EBE-80E5-564A-ADD9-661E8999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F675-0949-0C43-8FF4-5ED93E3C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4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C641-9575-7E47-9FD8-B71E0C1C4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AAE0B-87DD-644C-AC65-E3A04564D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17BA6-C97C-104C-A7C9-7E22EF277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09777-2FA0-F142-AA5D-8DF8007A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C3BF-A9C8-9A4D-A277-CF2D664A8ED0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4CF37-E255-9845-B4E4-C02BD271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BF6EE-0E03-654D-A395-B0DABF9B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F675-0949-0C43-8FF4-5ED93E3C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6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A346C-8A11-D140-BC61-34413EA1D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E9D4B-B439-D14A-B29B-2DEEB2D43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460E0-7F86-3741-BAF4-D817AB8CC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413A3-47F4-534B-9EFA-DFCE385E5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DC3CC-37F5-574E-BFB4-7B87D5BB1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47D75D-46BB-D940-B877-907814D6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C3BF-A9C8-9A4D-A277-CF2D664A8ED0}" type="datetimeFigureOut">
              <a:rPr lang="en-US" smtClean="0"/>
              <a:t>9/9/21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DA10B8-5AAC-7C47-BD19-E48A2FF0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4F2681-83CF-4A4E-A6CD-9FE36530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F675-0949-0C43-8FF4-5ED93E3C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9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2E231-A2CF-B349-AA9A-BA6A5EE3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4FC20-903C-124D-A4F9-83B5C37C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C3BF-A9C8-9A4D-A277-CF2D664A8ED0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7496A-4DD6-1940-9534-E5E815FD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5ED1E-3967-7147-B7E7-71CBA37C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F675-0949-0C43-8FF4-5ED93E3C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0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EFBCF-A000-D941-95E2-14263F64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C3BF-A9C8-9A4D-A277-CF2D664A8ED0}" type="datetimeFigureOut">
              <a:rPr lang="en-US" smtClean="0"/>
              <a:t>9/9/21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5EE00-D1CC-CF41-8866-3CA7390E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8F6F6-5220-8342-BA49-E38CF6CD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F675-0949-0C43-8FF4-5ED93E3C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2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5C9B-4DEC-7440-BCA4-E07F3090B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4DA21-B1B8-C646-83EF-4286445ED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C8614-2F7F-024C-B2CD-4399309F7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9A600-653C-6047-9AC5-AF36984DA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C3BF-A9C8-9A4D-A277-CF2D664A8ED0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76045-9CF5-D74C-9C77-7BDF55BA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DE370-C416-004B-BA56-01897398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F675-0949-0C43-8FF4-5ED93E3C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1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D4A8-53BC-FC4A-95FD-23F489C93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EF7D5-C827-3949-836A-E0C58989C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D285A-F5CF-0344-946D-398074E3F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8C717-3EE9-9F41-94FE-A962035F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C3BF-A9C8-9A4D-A277-CF2D664A8ED0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9711E-2977-C642-8905-94FAC134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41931-6448-A849-AC5B-25098FF9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F675-0949-0C43-8FF4-5ED93E3C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6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251CC-46DB-154E-A790-753CA4F77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F2D84-FBE7-8148-A479-21C5C8396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17646-D6F7-D64C-946F-7BA373444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BC3BF-A9C8-9A4D-A277-CF2D664A8ED0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28EC2-3BD8-BD4D-87F8-7862A0151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FD507-D42B-A246-9ACA-B91711418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FF675-0949-0C43-8FF4-5ED93E3C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3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84F1F-86DD-1246-A9F6-AF6CA5DF91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进度汇报模板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4C7D8-2B8E-D54F-AB5C-5375DD618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5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A7DB-7EFB-419C-A2ED-87A8EBE5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MSA Transformer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E291C-B66E-4B67-9A18-CB9E353D4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MSA Transformer</a:t>
            </a:r>
          </a:p>
          <a:p>
            <a:pPr lvl="1"/>
            <a:r>
              <a:rPr lang="zh-CN" altLang="en-US" dirty="0"/>
              <a:t>已完成数据流和</a:t>
            </a:r>
            <a:r>
              <a:rPr lang="en-US" altLang="zh-CN" dirty="0"/>
              <a:t>Column Attention</a:t>
            </a:r>
          </a:p>
          <a:p>
            <a:pPr lvl="1"/>
            <a:r>
              <a:rPr lang="zh-CN" altLang="en-US" dirty="0"/>
              <a:t>修改了预处理代码</a:t>
            </a:r>
            <a:r>
              <a:rPr lang="en-US" altLang="zh-CN" dirty="0"/>
              <a:t>(</a:t>
            </a:r>
            <a:r>
              <a:rPr lang="zh-CN" altLang="en-US" dirty="0"/>
              <a:t>优化</a:t>
            </a:r>
            <a:r>
              <a:rPr lang="en-US" altLang="zh-CN" dirty="0"/>
              <a:t>MSA</a:t>
            </a:r>
            <a:r>
              <a:rPr lang="zh-CN" altLang="en-US" dirty="0"/>
              <a:t>存储</a:t>
            </a:r>
            <a:r>
              <a:rPr lang="en-US" altLang="zh-CN" dirty="0"/>
              <a:t>)</a:t>
            </a:r>
            <a:r>
              <a:rPr lang="zh-CN" altLang="en-US" dirty="0"/>
              <a:t>；已完成</a:t>
            </a:r>
            <a:r>
              <a:rPr lang="en-US" altLang="zh-CN" dirty="0"/>
              <a:t>Uniref-xa-2018</a:t>
            </a:r>
            <a:r>
              <a:rPr lang="zh-CN" altLang="en-US" dirty="0"/>
              <a:t>预处理 </a:t>
            </a:r>
            <a:r>
              <a:rPr lang="en-US" altLang="zh-CN" dirty="0"/>
              <a:t>(320G)</a:t>
            </a:r>
          </a:p>
          <a:p>
            <a:pPr lvl="1"/>
            <a:r>
              <a:rPr lang="en-US" altLang="zh-CN" dirty="0" err="1"/>
              <a:t>Uniref-xa</a:t>
            </a:r>
            <a:r>
              <a:rPr lang="zh-CN" altLang="en-US" dirty="0"/>
              <a:t>在训练中</a:t>
            </a:r>
            <a:endParaRPr lang="en-US" altLang="zh-CN" dirty="0"/>
          </a:p>
          <a:p>
            <a:pPr lvl="2"/>
            <a:r>
              <a:rPr lang="en-US" altLang="zh-CN" dirty="0"/>
              <a:t>TODO: </a:t>
            </a:r>
            <a:r>
              <a:rPr lang="zh-CN" altLang="en-US" dirty="0"/>
              <a:t>内存优化 </a:t>
            </a:r>
            <a:r>
              <a:rPr lang="en-US" altLang="zh-CN" dirty="0"/>
              <a:t>(</a:t>
            </a:r>
            <a:r>
              <a:rPr lang="zh-CN" altLang="en-US" dirty="0"/>
              <a:t>修改</a:t>
            </a:r>
            <a:r>
              <a:rPr lang="en-US" altLang="zh-CN" dirty="0" err="1"/>
              <a:t>ckpt</a:t>
            </a:r>
            <a:r>
              <a:rPr lang="en-US" altLang="zh-CN" dirty="0"/>
              <a:t> activation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</a:p>
          <a:p>
            <a:pPr lvl="2"/>
            <a:endParaRPr lang="en-US" altLang="zh-CN" dirty="0"/>
          </a:p>
          <a:p>
            <a:r>
              <a:rPr lang="en-US" altLang="zh-CN" dirty="0"/>
              <a:t>KDD Workshop</a:t>
            </a:r>
          </a:p>
          <a:p>
            <a:pPr lvl="1"/>
            <a:r>
              <a:rPr lang="zh-CN" altLang="en-US" dirty="0"/>
              <a:t>实验和</a:t>
            </a:r>
            <a:r>
              <a:rPr lang="en-US" altLang="zh-CN" dirty="0"/>
              <a:t>paper</a:t>
            </a:r>
            <a:r>
              <a:rPr lang="zh-CN" altLang="en-US" dirty="0"/>
              <a:t>已完成</a:t>
            </a:r>
            <a:endParaRPr lang="en-US" altLang="zh-CN" dirty="0"/>
          </a:p>
          <a:p>
            <a:pPr lvl="1"/>
            <a:r>
              <a:rPr lang="zh-CN" altLang="en-US" dirty="0"/>
              <a:t>本周完成最终检查和润色</a:t>
            </a:r>
          </a:p>
        </p:txBody>
      </p:sp>
    </p:spTree>
    <p:extLst>
      <p:ext uri="{BB962C8B-B14F-4D97-AF65-F5344CB8AC3E}">
        <p14:creationId xmlns:p14="http://schemas.microsoft.com/office/powerpoint/2010/main" val="1575987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B208-D146-4E70-A7D6-7EACD23D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Alphafold</a:t>
            </a:r>
            <a:r>
              <a:rPr lang="en-US" altLang="zh-CN" dirty="0"/>
              <a:t> &amp; RF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C1430-8F32-4C03-BA00-7B04715B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成功运行</a:t>
            </a:r>
            <a:r>
              <a:rPr lang="en-US" altLang="zh-CN" dirty="0"/>
              <a:t>Alphafold2</a:t>
            </a:r>
            <a:r>
              <a:rPr lang="zh-CN" altLang="en-US" dirty="0"/>
              <a:t>（</a:t>
            </a:r>
            <a:r>
              <a:rPr lang="en-US" altLang="zh-CN" dirty="0"/>
              <a:t>AF2</a:t>
            </a:r>
            <a:r>
              <a:rPr lang="zh-CN" altLang="en-US" dirty="0"/>
              <a:t>）和</a:t>
            </a:r>
            <a:r>
              <a:rPr lang="en-US" altLang="zh-CN" dirty="0" err="1"/>
              <a:t>RosettaFold</a:t>
            </a:r>
            <a:r>
              <a:rPr lang="zh-CN" altLang="en-US" dirty="0"/>
              <a:t>（</a:t>
            </a:r>
            <a:r>
              <a:rPr lang="en-US" altLang="zh-CN" dirty="0"/>
              <a:t>RF</a:t>
            </a:r>
            <a:r>
              <a:rPr lang="zh-CN" altLang="en-US" dirty="0"/>
              <a:t>）；并在一些蛋白质数据上进行了测试。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复现</a:t>
            </a:r>
            <a:r>
              <a:rPr lang="en-US" altLang="zh-CN" dirty="0"/>
              <a:t>AF2</a:t>
            </a:r>
            <a:r>
              <a:rPr lang="zh-CN" altLang="en-US" dirty="0"/>
              <a:t>和</a:t>
            </a:r>
            <a:r>
              <a:rPr lang="en-US" altLang="zh-CN" dirty="0"/>
              <a:t>RF</a:t>
            </a:r>
            <a:r>
              <a:rPr lang="zh-CN" altLang="en-US" dirty="0"/>
              <a:t>的训练代码，目前完成：</a:t>
            </a:r>
          </a:p>
          <a:p>
            <a:pPr lvl="1"/>
            <a:r>
              <a:rPr lang="zh-CN" altLang="en-US" dirty="0"/>
              <a:t>训练数据预处理模块（</a:t>
            </a:r>
            <a:r>
              <a:rPr lang="en-US" altLang="zh-CN" dirty="0"/>
              <a:t>MSA</a:t>
            </a:r>
            <a:r>
              <a:rPr lang="zh-CN" altLang="en-US" dirty="0"/>
              <a:t>搜索，模版搜索）</a:t>
            </a:r>
          </a:p>
          <a:p>
            <a:pPr lvl="1"/>
            <a:r>
              <a:rPr lang="en-US" altLang="zh-CN" dirty="0"/>
              <a:t>Column Attention</a:t>
            </a:r>
            <a:r>
              <a:rPr lang="zh-CN" altLang="en-US" dirty="0"/>
              <a:t>实现</a:t>
            </a:r>
            <a:endParaRPr lang="en-US" altLang="zh-CN" dirty="0"/>
          </a:p>
          <a:p>
            <a:endParaRPr lang="en-US" altLang="zh-CN"/>
          </a:p>
          <a:p>
            <a:r>
              <a:rPr lang="en-US" altLang="zh-CN" dirty="0"/>
              <a:t>TODO:</a:t>
            </a:r>
            <a:endParaRPr lang="zh-CN" altLang="en-US" dirty="0"/>
          </a:p>
          <a:p>
            <a:pPr lvl="1"/>
            <a:r>
              <a:rPr lang="zh-CN" altLang="en-US" dirty="0"/>
              <a:t>结构模块和</a:t>
            </a:r>
            <a:r>
              <a:rPr lang="en-US" altLang="zh-CN" dirty="0"/>
              <a:t>loss</a:t>
            </a:r>
            <a:endParaRPr lang="zh-CN" altLang="en-US" dirty="0"/>
          </a:p>
          <a:p>
            <a:pPr lvl="1"/>
            <a:r>
              <a:rPr lang="zh-CN" altLang="en-US" dirty="0"/>
              <a:t>端到端训练</a:t>
            </a:r>
          </a:p>
        </p:txBody>
      </p:sp>
    </p:spTree>
    <p:extLst>
      <p:ext uri="{BB962C8B-B14F-4D97-AF65-F5344CB8AC3E}">
        <p14:creationId xmlns:p14="http://schemas.microsoft.com/office/powerpoint/2010/main" val="2814946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B74F7-07D5-8445-AD9F-D4E834A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67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67D9-11A3-482E-A36A-E0DBFEA4A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report</a:t>
            </a:r>
            <a:r>
              <a:rPr lang="zh-CN" altLang="en-US" dirty="0"/>
              <a:t>模板</a:t>
            </a:r>
            <a:r>
              <a:rPr lang="en-US" altLang="zh-CN" dirty="0"/>
              <a:t>2</a:t>
            </a:r>
            <a:r>
              <a:rPr lang="zh-CN" altLang="en-US" dirty="0"/>
              <a:t> 信息抽取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7993C-3321-4B25-BDEA-2A5D2AE1B2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2021/09/09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644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2CA213C-9EF6-4023-9D70-09F579213826}"/>
              </a:ext>
            </a:extLst>
          </p:cNvPr>
          <p:cNvGraphicFramePr>
            <a:graphicFrameLocks noGrp="1"/>
          </p:cNvGraphicFramePr>
          <p:nvPr/>
        </p:nvGraphicFramePr>
        <p:xfrm>
          <a:off x="1261395" y="3659833"/>
          <a:ext cx="387381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818">
                  <a:extLst>
                    <a:ext uri="{9D8B030D-6E8A-4147-A177-3AD203B41FA5}">
                      <a16:colId xmlns:a16="http://schemas.microsoft.com/office/drawing/2014/main" val="14175038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71124883"/>
                    </a:ext>
                  </a:extLst>
                </a:gridCol>
              </a:tblGrid>
              <a:tr h="261055">
                <a:tc>
                  <a:txBody>
                    <a:bodyPr/>
                    <a:lstStyle/>
                    <a:p>
                      <a:r>
                        <a:rPr lang="en-US" altLang="zh-CN" dirty="0"/>
                        <a:t>JER Tasks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GLM-no-pretrain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301455"/>
                  </a:ext>
                </a:extLst>
              </a:tr>
              <a:tr h="261055">
                <a:tc>
                  <a:txBody>
                    <a:bodyPr/>
                    <a:lstStyle/>
                    <a:p>
                      <a:r>
                        <a:rPr lang="en-US" altLang="zh-CN" dirty="0"/>
                        <a:t>Conll04-entity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75.6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373251"/>
                  </a:ext>
                </a:extLst>
              </a:tr>
              <a:tr h="261055">
                <a:tc>
                  <a:txBody>
                    <a:bodyPr/>
                    <a:lstStyle/>
                    <a:p>
                      <a:r>
                        <a:rPr lang="en-US" altLang="zh-CN" dirty="0"/>
                        <a:t>Conll04-relation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558663"/>
                  </a:ext>
                </a:extLst>
              </a:tr>
              <a:tr h="261055">
                <a:tc>
                  <a:txBody>
                    <a:bodyPr/>
                    <a:lstStyle/>
                    <a:p>
                      <a:r>
                        <a:rPr lang="en-US" altLang="zh-CN" dirty="0"/>
                        <a:t>Ade-entity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86.1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341231"/>
                  </a:ext>
                </a:extLst>
              </a:tr>
              <a:tr h="261055">
                <a:tc>
                  <a:txBody>
                    <a:bodyPr/>
                    <a:lstStyle/>
                    <a:p>
                      <a:r>
                        <a:rPr lang="en-US" altLang="zh-CN" dirty="0"/>
                        <a:t>Ade-relation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73.4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22542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480F2EC-9D5E-4C1D-93F1-F71F18F07EBB}"/>
              </a:ext>
            </a:extLst>
          </p:cNvPr>
          <p:cNvGraphicFramePr>
            <a:graphicFrameLocks noGrp="1"/>
          </p:cNvGraphicFramePr>
          <p:nvPr/>
        </p:nvGraphicFramePr>
        <p:xfrm>
          <a:off x="1261395" y="669852"/>
          <a:ext cx="387381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818">
                  <a:extLst>
                    <a:ext uri="{9D8B030D-6E8A-4147-A177-3AD203B41FA5}">
                      <a16:colId xmlns:a16="http://schemas.microsoft.com/office/drawing/2014/main" val="14175038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96561627"/>
                    </a:ext>
                  </a:extLst>
                </a:gridCol>
              </a:tblGrid>
              <a:tr h="261055">
                <a:tc>
                  <a:txBody>
                    <a:bodyPr/>
                    <a:lstStyle/>
                    <a:p>
                      <a:r>
                        <a:rPr lang="en-US" altLang="zh-CN" dirty="0"/>
                        <a:t>JER Tasks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T5-no-pretrain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301455"/>
                  </a:ext>
                </a:extLst>
              </a:tr>
              <a:tr h="261055">
                <a:tc>
                  <a:txBody>
                    <a:bodyPr/>
                    <a:lstStyle/>
                    <a:p>
                      <a:r>
                        <a:rPr lang="en-US" altLang="zh-CN" dirty="0"/>
                        <a:t>Conll04-entity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373251"/>
                  </a:ext>
                </a:extLst>
              </a:tr>
              <a:tr h="261055">
                <a:tc>
                  <a:txBody>
                    <a:bodyPr/>
                    <a:lstStyle/>
                    <a:p>
                      <a:r>
                        <a:rPr lang="en-US" altLang="zh-CN" dirty="0"/>
                        <a:t>Conll04-relation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62.1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558663"/>
                  </a:ext>
                </a:extLst>
              </a:tr>
              <a:tr h="261055">
                <a:tc>
                  <a:txBody>
                    <a:bodyPr/>
                    <a:lstStyle/>
                    <a:p>
                      <a:r>
                        <a:rPr lang="en-US" altLang="zh-CN" dirty="0"/>
                        <a:t>Ade-entity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87.4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341231"/>
                  </a:ext>
                </a:extLst>
              </a:tr>
              <a:tr h="261055">
                <a:tc>
                  <a:txBody>
                    <a:bodyPr/>
                    <a:lstStyle/>
                    <a:p>
                      <a:r>
                        <a:rPr lang="en-US" altLang="zh-CN" dirty="0"/>
                        <a:t>Ade-relation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76.0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2254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6642E4A-2F0C-461A-B008-2AC93B4982AE}"/>
              </a:ext>
            </a:extLst>
          </p:cNvPr>
          <p:cNvGraphicFramePr>
            <a:graphicFrameLocks noGrp="1"/>
          </p:cNvGraphicFramePr>
          <p:nvPr/>
        </p:nvGraphicFramePr>
        <p:xfrm>
          <a:off x="7056786" y="3659833"/>
          <a:ext cx="476442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9066">
                  <a:extLst>
                    <a:ext uri="{9D8B030D-6E8A-4147-A177-3AD203B41FA5}">
                      <a16:colId xmlns:a16="http://schemas.microsoft.com/office/drawing/2014/main" val="1417503834"/>
                    </a:ext>
                  </a:extLst>
                </a:gridCol>
                <a:gridCol w="1885359">
                  <a:extLst>
                    <a:ext uri="{9D8B030D-6E8A-4147-A177-3AD203B41FA5}">
                      <a16:colId xmlns:a16="http://schemas.microsoft.com/office/drawing/2014/main" val="3775294220"/>
                    </a:ext>
                  </a:extLst>
                </a:gridCol>
              </a:tblGrid>
              <a:tr h="261055">
                <a:tc>
                  <a:txBody>
                    <a:bodyPr/>
                    <a:lstStyle/>
                    <a:p>
                      <a:r>
                        <a:rPr lang="en-US" altLang="zh-CN" dirty="0"/>
                        <a:t>JER Tasks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GLM-pretrain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301455"/>
                  </a:ext>
                </a:extLst>
              </a:tr>
              <a:tr h="261055">
                <a:tc>
                  <a:txBody>
                    <a:bodyPr/>
                    <a:lstStyle/>
                    <a:p>
                      <a:r>
                        <a:rPr lang="en-US" altLang="zh-CN" dirty="0"/>
                        <a:t>Conll04-entity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80.1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373251"/>
                  </a:ext>
                </a:extLst>
              </a:tr>
              <a:tr h="261055">
                <a:tc>
                  <a:txBody>
                    <a:bodyPr/>
                    <a:lstStyle/>
                    <a:p>
                      <a:r>
                        <a:rPr lang="en-US" altLang="zh-CN" dirty="0"/>
                        <a:t>Conll04-relation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61.4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558663"/>
                  </a:ext>
                </a:extLst>
              </a:tr>
              <a:tr h="261055">
                <a:tc>
                  <a:txBody>
                    <a:bodyPr/>
                    <a:lstStyle/>
                    <a:p>
                      <a:r>
                        <a:rPr lang="en-US" altLang="zh-CN" dirty="0"/>
                        <a:t>Conll04-relation (partial)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68.9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2254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1DBA3A97-2920-40B5-B37D-078FE006DD83}"/>
              </a:ext>
            </a:extLst>
          </p:cNvPr>
          <p:cNvSpPr txBox="1"/>
          <p:nvPr/>
        </p:nvSpPr>
        <p:spPr>
          <a:xfrm>
            <a:off x="301658" y="208187"/>
            <a:ext cx="192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onsolas" panose="020B0609020204030204" pitchFamily="49" charset="0"/>
              </a:rPr>
              <a:t>实验</a:t>
            </a:r>
            <a:r>
              <a:rPr lang="en-US" altLang="zh-CN" sz="2400" b="1" dirty="0">
                <a:latin typeface="Consolas" panose="020B0609020204030204" pitchFamily="49" charset="0"/>
              </a:rPr>
              <a:t>1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4626BB-5745-4B90-8829-CE04C46698B5}"/>
              </a:ext>
            </a:extLst>
          </p:cNvPr>
          <p:cNvSpPr txBox="1"/>
          <p:nvPr/>
        </p:nvSpPr>
        <p:spPr>
          <a:xfrm>
            <a:off x="6094948" y="3198167"/>
            <a:ext cx="192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onsolas" panose="020B0609020204030204" pitchFamily="49" charset="0"/>
              </a:rPr>
              <a:t>实验</a:t>
            </a:r>
            <a:r>
              <a:rPr lang="en-US" altLang="zh-CN" sz="2400" b="1" dirty="0">
                <a:latin typeface="Consolas" panose="020B0609020204030204" pitchFamily="49" charset="0"/>
              </a:rPr>
              <a:t>3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84F6FEB-A4F8-497B-9F10-70662FC24782}"/>
              </a:ext>
            </a:extLst>
          </p:cNvPr>
          <p:cNvSpPr txBox="1"/>
          <p:nvPr/>
        </p:nvSpPr>
        <p:spPr>
          <a:xfrm>
            <a:off x="301658" y="3203894"/>
            <a:ext cx="192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onsolas" panose="020B0609020204030204" pitchFamily="49" charset="0"/>
              </a:rPr>
              <a:t>实验</a:t>
            </a:r>
            <a:r>
              <a:rPr lang="en-US" altLang="zh-CN" sz="2400" b="1" dirty="0">
                <a:latin typeface="Consolas" panose="020B0609020204030204" pitchFamily="49" charset="0"/>
              </a:rPr>
              <a:t>2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E94CCE-6BEB-419C-86FB-E6D8660DE3CB}"/>
              </a:ext>
            </a:extLst>
          </p:cNvPr>
          <p:cNvSpPr txBox="1"/>
          <p:nvPr/>
        </p:nvSpPr>
        <p:spPr>
          <a:xfrm>
            <a:off x="7056482" y="669852"/>
            <a:ext cx="34352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格式：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( a ; b ; c ) ( a ; instance of ; type_a ) ( c ; instance of ; type_c 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50584B-1700-40A8-AA7A-C420B07C6515}"/>
              </a:ext>
            </a:extLst>
          </p:cNvPr>
          <p:cNvSpPr txBox="1"/>
          <p:nvPr/>
        </p:nvSpPr>
        <p:spPr>
          <a:xfrm>
            <a:off x="7393382" y="5357151"/>
            <a:ext cx="4091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GLM-pretrain</a:t>
            </a:r>
            <a:r>
              <a:rPr lang="zh-CN" altLang="en-US" sz="1600" dirty="0">
                <a:latin typeface="Consolas" panose="020B0609020204030204" pitchFamily="49" charset="0"/>
              </a:rPr>
              <a:t>在</a:t>
            </a:r>
            <a:r>
              <a:rPr lang="en-US" altLang="zh-CN" sz="1600" dirty="0">
                <a:latin typeface="Consolas" panose="020B0609020204030204" pitchFamily="49" charset="0"/>
              </a:rPr>
              <a:t>entity</a:t>
            </a:r>
            <a:r>
              <a:rPr lang="zh-CN" altLang="en-US" sz="1600" dirty="0">
                <a:latin typeface="Consolas" panose="020B0609020204030204" pitchFamily="49" charset="0"/>
              </a:rPr>
              <a:t>上有明显提升效果，在</a:t>
            </a:r>
            <a:r>
              <a:rPr lang="en-US" altLang="zh-CN" sz="1600" dirty="0">
                <a:latin typeface="Consolas" panose="020B0609020204030204" pitchFamily="49" charset="0"/>
              </a:rPr>
              <a:t>relation</a:t>
            </a:r>
            <a:r>
              <a:rPr lang="zh-CN" altLang="en-US" sz="1600" dirty="0">
                <a:latin typeface="Consolas" panose="020B0609020204030204" pitchFamily="49" charset="0"/>
              </a:rPr>
              <a:t>上效果不明显，但观察到有很多</a:t>
            </a:r>
            <a:r>
              <a:rPr lang="en-US" altLang="zh-CN" sz="1600" dirty="0">
                <a:latin typeface="Consolas" panose="020B0609020204030204" pitchFamily="49" charset="0"/>
              </a:rPr>
              <a:t>relation</a:t>
            </a:r>
            <a:r>
              <a:rPr lang="zh-CN" altLang="en-US" sz="1600" dirty="0">
                <a:latin typeface="Consolas" panose="020B0609020204030204" pitchFamily="49" charset="0"/>
              </a:rPr>
              <a:t>预测差异是微小的</a:t>
            </a:r>
          </a:p>
        </p:txBody>
      </p:sp>
    </p:spTree>
    <p:extLst>
      <p:ext uri="{BB962C8B-B14F-4D97-AF65-F5344CB8AC3E}">
        <p14:creationId xmlns:p14="http://schemas.microsoft.com/office/powerpoint/2010/main" val="4148296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5CC07CA9-4DF8-40D3-9D23-F617774C7529}"/>
              </a:ext>
            </a:extLst>
          </p:cNvPr>
          <p:cNvSpPr txBox="1"/>
          <p:nvPr/>
        </p:nvSpPr>
        <p:spPr>
          <a:xfrm>
            <a:off x="783173" y="1118236"/>
            <a:ext cx="1062565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Consolas" panose="020B0609020204030204" pitchFamily="49" charset="0"/>
              </a:rPr>
              <a:t>例：</a:t>
            </a:r>
            <a:endParaRPr lang="en-US" altLang="zh-CN" sz="3200" b="1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- true : </a:t>
            </a:r>
            <a:r>
              <a:rPr lang="en-US" altLang="zh-CN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reagan</a:t>
            </a:r>
            <a:r>
              <a:rPr lang="en-US" altLang="zh-CN" sz="2800" dirty="0">
                <a:latin typeface="Consolas" panose="020B0609020204030204" pitchFamily="49" charset="0"/>
              </a:rPr>
              <a:t> instance of 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person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  </a:t>
            </a:r>
            <a:r>
              <a:rPr lang="en-US" altLang="zh-CN" sz="2800" dirty="0" err="1">
                <a:latin typeface="Consolas" panose="020B0609020204030204" pitchFamily="49" charset="0"/>
              </a:rPr>
              <a:t>pred</a:t>
            </a:r>
            <a:r>
              <a:rPr lang="en-US" altLang="zh-CN" sz="2800" dirty="0">
                <a:latin typeface="Consolas" panose="020B0609020204030204" pitchFamily="49" charset="0"/>
              </a:rPr>
              <a:t> : 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president </a:t>
            </a:r>
            <a:r>
              <a:rPr lang="en-US" altLang="zh-CN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reagan</a:t>
            </a:r>
            <a:r>
              <a:rPr lang="en-US" altLang="zh-CN" sz="2800" dirty="0">
                <a:latin typeface="Consolas" panose="020B0609020204030204" pitchFamily="49" charset="0"/>
              </a:rPr>
              <a:t> instance of 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person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- true : </a:t>
            </a:r>
            <a:r>
              <a:rPr lang="en-US" altLang="zh-CN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dayton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latin typeface="Consolas" panose="020B0609020204030204" pitchFamily="49" charset="0"/>
              </a:rPr>
              <a:t>instance of 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location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  </a:t>
            </a:r>
            <a:r>
              <a:rPr lang="en-US" altLang="zh-CN" sz="2800" dirty="0" err="1">
                <a:latin typeface="Consolas" panose="020B0609020204030204" pitchFamily="49" charset="0"/>
              </a:rPr>
              <a:t>pred</a:t>
            </a:r>
            <a:r>
              <a:rPr lang="en-US" altLang="zh-CN" sz="2800" dirty="0">
                <a:latin typeface="Consolas" panose="020B0609020204030204" pitchFamily="49" charset="0"/>
              </a:rPr>
              <a:t> : </a:t>
            </a:r>
            <a:r>
              <a:rPr lang="en-US" altLang="zh-CN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dayton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 airport </a:t>
            </a:r>
            <a:r>
              <a:rPr lang="en-US" altLang="zh-CN" sz="2800" dirty="0">
                <a:latin typeface="Consolas" panose="020B0609020204030204" pitchFamily="49" charset="0"/>
              </a:rPr>
              <a:t>instance of 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location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- true : </a:t>
            </a:r>
            <a:r>
              <a:rPr lang="en-US" altLang="zh-CN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springsteen</a:t>
            </a:r>
            <a:r>
              <a:rPr lang="en-US" altLang="zh-CN" sz="2800" dirty="0"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lives</a:t>
            </a:r>
            <a:r>
              <a:rPr lang="en-US" altLang="zh-CN" sz="2800" dirty="0"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800" dirty="0">
                <a:latin typeface="Consolas" panose="020B0609020204030204" pitchFamily="49" charset="0"/>
              </a:rPr>
              <a:t>, </a:t>
            </a:r>
            <a:r>
              <a:rPr lang="en-US" altLang="zh-CN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newjersey</a:t>
            </a:r>
            <a:endParaRPr lang="en-US" altLang="zh-CN" sz="2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  </a:t>
            </a:r>
            <a:r>
              <a:rPr lang="en-US" altLang="zh-CN" sz="2800" dirty="0" err="1">
                <a:latin typeface="Consolas" panose="020B0609020204030204" pitchFamily="49" charset="0"/>
              </a:rPr>
              <a:t>pred</a:t>
            </a:r>
            <a:r>
              <a:rPr lang="en-US" altLang="zh-CN" sz="2800" dirty="0">
                <a:latin typeface="Consolas" panose="020B0609020204030204" pitchFamily="49" charset="0"/>
              </a:rPr>
              <a:t> : </a:t>
            </a:r>
            <a:r>
              <a:rPr lang="en-US" altLang="zh-CN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bruce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springsteen</a:t>
            </a:r>
            <a:r>
              <a:rPr lang="en-US" altLang="zh-CN" sz="2800" dirty="0"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lives</a:t>
            </a:r>
            <a:r>
              <a:rPr lang="en-US" altLang="zh-CN" sz="2800" dirty="0"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800" dirty="0">
                <a:latin typeface="Consolas" panose="020B0609020204030204" pitchFamily="49" charset="0"/>
              </a:rPr>
              <a:t>, </a:t>
            </a:r>
            <a:r>
              <a:rPr lang="en-US" altLang="zh-CN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newjersey</a:t>
            </a:r>
            <a:endParaRPr lang="en-US" altLang="zh-CN" sz="2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2800" dirty="0">
                <a:latin typeface="Consolas" panose="020B0609020204030204" pitchFamily="49" charset="0"/>
              </a:rPr>
              <a:t>true : </a:t>
            </a:r>
            <a:r>
              <a:rPr lang="en-US" altLang="zh-CN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lawrence</a:t>
            </a:r>
            <a:r>
              <a:rPr lang="en-US" altLang="zh-CN" sz="2800" dirty="0">
                <a:latin typeface="Consolas" panose="020B0609020204030204" pitchFamily="49" charset="0"/>
              </a:rPr>
              <a:t> </a:t>
            </a:r>
            <a:r>
              <a:rPr lang="en-US" altLang="zh-CN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kanejr</a:t>
            </a:r>
            <a:r>
              <a:rPr lang="en-US" altLang="zh-CN" sz="2800" dirty="0"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lives</a:t>
            </a:r>
            <a:r>
              <a:rPr lang="en-US" altLang="zh-CN" sz="2800" dirty="0"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800" dirty="0">
                <a:latin typeface="Consolas" panose="020B0609020204030204" pitchFamily="49" charset="0"/>
              </a:rPr>
              <a:t>, </a:t>
            </a:r>
            <a:r>
              <a:rPr lang="en-US" altLang="zh-CN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cincinnati</a:t>
            </a:r>
            <a:endParaRPr lang="en-US" altLang="zh-CN" sz="2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  </a:t>
            </a:r>
            <a:r>
              <a:rPr lang="en-US" altLang="zh-CN" sz="2800" dirty="0" err="1">
                <a:latin typeface="Consolas" panose="020B0609020204030204" pitchFamily="49" charset="0"/>
              </a:rPr>
              <a:t>pred</a:t>
            </a:r>
            <a:r>
              <a:rPr lang="en-US" altLang="zh-CN" sz="2800" dirty="0">
                <a:latin typeface="Consolas" panose="020B0609020204030204" pitchFamily="49" charset="0"/>
              </a:rPr>
              <a:t> : </a:t>
            </a:r>
            <a:r>
              <a:rPr lang="en-US" altLang="zh-CN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lawrence</a:t>
            </a:r>
            <a:r>
              <a:rPr lang="en-US" altLang="zh-CN" sz="2800" dirty="0">
                <a:latin typeface="Consolas" panose="020B0609020204030204" pitchFamily="49" charset="0"/>
              </a:rPr>
              <a:t> </a:t>
            </a:r>
            <a:r>
              <a:rPr lang="en-US" altLang="zh-CN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kanejr</a:t>
            </a:r>
            <a:r>
              <a:rPr lang="en-US" altLang="zh-CN" sz="2800" dirty="0"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lives</a:t>
            </a:r>
            <a:r>
              <a:rPr lang="en-US" altLang="zh-CN" sz="2800" dirty="0"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800" dirty="0">
                <a:latin typeface="Consolas" panose="020B0609020204030204" pitchFamily="49" charset="0"/>
              </a:rPr>
              <a:t>, </a:t>
            </a:r>
            <a:r>
              <a:rPr lang="en-US" altLang="zh-CN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cincinnati</a:t>
            </a:r>
            <a:r>
              <a:rPr lang="en-US" altLang="zh-CN" sz="2800" dirty="0">
                <a:latin typeface="Consolas" panose="020B0609020204030204" pitchFamily="49" charset="0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ohio</a:t>
            </a:r>
            <a:endParaRPr lang="zh-CN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zh-CN" altLang="en-US" sz="2800" dirty="0">
              <a:latin typeface="Consolas" panose="020B0609020204030204" pitchFamily="49" charset="0"/>
            </a:endParaRPr>
          </a:p>
          <a:p>
            <a:endParaRPr lang="zh-CN" altLang="en-US" sz="2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464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C7A4C99-464F-4A44-AA96-B32D734A58EF}"/>
              </a:ext>
            </a:extLst>
          </p:cNvPr>
          <p:cNvSpPr txBox="1"/>
          <p:nvPr/>
        </p:nvSpPr>
        <p:spPr>
          <a:xfrm>
            <a:off x="707011" y="2244060"/>
            <a:ext cx="70606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onsolas" panose="020B0609020204030204" pitchFamily="49" charset="0"/>
              </a:rPr>
              <a:t>存在的问题：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- GLM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finetune</a:t>
            </a:r>
            <a:r>
              <a:rPr lang="zh-CN" altLang="en-US" sz="2000" dirty="0">
                <a:latin typeface="Consolas" panose="020B0609020204030204" pitchFamily="49" charset="0"/>
              </a:rPr>
              <a:t>超参数需要进一步调整。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- Entity span </a:t>
            </a:r>
            <a:r>
              <a:rPr lang="zh-CN" altLang="en-US" sz="2000" dirty="0">
                <a:latin typeface="Consolas" panose="020B0609020204030204" pitchFamily="49" charset="0"/>
              </a:rPr>
              <a:t>存在微小差异，大概影响在</a:t>
            </a:r>
            <a:r>
              <a:rPr lang="en-US" altLang="zh-CN" sz="2000" dirty="0">
                <a:latin typeface="Consolas" panose="020B0609020204030204" pitchFamily="49" charset="0"/>
              </a:rPr>
              <a:t>8%</a:t>
            </a:r>
            <a:r>
              <a:rPr lang="zh-CN" altLang="en-US" sz="2000" dirty="0">
                <a:latin typeface="Consolas" panose="020B0609020204030204" pitchFamily="49" charset="0"/>
              </a:rPr>
              <a:t>。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zh-CN" altLang="en-US" sz="2400" b="1" dirty="0">
                <a:latin typeface="Consolas" panose="020B0609020204030204" pitchFamily="49" charset="0"/>
              </a:rPr>
              <a:t>下一步：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- </a:t>
            </a:r>
            <a:r>
              <a:rPr lang="zh-CN" altLang="en-US" sz="2000" dirty="0">
                <a:latin typeface="Consolas" panose="020B0609020204030204" pitchFamily="49" charset="0"/>
              </a:rPr>
              <a:t>尝试优化</a:t>
            </a:r>
            <a:r>
              <a:rPr lang="en-US" altLang="zh-CN" sz="2000" dirty="0">
                <a:latin typeface="Consolas" panose="020B0609020204030204" pitchFamily="49" charset="0"/>
              </a:rPr>
              <a:t>GLM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finetune</a:t>
            </a:r>
            <a:r>
              <a:rPr lang="zh-CN" altLang="en-US" sz="2000" dirty="0">
                <a:latin typeface="Consolas" panose="020B0609020204030204" pitchFamily="49" charset="0"/>
              </a:rPr>
              <a:t>结果。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- </a:t>
            </a:r>
            <a:r>
              <a:rPr lang="zh-CN" altLang="en-US" sz="2000" dirty="0">
                <a:latin typeface="Consolas" panose="020B0609020204030204" pitchFamily="49" charset="0"/>
              </a:rPr>
              <a:t>尝试比较</a:t>
            </a:r>
            <a:r>
              <a:rPr lang="en-US" altLang="zh-CN" sz="2000" dirty="0">
                <a:latin typeface="Consolas" panose="020B0609020204030204" pitchFamily="49" charset="0"/>
              </a:rPr>
              <a:t>GLM-pretrain Few-Shot</a:t>
            </a:r>
            <a:r>
              <a:rPr lang="zh-CN" altLang="en-US" sz="2000" dirty="0">
                <a:latin typeface="Consolas" panose="020B0609020204030204" pitchFamily="49" charset="0"/>
              </a:rPr>
              <a:t>的结果。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-</a:t>
            </a:r>
            <a:r>
              <a:rPr lang="zh-CN" altLang="en-US" sz="2000" dirty="0">
                <a:latin typeface="Consolas" panose="020B0609020204030204" pitchFamily="49" charset="0"/>
              </a:rPr>
              <a:t> 更换</a:t>
            </a:r>
            <a:r>
              <a:rPr lang="en-US" altLang="zh-CN" sz="2000" dirty="0">
                <a:latin typeface="Consolas" panose="020B0609020204030204" pitchFamily="49" charset="0"/>
              </a:rPr>
              <a:t>instance of</a:t>
            </a:r>
            <a:r>
              <a:rPr lang="zh-CN" altLang="en-US" sz="2000" dirty="0">
                <a:latin typeface="Consolas" panose="020B0609020204030204" pitchFamily="49" charset="0"/>
              </a:rPr>
              <a:t>，尝试采用其他</a:t>
            </a:r>
            <a:r>
              <a:rPr lang="en-US" altLang="zh-CN" sz="2000" dirty="0">
                <a:latin typeface="Consolas" panose="020B0609020204030204" pitchFamily="49" charset="0"/>
              </a:rPr>
              <a:t>entity type</a:t>
            </a:r>
            <a:r>
              <a:rPr lang="zh-CN" altLang="en-US" sz="2000" dirty="0">
                <a:latin typeface="Consolas" panose="020B0609020204030204" pitchFamily="49" charset="0"/>
              </a:rPr>
              <a:t>判别符。</a:t>
            </a:r>
          </a:p>
        </p:txBody>
      </p:sp>
    </p:spTree>
    <p:extLst>
      <p:ext uri="{BB962C8B-B14F-4D97-AF65-F5344CB8AC3E}">
        <p14:creationId xmlns:p14="http://schemas.microsoft.com/office/powerpoint/2010/main" val="30814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B74F7-07D5-8445-AD9F-D4E834A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28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4E6EE-70B9-6743-9B2C-E9374E92D3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内容页</a:t>
            </a:r>
            <a:r>
              <a:rPr lang="zh-CN" altLang="en-US" dirty="0"/>
              <a:t>模板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72F059-DC91-904A-96B3-C8B1A11B4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776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8118-CFFF-DC41-B099-A09A61A7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数据情况模板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20DA-9A60-5C4C-8D05-06D5BDDD3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4892" cy="4351338"/>
          </a:xfrm>
        </p:spPr>
        <p:txBody>
          <a:bodyPr/>
          <a:lstStyle/>
          <a:p>
            <a:r>
              <a:rPr lang="en-US" sz="2000" dirty="0" err="1"/>
              <a:t>完成了对XX数据的清理工作</a:t>
            </a:r>
            <a:r>
              <a:rPr lang="zh-CN" altLang="en-US" sz="2000" dirty="0"/>
              <a:t>，提取了其中的</a:t>
            </a:r>
            <a:r>
              <a:rPr lang="en-US" altLang="zh-CN" sz="2000" dirty="0"/>
              <a:t>XX</a:t>
            </a:r>
            <a:r>
              <a:rPr lang="zh-CN" altLang="en-US" sz="2000" dirty="0"/>
              <a:t>标签，筛选了</a:t>
            </a:r>
            <a:r>
              <a:rPr lang="en-US" altLang="zh-CN" sz="2000" dirty="0"/>
              <a:t>XX</a:t>
            </a:r>
            <a:r>
              <a:rPr lang="zh-CN" altLang="en-US" sz="2000" dirty="0"/>
              <a:t>图像</a:t>
            </a:r>
            <a:endParaRPr lang="en-US" altLang="zh-CN" sz="2000" dirty="0"/>
          </a:p>
          <a:p>
            <a:r>
              <a:rPr lang="zh-CN" altLang="en-US" sz="2000" dirty="0"/>
              <a:t>完整的数据统计和样例如右图</a:t>
            </a:r>
            <a:endParaRPr lang="en-US" altLang="zh-CN" sz="2000" dirty="0"/>
          </a:p>
          <a:p>
            <a:r>
              <a:rPr lang="zh-CN" altLang="en-US" sz="2000" dirty="0"/>
              <a:t>数据包括</a:t>
            </a:r>
            <a:endParaRPr lang="en-US" altLang="zh-CN" sz="2000" dirty="0"/>
          </a:p>
          <a:p>
            <a:pPr lvl="1"/>
            <a:r>
              <a:rPr lang="en-US" altLang="zh-CN" sz="1600" dirty="0"/>
              <a:t>XX</a:t>
            </a:r>
            <a:r>
              <a:rPr lang="zh-CN" altLang="en-US" sz="1600" dirty="0"/>
              <a:t>图像</a:t>
            </a:r>
            <a:endParaRPr lang="en-US" altLang="zh-CN" sz="1600" dirty="0"/>
          </a:p>
          <a:p>
            <a:pPr lvl="1"/>
            <a:r>
              <a:rPr lang="en-US" altLang="zh-CN" sz="1600" dirty="0"/>
              <a:t>XX</a:t>
            </a:r>
            <a:r>
              <a:rPr lang="zh-CN" altLang="en-US" sz="1600" dirty="0"/>
              <a:t>标签</a:t>
            </a:r>
            <a:endParaRPr lang="en-US" altLang="zh-CN" sz="1600" dirty="0"/>
          </a:p>
          <a:p>
            <a:r>
              <a:rPr lang="en-US" altLang="zh-CN" sz="2000" dirty="0"/>
              <a:t>TODO</a:t>
            </a:r>
          </a:p>
          <a:p>
            <a:pPr lvl="1"/>
            <a:r>
              <a:rPr lang="zh-CN" altLang="en-US" sz="1600" dirty="0"/>
              <a:t>有部分</a:t>
            </a:r>
            <a:r>
              <a:rPr lang="en-US" altLang="zh-CN" sz="1600" dirty="0"/>
              <a:t>XX</a:t>
            </a:r>
            <a:r>
              <a:rPr lang="zh-CN" altLang="en-US" sz="1600" dirty="0"/>
              <a:t>数据存在问题，近一步清理解决</a:t>
            </a:r>
            <a:endParaRPr lang="en-US" altLang="zh-CN" sz="16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E89346A-845B-9546-BACA-8D7368972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450083"/>
              </p:ext>
            </p:extLst>
          </p:nvPr>
        </p:nvGraphicFramePr>
        <p:xfrm>
          <a:off x="6397817" y="1618627"/>
          <a:ext cx="53648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223">
                  <a:extLst>
                    <a:ext uri="{9D8B030D-6E8A-4147-A177-3AD203B41FA5}">
                      <a16:colId xmlns:a16="http://schemas.microsoft.com/office/drawing/2014/main" val="3798935065"/>
                    </a:ext>
                  </a:extLst>
                </a:gridCol>
                <a:gridCol w="1341223">
                  <a:extLst>
                    <a:ext uri="{9D8B030D-6E8A-4147-A177-3AD203B41FA5}">
                      <a16:colId xmlns:a16="http://schemas.microsoft.com/office/drawing/2014/main" val="1919724873"/>
                    </a:ext>
                  </a:extLst>
                </a:gridCol>
                <a:gridCol w="1341223">
                  <a:extLst>
                    <a:ext uri="{9D8B030D-6E8A-4147-A177-3AD203B41FA5}">
                      <a16:colId xmlns:a16="http://schemas.microsoft.com/office/drawing/2014/main" val="937809744"/>
                    </a:ext>
                  </a:extLst>
                </a:gridCol>
                <a:gridCol w="1341223">
                  <a:extLst>
                    <a:ext uri="{9D8B030D-6E8A-4147-A177-3AD203B41FA5}">
                      <a16:colId xmlns:a16="http://schemas.microsoft.com/office/drawing/2014/main" val="2985117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cohorts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71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cohort1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31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cohort2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417924"/>
                  </a:ext>
                </a:extLst>
              </a:tr>
            </a:tbl>
          </a:graphicData>
        </a:graphic>
      </p:graphicFrame>
      <p:pic>
        <p:nvPicPr>
          <p:cNvPr id="6" name="Picture 2" descr="CT scan database of 1000 sets was created for teaching AI to diagnose  COVID-19">
            <a:extLst>
              <a:ext uri="{FF2B5EF4-FFF2-40B4-BE49-F238E27FC236}">
                <a16:creationId xmlns:a16="http://schemas.microsoft.com/office/drawing/2014/main" id="{E1FF7756-22F8-9D48-A0D4-02AA6CA45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829" y="3090569"/>
            <a:ext cx="3940868" cy="308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9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468D-4028-BC44-943E-97E5C6CB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文献调研</a:t>
            </a:r>
            <a:r>
              <a:rPr lang="en-US" altLang="zh-CN" dirty="0" err="1"/>
              <a:t>模板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6C2F7-824F-7947-83B1-886EE0EF2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调研了A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文献</a:t>
            </a:r>
            <a:endParaRPr lang="en-US" dirty="0"/>
          </a:p>
          <a:p>
            <a:r>
              <a:rPr lang="en-US" dirty="0" err="1"/>
              <a:t>介绍相关文献</a:t>
            </a:r>
            <a:endParaRPr lang="en-US" dirty="0"/>
          </a:p>
          <a:p>
            <a:pPr lvl="1"/>
            <a:r>
              <a:rPr lang="en-US" dirty="0" err="1"/>
              <a:t>数据</a:t>
            </a:r>
            <a:endParaRPr lang="en-US" dirty="0"/>
          </a:p>
          <a:p>
            <a:pPr lvl="1"/>
            <a:r>
              <a:rPr lang="en-US" dirty="0" err="1"/>
              <a:t>方法</a:t>
            </a:r>
            <a:endParaRPr lang="en-US" dirty="0"/>
          </a:p>
          <a:p>
            <a:pPr lvl="1"/>
            <a:r>
              <a:rPr lang="en-US" dirty="0" err="1"/>
              <a:t>结果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8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8D4B9-1167-BE44-8307-D4D8D9898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实验设计</a:t>
            </a:r>
            <a:r>
              <a:rPr lang="en-US" altLang="zh-CN" dirty="0" err="1"/>
              <a:t>模板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E01D1-2227-934C-893A-04D6D6B2B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数据处理</a:t>
            </a:r>
            <a:endParaRPr lang="en-US" dirty="0"/>
          </a:p>
          <a:p>
            <a:r>
              <a:rPr lang="en-US" dirty="0" err="1"/>
              <a:t>模型设计</a:t>
            </a:r>
            <a:endParaRPr lang="en-US" dirty="0"/>
          </a:p>
          <a:p>
            <a:r>
              <a:rPr lang="en-US" dirty="0" err="1"/>
              <a:t>预期结果</a:t>
            </a:r>
            <a:endParaRPr lang="en-US" dirty="0"/>
          </a:p>
          <a:p>
            <a:r>
              <a:rPr lang="en-US" dirty="0" err="1"/>
              <a:t>改进方向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9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7A97-9472-9347-896A-70349D056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项目进度</a:t>
            </a:r>
            <a:r>
              <a:rPr lang="en-US" altLang="zh-CN" dirty="0" err="1"/>
              <a:t>模板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26EB2-2BD6-3147-9ECA-8ED71E397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已完成</a:t>
            </a:r>
            <a:endParaRPr lang="en-US" dirty="0"/>
          </a:p>
          <a:p>
            <a:pPr lvl="1"/>
            <a:r>
              <a:rPr lang="en-US" dirty="0"/>
              <a:t>步骤</a:t>
            </a:r>
            <a:r>
              <a:rPr lang="en-US" altLang="zh-CN" dirty="0"/>
              <a:t>1</a:t>
            </a:r>
          </a:p>
          <a:p>
            <a:pPr lvl="1"/>
            <a:r>
              <a:rPr lang="en-US" dirty="0"/>
              <a:t>步骤</a:t>
            </a:r>
            <a:r>
              <a:rPr lang="en-US" altLang="zh-CN" dirty="0"/>
              <a:t>2</a:t>
            </a:r>
          </a:p>
          <a:p>
            <a:pPr lvl="1"/>
            <a:r>
              <a:rPr lang="en-US" dirty="0"/>
              <a:t>步骤</a:t>
            </a:r>
            <a:r>
              <a:rPr lang="en-US" altLang="zh-CN" dirty="0"/>
              <a:t>3</a:t>
            </a:r>
          </a:p>
          <a:p>
            <a:r>
              <a:rPr lang="zh-CN" altLang="en-US" dirty="0"/>
              <a:t>剩余</a:t>
            </a:r>
            <a:endParaRPr lang="en-US" altLang="zh-CN" dirty="0"/>
          </a:p>
          <a:p>
            <a:pPr lvl="1"/>
            <a:r>
              <a:rPr lang="en-US" dirty="0"/>
              <a:t>步骤</a:t>
            </a:r>
            <a:r>
              <a:rPr lang="en-US" altLang="zh-CN" dirty="0"/>
              <a:t>4</a:t>
            </a:r>
            <a:endParaRPr lang="en-US" dirty="0"/>
          </a:p>
          <a:p>
            <a:pPr lvl="1"/>
            <a:r>
              <a:rPr lang="en-US" dirty="0"/>
              <a:t>步骤</a:t>
            </a:r>
            <a:r>
              <a:rPr lang="en-US" altLang="zh-CN" dirty="0"/>
              <a:t>5</a:t>
            </a:r>
            <a:endParaRPr lang="en-US" dirty="0"/>
          </a:p>
          <a:p>
            <a:pPr lvl="1"/>
            <a:r>
              <a:rPr lang="en-US" dirty="0"/>
              <a:t>步骤</a:t>
            </a:r>
            <a:r>
              <a:rPr lang="en-US" altLang="zh-CN" dirty="0"/>
              <a:t>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7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2AF6-FE34-FD47-89CF-6D8258DE3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结果展示与分析</a:t>
            </a:r>
            <a:r>
              <a:rPr lang="en-US" altLang="zh-CN" dirty="0" err="1"/>
              <a:t>模板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BB39C-F5FE-4444-AB6F-81A1F4D51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展示当前结果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6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B74F7-07D5-8445-AD9F-D4E834A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更多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589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67D9-11A3-482E-A36A-E0DBFEA4A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report</a:t>
            </a:r>
            <a:r>
              <a:rPr lang="zh-CN" altLang="en-US" dirty="0"/>
              <a:t>模板</a:t>
            </a:r>
            <a:r>
              <a:rPr lang="en-US" altLang="zh-CN" dirty="0"/>
              <a:t>1</a:t>
            </a:r>
            <a:r>
              <a:rPr lang="zh-CN" altLang="en-US" dirty="0"/>
              <a:t> 蛋白质预训练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7993C-3321-4B25-BDEA-2A5D2AE1B2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2021/09/09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005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463</Words>
  <Application>Microsoft Macintosh PowerPoint</Application>
  <PresentationFormat>宽屏</PresentationFormat>
  <Paragraphs>124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Arial</vt:lpstr>
      <vt:lpstr>Calibri</vt:lpstr>
      <vt:lpstr>Calibri Light</vt:lpstr>
      <vt:lpstr>Consolas</vt:lpstr>
      <vt:lpstr>Office Theme</vt:lpstr>
      <vt:lpstr>进度汇报模板</vt:lpstr>
      <vt:lpstr>内容页模板</vt:lpstr>
      <vt:lpstr>数据情况模板</vt:lpstr>
      <vt:lpstr>文献调研模板</vt:lpstr>
      <vt:lpstr>实验设计模板</vt:lpstr>
      <vt:lpstr>项目进度模板</vt:lpstr>
      <vt:lpstr>结果展示与分析模板</vt:lpstr>
      <vt:lpstr>更多</vt:lpstr>
      <vt:lpstr>report模板1 蛋白质预训练</vt:lpstr>
      <vt:lpstr>MSA Transformer</vt:lpstr>
      <vt:lpstr>Alphafold &amp; RF</vt:lpstr>
      <vt:lpstr>……</vt:lpstr>
      <vt:lpstr>report模板2 信息抽取</vt:lpstr>
      <vt:lpstr>PowerPoint 演示文稿</vt:lpstr>
      <vt:lpstr>PowerPoint 演示文稿</vt:lpstr>
      <vt:lpstr>PowerPoint 演示文稿</vt:lpstr>
      <vt:lpstr>……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进度汇报模板</dc:title>
  <dc:creator>Wang Kai</dc:creator>
  <cp:lastModifiedBy>刘 晓鸿</cp:lastModifiedBy>
  <cp:revision>7</cp:revision>
  <dcterms:created xsi:type="dcterms:W3CDTF">2021-09-09T10:13:30Z</dcterms:created>
  <dcterms:modified xsi:type="dcterms:W3CDTF">2021-09-09T10:53:29Z</dcterms:modified>
</cp:coreProperties>
</file>