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0" r:id="rId3"/>
    <p:sldId id="341" r:id="rId5"/>
    <p:sldId id="344" r:id="rId6"/>
    <p:sldId id="34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5" autoAdjust="0"/>
    <p:restoredTop sz="94660"/>
  </p:normalViewPr>
  <p:slideViewPr>
    <p:cSldViewPr snapToGrid="0">
      <p:cViewPr varScale="1">
        <p:scale>
          <a:sx n="94" d="100"/>
          <a:sy n="94" d="100"/>
        </p:scale>
        <p:origin x="214"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21F61-9568-4B6B-A713-3DE4023B76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A1577-93DB-46E5-8D59-60D764D006B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we mentioned in the beginning, glaucoma</a:t>
            </a:r>
            <a:r>
              <a:rPr lang="en-US" altLang="zh-CN" baseline="0" dirty="0"/>
              <a:t> </a:t>
            </a:r>
            <a:r>
              <a:rPr lang="en-US" altLang="zh-CN" dirty="0"/>
              <a:t>Diagnosis mainly depends on VF ,OCT and fundus</a:t>
            </a:r>
            <a:r>
              <a:rPr lang="en-US" altLang="zh-CN" baseline="0" dirty="0"/>
              <a:t> photo</a:t>
            </a:r>
            <a:endParaRPr lang="en-US" altLang="zh-CN" dirty="0"/>
          </a:p>
        </p:txBody>
      </p:sp>
      <p:sp>
        <p:nvSpPr>
          <p:cNvPr id="4" name="灯片编号占位符 3"/>
          <p:cNvSpPr>
            <a:spLocks noGrp="1"/>
          </p:cNvSpPr>
          <p:nvPr>
            <p:ph type="sldNum" sz="quarter" idx="5"/>
          </p:nvPr>
        </p:nvSpPr>
        <p:spPr/>
        <p:txBody>
          <a:bodyPr/>
          <a:lstStyle/>
          <a:p>
            <a:fld id="{098362C6-B403-0C47-A9E8-87A362209950}" type="slidenum">
              <a:rPr lang="en-US" smtClean="0">
                <a:solidFill>
                  <a:srgbClr val="000000"/>
                </a:solidFill>
              </a:rPr>
            </a:fld>
            <a:endParaRPr 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examples of VF reports</a:t>
            </a:r>
            <a:r>
              <a:rPr lang="zh-CN" altLang="en-US" dirty="0"/>
              <a:t>，</a:t>
            </a:r>
            <a:r>
              <a:rPr lang="en-US" altLang="zh-CN" dirty="0"/>
              <a:t>PD plot presented as black dots in red square is what we usually read, indicated</a:t>
            </a:r>
            <a:r>
              <a:rPr lang="en-US" altLang="zh-CN" baseline="0" dirty="0"/>
              <a:t> that there is a significant decrease in light sensitivity  after adjusted by smaller pupil, age, and cataract. PD plot originates from the plot in orange, that’s is PD number. </a:t>
            </a:r>
            <a:endParaRPr lang="en-US" altLang="zh-CN" dirty="0"/>
          </a:p>
          <a:p>
            <a:endParaRPr lang="en-US" altLang="zh-CN" dirty="0"/>
          </a:p>
          <a:p>
            <a:r>
              <a:rPr lang="en-US" altLang="zh-CN" dirty="0"/>
              <a:t>Here are examples of VF reports. As you can see, it is composed several parts. Data in blue square indicates if the test result is reliable. Numbers in green </a:t>
            </a:r>
            <a:r>
              <a:rPr lang="en-US" altLang="zh-CN" dirty="0" err="1"/>
              <a:t>xxxx</a:t>
            </a:r>
            <a:r>
              <a:rPr lang="en-US" altLang="zh-CN" dirty="0"/>
              <a:t> stands for values of light sensitivity in different locations in VF. While doctors usually read the thins in red square, which is called pattern deviation plot. PD plot originates from the plot in orange. It shows if there is significant decrease in light sensitivity which is presented as black dots. The black dots are arranged in various patterns, some of them indicate existence of glaucoma.</a:t>
            </a:r>
            <a:endParaRPr lang="zh-CN" altLang="en-US" dirty="0"/>
          </a:p>
        </p:txBody>
      </p:sp>
      <p:sp>
        <p:nvSpPr>
          <p:cNvPr id="4" name="灯片编号占位符 3"/>
          <p:cNvSpPr>
            <a:spLocks noGrp="1"/>
          </p:cNvSpPr>
          <p:nvPr>
            <p:ph type="sldNum" sz="quarter" idx="5"/>
          </p:nvPr>
        </p:nvSpPr>
        <p:spPr/>
        <p:txBody>
          <a:bodyPr/>
          <a:lstStyle/>
          <a:p>
            <a:fld id="{098362C6-B403-0C47-A9E8-87A362209950}" type="slidenum">
              <a:rPr lang="en-US" smtClean="0">
                <a:solidFill>
                  <a:srgbClr val="000000"/>
                </a:solidFill>
              </a:rPr>
            </a:fld>
            <a:endParaRPr 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4B66458-25E0-4E2B-A22A-F0FCE55B20A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78250B-B0A0-43E5-8EEE-96C2642E4CE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4B66458-25E0-4E2B-A22A-F0FCE55B20A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78250B-B0A0-43E5-8EEE-96C2642E4CE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4B66458-25E0-4E2B-A22A-F0FCE55B20A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78250B-B0A0-43E5-8EEE-96C2642E4CE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4B66458-25E0-4E2B-A22A-F0FCE55B20A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78250B-B0A0-43E5-8EEE-96C2642E4CE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4B66458-25E0-4E2B-A22A-F0FCE55B20A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78250B-B0A0-43E5-8EEE-96C2642E4CE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4B66458-25E0-4E2B-A22A-F0FCE55B20A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78250B-B0A0-43E5-8EEE-96C2642E4CE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4B66458-25E0-4E2B-A22A-F0FCE55B20A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78250B-B0A0-43E5-8EEE-96C2642E4CE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4B66458-25E0-4E2B-A22A-F0FCE55B20A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78250B-B0A0-43E5-8EEE-96C2642E4CE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B66458-25E0-4E2B-A22A-F0FCE55B20A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78250B-B0A0-43E5-8EEE-96C2642E4CE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4B66458-25E0-4E2B-A22A-F0FCE55B20A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78250B-B0A0-43E5-8EEE-96C2642E4CE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4B66458-25E0-4E2B-A22A-F0FCE55B20A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78250B-B0A0-43E5-8EEE-96C2642E4CE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66458-25E0-4E2B-A22A-F0FCE55B20A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8250B-B0A0-43E5-8EEE-96C2642E4CE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灯片编号占位符 1"/>
          <p:cNvSpPr>
            <a:spLocks noGrp="1"/>
          </p:cNvSpPr>
          <p:nvPr>
            <p:ph type="sldNum" sz="quarter" idx="11"/>
          </p:nvPr>
        </p:nvSpPr>
        <p:spPr bwMode="auto">
          <a:xfrm>
            <a:off x="9263064" y="6561138"/>
            <a:ext cx="936625" cy="2968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06916F8B-896A-460A-A92A-A76AFF635067}" type="slidenum">
              <a:rPr lang="zh-CN" altLang="en-US" smtClean="0">
                <a:solidFill>
                  <a:srgbClr val="FFFFFF"/>
                </a:solidFill>
              </a:rPr>
            </a:fld>
            <a:endParaRPr lang="zh-CN" altLang="en-US">
              <a:solidFill>
                <a:srgbClr val="FFFFFF"/>
              </a:solidFill>
            </a:endParaRPr>
          </a:p>
        </p:txBody>
      </p:sp>
      <p:sp>
        <p:nvSpPr>
          <p:cNvPr id="5" name="TextBox 4"/>
          <p:cNvSpPr txBox="1"/>
          <p:nvPr/>
        </p:nvSpPr>
        <p:spPr>
          <a:xfrm>
            <a:off x="3835856" y="292400"/>
            <a:ext cx="4520288" cy="584775"/>
          </a:xfrm>
          <a:prstGeom prst="rect">
            <a:avLst/>
          </a:prstGeom>
          <a:noFill/>
        </p:spPr>
        <p:txBody>
          <a:bodyPr wrap="square" rtlCol="0">
            <a:spAutoFit/>
          </a:bodyPr>
          <a:lstStyle/>
          <a:p>
            <a:pPr eaLnBrk="0" fontAlgn="base" hangingPunct="0">
              <a:spcBef>
                <a:spcPct val="0"/>
              </a:spcBef>
              <a:spcAft>
                <a:spcPct val="0"/>
              </a:spcAft>
            </a:pPr>
            <a:r>
              <a:rPr lang="en-US" altLang="zh-CN" sz="3200" b="1" dirty="0">
                <a:solidFill>
                  <a:srgbClr val="3333FF"/>
                </a:solidFill>
                <a:latin typeface="Arial" panose="020B0604020202020204" pitchFamily="34" charset="0"/>
                <a:ea typeface="宋体" panose="02010600030101010101" pitchFamily="2" charset="-122"/>
                <a:cs typeface="Arial" panose="020B0604020202020204" pitchFamily="34" charset="0"/>
              </a:rPr>
              <a:t>Multiple Modular tests</a:t>
            </a:r>
            <a:endParaRPr lang="en-US" altLang="zh-CN" sz="3200" b="1" dirty="0">
              <a:solidFill>
                <a:srgbClr val="3333FF"/>
              </a:solidFill>
              <a:latin typeface="Arial" panose="020B0604020202020204" pitchFamily="34" charset="0"/>
              <a:ea typeface="宋体" panose="02010600030101010101" pitchFamily="2" charset="-122"/>
              <a:cs typeface="Arial" panose="020B0604020202020204" pitchFamily="34" charset="0"/>
            </a:endParaRPr>
          </a:p>
        </p:txBody>
      </p:sp>
      <p:grpSp>
        <p:nvGrpSpPr>
          <p:cNvPr id="3" name="组合 2"/>
          <p:cNvGrpSpPr/>
          <p:nvPr/>
        </p:nvGrpSpPr>
        <p:grpSpPr>
          <a:xfrm>
            <a:off x="644958" y="1839357"/>
            <a:ext cx="11206884" cy="3864617"/>
            <a:chOff x="838200" y="2716696"/>
            <a:chExt cx="11206884" cy="3864617"/>
          </a:xfrm>
        </p:grpSpPr>
        <p:pic>
          <p:nvPicPr>
            <p:cNvPr id="16390" name="Picture 8" descr="5-35-small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743200"/>
              <a:ext cx="2432481" cy="3075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073619" y="2716696"/>
              <a:ext cx="2731561" cy="3115712"/>
            </a:xfrm>
            <a:prstGeom prst="round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6" name="Picture 235"/>
            <p:cNvPicPr>
              <a:picLocks noChangeAspect="1"/>
            </p:cNvPicPr>
            <p:nvPr/>
          </p:nvPicPr>
          <p:blipFill>
            <a:blip r:embed="rId3"/>
            <a:stretch>
              <a:fillRect/>
            </a:stretch>
          </p:blipFill>
          <p:spPr>
            <a:xfrm>
              <a:off x="3802469" y="2749826"/>
              <a:ext cx="4876800" cy="3149600"/>
            </a:xfrm>
            <a:prstGeom prst="rect">
              <a:avLst/>
            </a:prstGeom>
          </p:spPr>
        </p:pic>
        <p:sp>
          <p:nvSpPr>
            <p:cNvPr id="237" name="TextBox 236"/>
            <p:cNvSpPr txBox="1"/>
            <p:nvPr/>
          </p:nvSpPr>
          <p:spPr>
            <a:xfrm>
              <a:off x="1112729" y="6112669"/>
              <a:ext cx="4648200" cy="461665"/>
            </a:xfrm>
            <a:prstGeom prst="rect">
              <a:avLst/>
            </a:prstGeom>
            <a:noFill/>
          </p:spPr>
          <p:txBody>
            <a:bodyPr wrap="square" rtlCol="0">
              <a:spAutoFit/>
            </a:bodyPr>
            <a:lstStyle/>
            <a:p>
              <a:pPr eaLnBrk="0" fontAlgn="base" hangingPunct="0">
                <a:spcBef>
                  <a:spcPct val="0"/>
                </a:spcBef>
                <a:spcAft>
                  <a:spcPct val="0"/>
                </a:spcAft>
              </a:pPr>
              <a:r>
                <a:rPr lang="en-US" altLang="zh-CN" sz="2400" dirty="0">
                  <a:solidFill>
                    <a:prstClr val="black"/>
                  </a:solidFill>
                  <a:latin typeface="Arial" panose="020B0604020202020204" pitchFamily="34" charset="0"/>
                  <a:ea typeface="宋体" panose="02010600030101010101" pitchFamily="2" charset="-122"/>
                  <a:cs typeface="Arial" panose="020B0604020202020204" pitchFamily="34" charset="0"/>
                </a:rPr>
                <a:t>Fundus</a:t>
              </a:r>
              <a:r>
                <a:rPr lang="zh-CN" altLang="en-US" sz="24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400" dirty="0">
                  <a:solidFill>
                    <a:prstClr val="black"/>
                  </a:solidFill>
                  <a:latin typeface="Arial" panose="020B0604020202020204" pitchFamily="34" charset="0"/>
                  <a:ea typeface="宋体" panose="02010600030101010101" pitchFamily="2" charset="-122"/>
                  <a:cs typeface="Arial" panose="020B0604020202020204" pitchFamily="34" charset="0"/>
                </a:rPr>
                <a:t>Photo</a:t>
              </a:r>
              <a:endParaRPr lang="en-US" sz="24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sp>
          <p:nvSpPr>
            <p:cNvPr id="241" name="TextBox 240"/>
            <p:cNvSpPr txBox="1"/>
            <p:nvPr/>
          </p:nvSpPr>
          <p:spPr>
            <a:xfrm>
              <a:off x="5645976" y="6119648"/>
              <a:ext cx="2174029" cy="461665"/>
            </a:xfrm>
            <a:prstGeom prst="rect">
              <a:avLst/>
            </a:prstGeom>
            <a:noFill/>
          </p:spPr>
          <p:txBody>
            <a:bodyPr wrap="square" rtlCol="0">
              <a:spAutoFit/>
            </a:bodyPr>
            <a:lstStyle/>
            <a:p>
              <a:pPr eaLnBrk="0" fontAlgn="base" hangingPunct="0">
                <a:spcBef>
                  <a:spcPct val="0"/>
                </a:spcBef>
                <a:spcAft>
                  <a:spcPct val="0"/>
                </a:spcAft>
              </a:pP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rPr>
                <a:t>OCT</a:t>
              </a:r>
              <a:endParaRPr lang="en-US" sz="2400"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242" name="TextBox 241"/>
            <p:cNvSpPr txBox="1"/>
            <p:nvPr/>
          </p:nvSpPr>
          <p:spPr>
            <a:xfrm>
              <a:off x="10140426" y="6099471"/>
              <a:ext cx="1904658" cy="461665"/>
            </a:xfrm>
            <a:prstGeom prst="rect">
              <a:avLst/>
            </a:prstGeom>
            <a:noFill/>
          </p:spPr>
          <p:txBody>
            <a:bodyPr wrap="square" rtlCol="0">
              <a:spAutoFit/>
            </a:bodyPr>
            <a:lstStyle/>
            <a:p>
              <a:pPr eaLnBrk="0" fontAlgn="base" hangingPunct="0">
                <a:spcBef>
                  <a:spcPct val="0"/>
                </a:spcBef>
                <a:spcAft>
                  <a:spcPct val="0"/>
                </a:spcAft>
              </a:pP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rPr>
                <a:t>VF</a:t>
              </a:r>
              <a:endParaRPr lang="en-US" sz="2400"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grpSp>
      <p:cxnSp>
        <p:nvCxnSpPr>
          <p:cNvPr id="13" name="Straight Connector 12"/>
          <p:cNvCxnSpPr/>
          <p:nvPr/>
        </p:nvCxnSpPr>
        <p:spPr>
          <a:xfrm>
            <a:off x="838200" y="982192"/>
            <a:ext cx="10820400" cy="0"/>
          </a:xfrm>
          <a:prstGeom prst="line">
            <a:avLst/>
          </a:prstGeom>
          <a:ln w="28575"/>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6920" y="1035685"/>
            <a:ext cx="10515600" cy="1325563"/>
          </a:xfrm>
        </p:spPr>
        <p:txBody>
          <a:bodyPr/>
          <a:lstStyle/>
          <a:p>
            <a:pPr marL="571500" indent="-571500">
              <a:buFont typeface="Wingdings" panose="05000000000000000000" pitchFamily="2" charset="2"/>
              <a:buChar char="ü"/>
            </a:pPr>
            <a:r>
              <a:rPr lang="en-US" altLang="zh-CN" dirty="0">
                <a:latin typeface="Arial" panose="020B0604020202020204" pitchFamily="34" charset="0"/>
                <a:cs typeface="Arial" panose="020B0604020202020204" pitchFamily="34" charset="0"/>
              </a:rPr>
              <a:t>24-2 or 30-2 VF tests</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756920" y="2257425"/>
            <a:ext cx="10515600" cy="4351338"/>
          </a:xfrm>
        </p:spPr>
        <p:txBody>
          <a:bodyPr>
            <a:normAutofit/>
          </a:bodyPr>
          <a:lstStyle/>
          <a:p>
            <a:r>
              <a:rPr lang="en-US" altLang="zh-CN" sz="2400" dirty="0">
                <a:latin typeface="Arial" panose="020B0604020202020204" pitchFamily="34" charset="0"/>
                <a:cs typeface="Arial" panose="020B0604020202020204" pitchFamily="34" charset="0"/>
              </a:rPr>
              <a:t>These are the most widely used mode in VF tests</a:t>
            </a:r>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Data from Zeiss HFA are preferred</a:t>
            </a:r>
            <a:endParaRPr lang="zh-CN" altLang="en-US" sz="2400" dirty="0">
              <a:latin typeface="Arial" panose="020B0604020202020204" pitchFamily="34" charset="0"/>
              <a:cs typeface="Arial" panose="020B0604020202020204" pitchFamily="34" charset="0"/>
            </a:endParaRPr>
          </a:p>
        </p:txBody>
      </p:sp>
      <p:cxnSp>
        <p:nvCxnSpPr>
          <p:cNvPr id="4" name="Straight Connector 12"/>
          <p:cNvCxnSpPr/>
          <p:nvPr/>
        </p:nvCxnSpPr>
        <p:spPr>
          <a:xfrm>
            <a:off x="838200" y="982192"/>
            <a:ext cx="1082040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5" name="文本框 4"/>
          <p:cNvSpPr txBox="1"/>
          <p:nvPr/>
        </p:nvSpPr>
        <p:spPr>
          <a:xfrm>
            <a:off x="1493520" y="343925"/>
            <a:ext cx="9042400" cy="584775"/>
          </a:xfrm>
          <a:prstGeom prst="rect">
            <a:avLst/>
          </a:prstGeom>
          <a:noFill/>
        </p:spPr>
        <p:txBody>
          <a:bodyPr wrap="square" rtlCol="0">
            <a:spAutoFit/>
          </a:bodyPr>
          <a:lstStyle/>
          <a:p>
            <a:r>
              <a:rPr lang="en-US" altLang="zh-CN" sz="3200" b="1" dirty="0">
                <a:solidFill>
                  <a:srgbClr val="3333FF"/>
                </a:solidFill>
                <a:latin typeface="Arial" panose="020B0604020202020204" pitchFamily="34" charset="0"/>
                <a:ea typeface="宋体" panose="02010600030101010101" pitchFamily="2" charset="-122"/>
                <a:cs typeface="Arial" panose="020B0604020202020204" pitchFamily="34" charset="0"/>
              </a:rPr>
              <a:t>Two main data modules needed in our project</a:t>
            </a:r>
            <a:endParaRPr lang="zh-CN" altLang="en-US" sz="3200" b="1" dirty="0">
              <a:solidFill>
                <a:srgbClr val="3333FF"/>
              </a:solidFill>
              <a:latin typeface="Arial" panose="020B0604020202020204" pitchFamily="34" charset="0"/>
              <a:ea typeface="宋体" panose="02010600030101010101" pitchFamily="2" charset="-122"/>
              <a:cs typeface="Arial" panose="020B0604020202020204" pitchFamily="34" charset="0"/>
            </a:endParaRPr>
          </a:p>
        </p:txBody>
      </p:sp>
      <p:sp>
        <p:nvSpPr>
          <p:cNvPr id="6" name="标题 1"/>
          <p:cNvSpPr txBox="1"/>
          <p:nvPr/>
        </p:nvSpPr>
        <p:spPr>
          <a:xfrm>
            <a:off x="756920" y="33524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altLang="zh-CN" dirty="0">
                <a:latin typeface="Arial" panose="020B0604020202020204" pitchFamily="34" charset="0"/>
                <a:cs typeface="Arial" panose="020B0604020202020204" pitchFamily="34" charset="0"/>
              </a:rPr>
              <a:t>Volumetric OCT scans</a:t>
            </a:r>
            <a:endParaRPr lang="zh-CN" altLang="en-US" dirty="0">
              <a:latin typeface="Arial" panose="020B0604020202020204" pitchFamily="34" charset="0"/>
              <a:cs typeface="Arial" panose="020B0604020202020204" pitchFamily="34" charset="0"/>
            </a:endParaRPr>
          </a:p>
        </p:txBody>
      </p:sp>
      <p:sp>
        <p:nvSpPr>
          <p:cNvPr id="7" name="内容占位符 2"/>
          <p:cNvSpPr txBox="1"/>
          <p:nvPr/>
        </p:nvSpPr>
        <p:spPr>
          <a:xfrm>
            <a:off x="838200" y="460438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Arial" panose="020B0604020202020204" pitchFamily="34" charset="0"/>
                <a:cs typeface="Arial" panose="020B0604020202020204" pitchFamily="34" charset="0"/>
              </a:rPr>
              <a:t>These are 3D OCT scans centered at the fovea or optic disc</a:t>
            </a:r>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Data from TOPCON swept source OCTs are preferred</a:t>
            </a:r>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Data from other devices such as Heidelberg,</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Zeiss,</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etc.</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are also acceptable.</a:t>
            </a:r>
            <a:endParaRPr lang="zh-C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灯片编号占位符 1"/>
          <p:cNvSpPr>
            <a:spLocks noGrp="1"/>
          </p:cNvSpPr>
          <p:nvPr>
            <p:ph type="sldNum" sz="quarter" idx="11"/>
          </p:nvPr>
        </p:nvSpPr>
        <p:spPr bwMode="auto">
          <a:xfrm>
            <a:off x="9263064" y="6561138"/>
            <a:ext cx="936625" cy="2968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06916F8B-896A-460A-A92A-A76AFF635067}" type="slidenum">
              <a:rPr lang="zh-CN" altLang="en-US" smtClean="0">
                <a:solidFill>
                  <a:srgbClr val="FFFFFF"/>
                </a:solidFill>
              </a:rPr>
            </a:fld>
            <a:endParaRPr lang="zh-CN" altLang="en-US">
              <a:solidFill>
                <a:srgbClr val="FFFFFF"/>
              </a:solidFill>
            </a:endParaRPr>
          </a:p>
        </p:txBody>
      </p:sp>
      <p:grpSp>
        <p:nvGrpSpPr>
          <p:cNvPr id="2" name="Group 1"/>
          <p:cNvGrpSpPr/>
          <p:nvPr/>
        </p:nvGrpSpPr>
        <p:grpSpPr>
          <a:xfrm>
            <a:off x="641267" y="0"/>
            <a:ext cx="5147459" cy="6661417"/>
            <a:chOff x="6483926" y="48152"/>
            <a:chExt cx="5147459" cy="6661417"/>
          </a:xfrm>
        </p:grpSpPr>
        <p:pic>
          <p:nvPicPr>
            <p:cNvPr id="4" name="Picture 3"/>
            <p:cNvPicPr>
              <a:picLocks noChangeAspect="1"/>
            </p:cNvPicPr>
            <p:nvPr/>
          </p:nvPicPr>
          <p:blipFill>
            <a:blip r:embed="rId1"/>
            <a:stretch>
              <a:fillRect/>
            </a:stretch>
          </p:blipFill>
          <p:spPr>
            <a:xfrm>
              <a:off x="6483926" y="48152"/>
              <a:ext cx="5147459" cy="6661417"/>
            </a:xfrm>
            <a:prstGeom prst="rect">
              <a:avLst/>
            </a:prstGeom>
          </p:spPr>
        </p:pic>
        <p:sp>
          <p:nvSpPr>
            <p:cNvPr id="8" name="Rectangle 7"/>
            <p:cNvSpPr/>
            <p:nvPr/>
          </p:nvSpPr>
          <p:spPr>
            <a:xfrm>
              <a:off x="7303324" y="451262"/>
              <a:ext cx="356260" cy="8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3600">
                <a:solidFill>
                  <a:prstClr val="white"/>
                </a:solidFill>
              </a:endParaRPr>
            </a:p>
          </p:txBody>
        </p:sp>
        <p:sp>
          <p:nvSpPr>
            <p:cNvPr id="10" name="Rectangle 9"/>
            <p:cNvSpPr/>
            <p:nvPr/>
          </p:nvSpPr>
          <p:spPr>
            <a:xfrm>
              <a:off x="9904021" y="5165766"/>
              <a:ext cx="1140031" cy="118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3600">
                <a:solidFill>
                  <a:prstClr val="white"/>
                </a:solidFill>
              </a:endParaRPr>
            </a:p>
          </p:txBody>
        </p:sp>
      </p:grpSp>
      <p:pic>
        <p:nvPicPr>
          <p:cNvPr id="6" name="Picture 5"/>
          <p:cNvPicPr>
            <a:picLocks noChangeAspect="1"/>
          </p:cNvPicPr>
          <p:nvPr/>
        </p:nvPicPr>
        <p:blipFill>
          <a:blip r:embed="rId2"/>
          <a:stretch>
            <a:fillRect/>
          </a:stretch>
        </p:blipFill>
        <p:spPr>
          <a:xfrm>
            <a:off x="6443024" y="0"/>
            <a:ext cx="5299364" cy="6858000"/>
          </a:xfrm>
          <a:prstGeom prst="rect">
            <a:avLst/>
          </a:prstGeom>
        </p:spPr>
      </p:pic>
      <p:sp>
        <p:nvSpPr>
          <p:cNvPr id="15" name="文本框 14"/>
          <p:cNvSpPr txBox="1"/>
          <p:nvPr/>
        </p:nvSpPr>
        <p:spPr>
          <a:xfrm>
            <a:off x="50469" y="919057"/>
            <a:ext cx="1798983" cy="338554"/>
          </a:xfrm>
          <a:prstGeom prst="rect">
            <a:avLst/>
          </a:prstGeom>
          <a:noFill/>
        </p:spPr>
        <p:txBody>
          <a:bodyPr wrap="square" rtlCol="0">
            <a:spAutoFit/>
          </a:bodyPr>
          <a:lstStyle/>
          <a:p>
            <a:pPr eaLnBrk="0" fontAlgn="base" hangingPunct="0">
              <a:spcBef>
                <a:spcPct val="0"/>
              </a:spcBef>
              <a:spcAft>
                <a:spcPct val="0"/>
              </a:spcAft>
            </a:pPr>
            <a:r>
              <a:rPr lang="en-US" altLang="zh-CN" sz="1600" b="1" dirty="0">
                <a:solidFill>
                  <a:srgbClr val="0432FF"/>
                </a:solidFill>
                <a:latin typeface="Arial" panose="020B0604020202020204" pitchFamily="34" charset="0"/>
                <a:ea typeface="宋体" panose="02010600030101010101" pitchFamily="2" charset="-122"/>
                <a:cs typeface="Arial" panose="020B0604020202020204" pitchFamily="34" charset="0"/>
              </a:rPr>
              <a:t>Reliability</a:t>
            </a:r>
            <a:endParaRPr lang="zh-CN" altLang="en-US" sz="1600" b="1" dirty="0">
              <a:solidFill>
                <a:srgbClr val="0432FF"/>
              </a:solidFill>
              <a:latin typeface="Arial" panose="020B0604020202020204" pitchFamily="34" charset="0"/>
              <a:ea typeface="宋体" panose="02010600030101010101" pitchFamily="2" charset="-122"/>
              <a:cs typeface="Arial" panose="020B0604020202020204" pitchFamily="34" charset="0"/>
            </a:endParaRPr>
          </a:p>
        </p:txBody>
      </p:sp>
      <p:grpSp>
        <p:nvGrpSpPr>
          <p:cNvPr id="7" name="组合 6"/>
          <p:cNvGrpSpPr/>
          <p:nvPr/>
        </p:nvGrpSpPr>
        <p:grpSpPr>
          <a:xfrm>
            <a:off x="129208" y="750404"/>
            <a:ext cx="9602168" cy="4710267"/>
            <a:chOff x="129208" y="750404"/>
            <a:chExt cx="9602168" cy="4710267"/>
          </a:xfrm>
        </p:grpSpPr>
        <p:sp>
          <p:nvSpPr>
            <p:cNvPr id="9" name="Rectangle 8"/>
            <p:cNvSpPr/>
            <p:nvPr/>
          </p:nvSpPr>
          <p:spPr>
            <a:xfrm>
              <a:off x="2833503" y="4191991"/>
              <a:ext cx="1049728" cy="11519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3600">
                <a:solidFill>
                  <a:prstClr val="white"/>
                </a:solidFill>
              </a:endParaRPr>
            </a:p>
          </p:txBody>
        </p:sp>
        <p:sp>
          <p:nvSpPr>
            <p:cNvPr id="12" name="Rectangle 11"/>
            <p:cNvSpPr/>
            <p:nvPr/>
          </p:nvSpPr>
          <p:spPr>
            <a:xfrm>
              <a:off x="8681648" y="4308765"/>
              <a:ext cx="1049728" cy="11519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3600">
                <a:solidFill>
                  <a:prstClr val="white"/>
                </a:solidFill>
              </a:endParaRPr>
            </a:p>
          </p:txBody>
        </p:sp>
        <p:sp>
          <p:nvSpPr>
            <p:cNvPr id="3" name="矩形 2"/>
            <p:cNvSpPr/>
            <p:nvPr/>
          </p:nvSpPr>
          <p:spPr>
            <a:xfrm>
              <a:off x="1177787" y="750404"/>
              <a:ext cx="1113183" cy="675861"/>
            </a:xfrm>
            <a:prstGeom prst="rect">
              <a:avLst/>
            </a:prstGeom>
            <a:no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3600">
                <a:solidFill>
                  <a:prstClr val="white"/>
                </a:solidFill>
              </a:endParaRPr>
            </a:p>
          </p:txBody>
        </p:sp>
        <p:sp>
          <p:nvSpPr>
            <p:cNvPr id="11" name="矩形 10"/>
            <p:cNvSpPr/>
            <p:nvPr/>
          </p:nvSpPr>
          <p:spPr>
            <a:xfrm>
              <a:off x="1816925" y="1240734"/>
              <a:ext cx="1567349" cy="17360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3600">
                <a:solidFill>
                  <a:prstClr val="white"/>
                </a:solidFill>
              </a:endParaRPr>
            </a:p>
          </p:txBody>
        </p:sp>
        <p:sp>
          <p:nvSpPr>
            <p:cNvPr id="14" name="Rectangle 8"/>
            <p:cNvSpPr/>
            <p:nvPr/>
          </p:nvSpPr>
          <p:spPr>
            <a:xfrm>
              <a:off x="2859410" y="2874471"/>
              <a:ext cx="1049728" cy="115190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3600" b="1" dirty="0">
                <a:solidFill>
                  <a:prstClr val="white"/>
                </a:solidFill>
              </a:endParaRPr>
            </a:p>
          </p:txBody>
        </p:sp>
        <p:sp>
          <p:nvSpPr>
            <p:cNvPr id="5" name="文本框 4"/>
            <p:cNvSpPr txBox="1"/>
            <p:nvPr/>
          </p:nvSpPr>
          <p:spPr>
            <a:xfrm>
              <a:off x="129208" y="1946413"/>
              <a:ext cx="1798983" cy="338554"/>
            </a:xfrm>
            <a:prstGeom prst="rect">
              <a:avLst/>
            </a:prstGeom>
            <a:noFill/>
          </p:spPr>
          <p:txBody>
            <a:bodyPr wrap="square" rtlCol="0">
              <a:spAutoFit/>
            </a:bodyPr>
            <a:lstStyle/>
            <a:p>
              <a:pPr eaLnBrk="0" fontAlgn="base" hangingPunct="0">
                <a:spcBef>
                  <a:spcPct val="0"/>
                </a:spcBef>
                <a:spcAft>
                  <a:spcPct val="0"/>
                </a:spcAft>
              </a:pPr>
              <a:r>
                <a:rPr lang="en-US" altLang="zh-CN" sz="1600" b="1" dirty="0">
                  <a:solidFill>
                    <a:srgbClr val="00B050"/>
                  </a:solidFill>
                  <a:latin typeface="Arial" panose="020B0604020202020204" pitchFamily="34" charset="0"/>
                  <a:ea typeface="宋体" panose="02010600030101010101" pitchFamily="2" charset="-122"/>
                  <a:cs typeface="Arial" panose="020B0604020202020204" pitchFamily="34" charset="0"/>
                </a:rPr>
                <a:t>Light sensitivity</a:t>
              </a:r>
              <a:endParaRPr lang="zh-CN" altLang="en-US" sz="1600" b="1" dirty="0">
                <a:solidFill>
                  <a:srgbClr val="00B050"/>
                </a:solidFill>
                <a:latin typeface="Arial" panose="020B0604020202020204" pitchFamily="34" charset="0"/>
                <a:ea typeface="宋体" panose="02010600030101010101" pitchFamily="2" charset="-122"/>
                <a:cs typeface="Arial" panose="020B0604020202020204" pitchFamily="34" charset="0"/>
              </a:endParaRPr>
            </a:p>
          </p:txBody>
        </p:sp>
        <p:sp>
          <p:nvSpPr>
            <p:cNvPr id="16" name="文本框 15"/>
            <p:cNvSpPr txBox="1"/>
            <p:nvPr/>
          </p:nvSpPr>
          <p:spPr>
            <a:xfrm>
              <a:off x="3909138" y="4598667"/>
              <a:ext cx="1798983" cy="338554"/>
            </a:xfrm>
            <a:prstGeom prst="rect">
              <a:avLst/>
            </a:prstGeom>
            <a:noFill/>
          </p:spPr>
          <p:txBody>
            <a:bodyPr wrap="square" rtlCol="0">
              <a:spAutoFit/>
            </a:bodyPr>
            <a:lstStyle/>
            <a:p>
              <a:pPr eaLnBrk="0" fontAlgn="base" hangingPunct="0">
                <a:spcBef>
                  <a:spcPct val="0"/>
                </a:spcBef>
                <a:spcAft>
                  <a:spcPct val="0"/>
                </a:spcAft>
              </a:pPr>
              <a:r>
                <a:rPr lang="en-US" altLang="zh-CN" sz="1600" b="1" dirty="0">
                  <a:solidFill>
                    <a:srgbClr val="FF0000"/>
                  </a:solidFill>
                  <a:latin typeface="Arial" panose="020B0604020202020204" pitchFamily="34" charset="0"/>
                  <a:ea typeface="宋体" panose="02010600030101010101" pitchFamily="2" charset="-122"/>
                  <a:cs typeface="Arial" panose="020B0604020202020204" pitchFamily="34" charset="0"/>
                </a:rPr>
                <a:t>PD plot</a:t>
              </a:r>
              <a:endParaRPr lang="zh-CN" altLang="en-US" sz="1600"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grpSp>
      <p:sp>
        <p:nvSpPr>
          <p:cNvPr id="13" name="文本框 12"/>
          <p:cNvSpPr txBox="1"/>
          <p:nvPr/>
        </p:nvSpPr>
        <p:spPr>
          <a:xfrm>
            <a:off x="9870768" y="4849486"/>
            <a:ext cx="902811" cy="338554"/>
          </a:xfrm>
          <a:prstGeom prst="rect">
            <a:avLst/>
          </a:prstGeom>
          <a:noFill/>
        </p:spPr>
        <p:txBody>
          <a:bodyPr wrap="none" rtlCol="0">
            <a:spAutoFit/>
          </a:bodyPr>
          <a:lstStyle/>
          <a:p>
            <a:pPr eaLnBrk="0" fontAlgn="base" hangingPunct="0">
              <a:spcBef>
                <a:spcPct val="0"/>
              </a:spcBef>
              <a:spcAft>
                <a:spcPct val="0"/>
              </a:spcAft>
            </a:pPr>
            <a:r>
              <a:rPr lang="en-US" altLang="zh-CN" sz="1600" b="1">
                <a:solidFill>
                  <a:srgbClr val="FF0000"/>
                </a:solidFill>
                <a:latin typeface="Arial" panose="020B0604020202020204" pitchFamily="34" charset="0"/>
                <a:ea typeface="宋体" panose="02010600030101010101" pitchFamily="2" charset="-122"/>
                <a:cs typeface="Arial" panose="020B0604020202020204" pitchFamily="34" charset="0"/>
              </a:rPr>
              <a:t>PD plot</a:t>
            </a:r>
            <a:endParaRPr lang="zh-CN" altLang="en-US" sz="1600" b="1" dirty="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
        <p:nvSpPr>
          <p:cNvPr id="19" name="Rectangle 8"/>
          <p:cNvSpPr/>
          <p:nvPr/>
        </p:nvSpPr>
        <p:spPr>
          <a:xfrm>
            <a:off x="8681648" y="2976770"/>
            <a:ext cx="1049728" cy="115190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3600" b="1" dirty="0">
              <a:solidFill>
                <a:prstClr val="white"/>
              </a:solidFill>
            </a:endParaRPr>
          </a:p>
        </p:txBody>
      </p:sp>
      <p:sp>
        <p:nvSpPr>
          <p:cNvPr id="17" name="矩形 16"/>
          <p:cNvSpPr/>
          <p:nvPr/>
        </p:nvSpPr>
        <p:spPr>
          <a:xfrm>
            <a:off x="3918264" y="2976770"/>
            <a:ext cx="1141659" cy="307777"/>
          </a:xfrm>
          <a:prstGeom prst="rect">
            <a:avLst/>
          </a:prstGeom>
        </p:spPr>
        <p:txBody>
          <a:bodyPr wrap="none">
            <a:spAutoFit/>
          </a:bodyPr>
          <a:lstStyle/>
          <a:p>
            <a:pPr eaLnBrk="0" fontAlgn="base" hangingPunct="0">
              <a:spcBef>
                <a:spcPct val="0"/>
              </a:spcBef>
              <a:spcAft>
                <a:spcPct val="0"/>
              </a:spcAft>
            </a:pPr>
            <a:r>
              <a:rPr lang="en-US" altLang="zh-CN" sz="1400" b="1" dirty="0">
                <a:solidFill>
                  <a:srgbClr val="FFC000"/>
                </a:solidFill>
                <a:latin typeface="Arial" panose="020B0604020202020204" pitchFamily="34" charset="0"/>
                <a:ea typeface="宋体" panose="02010600030101010101" pitchFamily="2" charset="-122"/>
                <a:cs typeface="Arial" panose="020B0604020202020204" pitchFamily="34" charset="0"/>
              </a:rPr>
              <a:t>PD number</a:t>
            </a:r>
            <a:endParaRPr lang="zh-CN" altLang="en-US" sz="1400" b="1" dirty="0">
              <a:solidFill>
                <a:srgbClr val="FFC000"/>
              </a:solidFill>
              <a:latin typeface="Arial" panose="020B0604020202020204" pitchFamily="34" charset="0"/>
              <a:ea typeface="宋体" panose="02010600030101010101" pitchFamily="2" charset="-122"/>
              <a:cs typeface="Arial" panose="020B0604020202020204" pitchFamily="34" charset="0"/>
            </a:endParaRPr>
          </a:p>
        </p:txBody>
      </p:sp>
      <p:sp>
        <p:nvSpPr>
          <p:cNvPr id="20" name="矩形 19"/>
          <p:cNvSpPr/>
          <p:nvPr/>
        </p:nvSpPr>
        <p:spPr>
          <a:xfrm>
            <a:off x="9809186" y="3010249"/>
            <a:ext cx="1141659" cy="307777"/>
          </a:xfrm>
          <a:prstGeom prst="rect">
            <a:avLst/>
          </a:prstGeom>
        </p:spPr>
        <p:txBody>
          <a:bodyPr wrap="none">
            <a:spAutoFit/>
          </a:bodyPr>
          <a:lstStyle/>
          <a:p>
            <a:pPr eaLnBrk="0" fontAlgn="base" hangingPunct="0">
              <a:spcBef>
                <a:spcPct val="0"/>
              </a:spcBef>
              <a:spcAft>
                <a:spcPct val="0"/>
              </a:spcAft>
            </a:pPr>
            <a:r>
              <a:rPr lang="en-US" altLang="zh-CN" sz="1400" b="1" dirty="0">
                <a:solidFill>
                  <a:srgbClr val="FFC000"/>
                </a:solidFill>
                <a:latin typeface="Arial" panose="020B0604020202020204" pitchFamily="34" charset="0"/>
                <a:ea typeface="宋体" panose="02010600030101010101" pitchFamily="2" charset="-122"/>
                <a:cs typeface="Arial" panose="020B0604020202020204" pitchFamily="34" charset="0"/>
              </a:rPr>
              <a:t>PD number</a:t>
            </a:r>
            <a:endParaRPr lang="zh-CN" altLang="en-US" sz="1400" b="1" dirty="0">
              <a:solidFill>
                <a:srgbClr val="FFC000"/>
              </a:solidFill>
              <a:latin typeface="Arial" panose="020B0604020202020204" pitchFamily="34" charset="0"/>
              <a:ea typeface="宋体" panose="02010600030101010101" pitchFamily="2" charset="-122"/>
              <a:cs typeface="Arial" panose="020B0604020202020204" pitchFamily="34" charset="0"/>
            </a:endParaRPr>
          </a:p>
        </p:txBody>
      </p:sp>
      <p:sp>
        <p:nvSpPr>
          <p:cNvPr id="21" name="文本框 20"/>
          <p:cNvSpPr txBox="1"/>
          <p:nvPr/>
        </p:nvSpPr>
        <p:spPr>
          <a:xfrm>
            <a:off x="2600599" y="6336694"/>
            <a:ext cx="1013129" cy="369332"/>
          </a:xfrm>
          <a:prstGeom prst="rect">
            <a:avLst/>
          </a:prstGeom>
          <a:noFill/>
        </p:spPr>
        <p:txBody>
          <a:bodyPr wrap="square" rtlCol="0">
            <a:spAutoFit/>
          </a:bodyPr>
          <a:lstStyle/>
          <a:p>
            <a:r>
              <a:rPr lang="en-US" altLang="zh-CN" dirty="0"/>
              <a:t>30-2 VF</a:t>
            </a:r>
            <a:endParaRPr lang="zh-CN" altLang="en-US" dirty="0"/>
          </a:p>
        </p:txBody>
      </p:sp>
      <p:sp>
        <p:nvSpPr>
          <p:cNvPr id="23" name="文本框 22"/>
          <p:cNvSpPr txBox="1"/>
          <p:nvPr/>
        </p:nvSpPr>
        <p:spPr>
          <a:xfrm>
            <a:off x="8522641" y="6336694"/>
            <a:ext cx="1013129" cy="369332"/>
          </a:xfrm>
          <a:prstGeom prst="rect">
            <a:avLst/>
          </a:prstGeom>
          <a:noFill/>
        </p:spPr>
        <p:txBody>
          <a:bodyPr wrap="square" rtlCol="0">
            <a:spAutoFit/>
          </a:bodyPr>
          <a:lstStyle/>
          <a:p>
            <a:r>
              <a:rPr lang="en-US" altLang="zh-CN" dirty="0"/>
              <a:t>24-2 VF</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stretch>
            <a:fillRect/>
          </a:stretch>
        </p:blipFill>
        <p:spPr>
          <a:xfrm>
            <a:off x="325755" y="151003"/>
            <a:ext cx="3067685" cy="3067685"/>
          </a:xfrm>
          <a:prstGeom prst="rect">
            <a:avLst/>
          </a:prstGeom>
        </p:spPr>
      </p:pic>
      <p:sp>
        <p:nvSpPr>
          <p:cNvPr id="21" name="文本框 20"/>
          <p:cNvSpPr txBox="1"/>
          <p:nvPr/>
        </p:nvSpPr>
        <p:spPr>
          <a:xfrm>
            <a:off x="3568192" y="477520"/>
            <a:ext cx="6278880" cy="369332"/>
          </a:xfrm>
          <a:prstGeom prst="rect">
            <a:avLst/>
          </a:prstGeom>
          <a:noFill/>
        </p:spPr>
        <p:txBody>
          <a:bodyPr wrap="square" rtlCol="0">
            <a:spAutoFit/>
          </a:bodyPr>
          <a:lstStyle/>
          <a:p>
            <a:r>
              <a:rPr lang="en-US" altLang="zh-CN" dirty="0"/>
              <a:t>This is what we see on the built-in software of OCT devices.</a:t>
            </a:r>
            <a:endParaRPr lang="zh-CN" altLang="en-US" dirty="0"/>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749" y="3631185"/>
            <a:ext cx="1368000" cy="2880000"/>
          </a:xfrm>
          <a:prstGeom prst="rect">
            <a:avLst/>
          </a:prstGeom>
        </p:spPr>
      </p:pic>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6749" y="3631185"/>
            <a:ext cx="1368000" cy="2880000"/>
          </a:xfrm>
          <a:prstGeom prst="rect">
            <a:avLst/>
          </a:prstGeom>
        </p:spPr>
      </p:pic>
      <p:pic>
        <p:nvPicPr>
          <p:cNvPr id="29" name="图片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749" y="3631185"/>
            <a:ext cx="1368000" cy="2880000"/>
          </a:xfrm>
          <a:prstGeom prst="rect">
            <a:avLst/>
          </a:prstGeom>
        </p:spPr>
      </p:pic>
      <p:pic>
        <p:nvPicPr>
          <p:cNvPr id="31" name="图片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978" y="3631185"/>
            <a:ext cx="1368000" cy="2880000"/>
          </a:xfrm>
          <a:prstGeom prst="rect">
            <a:avLst/>
          </a:prstGeom>
        </p:spPr>
      </p:pic>
      <p:pic>
        <p:nvPicPr>
          <p:cNvPr id="33" name="图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8816" y="3631185"/>
            <a:ext cx="1368000" cy="2880000"/>
          </a:xfrm>
          <a:prstGeom prst="rect">
            <a:avLst/>
          </a:prstGeom>
        </p:spPr>
      </p:pic>
      <p:sp>
        <p:nvSpPr>
          <p:cNvPr id="36" name="箭头: 下 35"/>
          <p:cNvSpPr/>
          <p:nvPr/>
        </p:nvSpPr>
        <p:spPr>
          <a:xfrm rot="18501741">
            <a:off x="3764382" y="2800096"/>
            <a:ext cx="920356" cy="1081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5256141" y="3155942"/>
            <a:ext cx="6278880" cy="369332"/>
          </a:xfrm>
          <a:prstGeom prst="rect">
            <a:avLst/>
          </a:prstGeom>
          <a:noFill/>
        </p:spPr>
        <p:txBody>
          <a:bodyPr wrap="square" rtlCol="0">
            <a:spAutoFit/>
          </a:bodyPr>
          <a:lstStyle/>
          <a:p>
            <a:r>
              <a:rPr lang="en-US" altLang="zh-CN" dirty="0"/>
              <a:t>This is what we see when you split the OCT file into b-scans.</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Words>
  <Application>WPS 演示</Application>
  <PresentationFormat>宽屏</PresentationFormat>
  <Paragraphs>45</Paragraphs>
  <Slides>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宋体</vt:lpstr>
      <vt:lpstr>Wingdings</vt:lpstr>
      <vt:lpstr>Times New Roman</vt:lpstr>
      <vt:lpstr>微软雅黑</vt:lpstr>
      <vt:lpstr>Arial Unicode MS</vt:lpstr>
      <vt:lpstr>等线 Light</vt:lpstr>
      <vt:lpstr>等线</vt:lpstr>
      <vt:lpstr>Office 主题​​</vt:lpstr>
      <vt:lpstr>PowerPoint 演示文稿</vt:lpstr>
      <vt:lpstr>24-2 or 30-2 VF tests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Fei</dc:creator>
  <cp:lastModifiedBy>wyh196646</cp:lastModifiedBy>
  <cp:revision>4</cp:revision>
  <dcterms:created xsi:type="dcterms:W3CDTF">2021-07-15T01:18:00Z</dcterms:created>
  <dcterms:modified xsi:type="dcterms:W3CDTF">2021-08-16T12:33:38Z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90527631D57343F98AA245C75CE8982C</vt:lpwstr>
  </property>
  <property fmtid="{D5CDD505-2E9C-101B-9397-08002B2CF9AE}" pid="3" name="KSOProductBuildVer">
    <vt:lpwstr>2052-11.1.0.10700</vt:lpwstr>
  </property>
</Properties>
</file>