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347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295" r:id="rId25"/>
    <p:sldId id="379" r:id="rId26"/>
    <p:sldId id="264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mk:@MSITStore:C:\Users\Sherwin\Desktop\css.chm::/selectors/pseudo-element/selection.htm" TargetMode="External"/><Relationship Id="rId6" Type="http://schemas.openxmlformats.org/officeDocument/2006/relationships/hyperlink" Target="mk:@MSITStore:C:\Users\Sherwin\Desktop\css.chm::/selectors/pseudo-element/placeholder.htm" TargetMode="External"/><Relationship Id="rId5" Type="http://schemas.openxmlformats.org/officeDocument/2006/relationships/hyperlink" Target="mk:@MSITStore:C:\Users\Sherwin\Desktop\css.chm::/selectors/pseudo-element/after.htm" TargetMode="External"/><Relationship Id="rId4" Type="http://schemas.openxmlformats.org/officeDocument/2006/relationships/hyperlink" Target="mk:@MSITStore:C:\Users\Sherwin\Desktop\css.chm::/selectors/pseudo-element/before.htm" TargetMode="External"/><Relationship Id="rId3" Type="http://schemas.openxmlformats.org/officeDocument/2006/relationships/hyperlink" Target="mk:@MSITStore:C:\Users\Sherwin\Desktop\css.chm::/selectors/pseudo-element/first-line.htm" TargetMode="External"/><Relationship Id="rId2" Type="http://schemas.openxmlformats.org/officeDocument/2006/relationships/hyperlink" Target="mk:@MSITStore:C:\Users\Sherwin\Desktop\css.chm::/selectors/pseudo-element/first-letter.htm" TargetMode="Externa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  <a:endParaRPr lang="zh-CN" altLang="en-US" sz="4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浮动（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float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dirty="0"/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330" y="1383665"/>
            <a:ext cx="9090025" cy="463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浮动（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float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6924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浮动应用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、图片右浮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、文字环绕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3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、首字下沉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4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、水平菜单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dirty="0"/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清除浮动（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clear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清除浮动clear属性: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该属性的值指出了不允许有浮动对象的边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clear : both   对象两边不允许有浮动的元素</a:t>
            </a:r>
            <a:endParaRPr lang="en-US" altLang="zh-CN" sz="2400" dirty="0" smtClean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left     对象左边不允许有浮动的元素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+mn-lt"/>
              <a:ea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right    对象右边不允许有浮动的元素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none—（默认值） </a:t>
            </a:r>
            <a:endParaRPr lang="zh-CN" altLang="en-US" sz="24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dirty="0"/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清除浮动（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clear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726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由于子元素浮动后无法撑起父元素的高度，我们很多时候往往希望子元素将父元素的高度撑起来，这时候我们需要为父元素清除浮动，具体方法为</a:t>
            </a:r>
            <a:r>
              <a:rPr lang="zh-CN" altLang="en-US" sz="2400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为父元素添加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clear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类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clear</a:t>
            </a:r>
            <a:r>
              <a:rPr lang="zh-CN" alt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:after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content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“.";</a:t>
            </a:r>
            <a:endParaRPr lang="en-US" altLang="zh-CN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display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 block;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clear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: both;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}</a:t>
            </a:r>
            <a:endParaRPr lang="en-US" altLang="zh-CN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.clear{</a:t>
            </a:r>
            <a:endParaRPr lang="en-US" altLang="zh-CN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zoom:1</a:t>
            </a:r>
            <a:endParaRPr lang="en-US" altLang="zh-CN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85" y="2631440"/>
            <a:ext cx="4265295" cy="375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4 .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display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536065"/>
            <a:ext cx="963041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inline类型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block类型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inline-block类型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none</a:t>
            </a:r>
            <a:endParaRPr lang="zh-CN" altLang="en-US" sz="2800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兼容性问题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4 .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display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536065"/>
            <a:ext cx="96304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（1）display属性的inline类型和block类型：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algn="l" fontAlgn="auto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css中的元素分为块元素和行内元素。块元素指block类型，行内元素指inline类型。例如div、p是block类型，a、span是inline类型。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200" dirty="0">
                <a:sym typeface="+mn-ea"/>
              </a:rPr>
              <a:t>           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在样式代码中，可以使用display属性，将div元素与span元素的类型进行转换，将div变成span类型的元素，span变成div类型的元素。行内元素不能直接设置宽高，只有转化为块元素之后才可以 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div{ display:inline}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span{display:block}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7" algn="l" fontAlgn="auto">
              <a:lnSpc>
                <a:spcPct val="150000"/>
              </a:lnSpc>
              <a:buNone/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display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536065"/>
            <a:ext cx="9630410" cy="5307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（2）inline-block类型—行内块元素：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inline-block属于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block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inline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类型的中间类型，可以设置宽高但是不独占一行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div{display:inline-block}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有时候既希望元素具有宽度高度特性，又具有同行特性，这个时候我们可以使用inline-block。之后的内联对象会被排列在同一行内。比如我们可以给一个link（a元素）设置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display: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inline-block属性，使其既具有block的宽度高度特性又具有inline的同行特性。</a:t>
            </a:r>
            <a:endParaRPr lang="zh-CN" altLang="en-US" sz="2200" dirty="0">
              <a:solidFill>
                <a:schemeClr val="accent1"/>
              </a:solidFill>
              <a:latin typeface="+mn-lt"/>
              <a:ea typeface="+mn-ea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7" algn="l" fontAlgn="auto">
              <a:lnSpc>
                <a:spcPct val="150000"/>
              </a:lnSpc>
              <a:buNone/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4 .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display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536065"/>
            <a:ext cx="9630410" cy="5307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（3）display:none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将元素的display属性设置为none后，元素将不显示。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 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display:none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visibility:hidden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的区别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将元素设置为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display:none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后，元素本身不显示，同时元素所占的位置也不存在了，但是将元素设置</a:t>
            </a: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visibility:hidden</a:t>
            </a:r>
            <a:r>
              <a:rPr lang="zh-CN" altLang="en-US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；元素本身不显示，元素位置将保留（站着茅坑不拉屎）</a:t>
            </a: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200" dirty="0">
              <a:solidFill>
                <a:schemeClr val="accent1"/>
              </a:solidFill>
              <a:latin typeface="+mn-lt"/>
              <a:ea typeface="+mn-ea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7" algn="l" fontAlgn="auto">
              <a:lnSpc>
                <a:spcPct val="150000"/>
              </a:lnSpc>
              <a:buNone/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display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536065"/>
            <a:ext cx="96304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fontAlgn="auto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（4）display兼容问题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display:inline-block目前不是所有的浏览器都支持，IE6，IE7不支持该属性。 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在IE下实现display:inline-block效果的方法：先用display:inline-block属性触发块元素，然后再定义display:inline。</a:t>
            </a:r>
            <a:endParaRPr lang="zh-CN" altLang="en-US" sz="22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200" dirty="0">
              <a:solidFill>
                <a:schemeClr val="accent1"/>
              </a:solidFill>
              <a:latin typeface="+mn-lt"/>
              <a:ea typeface="+mn-ea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7" algn="l" fontAlgn="auto">
              <a:lnSpc>
                <a:spcPct val="150000"/>
              </a:lnSpc>
              <a:buNone/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20" y="4093210"/>
            <a:ext cx="2334895" cy="224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4. </a:t>
            </a:r>
            <a:r>
              <a:rPr 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display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536065"/>
            <a:ext cx="96304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fontAlgn="auto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（4）display兼容问题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display:inline-block目前不是所有的浏览器都支持，IE6，IE7不支持该属性。 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在IE下实现display:inline-block效果的方法：先用display:inline-block属性触发块元素，然后再定义display:inline。</a:t>
            </a:r>
            <a:endParaRPr lang="zh-CN" altLang="en-US" sz="22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200" dirty="0">
              <a:solidFill>
                <a:schemeClr val="accent1"/>
              </a:solidFill>
              <a:latin typeface="+mn-lt"/>
              <a:ea typeface="+mn-ea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2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lvl="7" algn="l" fontAlgn="auto">
              <a:lnSpc>
                <a:spcPct val="150000"/>
              </a:lnSpc>
              <a:buNone/>
            </a:pP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20" y="4093210"/>
            <a:ext cx="2334895" cy="224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07</a:t>
            </a:r>
            <a:r>
              <a:rPr lang="zh-CN" altLang="en-US" sz="5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endParaRPr lang="zh-CN" altLang="en-US" sz="5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主讲人：</a:t>
            </a:r>
            <a:endParaRPr lang="zh-CN" altLang="en-US" sz="30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补充：伪元素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44911" y="1366550"/>
          <a:ext cx="8136890" cy="44862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12301"/>
                <a:gridCol w="1752195"/>
                <a:gridCol w="3672407"/>
              </a:tblGrid>
              <a:tr h="324691">
                <a:tc>
                  <a:txBody>
                    <a:bodyPr/>
                    <a:p>
                      <a:r>
                        <a:rPr lang="zh-CN" altLang="en-US" sz="1800" dirty="0"/>
                        <a:t>选择符</a:t>
                      </a:r>
                      <a:endParaRPr lang="zh-CN" altLang="en-US" sz="1800" dirty="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zh-CN" altLang="en-US" sz="1800"/>
                        <a:t>版本</a:t>
                      </a:r>
                      <a:endParaRPr lang="zh-CN" altLang="en-US" sz="180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zh-CN" altLang="en-US" sz="1800"/>
                        <a:t>描述</a:t>
                      </a:r>
                      <a:endParaRPr lang="zh-CN" altLang="en-US" sz="1800"/>
                    </a:p>
                  </a:txBody>
                  <a:tcPr marL="61075" marR="61075" marT="30538" marB="30538" anchor="ctr"/>
                </a:tc>
              </a:tr>
              <a:tr h="568208">
                <a:tc>
                  <a:txBody>
                    <a:bodyPr/>
                    <a:p>
                      <a:r>
                        <a:rPr lang="en-US" sz="1800">
                          <a:hlinkClick r:id="rId2" action="ppaction://hlinkfile"/>
                        </a:rPr>
                        <a:t>E:first-letter/E::first-letter</a:t>
                      </a:r>
                      <a:endParaRPr lang="en-US" sz="180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en-US" sz="1800"/>
                        <a:t>CSS1/3</a:t>
                      </a:r>
                      <a:endParaRPr lang="en-US" sz="180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zh-CN" altLang="en-US" sz="1800"/>
                        <a:t>设置对象内的第一个字符的样式。</a:t>
                      </a:r>
                      <a:endParaRPr lang="zh-CN" altLang="en-US" sz="1800"/>
                    </a:p>
                  </a:txBody>
                  <a:tcPr marL="61075" marR="61075" marT="30538" marB="30538" anchor="ctr"/>
                </a:tc>
              </a:tr>
              <a:tr h="568325">
                <a:tc>
                  <a:txBody>
                    <a:bodyPr/>
                    <a:p>
                      <a:r>
                        <a:rPr lang="en-US" sz="1800" dirty="0">
                          <a:hlinkClick r:id="rId3" action="ppaction://hlinkfile"/>
                        </a:rPr>
                        <a:t>E:first-line/E::first-line</a:t>
                      </a:r>
                      <a:endParaRPr lang="en-US" sz="1800" dirty="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en-US" sz="1800"/>
                        <a:t>CSS1/3</a:t>
                      </a:r>
                      <a:endParaRPr lang="en-US" sz="180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zh-CN" altLang="en-US" sz="1800"/>
                        <a:t>设置对象内的第一行的样式。</a:t>
                      </a:r>
                      <a:endParaRPr lang="zh-CN" altLang="en-US" sz="1800"/>
                    </a:p>
                  </a:txBody>
                  <a:tcPr marL="61075" marR="61075" marT="30538" marB="30538" anchor="ctr"/>
                </a:tc>
              </a:tr>
              <a:tr h="1055245">
                <a:tc>
                  <a:txBody>
                    <a:bodyPr/>
                    <a:p>
                      <a:r>
                        <a:rPr lang="en-US" sz="1800" dirty="0">
                          <a:hlinkClick r:id="rId4" action="ppaction://hlinkfile"/>
                        </a:rPr>
                        <a:t>E:before/E::before</a:t>
                      </a:r>
                      <a:endParaRPr lang="en-US" sz="1800" dirty="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en-US" sz="1800"/>
                        <a:t>CSS2/3</a:t>
                      </a:r>
                      <a:endParaRPr lang="en-US" sz="180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zh-CN" altLang="en-US" sz="1800" dirty="0"/>
                        <a:t>设置在对象前（依据对象树的逻辑结构）发生的内容。用来和</a:t>
                      </a:r>
                      <a:r>
                        <a:rPr lang="en-US" altLang="zh-CN" sz="1800" dirty="0"/>
                        <a:t>content</a:t>
                      </a:r>
                      <a:r>
                        <a:rPr lang="zh-CN" altLang="en-US" sz="1800" dirty="0"/>
                        <a:t>属性一起使用</a:t>
                      </a:r>
                      <a:endParaRPr lang="zh-CN" altLang="en-US" sz="1800" dirty="0"/>
                    </a:p>
                  </a:txBody>
                  <a:tcPr marL="61075" marR="61075" marT="30538" marB="30538" anchor="ctr"/>
                </a:tc>
              </a:tr>
              <a:tr h="1055245">
                <a:tc>
                  <a:txBody>
                    <a:bodyPr/>
                    <a:p>
                      <a:r>
                        <a:rPr lang="en-US" sz="1800" dirty="0">
                          <a:hlinkClick r:id="rId5" action="ppaction://hlinkfile"/>
                        </a:rPr>
                        <a:t>E:after/E::after</a:t>
                      </a:r>
                      <a:endParaRPr lang="en-US" sz="1800" dirty="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en-US" sz="1800"/>
                        <a:t>CSS2/3</a:t>
                      </a:r>
                      <a:endParaRPr lang="en-US" sz="180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zh-CN" altLang="en-US" sz="1800"/>
                        <a:t>设置在对象后（依据对象树的逻辑结构）发生的内容。用来和</a:t>
                      </a:r>
                      <a:r>
                        <a:rPr lang="en-US" altLang="zh-CN" sz="1800"/>
                        <a:t>content</a:t>
                      </a:r>
                      <a:r>
                        <a:rPr lang="zh-CN" altLang="en-US" sz="1800"/>
                        <a:t>属性一起使用</a:t>
                      </a:r>
                      <a:endParaRPr lang="zh-CN" altLang="en-US" sz="1800"/>
                    </a:p>
                  </a:txBody>
                  <a:tcPr marL="61075" marR="61075" marT="30538" marB="30538" anchor="ctr"/>
                </a:tc>
              </a:tr>
              <a:tr h="568208">
                <a:tc>
                  <a:txBody>
                    <a:bodyPr/>
                    <a:p>
                      <a:r>
                        <a:rPr lang="en-US" sz="1800" dirty="0">
                          <a:hlinkClick r:id="rId6" action="ppaction://hlinkfile"/>
                        </a:rPr>
                        <a:t>E::placeholder</a:t>
                      </a:r>
                      <a:endParaRPr lang="en-US" sz="1800" dirty="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en-US" sz="1800"/>
                        <a:t>CSS3</a:t>
                      </a:r>
                      <a:endParaRPr lang="en-US" sz="180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zh-CN" altLang="en-US" sz="1800"/>
                        <a:t>设置对象文字占位符的样式。</a:t>
                      </a:r>
                      <a:endParaRPr lang="zh-CN" altLang="en-US" sz="1800"/>
                    </a:p>
                  </a:txBody>
                  <a:tcPr marL="61075" marR="61075" marT="30538" marB="30538" anchor="ctr"/>
                </a:tc>
              </a:tr>
              <a:tr h="324691">
                <a:tc>
                  <a:txBody>
                    <a:bodyPr/>
                    <a:p>
                      <a:r>
                        <a:rPr lang="en-US" sz="1800" dirty="0">
                          <a:hlinkClick r:id="rId7" action="ppaction://hlinkfile"/>
                        </a:rPr>
                        <a:t>::selection</a:t>
                      </a:r>
                      <a:endParaRPr lang="en-US" sz="1800" dirty="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en-US" sz="1800"/>
                        <a:t>CSS3</a:t>
                      </a:r>
                      <a:endParaRPr lang="en-US" sz="1800"/>
                    </a:p>
                  </a:txBody>
                  <a:tcPr marL="61075" marR="61075" marT="30538" marB="30538" anchor="ctr"/>
                </a:tc>
                <a:tc>
                  <a:txBody>
                    <a:bodyPr/>
                    <a:p>
                      <a:r>
                        <a:rPr lang="zh-CN" altLang="en-US" sz="1800" dirty="0"/>
                        <a:t>设置对象被选择时的颜色。</a:t>
                      </a:r>
                      <a:endParaRPr lang="zh-CN" altLang="en-US" sz="1800" dirty="0"/>
                    </a:p>
                  </a:txBody>
                  <a:tcPr marL="61075" marR="61075" marT="30538" marB="3053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补充：伪元素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80" y="1307465"/>
            <a:ext cx="5883275" cy="4785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5715" y="1668145"/>
            <a:ext cx="2767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::placeholder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358900"/>
            <a:ext cx="5884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实现如下导航案例和文字环绕效果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0" y="2382520"/>
            <a:ext cx="9523730" cy="561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0" y="3770630"/>
            <a:ext cx="8041640" cy="2042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r>
              <a:rPr lang="en-US" altLang="zh-CN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765" y="1358900"/>
            <a:ext cx="364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实现如下网页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1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995" y="281305"/>
            <a:ext cx="5379085" cy="6053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600" b="1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 sz="400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endParaRPr lang="zh-CN" altLang="en-US" sz="3200" b="1">
                <a:solidFill>
                  <a:srgbClr val="2D7FC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36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  <a:endParaRPr lang="zh-CN" altLang="en-US" sz="24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665" y="1581150"/>
            <a:ext cx="6231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、网页布局概念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、浮动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、清除浮动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、综合应用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网页布局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3931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div+css布局：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使用div将网页分割为独立的部分，并使用css对这些div进行位置的摆放称为布局。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table表格布局：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优点：布局容易、快捷、兼容性好。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缺点：改动不便，需重新调整，工作量大。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1 . </a:t>
            </a:r>
            <a:r>
              <a:rPr 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网页布局</a:t>
            </a:r>
            <a:endParaRPr lang="zh-CN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200000"/>
              </a:lnSpc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使用div+css布局的好处：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 大大缩减页面代码，提高页面浏览速度，减少带宽成本。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结构清晰，容易被搜索引擎搜索到。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 缩短改版时间。只要简单的修改几个CSS文件就可以重新设计一个具有成千上百个页面的站点。  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  强大的字体控制和排版能力。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浮动（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float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200000"/>
              </a:lnSpc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浮动可以使元素脱离文档流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float属性的值指出了对象是否及如何浮动。设置元素向哪个方向浮动，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float：left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左浮动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right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右浮动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 none（默认）---了解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float属性就是改变块元素的默认显示方式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块级元素设置了float属性后，将不再独占一行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行内元素设置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float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属性后，将可以设置宽高和上下边距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浮动的元素不存在外边距折叠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2 .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浮动（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float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元素的正常排版是自上而下，从左往右排版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浮动后脱离了文档流，漂浮在了半空中，框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 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挤到了上面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44" name="Picture 2" descr="CSS之float详解 - 海上明月 - 心情驿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4310" y="2912110"/>
            <a:ext cx="7144385" cy="3164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1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 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浮动（</a:t>
            </a:r>
            <a:r>
              <a:rPr lang="en-US" altLang="zh-CN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float</a:t>
            </a:r>
            <a:r>
              <a:rPr lang="zh-CN" altLang="en-US" sz="32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属性）</a:t>
            </a:r>
            <a:endParaRPr lang="zh-CN" altLang="en-US" sz="3200" b="1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9973310" cy="5610860"/>
          </a:xfrm>
        </p:spPr>
        <p:txBody>
          <a:bodyPr>
            <a:normAutofit/>
          </a:bodyPr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7295" y="1202690"/>
            <a:ext cx="963041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altLang="zh-CN" sz="2400" dirty="0">
                <a:sym typeface="+mn-ea"/>
              </a:rPr>
              <a:t>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当框 1 向左浮动时，它脱离文档流并且向左移动，直到它的左边缘碰到父元素的左边缘。因为它漂浮起来，实际上浮在了框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的上面，将框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覆盖掉了。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dirty="0"/>
          </a:p>
          <a:p>
            <a:pPr indent="0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1267" name="Picture 2" descr="CSS之float详解 - 海上明月 - 心情驿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0725" y="3063875"/>
            <a:ext cx="6678930" cy="295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2904</Words>
  <Application>WPS 演示</Application>
  <PresentationFormat>宽屏</PresentationFormat>
  <Paragraphs>341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Wingdings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 1 . 网页布局</vt:lpstr>
      <vt:lpstr> 1 . 网页布局</vt:lpstr>
      <vt:lpstr> 2 . 浮动（float属性）</vt:lpstr>
      <vt:lpstr> 2 . 浮动（float属性）</vt:lpstr>
      <vt:lpstr> 2. 浮动（float属性）</vt:lpstr>
      <vt:lpstr> 2. 浮动（float属性）</vt:lpstr>
      <vt:lpstr> 2 . 浮动（float属性）</vt:lpstr>
      <vt:lpstr> 3 . 清除浮动（clear属性）</vt:lpstr>
      <vt:lpstr> 3 . 清除浮动（clear属性）</vt:lpstr>
      <vt:lpstr> 4 . display属性</vt:lpstr>
      <vt:lpstr> 4 . display属性</vt:lpstr>
      <vt:lpstr> 4. display属性</vt:lpstr>
      <vt:lpstr> 4 . display属性</vt:lpstr>
      <vt:lpstr> 4. display属性</vt:lpstr>
      <vt:lpstr> 4. display属性</vt:lpstr>
      <vt:lpstr> 5. 补充：伪元素</vt:lpstr>
      <vt:lpstr> 5. 补充：伪元素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王争</cp:lastModifiedBy>
  <cp:revision>269</cp:revision>
  <dcterms:created xsi:type="dcterms:W3CDTF">2017-04-21T01:04:00Z</dcterms:created>
  <dcterms:modified xsi:type="dcterms:W3CDTF">2017-07-12T07:11:09Z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