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347" r:id="rId8"/>
    <p:sldId id="360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264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、算术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操作符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加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减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乘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除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求模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取余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>
              <a:spcBef>
                <a:spcPct val="0"/>
              </a:spcBef>
              <a:buNone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+		-	*	/	%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10501630" cy="5610860"/>
          </a:xfrm>
        </p:spPr>
        <p:txBody>
          <a:bodyPr>
            <a:normAutofit/>
          </a:bodyPr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加法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 + 2;	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//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等于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3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box = 100 + '100';	//100100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box = '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您的年龄是：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' + 10 + 20; 	//1020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10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+ 20 + '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是您的年龄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';   //30	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box = '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您的年龄是：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' + (10 + 20);	//30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10 + “”;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加法运算存在隐式数据类型转换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10501630" cy="5610860"/>
          </a:xfrm>
        </p:spPr>
        <p:txBody>
          <a:bodyPr>
            <a:norm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减法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100 - 70;	//30	 		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100 - '70' ; 	 //30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 ea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乘法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85750" lvl="0" indent="-285750" algn="l" eaLnBrk="0">
              <a:lnSpc>
                <a:spcPct val="20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100 * 70;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//7000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除法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100 / 70;  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10501630" cy="5610860"/>
          </a:xfrm>
        </p:spPr>
        <p:txBody>
          <a:bodyPr>
            <a:normAutofit/>
          </a:bodyPr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求余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%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（取模）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例如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5%3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结果是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0" indent="0" algn="l" eaLnBrk="0">
              <a:lnSpc>
                <a:spcPct val="12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   10%3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结果是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9525" y="1185545"/>
            <a:ext cx="9112885" cy="4486929"/>
            <a:chOff x="1073" y="1870"/>
            <a:chExt cx="12364" cy="5977"/>
          </a:xfrm>
        </p:grpSpPr>
        <p:sp>
          <p:nvSpPr>
            <p:cNvPr id="35843" name="TextBox 3"/>
            <p:cNvSpPr txBox="1"/>
            <p:nvPr/>
          </p:nvSpPr>
          <p:spPr>
            <a:xfrm>
              <a:off x="1073" y="1870"/>
              <a:ext cx="9867" cy="8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marL="0" lvl="0" indent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altLang="zh-CN" sz="2400" b="1" dirty="0" smtClean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3</a:t>
              </a:r>
              <a:r>
                <a:rPr lang="zh-CN" altLang="en-US" sz="2400" b="1" dirty="0" smtClean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、关系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运算符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44" name="TextBox 1"/>
            <p:cNvSpPr txBox="1"/>
            <p:nvPr/>
          </p:nvSpPr>
          <p:spPr>
            <a:xfrm>
              <a:off x="1861" y="3422"/>
              <a:ext cx="1008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大于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45" name="TextBox 10"/>
            <p:cNvSpPr txBox="1"/>
            <p:nvPr/>
          </p:nvSpPr>
          <p:spPr>
            <a:xfrm>
              <a:off x="3571" y="3391"/>
              <a:ext cx="1008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小于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46" name="TextBox 11"/>
            <p:cNvSpPr txBox="1"/>
            <p:nvPr/>
          </p:nvSpPr>
          <p:spPr>
            <a:xfrm>
              <a:off x="5272" y="3378"/>
              <a:ext cx="1008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等于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47" name="TextBox 12"/>
            <p:cNvSpPr txBox="1"/>
            <p:nvPr/>
          </p:nvSpPr>
          <p:spPr>
            <a:xfrm>
              <a:off x="6987" y="3378"/>
              <a:ext cx="1728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小于等于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48" name="TextBox 13"/>
            <p:cNvSpPr txBox="1"/>
            <p:nvPr/>
          </p:nvSpPr>
          <p:spPr>
            <a:xfrm>
              <a:off x="8901" y="3378"/>
              <a:ext cx="1728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大于等于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49" name="TextBox 19"/>
            <p:cNvSpPr txBox="1"/>
            <p:nvPr/>
          </p:nvSpPr>
          <p:spPr>
            <a:xfrm>
              <a:off x="2087" y="4454"/>
              <a:ext cx="555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&gt;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0" name="TextBox 20"/>
            <p:cNvSpPr txBox="1"/>
            <p:nvPr/>
          </p:nvSpPr>
          <p:spPr>
            <a:xfrm>
              <a:off x="3800" y="4454"/>
              <a:ext cx="555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&lt;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1" name="TextBox 21"/>
            <p:cNvSpPr txBox="1"/>
            <p:nvPr/>
          </p:nvSpPr>
          <p:spPr>
            <a:xfrm>
              <a:off x="5272" y="4454"/>
              <a:ext cx="822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 algn="ctr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==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2" name="TextBox 22"/>
            <p:cNvSpPr txBox="1"/>
            <p:nvPr/>
          </p:nvSpPr>
          <p:spPr>
            <a:xfrm>
              <a:off x="7444" y="4441"/>
              <a:ext cx="822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&lt;=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3" name="TextBox 23"/>
            <p:cNvSpPr txBox="1"/>
            <p:nvPr/>
          </p:nvSpPr>
          <p:spPr>
            <a:xfrm>
              <a:off x="9178" y="4441"/>
              <a:ext cx="822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&gt;=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4" name="TextBox 24"/>
            <p:cNvSpPr txBox="1"/>
            <p:nvPr/>
          </p:nvSpPr>
          <p:spPr>
            <a:xfrm>
              <a:off x="5192" y="5300"/>
              <a:ext cx="1089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 algn="ctr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===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6" name="TextBox 10"/>
            <p:cNvSpPr txBox="1"/>
            <p:nvPr/>
          </p:nvSpPr>
          <p:spPr>
            <a:xfrm>
              <a:off x="1417" y="6988"/>
              <a:ext cx="12020" cy="8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等于（==）的情况下  不严谨 只要值相同就返回True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全等（===）的时候   严谨  需要值和类型都要匹配才能</a:t>
              </a:r>
              <a:r>
                <a:rPr lang="zh-CN" altLang="en-US" sz="1800" dirty="0" smtClean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返回</a:t>
              </a:r>
              <a:r>
                <a:rPr lang="en-US" altLang="zh-CN" sz="1800" dirty="0" smtClean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t</a:t>
              </a:r>
              <a:r>
                <a:rPr lang="zh-CN" altLang="en-US" sz="1800" dirty="0" smtClean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rue</a:t>
              </a:r>
              <a:endParaRPr lang="zh-CN" altLang="en-US" sz="18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8" name="TextBox 13"/>
            <p:cNvSpPr txBox="1"/>
            <p:nvPr/>
          </p:nvSpPr>
          <p:spPr>
            <a:xfrm>
              <a:off x="10940" y="3378"/>
              <a:ext cx="1368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不等于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  <p:sp>
          <p:nvSpPr>
            <p:cNvPr id="35859" name="TextBox 23"/>
            <p:cNvSpPr txBox="1"/>
            <p:nvPr/>
          </p:nvSpPr>
          <p:spPr>
            <a:xfrm>
              <a:off x="11211" y="4441"/>
              <a:ext cx="945" cy="8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pitchFamily="4" charset="-122"/>
                  <a:ea typeface="MS PGothic" panose="020B0600070205080204" pitchFamily="2" charset="-128"/>
                  <a:sym typeface="Hiragino Sans GB W3" pitchFamily="4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pitchFamily="4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pitchFamily="4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！=</a:t>
              </a:r>
              <a:endPara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  <a:p>
              <a:pPr lvl="0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!==</a:t>
              </a:r>
              <a:endParaRPr lang="en-US" altLang="zh-CN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5843" name="TextBox 3"/>
          <p:cNvSpPr txBox="1"/>
          <p:nvPr/>
        </p:nvSpPr>
        <p:spPr>
          <a:xfrm>
            <a:off x="1279525" y="1185545"/>
            <a:ext cx="9414510" cy="5130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pitchFamily="4" charset="-122"/>
                <a:ea typeface="MS PGothic" panose="020B0600070205080204" pitchFamily="2" charset="-128"/>
                <a:sym typeface="Hiragino Sans GB W3" pitchFamily="4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4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4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4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4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pitchFamily="4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pitchFamily="4" charset="-122"/>
              </a:defRPr>
            </a:lvl5pPr>
          </a:lstStyle>
          <a:p>
            <a:pPr marL="0" lvl="0" indent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、关系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运算符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练习：</a:t>
            </a:r>
            <a:endParaRPr lang="zh-CN" altLang="en-US" sz="1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box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2 == 2;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//true	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'2' == 2;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//true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 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'2' === </a:t>
            </a:r>
            <a:r>
              <a:rPr lang="en-US" altLang="zh-CN" sz="1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//false</a:t>
            </a:r>
            <a:endParaRPr lang="en-US" altLang="zh-CN" sz="1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box=2&gt;=1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//true</a:t>
            </a:r>
            <a:endParaRPr lang="en-US" altLang="zh-CN" sz="1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box=2&lt;=1 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//false</a:t>
            </a:r>
            <a:endParaRPr lang="en-US" altLang="zh-CN" sz="1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box=2!='2'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//false</a:t>
            </a:r>
            <a:endParaRPr lang="en-US" altLang="zh-CN" sz="1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11480" lvl="1" indent="0" algn="l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box=2!=='2'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//true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逻辑运算符 </a:t>
            </a:r>
            <a:r>
              <a:rPr lang="zh-CN" altLang="en-US" sz="24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逻辑与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(AND)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&amp;&amp;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  a = 5;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Console.log(a   &gt;  4  &amp;&amp;   a &lt;  10)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//true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，两边都为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，返回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个都为真，结果才为真</a:t>
            </a: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538220"/>
            <a:ext cx="6645910" cy="247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255" y="1373505"/>
            <a:ext cx="8743315" cy="1968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逻辑运算符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逻辑或(OR)：||</a:t>
            </a:r>
            <a:endParaRPr lang="en-US" altLang="zh-CN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/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  a = 5;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Console.log(a   &gt;  4  ||     a   &gt;   10) //true，两边只要有一边是true，返回true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前后有一个为真就为真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6480"/>
            <a:ext cx="6529705" cy="255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逻辑运算符</a:t>
            </a:r>
            <a:r>
              <a:rPr lang="zh-CN" altLang="en-US" sz="24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逻辑非运算符</a:t>
            </a:r>
            <a:endParaRPr lang="en-US" altLang="zh-CN" sz="2400" b="1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400" b="1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可以用于任何值。无论这个值是什么数据类型，这个运算符都会返回一个布尔值。</a:t>
            </a:r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16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 = !(5 &gt; 4);//false	</a:t>
            </a:r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练习：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闰年判断：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1.能被400整除的年份；   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2.能被4整除但同时不能被100整除的年份。    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满足上述两个条件之一的即为闰年。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30" y="4335145"/>
            <a:ext cx="3418840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赋值操作符 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“=”</a:t>
            </a:r>
            <a:endParaRPr lang="en-US" altLang="zh-CN" sz="2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赋值运算符用等于号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(=)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表示，就是把右边的值赋给左边的变量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/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/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100;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把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100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赋值给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box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变量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复杂的赋值运算符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box = 100;				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box += 100；（等价于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box = box + 100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加/赋(+=)	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减/赋(-=)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乘/赋(*=)	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除/赋(/=)	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模/赋(%=)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简化赋值操作，不会有性能的提升。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6431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条件运算符（三目运算符）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表达式1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？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表达式2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: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表达式3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进行表达式1的判断，如果表达式1成立执行表达式2，如果表达式1不成立执行表达式3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ctr">
              <a:spcBef>
                <a:spcPct val="0"/>
              </a:spcBef>
              <a:buNone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eaLnBrk="0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练习：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eaLnBrk="0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求两个数之间的较大者？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eaLnBrk="0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求一个数的绝对值？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l"/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70" y="1513205"/>
            <a:ext cx="2795270" cy="1177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运算符优先级</a:t>
            </a:r>
            <a:endParaRPr lang="en-US" alt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9225" y="1513205"/>
            <a:ext cx="874331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87325" indent="-187325" eaLnBrk="0"/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 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在一般的运算中，我们不必考虑到运算符的优先级，因为我们可以通过圆括号来解决这种问题。比如：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87325" indent="-187325" eaLnBrk="0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87325" indent="-187325" eaLnBrk="0"/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5 - 4 * 8;	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//-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27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87325" indent="-187325" eaLnBrk="0"/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box =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(5 - 4) * 8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）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;	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//8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87325" indent="-187325" eaLnBrk="0"/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a = ((1 + 2) * 3 + 3) * 5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87325" indent="-187325" eaLnBrk="0"/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87325" indent="-187325" eaLnBrk="0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但如果没有使用圆括号强制优先级，我们必须遵循以下顺序：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l"/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/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/>
            <a:endParaRPr lang="en-US" altLang="zh-CN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运算符优先级</a:t>
            </a:r>
            <a:endParaRPr lang="en-US" alt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80" y="1018322"/>
            <a:ext cx="7206287" cy="532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2 .</a:t>
            </a: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表达式</a:t>
            </a:r>
            <a:endParaRPr lang="en-US" alt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1362710"/>
            <a:ext cx="9542780" cy="6320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Javascript 表达式 (expressions) 相当于 javascript 语言中的一个短语，包括变量、常量和运算符，最简单的表达式是字符。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表达式示例：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3.9 // 数字字符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"Hello!" // 字符串字符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false // 布尔字符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null // null 值字符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Age + 3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以下是比较复杂的表达式示例： 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3 * (4 / 5) + 6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Math.PI * radius * radius+12</a:t>
            </a:r>
            <a:endParaRPr lang="zh-CN" alt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endParaRPr lang="zh-CN" altLang="en-US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 .js</a:t>
            </a:r>
            <a:r>
              <a:rPr 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数据类型转换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1362710"/>
            <a:ext cx="954278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显式转换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强制转换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1. 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为数值类型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：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  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sym typeface="+mn-ea"/>
              </a:rPr>
              <a:t>Number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( )  //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把对象的值转换为数字。</a:t>
            </a:r>
            <a:endParaRPr lang="zh-CN" altLang="en-US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l" eaLnBrk="1" latinLnBrk="1" hangingPunct="1">
              <a:lnSpc>
                <a:spcPct val="150000"/>
              </a:lnSpc>
              <a:spcAft>
                <a:spcPts val="600"/>
              </a:spcAft>
              <a:buFont typeface="+mj-lt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  <a:sym typeface="Gill Sans" charset="0"/>
              </a:rPr>
              <a:t>parseInt</a:t>
            </a:r>
            <a:r>
              <a:rPr lang="en-US" altLang="zh-CN" sz="2000" dirty="0">
                <a:solidFill>
                  <a:srgbClr val="0070C0"/>
                </a:solidFill>
                <a:sym typeface="Gill Sans" charset="0"/>
              </a:rPr>
              <a:t>(string)  //</a:t>
            </a:r>
            <a:r>
              <a:rPr lang="zh-CN" altLang="en-US" sz="2000" dirty="0">
                <a:solidFill>
                  <a:srgbClr val="0070C0"/>
                </a:solidFill>
                <a:sym typeface="Gill Sans" charset="0"/>
              </a:rPr>
              <a:t>取整（不会四舍五入）</a:t>
            </a:r>
            <a:endParaRPr lang="zh-CN" altLang="en-US" sz="2000" dirty="0">
              <a:solidFill>
                <a:srgbClr val="0070C0"/>
              </a:solidFill>
              <a:sym typeface="Gill Sans" charset="0"/>
            </a:endParaRPr>
          </a:p>
          <a:p>
            <a:pPr lvl="0" indent="0" algn="l" eaLnBrk="1" latinLnBrk="1" hangingPunct="1">
              <a:lnSpc>
                <a:spcPct val="150000"/>
              </a:lnSpc>
              <a:spcAft>
                <a:spcPts val="600"/>
              </a:spcAft>
              <a:buFont typeface="+mj-lt"/>
              <a:buNone/>
            </a:pPr>
            <a:r>
              <a:rPr lang="zh-CN" altLang="en-US" sz="2000" dirty="0">
                <a:solidFill>
                  <a:srgbClr val="0070C0"/>
                </a:solidFill>
                <a:sym typeface="Gill Sans" charset="0"/>
              </a:rPr>
              <a:t>           </a:t>
            </a:r>
            <a:r>
              <a:rPr lang="en-US" altLang="zh-CN" sz="2000" dirty="0" err="1">
                <a:solidFill>
                  <a:srgbClr val="0070C0"/>
                </a:solidFill>
                <a:sym typeface="Gill Sans" charset="0"/>
              </a:rPr>
              <a:t>parseFloat</a:t>
            </a:r>
            <a:r>
              <a:rPr lang="en-US" altLang="zh-CN" sz="2000" dirty="0">
                <a:solidFill>
                  <a:srgbClr val="0070C0"/>
                </a:solidFill>
                <a:sym typeface="Gill Sans" charset="0"/>
              </a:rPr>
              <a:t>(string) //</a:t>
            </a:r>
            <a:r>
              <a:rPr lang="zh-CN" altLang="en-US" sz="2000" dirty="0">
                <a:solidFill>
                  <a:srgbClr val="0070C0"/>
                </a:solidFill>
                <a:sym typeface="Gill Sans" charset="0"/>
              </a:rPr>
              <a:t>转换成浮点数</a:t>
            </a:r>
            <a:endParaRPr lang="zh-CN" altLang="en-US" sz="2000" dirty="0">
              <a:solidFill>
                <a:srgbClr val="0070C0"/>
              </a:solidFill>
              <a:sym typeface="Gill Sans" charset="0"/>
            </a:endParaRPr>
          </a:p>
          <a:p>
            <a:pPr marL="342900" lvl="0" indent="-342900" algn="l" eaLnBrk="1" latinLnBrk="1" hangingPunct="1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为字符串类型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String( )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和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toString( )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342900" lvl="0" indent="-342900" algn="l" eaLnBrk="1" latinLnBrk="1" hangingPunct="1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为布尔类型：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Boolean( )</a:t>
            </a:r>
            <a:endParaRPr lang="en-US" altLang="zh-CN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endParaRPr lang="zh-CN" altLang="en-US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 .js</a:t>
            </a:r>
            <a:r>
              <a:rPr 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数据类型转换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4120" y="1377315"/>
            <a:ext cx="9542780" cy="5277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parseInt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('9.9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'));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//9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parseInt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'9.1')); 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//9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parseInt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'9.1abc'));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//9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(parseFloat(‘123.66'));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//123.66</a:t>
            </a:r>
            <a:endParaRPr lang="en-US" altLang="zh-CN" sz="2400" dirty="0" err="1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(parseFloat(‘123.66abc '));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//123.66</a:t>
            </a:r>
            <a:endParaRPr lang="en-US" altLang="zh-CN" sz="2400" dirty="0" err="1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endParaRPr lang="zh-CN" altLang="en-US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 .js</a:t>
            </a:r>
            <a:r>
              <a:rPr 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数据类型转换</a:t>
            </a:r>
            <a:endParaRPr lang="zh-CN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150" y="1018540"/>
            <a:ext cx="9542780" cy="556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num = 20;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console.log(typeof num.toString());	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//string</a:t>
            </a:r>
            <a:endParaRPr lang="en-US" altLang="zh-CN" sz="2400" dirty="0" err="1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console.log(typeof String(num));	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//string</a:t>
            </a:r>
            <a:endParaRPr lang="en-US" altLang="zh-CN" sz="2400" dirty="0" err="1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console.log(Boolean(num));  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//true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console.log(Boolean(“”)); 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//false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console.log(Boolean(1));   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//true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console.log(Boolean(0));   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//false</a:t>
            </a:r>
            <a:endParaRPr lang="en-US" altLang="zh-CN" sz="2400" dirty="0" err="1" smtClean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console.log(Boolean(undefined));    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//false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console.log(Boolean(null));    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//false	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algn="l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console.log(Boolean(-5));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//true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、运算符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、运算符优先级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、表达式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数据类型转换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699895"/>
            <a:ext cx="9630410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4795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一元运算符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算术运算符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关系运算符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逻辑运算符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赋值运算符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其他运算符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hangingPunct="1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116330"/>
            <a:ext cx="96304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572135" fontAlgn="auto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、一元运算符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--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只能操作一个值的运算符叫做一元运算符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indent="572135" fontAlgn="auto">
              <a:lnSpc>
                <a:spcPct val="150000"/>
              </a:lnSpc>
              <a:buNone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/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自增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++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和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自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减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--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/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eaLnBrk="0"/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操作数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必须是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变量</a:t>
            </a:r>
            <a:endParaRPr lang="zh-CN" altLang="en-US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eaLnBrk="0"/>
            <a:endParaRPr lang="zh-CN" altLang="en-US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eaLnBrk="0"/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i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++    ++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i</a:t>
            </a:r>
            <a:endParaRPr lang="en-US" altLang="zh-CN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 algn="l" eaLnBrk="0"/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 i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--    --i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i++  </a:t>
            </a:r>
            <a:r>
              <a:rPr lang="zh-CN" altLang="en-US" sz="2400" dirty="0">
                <a:solidFill>
                  <a:srgbClr val="0070C0"/>
                </a:solidFill>
              </a:rPr>
              <a:t>为先运算再自增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++i </a:t>
            </a:r>
            <a:r>
              <a:rPr lang="zh-CN" altLang="en-US" sz="2400" dirty="0">
                <a:solidFill>
                  <a:srgbClr val="0070C0"/>
                </a:solidFill>
              </a:rPr>
              <a:t>为先自增再运算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i--   </a:t>
            </a:r>
            <a:r>
              <a:rPr lang="zh-CN" altLang="en-US" sz="2400" dirty="0">
                <a:solidFill>
                  <a:srgbClr val="0070C0"/>
                </a:solidFill>
              </a:rPr>
              <a:t>为先运算再自减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--i   </a:t>
            </a:r>
            <a:r>
              <a:rPr lang="zh-CN" altLang="en-US" sz="2400" dirty="0">
                <a:solidFill>
                  <a:srgbClr val="0070C0"/>
                </a:solidFill>
              </a:rPr>
              <a:t>为先自减再运算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50130" y="1611630"/>
            <a:ext cx="2000885" cy="12839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例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1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：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var 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=4;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err="1" smtClean="0">
                <a:solidFill>
                  <a:srgbClr val="FFFFFF"/>
                </a:solidFill>
              </a:rPr>
              <a:t>i</a:t>
            </a:r>
            <a:r>
              <a:rPr lang="en-US" altLang="zh-CN" sz="2000" dirty="0" smtClean="0">
                <a:solidFill>
                  <a:srgbClr val="FFFFFF"/>
                </a:solidFill>
              </a:rPr>
              <a:t>++;</a:t>
            </a:r>
            <a:endParaRPr lang="en-US" altLang="zh-CN" sz="2000" dirty="0" smtClean="0">
              <a:solidFill>
                <a:srgbClr val="FFFFFF"/>
              </a:solidFill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alert(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);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26375" y="1611630"/>
            <a:ext cx="1870075" cy="12839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例</a:t>
            </a:r>
            <a:r>
              <a:rPr lang="en-US" altLang="zh-CN" sz="2000" dirty="0">
                <a:solidFill>
                  <a:srgbClr val="FFFFFF"/>
                </a:solidFill>
              </a:rPr>
              <a:t>2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：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var 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=4;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++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;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alert(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);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50130" y="3435350"/>
            <a:ext cx="1894840" cy="18999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例</a:t>
            </a:r>
            <a:r>
              <a:rPr lang="en-US" altLang="zh-CN" sz="2000" b="1" dirty="0">
                <a:solidFill>
                  <a:srgbClr val="FFFFFF"/>
                </a:solidFill>
              </a:rPr>
              <a:t>3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：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var </a:t>
            </a: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=4;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FFFF"/>
                </a:solidFill>
              </a:rPr>
              <a:t>var j;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FFFF"/>
                </a:solidFill>
              </a:rPr>
              <a:t>j=</a:t>
            </a:r>
            <a:r>
              <a:rPr lang="en-US" altLang="zh-CN" sz="2000" b="1" dirty="0" err="1" smtClean="0">
                <a:solidFill>
                  <a:srgbClr val="FFFFFF"/>
                </a:solidFill>
              </a:rPr>
              <a:t>i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++;  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alert(</a:t>
            </a: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);//5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FFFF"/>
                </a:solidFill>
              </a:rPr>
              <a:t>alert(j);//4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79385" y="3435350"/>
            <a:ext cx="1964055" cy="18999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例</a:t>
            </a:r>
            <a:r>
              <a:rPr lang="en-US" altLang="zh-CN" sz="2000" b="1" dirty="0">
                <a:solidFill>
                  <a:srgbClr val="FFFFFF"/>
                </a:solidFill>
              </a:rPr>
              <a:t>4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：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var </a:t>
            </a: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=4;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FFFF"/>
                </a:solidFill>
              </a:rPr>
              <a:t>var j;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FFFF"/>
                </a:solidFill>
              </a:rPr>
              <a:t>j=++</a:t>
            </a:r>
            <a:r>
              <a:rPr lang="en-US" altLang="zh-CN" sz="2000" b="1" dirty="0" err="1" smtClean="0">
                <a:solidFill>
                  <a:srgbClr val="FFFFFF"/>
                </a:solidFill>
              </a:rPr>
              <a:t>i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;     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alert(</a:t>
            </a: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);//5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FFFFFF"/>
                </a:solidFill>
              </a:rPr>
              <a:t>alert(j);//5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练习：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1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、</a:t>
            </a: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  a = 5,  b = 8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，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 = 3;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var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 d=  (++a) + (b++) + (--c);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	  6 + 8 + 2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console.log(a);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console.log(b);  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console.log(d);   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1 .</a:t>
            </a:r>
            <a:r>
              <a:rPr 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js</a:t>
            </a:r>
            <a:r>
              <a:rPr lang="zh-CN" altLang="en-US" sz="3200" b="1">
                <a:solidFill>
                  <a:srgbClr val="2C7FC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运算符</a:t>
            </a:r>
            <a:endParaRPr lang="zh-CN" altLang="en-US" sz="3200" b="1">
              <a:solidFill>
                <a:srgbClr val="2C7FC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5995" y="124841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练习：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2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2、	var a=10, b=20 , c=30;  </a:t>
            </a: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2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++a;  </a:t>
            </a: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2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a++;</a:t>
            </a: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2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console.log(a);     </a:t>
            </a: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2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var e=(++a)+(++b)+(c++) + (a++);  </a:t>
            </a: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lvl="2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console.log(e); </a:t>
            </a: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lnSpc>
                <a:spcPct val="150000"/>
              </a:lnSpc>
              <a:buNone/>
            </a:pPr>
            <a:endParaRPr 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3657</Words>
  <Application>WPS 演示</Application>
  <PresentationFormat>宽屏</PresentationFormat>
  <Paragraphs>426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Wingdings</vt:lpstr>
      <vt:lpstr>Hiragino Sans GB W3</vt:lpstr>
      <vt:lpstr>Arial Unicode MS</vt:lpstr>
      <vt:lpstr>Calibri Light</vt:lpstr>
      <vt:lpstr>Calibri</vt:lpstr>
      <vt:lpstr>Gill Sans</vt:lpstr>
      <vt:lpstr>华文楷体</vt:lpstr>
      <vt:lpstr>仿宋</vt:lpstr>
      <vt:lpstr>Segoe Print</vt:lpstr>
      <vt:lpstr>Helvetica Light</vt:lpstr>
      <vt:lpstr>MS PGothic</vt:lpstr>
      <vt:lpstr>Thonburi</vt:lpstr>
      <vt:lpstr>Office 主题</vt:lpstr>
      <vt:lpstr>PowerPoint 演示文稿</vt:lpstr>
      <vt:lpstr>PowerPoint 演示文稿</vt:lpstr>
      <vt:lpstr>PowerPoint 演示文稿</vt:lpstr>
      <vt:lpstr>PowerPoint 演示文稿</vt:lpstr>
      <vt:lpstr> 1 . CSS布局 与 表格布局</vt:lpstr>
      <vt:lpstr> 1 . CSS盒模型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1 .js运算符</vt:lpstr>
      <vt:lpstr> 2 .js运算符优先级</vt:lpstr>
      <vt:lpstr> 2 .js运算符优先级</vt:lpstr>
      <vt:lpstr> 2 .表达式</vt:lpstr>
      <vt:lpstr> 2 .js数据类型转换</vt:lpstr>
      <vt:lpstr> 2 .js数据类型转换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289</cp:revision>
  <dcterms:created xsi:type="dcterms:W3CDTF">2017-04-21T01:04:00Z</dcterms:created>
  <dcterms:modified xsi:type="dcterms:W3CDTF">2017-07-13T06:44:37Z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