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476" r:id="rId6"/>
    <p:sldId id="478" r:id="rId7"/>
    <p:sldId id="487" r:id="rId8"/>
    <p:sldId id="506" r:id="rId9"/>
    <p:sldId id="507" r:id="rId10"/>
    <p:sldId id="508" r:id="rId11"/>
    <p:sldId id="510" r:id="rId12"/>
    <p:sldId id="511" r:id="rId13"/>
    <p:sldId id="512" r:id="rId14"/>
    <p:sldId id="513" r:id="rId15"/>
    <p:sldId id="479" r:id="rId16"/>
    <p:sldId id="480" r:id="rId17"/>
    <p:sldId id="514" r:id="rId18"/>
    <p:sldId id="509" r:id="rId19"/>
    <p:sldId id="481" r:id="rId20"/>
    <p:sldId id="515" r:id="rId21"/>
    <p:sldId id="482" r:id="rId22"/>
    <p:sldId id="516" r:id="rId23"/>
    <p:sldId id="517" r:id="rId24"/>
    <p:sldId id="483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6" r:id="rId33"/>
    <p:sldId id="525" r:id="rId34"/>
    <p:sldId id="264" r:id="rId3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aidu.com/ns?word=&#24314;&#20891;9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Netscape%20Navigator" TargetMode="External"/><Relationship Id="rId3" Type="http://schemas.openxmlformats.org/officeDocument/2006/relationships/hyperlink" Target="https://baike.baidu.com/item/%E6%B5%8F%E8%A7%88%E5%99%A8" TargetMode="External"/><Relationship Id="rId7" Type="http://schemas.openxmlformats.org/officeDocument/2006/relationships/hyperlink" Target="https://baike.baidu.com/item/%E5%BA%94%E7%94%A8%E8%BD%AF%E4%BB%B6" TargetMode="External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AE%A2%E6%88%B7%E7%AB%AF" TargetMode="External"/><Relationship Id="rId11" Type="http://schemas.openxmlformats.org/officeDocument/2006/relationships/hyperlink" Target="https://baike.baidu.com/item/Oracle" TargetMode="External"/><Relationship Id="rId5" Type="http://schemas.openxmlformats.org/officeDocument/2006/relationships/hyperlink" Target="https://baike.baidu.com/item/WEB" TargetMode="External"/><Relationship Id="rId10" Type="http://schemas.openxmlformats.org/officeDocument/2006/relationships/hyperlink" Target="https://baike.baidu.com/item/SQL%20Server" TargetMode="External"/><Relationship Id="rId4" Type="http://schemas.openxmlformats.org/officeDocument/2006/relationships/hyperlink" Target="https://baike.baidu.com/item/%E6%9C%8D%E5%8A%A1%E5%99%A8" TargetMode="External"/><Relationship Id="rId9" Type="http://schemas.openxmlformats.org/officeDocument/2006/relationships/hyperlink" Target="https://baike.baidu.com/item/Internet%20Explore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Serv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Apache%E8%BD%AF%E4%BB%B6%E5%9F%BA%E9%87%91%E4%BC%9A" TargetMode="External"/><Relationship Id="rId4" Type="http://schemas.openxmlformats.org/officeDocument/2006/relationships/hyperlink" Target="https://baike.baidu.com/item/Apache/62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aidu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://news.baidu.com/ns?word=&#24314;&#20891;9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aidu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1.1.4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虚拟目录部分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  <a:latin typeface="Arial" charset="0"/>
              </a:rPr>
              <a:t>1.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虚拟目录部分：从域名后的第一个“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/”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开始到最后一个“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/”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为止，是虚拟目录部分。虚拟目录也不是一个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必须的部分。本例中的虚拟目录是“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/news/”</a:t>
            </a:r>
            <a:endParaRPr lang="zh-CN" altLang="en-US" sz="2400" dirty="0" smtClean="0">
              <a:solidFill>
                <a:schemeClr val="accent5"/>
              </a:solidFill>
              <a:latin typeface="Arial" charset="0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1.1.5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文件名部分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  <a:latin typeface="Arial" charset="0"/>
              </a:rPr>
              <a:t>1.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文件名部分：从域名后的最后一个“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/”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开始到“？”为止，是文件名部分，如果没有“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?”,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则是从域名后的最后一个“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/”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开始到“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#”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为止，是文件部分，如果没有“？”和“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#”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，那么从域名后的最后一个“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/”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开始到结束，都是文件名部分。本例中的文件名是“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index.asp”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。文件名部分也不是一个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必须的部分，如果省略该部分，则使用默认的文件名</a:t>
            </a: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1.1.6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参数部分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  <a:latin typeface="Arial" charset="0"/>
              </a:rPr>
              <a:t>1.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参数部分：从“？”开始到“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#”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为止之间的部分为参数部分，又称搜索部分、查询部分。本例中的参数部分为“</a:t>
            </a:r>
            <a:r>
              <a:rPr lang="en-US" altLang="zh-CN" sz="2400" dirty="0" smtClean="0">
                <a:solidFill>
                  <a:schemeClr val="accent5"/>
                </a:solidFill>
                <a:hlinkClick r:id="rId3"/>
              </a:rPr>
              <a:t>word=</a:t>
            </a:r>
            <a:r>
              <a:rPr lang="zh-CN" altLang="en-US" sz="2400" dirty="0" smtClean="0">
                <a:solidFill>
                  <a:schemeClr val="accent5"/>
                </a:solidFill>
                <a:hlinkClick r:id="rId3"/>
              </a:rPr>
              <a:t>建军</a:t>
            </a:r>
            <a:r>
              <a:rPr lang="en-US" altLang="zh-CN" sz="2400" dirty="0" smtClean="0">
                <a:solidFill>
                  <a:schemeClr val="accent5"/>
                </a:solidFill>
                <a:hlinkClick r:id="rId3"/>
              </a:rPr>
              <a:t>90</a:t>
            </a:r>
            <a:r>
              <a:rPr lang="zh-CN" altLang="en-US" sz="2400" dirty="0" smtClean="0">
                <a:solidFill>
                  <a:schemeClr val="accent5"/>
                </a:solidFill>
              </a:rPr>
              <a:t>周年</a:t>
            </a:r>
            <a:r>
              <a:rPr lang="en-US" altLang="zh-CN" sz="2400" dirty="0" smtClean="0">
                <a:solidFill>
                  <a:schemeClr val="accent5"/>
                </a:solidFill>
              </a:rPr>
              <a:t>&amp;tn=news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。参数可以允许有多个参数，参数与参数之间用“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&amp;”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作为分隔符。</a:t>
            </a: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1.1.7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锚部分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  <a:latin typeface="Arial" charset="0"/>
              </a:rPr>
              <a:t>1.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锚部分：从“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#”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开始到最后，都是锚部分。本例中的锚部分是“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news”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。锚部分也不是一个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必须的部分</a:t>
            </a: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二、</a:t>
            </a:r>
            <a:r>
              <a:rPr kumimoji="1" lang="en-US" altLang="zh-CN" sz="3200" b="1" dirty="0" smtClean="0">
                <a:solidFill>
                  <a:schemeClr val="accent5"/>
                </a:solidFill>
              </a:rPr>
              <a:t> </a:t>
            </a:r>
            <a:r>
              <a:rPr kumimoji="1" lang="zh-CN" altLang="en-US" sz="4800" b="1" dirty="0" smtClean="0">
                <a:solidFill>
                  <a:schemeClr val="accent5"/>
                </a:solidFill>
              </a:rPr>
              <a:t>同源策略</a:t>
            </a:r>
            <a:endParaRPr lang="zh-CN" altLang="en-US" sz="48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何谓同源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        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由协议、域名、端口和路径组成，如果两个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的协议、域名和端口相同，则表示他们同源。</a:t>
            </a:r>
            <a:r>
              <a:rPr lang="zh-CN" altLang="en-US" sz="2400" dirty="0" smtClean="0"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ym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同源策略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</a:b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        浏览器的同源策略，限制了来自不同源的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“document”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或脚本，对当前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“document”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读取或设置某些属性。 摘自（白帽子讲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安全）</a:t>
            </a:r>
            <a:r>
              <a:rPr lang="zh-CN" altLang="en-US" sz="2400" dirty="0" smtClean="0"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ym typeface="宋体" panose="02010600030101010101" pitchFamily="2" charset="-122"/>
              </a:rPr>
            </a:br>
            <a:r>
              <a:rPr lang="zh-CN" altLang="en-US" sz="2400" dirty="0" smtClean="0">
                <a:sym typeface="宋体" panose="02010600030101010101" pitchFamily="2" charset="-122"/>
              </a:rPr>
              <a:t>        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从一个域上加载的脚本不允许访问另外一个域的文档属性。</a:t>
            </a:r>
            <a:endParaRPr lang="en-US" altLang="zh-CN" sz="2400" dirty="0" smtClean="0">
              <a:solidFill>
                <a:schemeClr val="accent5"/>
              </a:solidFill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 smtClean="0"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ym typeface="宋体" panose="02010600030101010101" pitchFamily="2" charset="-122"/>
              </a:rPr>
            </a:br>
            <a:r>
              <a:rPr lang="zh-CN" altLang="en-US" sz="2400" dirty="0" smtClean="0">
                <a:sym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endParaRPr lang="en-US" altLang="zh-CN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167765"/>
            <a:ext cx="10909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0087" y="715617"/>
            <a:ext cx="110655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举个例子：</a:t>
            </a:r>
            <a:br>
              <a:rPr lang="zh-CN" altLang="en-US" sz="2800" dirty="0" smtClean="0">
                <a:solidFill>
                  <a:schemeClr val="accent5"/>
                </a:solidFill>
              </a:rPr>
            </a:br>
            <a:r>
              <a:rPr lang="zh-CN" altLang="en-US" sz="2800" dirty="0" smtClean="0">
                <a:solidFill>
                  <a:schemeClr val="accent5"/>
                </a:solidFill>
              </a:rPr>
              <a:t>        比如一个恶意网站的页面通过</a:t>
            </a:r>
            <a:r>
              <a:rPr lang="en-US" altLang="zh-CN" sz="2800" dirty="0" smtClean="0">
                <a:solidFill>
                  <a:schemeClr val="accent5"/>
                </a:solidFill>
              </a:rPr>
              <a:t>iframe</a:t>
            </a:r>
            <a:r>
              <a:rPr lang="zh-CN" altLang="en-US" sz="2800" dirty="0" smtClean="0">
                <a:solidFill>
                  <a:schemeClr val="accent5"/>
                </a:solidFill>
              </a:rPr>
              <a:t>嵌入了银行的登录页面（二者不同源），如果没有同源限制，恶意网页上的</a:t>
            </a:r>
            <a:r>
              <a:rPr lang="en-US" altLang="zh-CN" sz="2800" dirty="0" smtClean="0">
                <a:solidFill>
                  <a:schemeClr val="accent5"/>
                </a:solidFill>
              </a:rPr>
              <a:t>javascript</a:t>
            </a:r>
            <a:r>
              <a:rPr lang="zh-CN" altLang="en-US" sz="2800" dirty="0" smtClean="0">
                <a:solidFill>
                  <a:schemeClr val="accent5"/>
                </a:solidFill>
              </a:rPr>
              <a:t>脚本就可以在用户登录银行的时候获取用户名和密码。</a:t>
            </a:r>
            <a:br>
              <a:rPr lang="zh-CN" altLang="en-US" sz="2800" dirty="0" smtClean="0">
                <a:solidFill>
                  <a:schemeClr val="accent5"/>
                </a:solidFill>
              </a:rPr>
            </a:br>
            <a:r>
              <a:rPr lang="zh-CN" altLang="en-US" sz="2800" dirty="0" smtClean="0">
                <a:solidFill>
                  <a:schemeClr val="accent5"/>
                </a:solidFill>
              </a:rPr>
              <a:t/>
            </a:r>
            <a:br>
              <a:rPr lang="zh-CN" altLang="en-US" sz="2800" dirty="0" smtClean="0">
                <a:solidFill>
                  <a:schemeClr val="accent5"/>
                </a:solidFill>
              </a:rPr>
            </a:br>
            <a:r>
              <a:rPr lang="zh-CN" altLang="en-US" sz="2800" dirty="0" smtClean="0">
                <a:solidFill>
                  <a:schemeClr val="accent5"/>
                </a:solidFill>
              </a:rPr>
              <a:t>    在浏览器中，</a:t>
            </a:r>
            <a:r>
              <a:rPr lang="en-US" altLang="zh-CN" sz="2800" dirty="0" smtClean="0">
                <a:solidFill>
                  <a:schemeClr val="accent5"/>
                </a:solidFill>
              </a:rPr>
              <a:t>&lt;script&gt;</a:t>
            </a:r>
            <a:r>
              <a:rPr lang="zh-CN" altLang="en-US" sz="28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800" dirty="0" smtClean="0">
                <a:solidFill>
                  <a:schemeClr val="accent5"/>
                </a:solidFill>
              </a:rPr>
              <a:t>&lt;img&gt;</a:t>
            </a:r>
            <a:r>
              <a:rPr lang="zh-CN" altLang="en-US" sz="28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800" dirty="0" smtClean="0">
                <a:solidFill>
                  <a:schemeClr val="accent5"/>
                </a:solidFill>
              </a:rPr>
              <a:t>&lt;iframe&gt;</a:t>
            </a:r>
            <a:r>
              <a:rPr lang="zh-CN" altLang="en-US" sz="28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800" dirty="0" smtClean="0">
                <a:solidFill>
                  <a:schemeClr val="accent5"/>
                </a:solidFill>
              </a:rPr>
              <a:t>&lt;link&gt;</a:t>
            </a:r>
            <a:r>
              <a:rPr lang="zh-CN" altLang="en-US" sz="2800" dirty="0" smtClean="0">
                <a:solidFill>
                  <a:schemeClr val="accent5"/>
                </a:solidFill>
              </a:rPr>
              <a:t>等标签都可以加载跨域资源，而不受同源限制，但浏览器限制了</a:t>
            </a:r>
            <a:r>
              <a:rPr lang="en-US" altLang="zh-CN" sz="2800" dirty="0" smtClean="0">
                <a:solidFill>
                  <a:schemeClr val="accent5"/>
                </a:solidFill>
              </a:rPr>
              <a:t>JavaScript</a:t>
            </a:r>
            <a:r>
              <a:rPr lang="zh-CN" altLang="en-US" sz="2800" dirty="0" smtClean="0">
                <a:solidFill>
                  <a:schemeClr val="accent5"/>
                </a:solidFill>
              </a:rPr>
              <a:t>的权限使其不能读、写加载的内容。</a:t>
            </a:r>
            <a:br>
              <a:rPr lang="zh-CN" altLang="en-US" sz="2800" dirty="0" smtClean="0">
                <a:solidFill>
                  <a:schemeClr val="accent5"/>
                </a:solidFill>
              </a:rPr>
            </a:br>
            <a:r>
              <a:rPr lang="zh-CN" altLang="en-US" sz="2800" dirty="0" smtClean="0">
                <a:solidFill>
                  <a:schemeClr val="accent5"/>
                </a:solidFill>
              </a:rPr>
              <a:t>    另外同源策略只对网页的</a:t>
            </a:r>
            <a:r>
              <a:rPr lang="en-US" altLang="zh-CN" sz="2800" dirty="0" smtClean="0">
                <a:solidFill>
                  <a:schemeClr val="accent5"/>
                </a:solidFill>
              </a:rPr>
              <a:t>HTML</a:t>
            </a:r>
            <a:r>
              <a:rPr lang="zh-CN" altLang="en-US" sz="2800" dirty="0" smtClean="0">
                <a:solidFill>
                  <a:schemeClr val="accent5"/>
                </a:solidFill>
              </a:rPr>
              <a:t>文档做了限制，对加载的其他静态资源如</a:t>
            </a:r>
            <a:r>
              <a:rPr lang="en-US" altLang="zh-CN" sz="2800" dirty="0" smtClean="0">
                <a:solidFill>
                  <a:schemeClr val="accent5"/>
                </a:solidFill>
              </a:rPr>
              <a:t>javascript</a:t>
            </a:r>
            <a:r>
              <a:rPr lang="zh-CN" altLang="en-US" sz="28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800" dirty="0" smtClean="0">
                <a:solidFill>
                  <a:schemeClr val="accent5"/>
                </a:solidFill>
              </a:rPr>
              <a:t>css</a:t>
            </a:r>
            <a:r>
              <a:rPr lang="zh-CN" altLang="en-US" sz="2800" dirty="0" smtClean="0">
                <a:solidFill>
                  <a:schemeClr val="accent5"/>
                </a:solidFill>
              </a:rPr>
              <a:t>、图片等仍然认为属于同源。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2.1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同源的三大要素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、同协议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http        https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、同域名或同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ip</a:t>
            </a: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3"/>
              </a:rPr>
              <a:t>www.baidu.com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/ 192.168.1.244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、同端口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8080    http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默认使用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80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端口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三、了解内容</a:t>
            </a:r>
            <a:r>
              <a:rPr lang="en-US" altLang="zh-CN" sz="4800" b="1" dirty="0" smtClean="0">
                <a:solidFill>
                  <a:schemeClr val="accent5"/>
                </a:solidFill>
                <a:sym typeface="+mn-ea"/>
              </a:rPr>
              <a:t>B/S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模式</a:t>
            </a:r>
            <a:endParaRPr lang="zh-CN" altLang="en-US" sz="48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5129" y="1258956"/>
            <a:ext cx="6149009" cy="4585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</a:t>
            </a:r>
            <a:r>
              <a:rPr lang="en-US" altLang="zh-CN" sz="28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B/S</a:t>
            </a:r>
            <a:r>
              <a:rPr lang="zh-CN" altLang="en-US" sz="28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模式？</a:t>
            </a:r>
            <a:endParaRPr lang="en-US" altLang="zh-CN" sz="2800" b="1" dirty="0" smtClean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B/S</a:t>
            </a:r>
            <a:r>
              <a:rPr lang="zh-CN" altLang="en-US" sz="2400" dirty="0" smtClean="0">
                <a:solidFill>
                  <a:schemeClr val="accent5"/>
                </a:solidFill>
              </a:rPr>
              <a:t>结构（</a:t>
            </a:r>
            <a:r>
              <a:rPr lang="en-US" altLang="zh-CN" sz="2400" dirty="0" smtClean="0">
                <a:solidFill>
                  <a:schemeClr val="accent5"/>
                </a:solidFill>
              </a:rPr>
              <a:t>Browser/Server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，</a:t>
            </a:r>
            <a:r>
              <a:rPr lang="zh-CN" altLang="en-US" sz="2400" dirty="0" smtClean="0">
                <a:solidFill>
                  <a:schemeClr val="accent5"/>
                </a:solidFill>
                <a:hlinkClick r:id="rId3"/>
              </a:rPr>
              <a:t>浏览器</a:t>
            </a:r>
            <a:r>
              <a:rPr lang="en-US" altLang="zh-CN" sz="2400" dirty="0" smtClean="0">
                <a:solidFill>
                  <a:schemeClr val="accent5"/>
                </a:solidFill>
              </a:rPr>
              <a:t>/</a:t>
            </a:r>
            <a:r>
              <a:rPr lang="zh-CN" altLang="en-US" sz="2400" dirty="0" smtClean="0">
                <a:solidFill>
                  <a:schemeClr val="accent5"/>
                </a:solidFill>
                <a:hlinkClick r:id="rId4"/>
              </a:rPr>
              <a:t>服务器</a:t>
            </a:r>
            <a:r>
              <a:rPr lang="zh-CN" altLang="en-US" sz="2400" dirty="0" smtClean="0">
                <a:solidFill>
                  <a:schemeClr val="accent5"/>
                </a:solidFill>
              </a:rPr>
              <a:t>模式），是</a:t>
            </a:r>
            <a:r>
              <a:rPr lang="en-US" altLang="zh-CN" sz="2400" dirty="0" smtClean="0">
                <a:solidFill>
                  <a:schemeClr val="accent5"/>
                </a:solidFill>
                <a:hlinkClick r:id="rId5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</a:rPr>
              <a:t>兴起后的一种网络结构模式，</a:t>
            </a:r>
            <a:r>
              <a:rPr lang="en-US" altLang="zh-CN" sz="2400" dirty="0" smtClean="0">
                <a:solidFill>
                  <a:schemeClr val="accent5"/>
                </a:solidFill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</a:rPr>
              <a:t>浏览器是</a:t>
            </a:r>
            <a:r>
              <a:rPr lang="zh-CN" altLang="en-US" sz="2400" dirty="0" smtClean="0">
                <a:solidFill>
                  <a:schemeClr val="accent5"/>
                </a:solidFill>
                <a:hlinkClick r:id="rId6"/>
              </a:rPr>
              <a:t>客户端</a:t>
            </a:r>
            <a:r>
              <a:rPr lang="zh-CN" altLang="en-US" sz="2400" dirty="0" smtClean="0">
                <a:solidFill>
                  <a:schemeClr val="accent5"/>
                </a:solidFill>
              </a:rPr>
              <a:t>最主要的</a:t>
            </a:r>
            <a:r>
              <a:rPr lang="zh-CN" altLang="en-US" sz="2400" dirty="0" smtClean="0">
                <a:solidFill>
                  <a:schemeClr val="accent5"/>
                </a:solidFill>
                <a:hlinkClick r:id="rId7"/>
              </a:rPr>
              <a:t>应用软件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。这种模式统一了</a:t>
            </a:r>
            <a:r>
              <a:rPr lang="zh-CN" altLang="en-US" sz="2400" dirty="0" smtClean="0">
                <a:solidFill>
                  <a:schemeClr val="accent5"/>
                </a:solidFill>
                <a:hlinkClick r:id="rId6"/>
              </a:rPr>
              <a:t>客户端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，将系统功能实现的核心部分集中到</a:t>
            </a:r>
            <a:r>
              <a:rPr lang="zh-CN" altLang="en-US" sz="2400" dirty="0" smtClean="0">
                <a:solidFill>
                  <a:schemeClr val="accent5"/>
                </a:solidFill>
                <a:hlinkClick r:id="rId4"/>
              </a:rPr>
              <a:t>服务器</a:t>
            </a:r>
            <a:r>
              <a:rPr lang="zh-CN" altLang="en-US" sz="2400" dirty="0" smtClean="0">
                <a:solidFill>
                  <a:schemeClr val="accent5"/>
                </a:solidFill>
              </a:rPr>
              <a:t>上，简化了系统的开发、维护和使用。客户机上只要安装一个</a:t>
            </a:r>
            <a:r>
              <a:rPr lang="zh-CN" altLang="en-US" sz="2400" dirty="0" smtClean="0">
                <a:solidFill>
                  <a:schemeClr val="accent5"/>
                </a:solidFill>
                <a:hlinkClick r:id="rId3"/>
              </a:rPr>
              <a:t>浏览器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，如</a:t>
            </a:r>
            <a:r>
              <a:rPr lang="en-US" altLang="zh-CN" sz="2400" dirty="0" smtClean="0">
                <a:solidFill>
                  <a:schemeClr val="accent5"/>
                </a:solidFill>
                <a:hlinkClick r:id="rId8"/>
              </a:rPr>
              <a:t>Netscape Navigator</a:t>
            </a:r>
            <a:r>
              <a:rPr lang="zh-CN" altLang="en-US" sz="2400" dirty="0" smtClean="0">
                <a:solidFill>
                  <a:schemeClr val="accent5"/>
                </a:solidFill>
              </a:rPr>
              <a:t>或</a:t>
            </a:r>
            <a:r>
              <a:rPr lang="en-US" altLang="zh-CN" sz="2400" dirty="0" smtClean="0">
                <a:solidFill>
                  <a:schemeClr val="accent5"/>
                </a:solidFill>
                <a:hlinkClick r:id="rId9"/>
              </a:rPr>
              <a:t>Internet Explorer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，</a:t>
            </a:r>
            <a:r>
              <a:rPr lang="zh-CN" altLang="en-US" sz="2400" dirty="0" smtClean="0">
                <a:solidFill>
                  <a:schemeClr val="accent5"/>
                </a:solidFill>
                <a:hlinkClick r:id="rId4"/>
              </a:rPr>
              <a:t>服务器</a:t>
            </a:r>
            <a:r>
              <a:rPr lang="zh-CN" altLang="en-US" sz="2400" dirty="0" smtClean="0">
                <a:solidFill>
                  <a:schemeClr val="accent5"/>
                </a:solidFill>
              </a:rPr>
              <a:t>安装</a:t>
            </a:r>
            <a:r>
              <a:rPr lang="en-US" altLang="zh-CN" sz="2400" dirty="0" smtClean="0">
                <a:solidFill>
                  <a:schemeClr val="accent5"/>
                </a:solidFill>
                <a:hlinkClick r:id="rId10"/>
              </a:rPr>
              <a:t>SQL Server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400" dirty="0" smtClean="0">
                <a:solidFill>
                  <a:schemeClr val="accent5"/>
                </a:solidFill>
                <a:hlinkClick r:id="rId11"/>
              </a:rPr>
              <a:t>Oracle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、</a:t>
            </a:r>
            <a:r>
              <a:rPr lang="en-US" altLang="zh-CN" sz="2400" dirty="0" smtClean="0">
                <a:solidFill>
                  <a:schemeClr val="accent5"/>
                </a:solidFill>
              </a:rPr>
              <a:t>MYSQL</a:t>
            </a:r>
            <a:r>
              <a:rPr lang="zh-CN" altLang="en-US" sz="2400" dirty="0" smtClean="0">
                <a:solidFill>
                  <a:schemeClr val="accent5"/>
                </a:solidFill>
              </a:rPr>
              <a:t>等数据库。</a:t>
            </a:r>
            <a:r>
              <a:rPr lang="zh-CN" altLang="en-US" sz="2400" dirty="0" smtClean="0">
                <a:solidFill>
                  <a:schemeClr val="accent5"/>
                </a:solidFill>
                <a:hlinkClick r:id="rId3"/>
              </a:rPr>
              <a:t>浏览器</a:t>
            </a:r>
            <a:r>
              <a:rPr lang="zh-CN" altLang="en-US" sz="2400" dirty="0" smtClean="0">
                <a:solidFill>
                  <a:schemeClr val="accent5"/>
                </a:solidFill>
              </a:rPr>
              <a:t>通过</a:t>
            </a:r>
            <a:r>
              <a:rPr lang="en-US" altLang="zh-CN" sz="2400" dirty="0" smtClean="0">
                <a:solidFill>
                  <a:schemeClr val="accent5"/>
                </a:solidFill>
              </a:rPr>
              <a:t>Web Server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同数据库进行数据交互。</a:t>
            </a:r>
          </a:p>
          <a:p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9" name="Picture 2" descr="C:\Users\Administrator\Desktop\bs模式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54957" y="1683717"/>
            <a:ext cx="4541423" cy="3696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3.1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通过浏览器访问页面流程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47140"/>
            <a:ext cx="10589563" cy="498138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5"/>
                </a:solidFill>
                <a:latin typeface="微软雅黑" charset="0"/>
              </a:rPr>
              <a:t>当我们打开浏览器，在浏览器的地址栏中输入</a:t>
            </a:r>
            <a:r>
              <a:rPr lang="en-US" altLang="zh-CN" dirty="0" smtClean="0">
                <a:solidFill>
                  <a:schemeClr val="accent5"/>
                </a:solidFill>
                <a:latin typeface="微软雅黑" charset="0"/>
              </a:rPr>
              <a:t>URL</a:t>
            </a:r>
            <a:r>
              <a:rPr lang="zh-CN" altLang="en-US" dirty="0" smtClean="0">
                <a:solidFill>
                  <a:schemeClr val="accent5"/>
                </a:solidFill>
                <a:latin typeface="微软雅黑" charset="0"/>
              </a:rPr>
              <a:t>地址</a:t>
            </a:r>
            <a:r>
              <a:rPr lang="en-US" altLang="zh-CN" dirty="0" smtClean="0">
                <a:solidFill>
                  <a:schemeClr val="accent5"/>
                </a:solidFill>
                <a:latin typeface="微软雅黑" charset="0"/>
              </a:rPr>
              <a:t>“http://www.baidu.com:8080/news/news1.html”</a:t>
            </a:r>
            <a:r>
              <a:rPr lang="zh-CN" altLang="en-US" dirty="0" smtClean="0">
                <a:solidFill>
                  <a:schemeClr val="accent5"/>
                </a:solidFill>
                <a:latin typeface="微软雅黑" charset="0"/>
              </a:rPr>
              <a:t>去访问服务器上的</a:t>
            </a:r>
            <a:r>
              <a:rPr lang="en-US" altLang="zh-CN" dirty="0" smtClean="0">
                <a:solidFill>
                  <a:schemeClr val="accent5"/>
                </a:solidFill>
                <a:latin typeface="微软雅黑" charset="0"/>
              </a:rPr>
              <a:t>news1.html</a:t>
            </a:r>
            <a:r>
              <a:rPr lang="zh-CN" altLang="en-US" dirty="0" smtClean="0">
                <a:solidFill>
                  <a:schemeClr val="accent5"/>
                </a:solidFill>
                <a:latin typeface="微软雅黑" charset="0"/>
              </a:rPr>
              <a:t>这个</a:t>
            </a:r>
            <a:r>
              <a:rPr lang="en-US" altLang="zh-CN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dirty="0" smtClean="0">
                <a:solidFill>
                  <a:schemeClr val="accent5"/>
                </a:solidFill>
                <a:latin typeface="微软雅黑" charset="0"/>
              </a:rPr>
              <a:t>资源的过程中，浏览器和服务器都做了什么操作呢，我们是怎么在浏览器里面看到</a:t>
            </a:r>
            <a:r>
              <a:rPr lang="en-US" altLang="zh-CN" dirty="0" smtClean="0">
                <a:solidFill>
                  <a:schemeClr val="accent5"/>
                </a:solidFill>
                <a:latin typeface="微软雅黑" charset="0"/>
              </a:rPr>
              <a:t>news1.html</a:t>
            </a:r>
            <a:r>
              <a:rPr lang="zh-CN" altLang="en-US" dirty="0" smtClean="0">
                <a:solidFill>
                  <a:schemeClr val="accent5"/>
                </a:solidFill>
                <a:latin typeface="微软雅黑" charset="0"/>
              </a:rPr>
              <a:t>这个</a:t>
            </a:r>
            <a:r>
              <a:rPr lang="en-US" altLang="zh-CN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dirty="0" smtClean="0">
                <a:solidFill>
                  <a:schemeClr val="accent5"/>
                </a:solidFill>
                <a:latin typeface="微软雅黑" charset="0"/>
              </a:rPr>
              <a:t>资源里面的内容的呢？</a:t>
            </a:r>
            <a:endParaRPr lang="en-US" altLang="zh-CN" dirty="0" smtClean="0">
              <a:solidFill>
                <a:schemeClr val="accent5"/>
              </a:solidFill>
              <a:latin typeface="微软雅黑" charset="0"/>
            </a:endParaRPr>
          </a:p>
          <a:p>
            <a:endParaRPr lang="en-US" altLang="zh-CN" dirty="0" smtClean="0">
              <a:solidFill>
                <a:schemeClr val="accent5"/>
              </a:solidFill>
              <a:latin typeface="微软雅黑" charset="0"/>
            </a:endParaRPr>
          </a:p>
          <a:p>
            <a:r>
              <a:rPr lang="zh-CN" altLang="en-US" dirty="0" smtClean="0">
                <a:solidFill>
                  <a:schemeClr val="accent5"/>
                </a:solidFill>
                <a:latin typeface="微软雅黑" charset="0"/>
              </a:rPr>
              <a:t>浏览器和服务器做了以下几个操作：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09792" y="259107"/>
            <a:ext cx="8782347" cy="549276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3.1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通过浏览器访问页面的流程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4053" y="937647"/>
            <a:ext cx="9973310" cy="56108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1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、浏览器根据主机名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"www.baidu.com"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去操作系统的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Hosts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文件中查找主机名对应的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IP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地址。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2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、浏览器如果在操作系统的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Hosts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文件中没有找到对应的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IP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地址，就去互联网上的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DNS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服务器上查找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"www.baidu.com"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这台主机对应的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IP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地址。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3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、浏览器查找到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"www.baidu.com"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这台主机对应的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IP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地址后，就使用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IP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地址连接到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服务器。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4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、浏览器连接到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服务器后，就使用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http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协议向服务器发送请求，发送请求的过程中，浏览器会向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服务器以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Stream(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流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)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的形式传输数据，告诉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服务器要访问服务器里面的哪个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应用下的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资源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5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、浏览器做完上面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4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步工作后，就开始等待，等待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服务器把自己想要访问的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news</a:t>
            </a:r>
            <a:r>
              <a:rPr lang="en-US" altLang="zh-CN" sz="2400" b="1" dirty="0" smtClean="0">
                <a:solidFill>
                  <a:schemeClr val="accent5"/>
                </a:solidFill>
                <a:latin typeface="微软雅黑" charset="0"/>
              </a:rPr>
              <a:t>1.html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这个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资源传输给它。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6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、服务器接收到浏览器传输的数据后，开始解析接收到的数据，服务器解析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"</a:t>
            </a:r>
            <a:r>
              <a:rPr lang="en-US" altLang="zh-CN" sz="2400" b="1" dirty="0" smtClean="0">
                <a:solidFill>
                  <a:schemeClr val="accent5"/>
                </a:solidFill>
                <a:latin typeface="微软雅黑" charset="0"/>
              </a:rPr>
              <a:t>GET /news/news1.html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 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"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里面的内容时知道客户端浏览器要访问的是</a:t>
            </a:r>
            <a:r>
              <a:rPr lang="en-US" altLang="zh-CN" sz="2400" b="1" dirty="0" smtClean="0">
                <a:solidFill>
                  <a:schemeClr val="accent5"/>
                </a:solidFill>
                <a:latin typeface="微软雅黑" charset="0"/>
              </a:rPr>
              <a:t>news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应用里面的</a:t>
            </a:r>
            <a:r>
              <a:rPr lang="en-US" altLang="zh-CN" sz="2400" b="1" dirty="0" smtClean="0">
                <a:solidFill>
                  <a:schemeClr val="accent5"/>
                </a:solidFill>
                <a:latin typeface="微软雅黑" charset="0"/>
              </a:rPr>
              <a:t>news1html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这个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资源，然后服务器就去读取</a:t>
            </a:r>
            <a:r>
              <a:rPr lang="en-US" altLang="zh-CN" sz="2400" b="1" dirty="0" smtClean="0">
                <a:solidFill>
                  <a:schemeClr val="accent5"/>
                </a:solidFill>
                <a:latin typeface="微软雅黑" charset="0"/>
              </a:rPr>
              <a:t>news1.html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这个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资源里面的内容，将读到的内容再以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Stream(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流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)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的形式传输给浏览器，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accent5"/>
                </a:solidFill>
                <a:latin typeface="微软雅黑" charset="0"/>
              </a:rPr>
              <a:t>7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charset="0"/>
              </a:rPr>
              <a:t>、浏览器拿到服务器传输给它的数据之后，就可以把数据展现给用户看了</a:t>
            </a: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46" y="1176186"/>
            <a:ext cx="109093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</a:t>
            </a:r>
            <a:r>
              <a:rPr lang="zh-CN" altLang="en-US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sz="3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人</a:t>
            </a:r>
            <a:r>
              <a:rPr lang="zh-CN" altLang="en-US" sz="3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3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3000" b="1" dirty="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10898146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四、</a:t>
            </a:r>
            <a:r>
              <a:rPr kumimoji="1" lang="en-US" altLang="zh-CN" sz="3200" b="1" dirty="0" smtClean="0">
                <a:solidFill>
                  <a:schemeClr val="accent5"/>
                </a:solidFill>
              </a:rPr>
              <a:t> </a:t>
            </a:r>
            <a:r>
              <a:rPr kumimoji="1" lang="zh-CN" altLang="en-US" b="1" dirty="0" smtClean="0">
                <a:solidFill>
                  <a:schemeClr val="accent5"/>
                </a:solidFill>
              </a:rPr>
              <a:t>同步交互与异步交互</a:t>
            </a:r>
            <a:endParaRPr lang="zh-CN" altLang="en-US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</a:rPr>
              <a:t>同步交互：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		</a:t>
            </a:r>
            <a:r>
              <a:rPr lang="zh-CN" altLang="en-US" sz="2400" dirty="0" smtClean="0">
                <a:solidFill>
                  <a:schemeClr val="accent5"/>
                </a:solidFill>
              </a:rPr>
              <a:t>提交请求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--》</a:t>
            </a:r>
            <a:r>
              <a:rPr lang="zh-CN" altLang="en-US" sz="2400" dirty="0" smtClean="0">
                <a:solidFill>
                  <a:schemeClr val="accent5"/>
                </a:solidFill>
              </a:rPr>
              <a:t>等待服务器处理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--》</a:t>
            </a:r>
            <a:r>
              <a:rPr lang="zh-CN" altLang="en-US" sz="2400" dirty="0" smtClean="0">
                <a:solidFill>
                  <a:schemeClr val="accent5"/>
                </a:solidFill>
              </a:rPr>
              <a:t>服务器返回数据，在此期间页面不能进行任何操作（</a:t>
            </a:r>
            <a:r>
              <a:rPr lang="en-US" altLang="zh-CN" sz="2400" dirty="0" smtClean="0">
                <a:solidFill>
                  <a:schemeClr val="accent5"/>
                </a:solidFill>
              </a:rPr>
              <a:t>B/S</a:t>
            </a:r>
            <a:r>
              <a:rPr lang="zh-CN" altLang="en-US" sz="2400" dirty="0" smtClean="0">
                <a:solidFill>
                  <a:schemeClr val="accent5"/>
                </a:solidFill>
              </a:rPr>
              <a:t>模式）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异步交互：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		</a:t>
            </a:r>
            <a:r>
              <a:rPr lang="zh-CN" altLang="en-US" sz="2400" dirty="0" smtClean="0">
                <a:solidFill>
                  <a:schemeClr val="accent5"/>
                </a:solidFill>
              </a:rPr>
              <a:t>请求通过事件触发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--》</a:t>
            </a:r>
            <a:r>
              <a:rPr lang="zh-CN" altLang="en-US" sz="2400" dirty="0" smtClean="0">
                <a:solidFill>
                  <a:schemeClr val="accent5"/>
                </a:solidFill>
              </a:rPr>
              <a:t>服务器处理（然后可以做其他的事情）</a:t>
            </a:r>
            <a:r>
              <a:rPr lang="en-US" altLang="zh-CN" sz="2400" dirty="0" smtClean="0">
                <a:solidFill>
                  <a:schemeClr val="accent5"/>
                </a:solidFill>
              </a:rPr>
              <a:t>--》</a:t>
            </a:r>
            <a:r>
              <a:rPr lang="zh-CN" altLang="en-US" sz="2400" dirty="0" smtClean="0">
                <a:solidFill>
                  <a:schemeClr val="accent5"/>
                </a:solidFill>
              </a:rPr>
              <a:t>服务器进行响应。（</a:t>
            </a:r>
            <a:r>
              <a:rPr lang="en-US" altLang="zh-CN" sz="2400" dirty="0" smtClean="0">
                <a:solidFill>
                  <a:schemeClr val="accent5"/>
                </a:solidFill>
              </a:rPr>
              <a:t>ajax</a:t>
            </a:r>
            <a:r>
              <a:rPr lang="zh-CN" altLang="en-US" sz="2400" dirty="0" smtClean="0">
                <a:solidFill>
                  <a:schemeClr val="accent5"/>
                </a:solidFill>
              </a:rPr>
              <a:t>）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举列子：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    </a:t>
            </a:r>
            <a:r>
              <a:rPr lang="zh-CN" altLang="en-US" sz="2400" dirty="0" smtClean="0">
                <a:solidFill>
                  <a:schemeClr val="accent5"/>
                </a:solidFill>
              </a:rPr>
              <a:t> 同步：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		</a:t>
            </a:r>
            <a:r>
              <a:rPr lang="zh-CN" altLang="en-US" sz="2400" dirty="0" smtClean="0">
                <a:solidFill>
                  <a:schemeClr val="accent5"/>
                </a:solidFill>
              </a:rPr>
              <a:t>你传输，我就静静的看你传完之后我在去做其他的事情。</a:t>
            </a:r>
          </a:p>
          <a:p>
            <a:endParaRPr lang="zh-CN" altLang="en-US" sz="2400" dirty="0" smtClean="0">
              <a:solidFill>
                <a:schemeClr val="accent5"/>
              </a:solidFill>
            </a:endParaRP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     异步：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		</a:t>
            </a:r>
            <a:r>
              <a:rPr lang="zh-CN" altLang="en-US" sz="2400" dirty="0" smtClean="0">
                <a:solidFill>
                  <a:schemeClr val="accent5"/>
                </a:solidFill>
              </a:rPr>
              <a:t>你传输吧，我去忙其他事情了，传完之后告诉我。</a:t>
            </a: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    </a:t>
            </a:r>
            <a:r>
              <a:rPr lang="zh-CN" altLang="en-US" sz="2400" dirty="0" smtClean="0"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ym typeface="宋体" panose="02010600030101010101" pitchFamily="2" charset="-122"/>
              </a:rPr>
            </a:br>
            <a:r>
              <a:rPr lang="zh-CN" altLang="en-US" sz="2400" dirty="0" smtClean="0">
                <a:sym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2914" y="272360"/>
            <a:ext cx="6331226" cy="82757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4800" b="1" dirty="0" smtClean="0">
                <a:solidFill>
                  <a:schemeClr val="accent5"/>
                </a:solidFill>
                <a:sym typeface="+mn-ea"/>
              </a:rPr>
              <a:t>4.1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同步交互示意图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4" name="Picture 2" descr="C:\Users\Administrator\Desktop\同步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223" y="1388165"/>
            <a:ext cx="10458864" cy="4308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2914" y="272360"/>
            <a:ext cx="6331226" cy="82757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4800" b="1" dirty="0" smtClean="0">
                <a:solidFill>
                  <a:schemeClr val="accent5"/>
                </a:solidFill>
                <a:sym typeface="+mn-ea"/>
              </a:rPr>
              <a:t>4.2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异步交互示意图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 descr="C:\Users\Administrator\Desktop\异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198" y="1375810"/>
            <a:ext cx="10706445" cy="4690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10898146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五、</a:t>
            </a:r>
            <a:r>
              <a:rPr kumimoji="1" lang="en-US" altLang="zh-CN" sz="3200" b="1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accent5"/>
                </a:solidFill>
              </a:rPr>
              <a:t>ajax</a:t>
            </a:r>
            <a:r>
              <a:rPr kumimoji="1" lang="zh-CN" altLang="en-US" b="1" dirty="0" smtClean="0">
                <a:solidFill>
                  <a:schemeClr val="accent5"/>
                </a:solidFill>
              </a:rPr>
              <a:t>的通讯原理</a:t>
            </a:r>
            <a:endParaRPr lang="zh-CN" altLang="en-US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ym typeface="宋体" panose="02010600030101010101" pitchFamily="2" charset="-122"/>
              </a:rPr>
            </a:br>
            <a:r>
              <a:rPr lang="zh-CN" altLang="en-US" sz="2400" dirty="0" smtClean="0">
                <a:sym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1709530"/>
            <a:ext cx="7669790" cy="4210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5.1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XMLHttpRequest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8094" y="1096673"/>
            <a:ext cx="10909300" cy="5743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       </a:t>
            </a:r>
            <a:r>
              <a:rPr lang="zh-CN" altLang="en-US" sz="2800" dirty="0" smtClean="0">
                <a:solidFill>
                  <a:schemeClr val="accent5"/>
                </a:solidFill>
                <a:sym typeface="+mn-ea"/>
              </a:rPr>
              <a:t>IE7+、Firefox、Opera、Chrome和Safari都支持原生的XHR对象，在     这些浏览器中创建XHR对象可以直接实例化XMLHttpRequest即可。</a:t>
            </a:r>
            <a:endParaRPr lang="zh-CN" altLang="en-US" sz="2800" dirty="0" smtClean="0">
              <a:solidFill>
                <a:schemeClr val="accent5"/>
              </a:solidFill>
            </a:endParaRPr>
          </a:p>
          <a:p>
            <a:pPr lvl="1"/>
            <a:r>
              <a:rPr lang="zh-CN" altLang="en-US" sz="2800" dirty="0" smtClean="0">
                <a:solidFill>
                  <a:schemeClr val="accent5"/>
                </a:solidFill>
                <a:sym typeface="+mn-ea"/>
              </a:rPr>
              <a:t>var xhr = new XMLHttpRequest();</a:t>
            </a:r>
            <a:endParaRPr lang="en-US" altLang="zh-CN" sz="2800" dirty="0" smtClean="0">
              <a:solidFill>
                <a:schemeClr val="accent5"/>
              </a:solidFill>
              <a:sym typeface="+mn-ea"/>
            </a:endParaRPr>
          </a:p>
          <a:p>
            <a:pPr lvl="1"/>
            <a:endParaRPr lang="en-US" altLang="zh-CN" sz="2800" dirty="0" smtClean="0">
              <a:solidFill>
                <a:schemeClr val="accent5"/>
              </a:solidFill>
              <a:sym typeface="+mn-ea"/>
            </a:endParaRPr>
          </a:p>
          <a:p>
            <a:pPr lvl="1"/>
            <a:r>
              <a:rPr lang="zh-CN" altLang="en-US" sz="2800" dirty="0" smtClean="0">
                <a:solidFill>
                  <a:schemeClr val="accent5"/>
                </a:solidFill>
              </a:rPr>
              <a:t>如果是IE6及以下，那么我们必须还需要使用ActiveXObject对象通过MSXML库来实现。在低版本IE浏览器可能会遇到三种不同版本的XHR对象，即MSXML2.XMLHttp、MSXML2.XMLHttp.3.0、MSXML2.XMLHttp.6.0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Var xhr = new </a:t>
            </a:r>
            <a:r>
              <a:rPr lang="zh-CN" altLang="en-US" sz="2800" dirty="0" smtClean="0">
                <a:solidFill>
                  <a:schemeClr val="accent5"/>
                </a:solidFill>
              </a:rPr>
              <a:t>ActiveXObject</a:t>
            </a:r>
            <a:r>
              <a:rPr lang="en-US" altLang="zh-CN" sz="2800" dirty="0" smtClean="0">
                <a:solidFill>
                  <a:schemeClr val="accent5"/>
                </a:solidFill>
              </a:rPr>
              <a:t>(“</a:t>
            </a:r>
            <a:r>
              <a:rPr lang="zh-CN" altLang="en-US" sz="2800" dirty="0" smtClean="0">
                <a:solidFill>
                  <a:schemeClr val="accent5"/>
                </a:solidFill>
              </a:rPr>
              <a:t>MSXML2.XMLHttp.3.0</a:t>
            </a:r>
            <a:r>
              <a:rPr lang="en-US" altLang="zh-CN" sz="2800" dirty="0" smtClean="0">
                <a:solidFill>
                  <a:schemeClr val="accent5"/>
                </a:solidFill>
              </a:rPr>
              <a:t>”)</a:t>
            </a:r>
            <a:endParaRPr lang="en-US" altLang="zh-CN" sz="2800" dirty="0">
              <a:solidFill>
                <a:schemeClr val="accent5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5.2 </a:t>
            </a:r>
            <a:r>
              <a:rPr lang="zh-CN" altLang="en-US" sz="3200" b="1" dirty="0" smtClean="0">
                <a:solidFill>
                  <a:schemeClr val="accent5"/>
                </a:solidFill>
                <a:sym typeface="+mn-ea"/>
              </a:rPr>
              <a:t>请求</a:t>
            </a:r>
            <a:r>
              <a:rPr lang="en-US" altLang="zh-CN" sz="3200" b="1" dirty="0" smtClean="0">
                <a:solidFill>
                  <a:schemeClr val="accent5"/>
                </a:solidFill>
                <a:sym typeface="+mn-ea"/>
              </a:rPr>
              <a:t>open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8094" y="1096673"/>
            <a:ext cx="10909300" cy="44381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在使用XHR对象时，先必须调用open()方法，它接受三个参数：要发送的请求类型(get、post)、请求的URL和表示是否异步。</a:t>
            </a:r>
          </a:p>
          <a:p>
            <a:pPr lvl="2"/>
            <a:r>
              <a:rPr lang="zh-CN" altLang="en-US" sz="2800" dirty="0" smtClean="0">
                <a:solidFill>
                  <a:schemeClr val="accent5"/>
                </a:solidFill>
              </a:rPr>
              <a:t>xhr.open('get', 'demo.php', false);</a:t>
            </a:r>
          </a:p>
          <a:p>
            <a:pPr lvl="2"/>
            <a:r>
              <a:rPr lang="zh-CN" altLang="en-US" sz="2800" dirty="0" smtClean="0">
                <a:solidFill>
                  <a:schemeClr val="accent5"/>
                </a:solidFill>
              </a:rPr>
              <a:t>PS：demo.php的代码如下：</a:t>
            </a:r>
          </a:p>
          <a:p>
            <a:pPr lvl="2"/>
            <a:r>
              <a:rPr lang="zh-CN" altLang="en-US" sz="2800" dirty="0" smtClean="0">
                <a:solidFill>
                  <a:schemeClr val="accent5"/>
                </a:solidFill>
              </a:rPr>
              <a:t> header("Content-Type:text/html;charset=utf-8"); </a:t>
            </a:r>
          </a:p>
          <a:p>
            <a:pPr lvl="2"/>
            <a:r>
              <a:rPr lang="zh-CN" altLang="en-US" sz="2800" dirty="0" smtClean="0">
                <a:solidFill>
                  <a:schemeClr val="accent5"/>
                </a:solidFill>
              </a:rPr>
              <a:t>&lt;?php echo Date('Y-m-d H:i:s')?&gt;	//一个时间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open()方法并不会真正发送请求，而只是启动一个请求以备发送。</a:t>
            </a:r>
            <a:endParaRPr lang="zh-CN" altLang="en-US" sz="2800" dirty="0" smtClean="0">
              <a:solidFill>
                <a:schemeClr val="accent5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5.3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发送请求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send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8094" y="1096673"/>
            <a:ext cx="10909300" cy="49921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</a:rPr>
              <a:t>通过send()方法进行发送请求，send()方法接受一个参数，作为请求主体发送的数据。</a:t>
            </a:r>
            <a:r>
              <a:rPr lang="zh-CN" altLang="en-US" sz="2400" dirty="0" smtClean="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如果不需要则，必须填null。</a:t>
            </a:r>
            <a:r>
              <a:rPr lang="zh-CN" altLang="en-US" sz="2400" dirty="0" smtClean="0">
                <a:solidFill>
                  <a:schemeClr val="accent5"/>
                </a:solidFill>
              </a:rPr>
              <a:t>执行send()方法之后，请求就会发送到服务器上。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	</a:t>
            </a:r>
            <a:r>
              <a:rPr lang="zh-CN" altLang="en-US" sz="2400" dirty="0" smtClean="0">
                <a:solidFill>
                  <a:schemeClr val="accent5"/>
                </a:solidFill>
              </a:rPr>
              <a:t>xhr.send(null);	//发送请求</a:t>
            </a:r>
            <a:endParaRPr lang="en-US" altLang="zh-CN" sz="2800" dirty="0" smtClean="0">
              <a:solidFill>
                <a:schemeClr val="accent5"/>
              </a:solidFill>
            </a:endParaRPr>
          </a:p>
          <a:p>
            <a:pPr marL="0" lvl="2"/>
            <a:r>
              <a:rPr lang="zh-CN" altLang="en-US" sz="2400" dirty="0" smtClean="0">
                <a:solidFill>
                  <a:schemeClr val="accent5"/>
                </a:solidFill>
              </a:rPr>
              <a:t>当请求发送到服务器端，收到响应后，响应的数据会自动填充XHR对象的属性。那么一共有四个属性：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pPr marL="0" lvl="2"/>
            <a:endParaRPr lang="zh-CN" altLang="en-US" sz="2800" dirty="0" smtClean="0">
              <a:solidFill>
                <a:schemeClr val="accent5"/>
              </a:solidFill>
            </a:endParaRPr>
          </a:p>
          <a:p>
            <a:endParaRPr lang="en-US" altLang="zh-CN" sz="2800" dirty="0" smtClean="0">
              <a:solidFill>
                <a:schemeClr val="accent5"/>
              </a:solidFill>
            </a:endParaRPr>
          </a:p>
          <a:p>
            <a:endParaRPr lang="en-US" altLang="zh-CN" sz="2800" dirty="0" smtClean="0">
              <a:solidFill>
                <a:schemeClr val="accent5"/>
              </a:solidFill>
            </a:endParaRPr>
          </a:p>
          <a:p>
            <a:pPr lvl="2"/>
            <a:endParaRPr lang="zh-CN" altLang="en-US" sz="2800" dirty="0" smtClean="0">
              <a:solidFill>
                <a:schemeClr val="accent5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1546" y="3154018"/>
            <a:ext cx="8352155" cy="2975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5.4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监听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readystatechange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8094" y="1096673"/>
            <a:ext cx="10909300" cy="2283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使用异步调用的时候， 需要触发 readystatechange 事件，然后检测 readyState 属性即可。这个属性有五个值：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2277" y="2406429"/>
            <a:ext cx="8399780" cy="272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5.4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监听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readystatechange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8338" y="1096673"/>
            <a:ext cx="10909300" cy="27145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检测 readyState属性值为</a:t>
            </a:r>
            <a:r>
              <a:rPr lang="en-US" altLang="zh-CN" sz="2800" dirty="0" smtClean="0">
                <a:solidFill>
                  <a:schemeClr val="accent5"/>
                </a:solidFill>
              </a:rPr>
              <a:t>4</a:t>
            </a:r>
            <a:r>
              <a:rPr lang="zh-CN" altLang="en-US" sz="2800" dirty="0" smtClean="0">
                <a:solidFill>
                  <a:schemeClr val="accent5"/>
                </a:solidFill>
              </a:rPr>
              <a:t>时下一步检查 status 属性，以确定响应已经成功返回。一般而已 HTTP 状 态代码为 200 作为成功的标志。除了成功的状态代码，还有一些别的：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4311" y="2600933"/>
            <a:ext cx="8361680" cy="3447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10898146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六、</a:t>
            </a:r>
            <a:r>
              <a:rPr kumimoji="1" lang="en-US" altLang="zh-CN" sz="3200" b="1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accent5"/>
                </a:solidFill>
              </a:rPr>
              <a:t>get</a:t>
            </a:r>
            <a:r>
              <a:rPr kumimoji="1" lang="zh-CN" altLang="en-US" b="1" dirty="0" smtClean="0">
                <a:solidFill>
                  <a:schemeClr val="accent5"/>
                </a:solidFill>
              </a:rPr>
              <a:t>与</a:t>
            </a:r>
            <a:r>
              <a:rPr kumimoji="1" lang="en-US" altLang="zh-CN" b="1" dirty="0" smtClean="0">
                <a:solidFill>
                  <a:schemeClr val="accent5"/>
                </a:solidFill>
              </a:rPr>
              <a:t>post</a:t>
            </a:r>
            <a:endParaRPr lang="zh-CN" altLang="en-US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ym typeface="宋体" panose="02010600030101010101" pitchFamily="2" charset="-122"/>
              </a:rPr>
            </a:br>
            <a:r>
              <a:rPr lang="zh-CN" altLang="en-US" sz="2400" dirty="0" smtClean="0">
                <a:sym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2209" y="1298713"/>
            <a:ext cx="102969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5"/>
                </a:solidFill>
              </a:rPr>
              <a:t>在提供服务器请求的过程中，有两种方式，分别是：</a:t>
            </a:r>
            <a:r>
              <a:rPr lang="zh-CN" altLang="en-US" sz="2000" dirty="0" smtClean="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GET和POST</a:t>
            </a:r>
            <a:r>
              <a:rPr lang="zh-CN" altLang="en-US" sz="2000" dirty="0" smtClean="0">
                <a:solidFill>
                  <a:schemeClr val="accent5"/>
                </a:solidFill>
              </a:rPr>
              <a:t>。在Ajax使用的过程中</a:t>
            </a:r>
            <a:r>
              <a:rPr lang="zh-CN" altLang="en-US" sz="2000" dirty="0" smtClean="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，GET的使用频率要比POST高</a:t>
            </a:r>
            <a:r>
              <a:rPr lang="zh-CN" altLang="en-US" sz="2000" dirty="0" smtClean="0">
                <a:solidFill>
                  <a:schemeClr val="accent5"/>
                </a:solidFill>
              </a:rPr>
              <a:t>。</a:t>
            </a:r>
            <a:endParaRPr lang="en-US" altLang="zh-CN" sz="2000" dirty="0" smtClean="0">
              <a:solidFill>
                <a:schemeClr val="accent5"/>
              </a:solidFill>
            </a:endParaRPr>
          </a:p>
          <a:p>
            <a:endParaRPr lang="en-US" altLang="zh-CN" sz="2000" dirty="0" smtClean="0">
              <a:solidFill>
                <a:schemeClr val="accent5"/>
              </a:solidFill>
            </a:endParaRP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在了解这两种请求方式前，我们先了解一下HTTP头部信息，包含服务器返回的响应头信息和客户端发送出去的请求头信息。我们可以获取响应头信息或者设置请求头信息。</a:t>
            </a:r>
            <a:endParaRPr lang="en-US" altLang="zh-CN" sz="2000" dirty="0" smtClean="0">
              <a:solidFill>
                <a:schemeClr val="accent5"/>
              </a:solidFill>
            </a:endParaRPr>
          </a:p>
          <a:p>
            <a:endParaRPr lang="en-US" altLang="zh-CN" sz="2000" dirty="0" smtClean="0">
              <a:solidFill>
                <a:schemeClr val="accent5"/>
              </a:solidFill>
            </a:endParaRP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//使用getResponseHeader()获取单个响应头信息</a:t>
            </a: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alert(xhr.getResponseHeader('Content-Type'));</a:t>
            </a: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//使用getAllResponseHeaders()获取整个响应头信息</a:t>
            </a: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alert(xhr.getAllResponseHeaders());</a:t>
            </a: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//使用setRequestHeader()设置单个请求头信息</a:t>
            </a: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xhr.setRequestHeader('MyHeader', 'Lee');		//放在open方法之后，send方法之前</a:t>
            </a:r>
          </a:p>
          <a:p>
            <a:endParaRPr lang="zh-CN" altLang="en-US" sz="2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6.1 get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8338" y="1096673"/>
            <a:ext cx="10909300" cy="313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GET 请求是最常见的请求类型，最常用于向服务器查询某些信息。必要时，可以将查 询字符串参数追加到 URL 的末尾，以便提交给服务器。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通过 URL 后的问号给服务器传递键值对数据，服务器接收到返回响应数据。</a:t>
            </a:r>
            <a:endParaRPr lang="zh-CN" altLang="en-US" sz="2400" dirty="0" smtClean="0">
              <a:solidFill>
                <a:schemeClr val="accent5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6.2 post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8338" y="1096673"/>
            <a:ext cx="10909300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>
                <a:solidFill>
                  <a:schemeClr val="accent5"/>
                </a:solidFill>
              </a:rPr>
              <a:t>POST 请求可以包含非常多的数据，我们在使用表单提交的时候，很多就是使用的 POST 传输方式。</a:t>
            </a:r>
          </a:p>
          <a:p>
            <a:pPr lvl="1"/>
            <a:r>
              <a:rPr lang="zh-CN" altLang="en-US" dirty="0" smtClean="0">
                <a:solidFill>
                  <a:schemeClr val="accent5"/>
                </a:solidFill>
              </a:rPr>
              <a:t> xhr.open('post', 'demo.php', true);</a:t>
            </a:r>
          </a:p>
          <a:p>
            <a:r>
              <a:rPr lang="zh-CN" altLang="en-US" dirty="0" smtClean="0">
                <a:solidFill>
                  <a:schemeClr val="accent5"/>
                </a:solidFill>
              </a:rPr>
              <a:t>而发送 POST 请求的数据，不会跟在 URL 的尾巴上，而是通过 send()方法向服务器提 交数据。 </a:t>
            </a:r>
          </a:p>
          <a:p>
            <a:pPr lvl="1"/>
            <a:r>
              <a:rPr lang="zh-CN" altLang="en-US" dirty="0" smtClean="0">
                <a:solidFill>
                  <a:schemeClr val="accent5"/>
                </a:solidFill>
              </a:rPr>
              <a:t>xhr.send('name=Lee&amp;age=100');</a:t>
            </a:r>
          </a:p>
          <a:p>
            <a:pPr lvl="1"/>
            <a:r>
              <a:rPr lang="en-US" altLang="zh-CN" dirty="0" smtClean="0">
                <a:solidFill>
                  <a:schemeClr val="accent5"/>
                </a:solidFill>
              </a:rPr>
              <a:t>PHP:print_r($_GET);   print_r($_POST);</a:t>
            </a:r>
          </a:p>
          <a:p>
            <a:r>
              <a:rPr lang="zh-CN" altLang="en-US" dirty="0" smtClean="0">
                <a:solidFill>
                  <a:schemeClr val="accent5"/>
                </a:solidFill>
              </a:rPr>
              <a:t>一般来说，向服务器发送 POST 请求由于解析机制的原因，需要进行特别的处理。因为 POST 请求和 Web 表单提交是不同的，需要使用 XHR 来模仿表单提交。 </a:t>
            </a:r>
          </a:p>
          <a:p>
            <a:pPr lvl="1"/>
            <a:r>
              <a:rPr lang="zh-CN" altLang="en-US" dirty="0" smtClean="0">
                <a:solidFill>
                  <a:schemeClr val="accent5"/>
                </a:solidFill>
              </a:rPr>
              <a:t>xhr.setRequestHeader('Content-Type', 'application/x-www-form-urlencoded');</a:t>
            </a:r>
          </a:p>
          <a:p>
            <a:r>
              <a:rPr lang="zh-CN" altLang="en-US" dirty="0" smtClean="0">
                <a:solidFill>
                  <a:schemeClr val="accent5"/>
                </a:solidFill>
              </a:rPr>
              <a:t>PS：从性能上来讲 POST 请求比 GET 请求消耗更多一些，用相同数据比较，GET 最多 比 POST 快两倍。</a:t>
            </a:r>
            <a:r>
              <a:rPr lang="zh-CN" altLang="en-US" dirty="0" smtClean="0"/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6.3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区别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8338" y="1096673"/>
            <a:ext cx="109093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​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安全性，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post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的安全性高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​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速度，理论上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get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的速度快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​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数量级，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post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的数量级大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10898146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七、</a:t>
            </a:r>
            <a:r>
              <a:rPr kumimoji="1" lang="en-US" altLang="zh-CN" sz="3200" b="1" dirty="0" smtClean="0">
                <a:solidFill>
                  <a:schemeClr val="accent5"/>
                </a:solidFill>
              </a:rPr>
              <a:t> </a:t>
            </a:r>
            <a:r>
              <a:rPr kumimoji="1" lang="zh-CN" altLang="en-US" b="1" dirty="0" smtClean="0">
                <a:solidFill>
                  <a:schemeClr val="accent5"/>
                </a:solidFill>
              </a:rPr>
              <a:t>跨域访问</a:t>
            </a:r>
            <a:endParaRPr lang="zh-CN" altLang="en-US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跨域的解决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通过</a:t>
            </a:r>
            <a:r>
              <a:rPr lang="en-US" altLang="zh-CN" dirty="0" smtClean="0">
                <a:solidFill>
                  <a:schemeClr val="accent5"/>
                </a:solidFill>
              </a:rPr>
              <a:t>Jsonp : json  with padding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&lt;script&gt;</a:t>
            </a:r>
            <a:r>
              <a:rPr lang="zh-CN" altLang="en-US" dirty="0" smtClean="0">
                <a:solidFill>
                  <a:schemeClr val="accent5"/>
                </a:solidFill>
              </a:rPr>
              <a:t>标签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</a:rPr>
              <a:t>src</a:t>
            </a:r>
            <a:r>
              <a:rPr lang="zh-CN" altLang="en-US" dirty="0" smtClean="0">
                <a:solidFill>
                  <a:schemeClr val="accent5"/>
                </a:solidFill>
              </a:rPr>
              <a:t>的作用：加载（包含指定的外部文件）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</a:rPr>
              <a:t>1</a:t>
            </a:r>
            <a:r>
              <a:rPr lang="zh-CN" altLang="en-US" dirty="0" smtClean="0">
                <a:solidFill>
                  <a:schemeClr val="accent5"/>
                </a:solidFill>
              </a:rPr>
              <a:t>、可以跨域包含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</a:rPr>
              <a:t>2</a:t>
            </a:r>
            <a:r>
              <a:rPr lang="zh-CN" altLang="en-US" dirty="0" smtClean="0">
                <a:solidFill>
                  <a:schemeClr val="accent5"/>
                </a:solidFill>
              </a:rPr>
              <a:t>、被包含的资源可以是任何类型的文件</a:t>
            </a:r>
            <a:r>
              <a:rPr lang="en-US" altLang="zh-CN" dirty="0" smtClean="0">
                <a:solidFill>
                  <a:schemeClr val="accent5"/>
                </a:solidFill>
              </a:rPr>
              <a:t>(</a:t>
            </a:r>
            <a:r>
              <a:rPr lang="zh-CN" altLang="en-US" dirty="0" smtClean="0">
                <a:solidFill>
                  <a:schemeClr val="accent5"/>
                </a:solidFill>
              </a:rPr>
              <a:t>可以是</a:t>
            </a:r>
            <a:r>
              <a:rPr lang="en-US" altLang="zh-CN" dirty="0" smtClean="0">
                <a:solidFill>
                  <a:schemeClr val="accent5"/>
                </a:solidFill>
              </a:rPr>
              <a:t>txt,php</a:t>
            </a:r>
            <a:r>
              <a:rPr lang="zh-CN" altLang="en-US" dirty="0" smtClean="0">
                <a:solidFill>
                  <a:schemeClr val="accent5"/>
                </a:solidFill>
              </a:rPr>
              <a:t>等</a:t>
            </a:r>
            <a:r>
              <a:rPr lang="en-US" altLang="zh-CN" dirty="0" smtClean="0">
                <a:solidFill>
                  <a:schemeClr val="accent5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	3</a:t>
            </a:r>
            <a:r>
              <a:rPr lang="zh-CN" altLang="en-US" smtClean="0">
                <a:solidFill>
                  <a:schemeClr val="accent5"/>
                </a:solidFill>
              </a:rPr>
              <a:t>、他</a:t>
            </a:r>
            <a:r>
              <a:rPr lang="zh-CN" altLang="en-US" dirty="0" smtClean="0">
                <a:solidFill>
                  <a:schemeClr val="accent5"/>
                </a:solidFill>
              </a:rPr>
              <a:t>只关注被包含的文件的内容是否是合法的</a:t>
            </a:r>
            <a:r>
              <a:rPr lang="en-US" altLang="zh-CN" dirty="0" smtClean="0">
                <a:solidFill>
                  <a:schemeClr val="accent5"/>
                </a:solidFill>
              </a:rPr>
              <a:t>JS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	</a:t>
            </a:r>
            <a:r>
              <a:rPr lang="zh-CN" altLang="en-US" dirty="0" smtClean="0">
                <a:solidFill>
                  <a:schemeClr val="accent5"/>
                </a:solidFill>
              </a:rPr>
              <a:t>用</a:t>
            </a:r>
            <a:r>
              <a:rPr lang="en-US" altLang="zh-CN" dirty="0" smtClean="0">
                <a:solidFill>
                  <a:schemeClr val="accent5"/>
                </a:solidFill>
              </a:rPr>
              <a:t>script</a:t>
            </a:r>
            <a:r>
              <a:rPr lang="zh-CN" altLang="en-US" dirty="0" smtClean="0">
                <a:solidFill>
                  <a:schemeClr val="accent5"/>
                </a:solidFill>
              </a:rPr>
              <a:t>标签加载资源是没有跨域问题的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	在资源加载进来之前定义好一个函数，这个函数接收一个参数（数据），函数里面利用这个参数做一些事情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    然后需要的时候通过</a:t>
            </a:r>
            <a:r>
              <a:rPr lang="en-US" altLang="zh-CN" dirty="0" smtClean="0">
                <a:solidFill>
                  <a:schemeClr val="accent5"/>
                </a:solidFill>
              </a:rPr>
              <a:t>script</a:t>
            </a:r>
            <a:r>
              <a:rPr lang="zh-CN" altLang="en-US" dirty="0" smtClean="0">
                <a:solidFill>
                  <a:schemeClr val="accent5"/>
                </a:solidFill>
              </a:rPr>
              <a:t>标签加载对应远程文件资源，当远程的文件资源被加载进来的时候，就会去执行我们前面定义好的函数，并且把数据当作这个函数的参数传入进去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</a:rPr>
              <a:t>JSONP</a:t>
            </a:r>
            <a:r>
              <a:rPr lang="zh-CN" altLang="en-US" dirty="0" smtClean="0">
                <a:solidFill>
                  <a:schemeClr val="accent5"/>
                </a:solidFill>
              </a:rPr>
              <a:t>是</a:t>
            </a:r>
            <a:r>
              <a:rPr lang="en-US" altLang="zh-CN" dirty="0" smtClean="0">
                <a:solidFill>
                  <a:schemeClr val="accent5"/>
                </a:solidFill>
              </a:rPr>
              <a:t>json with padding</a:t>
            </a:r>
            <a:r>
              <a:rPr lang="zh-CN" altLang="en-US" dirty="0" smtClean="0">
                <a:solidFill>
                  <a:schemeClr val="accent5"/>
                </a:solidFill>
              </a:rPr>
              <a:t>的简写。（参数式</a:t>
            </a:r>
            <a:r>
              <a:rPr lang="en-US" altLang="zh-CN" dirty="0" smtClean="0">
                <a:solidFill>
                  <a:schemeClr val="accent5"/>
                </a:solidFill>
              </a:rPr>
              <a:t>JSON</a:t>
            </a:r>
            <a:r>
              <a:rPr lang="zh-CN" altLang="en-US" dirty="0" smtClean="0">
                <a:solidFill>
                  <a:schemeClr val="accent5"/>
                </a:solidFill>
              </a:rPr>
              <a:t>）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​</a:t>
            </a:r>
            <a:r>
              <a:rPr lang="en-US" altLang="zh-CN" dirty="0" smtClean="0">
                <a:solidFill>
                  <a:schemeClr val="accent5"/>
                </a:solidFill>
              </a:rPr>
              <a:t>	callBack({name:"tom",age:20,sex:"</a:t>
            </a:r>
            <a:r>
              <a:rPr lang="zh-CN" altLang="en-US" dirty="0" smtClean="0">
                <a:solidFill>
                  <a:schemeClr val="accent5"/>
                </a:solidFill>
              </a:rPr>
              <a:t>男</a:t>
            </a:r>
            <a:r>
              <a:rPr lang="en-US" altLang="zh-CN" dirty="0" smtClean="0">
                <a:solidFill>
                  <a:schemeClr val="accent5"/>
                </a:solidFill>
              </a:rPr>
              <a:t>"})---》</a:t>
            </a:r>
            <a:r>
              <a:rPr lang="zh-CN" altLang="en-US" dirty="0" smtClean="0">
                <a:solidFill>
                  <a:schemeClr val="accent5"/>
                </a:solidFill>
              </a:rPr>
              <a:t>这就是一个</a:t>
            </a:r>
            <a:r>
              <a:rPr lang="en-US" altLang="zh-CN" dirty="0" smtClean="0">
                <a:solidFill>
                  <a:schemeClr val="accent5"/>
                </a:solidFill>
              </a:rPr>
              <a:t>JSONP.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​JSONP</a:t>
            </a:r>
            <a:r>
              <a:rPr lang="zh-CN" altLang="en-US" dirty="0" smtClean="0">
                <a:solidFill>
                  <a:schemeClr val="accent5"/>
                </a:solidFill>
              </a:rPr>
              <a:t>是由回调函数与</a:t>
            </a:r>
            <a:r>
              <a:rPr lang="en-US" altLang="zh-CN" dirty="0" smtClean="0">
                <a:solidFill>
                  <a:schemeClr val="accent5"/>
                </a:solidFill>
              </a:rPr>
              <a:t>JSON</a:t>
            </a:r>
            <a:r>
              <a:rPr lang="zh-CN" altLang="en-US" dirty="0" smtClean="0">
                <a:solidFill>
                  <a:schemeClr val="accent5"/>
                </a:solidFill>
              </a:rPr>
              <a:t>数据两部分组成，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ym typeface="宋体" panose="02010600030101010101" pitchFamily="2" charset="-122"/>
              </a:rPr>
              <a:t/>
            </a:r>
            <a:br>
              <a:rPr lang="zh-CN" altLang="en-US" sz="2400" dirty="0" smtClean="0">
                <a:sym typeface="宋体" panose="02010600030101010101" pitchFamily="2" charset="-122"/>
              </a:rPr>
            </a:br>
            <a:r>
              <a:rPr lang="zh-CN" altLang="en-US" sz="2400" dirty="0" smtClean="0">
                <a:sym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2209" y="1298713"/>
            <a:ext cx="10296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5"/>
                </a:solidFill>
              </a:rPr>
              <a:t>跨域请求（访问）：一个域名下的文件请求另外一个域名下的资源，就产生了跨域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400" dirty="0" smtClean="0">
                <a:solidFill>
                  <a:schemeClr val="accent5"/>
                </a:solidFill>
              </a:rPr>
              <a:t>Apache</a:t>
            </a:r>
            <a:r>
              <a:rPr kumimoji="1" lang="zh-CN" altLang="en-US" sz="2400" dirty="0" smtClean="0">
                <a:solidFill>
                  <a:schemeClr val="accent5"/>
                </a:solidFill>
              </a:rPr>
              <a:t>简介</a:t>
            </a:r>
            <a:endParaRPr lang="en-US" altLang="zh-CN" sz="2400" b="1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、了解同源策略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了解内容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B/S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模式</a:t>
            </a:r>
            <a:endParaRPr lang="zh-CN" altLang="en-US" sz="2400" b="1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、同步与异步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的通讯原理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区别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、跨域访问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zh-CN" altLang="en-US" sz="4800" dirty="0" smtClean="0">
                <a:solidFill>
                  <a:schemeClr val="accent5"/>
                </a:solidFill>
                <a:sym typeface="+mn-ea"/>
              </a:rPr>
              <a:t>一、</a:t>
            </a:r>
            <a:r>
              <a:rPr kumimoji="1" lang="en-US" altLang="zh-CN" sz="3200" dirty="0" smtClean="0">
                <a:solidFill>
                  <a:schemeClr val="accent5"/>
                </a:solidFill>
              </a:rPr>
              <a:t> Apache</a:t>
            </a:r>
            <a:r>
              <a:rPr kumimoji="1" lang="zh-CN" altLang="en-US" sz="3200" dirty="0" smtClean="0">
                <a:solidFill>
                  <a:schemeClr val="accent5"/>
                </a:solidFill>
              </a:rPr>
              <a:t>简介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b="1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Apache HTTP </a:t>
            </a:r>
            <a:r>
              <a:rPr lang="en-US" altLang="zh-CN" sz="2400" b="1" dirty="0" smtClean="0">
                <a:solidFill>
                  <a:schemeClr val="accent5"/>
                </a:solidFill>
                <a:sym typeface="宋体" panose="02010600030101010101" pitchFamily="2" charset="-122"/>
                <a:hlinkClick r:id="rId3"/>
              </a:rPr>
              <a:t>Server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（简称</a:t>
            </a:r>
            <a:r>
              <a:rPr lang="en-US" altLang="zh-CN" sz="2400" b="1" dirty="0" smtClean="0">
                <a:solidFill>
                  <a:schemeClr val="accent5"/>
                </a:solidFill>
                <a:sym typeface="宋体" panose="02010600030101010101" pitchFamily="2" charset="-122"/>
                <a:hlinkClick r:id="rId4"/>
              </a:rPr>
              <a:t>Apache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）是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  <a:hlinkClick r:id="rId5"/>
              </a:rPr>
              <a:t>Apache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  <a:hlinkClick r:id="rId5"/>
              </a:rPr>
              <a:t>软件基金会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的一个开放源码的网页服务器，可以在大多数计算机操作系统中运行，由于其多平台和安全性被广泛使用，是最流行的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Web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服务器端软件之一。它快速、可靠并且可通过简单的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API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扩展，将</a:t>
            </a:r>
            <a:r>
              <a:rPr lang="en-US" altLang="zh-CN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Perl/Python</a:t>
            </a:r>
            <a:r>
              <a:rPr lang="zh-CN" altLang="en-US" sz="2400" dirty="0" smtClean="0">
                <a:solidFill>
                  <a:schemeClr val="accent5"/>
                </a:solidFill>
                <a:sym typeface="宋体" panose="02010600030101010101" pitchFamily="2" charset="-122"/>
              </a:rPr>
              <a:t>等解释器编译到服务器中。</a:t>
            </a:r>
            <a:endParaRPr lang="zh-CN" altLang="en-US" sz="2400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1.1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url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的解析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144187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url:</a:t>
            </a:r>
            <a:r>
              <a:rPr lang="zh-CN" altLang="en-US" sz="2400" dirty="0" smtClean="0">
                <a:solidFill>
                  <a:schemeClr val="accent5"/>
                </a:solidFill>
              </a:rPr>
              <a:t>统一资源定位符，是互联网上资源的地址。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 smtClean="0">
                <a:solidFill>
                  <a:schemeClr val="accent5"/>
                </a:solidFill>
              </a:rPr>
              <a:t>例：</a:t>
            </a:r>
            <a:r>
              <a:rPr lang="en-US" altLang="zh-CN" sz="2000" dirty="0" smtClean="0">
                <a:solidFill>
                  <a:schemeClr val="accent5"/>
                </a:solidFill>
                <a:hlinkClick r:id="rId3"/>
              </a:rPr>
              <a:t>http://news.baidu.com</a:t>
            </a:r>
            <a:r>
              <a:rPr lang="en-US" altLang="zh-CN" sz="2000" dirty="0" smtClean="0">
                <a:solidFill>
                  <a:schemeClr val="accent5"/>
                </a:solidFill>
              </a:rPr>
              <a:t>:8080</a:t>
            </a:r>
            <a:r>
              <a:rPr lang="en-US" altLang="zh-CN" sz="2000" dirty="0" smtClean="0">
                <a:solidFill>
                  <a:schemeClr val="accent5"/>
                </a:solidFill>
                <a:hlinkClick r:id="rId3"/>
              </a:rPr>
              <a:t>/</a:t>
            </a:r>
            <a:r>
              <a:rPr lang="en-US" altLang="zh-CN" sz="2000" dirty="0" smtClean="0">
                <a:solidFill>
                  <a:schemeClr val="accent5"/>
                </a:solidFill>
              </a:rPr>
              <a:t>news/index.asp</a:t>
            </a:r>
            <a:r>
              <a:rPr lang="en-US" altLang="zh-CN" sz="2000" dirty="0" smtClean="0">
                <a:solidFill>
                  <a:schemeClr val="accent5"/>
                </a:solidFill>
                <a:hlinkClick r:id="rId4"/>
              </a:rPr>
              <a:t>?word=</a:t>
            </a:r>
            <a:r>
              <a:rPr lang="zh-CN" altLang="en-US" sz="2000" dirty="0" smtClean="0">
                <a:solidFill>
                  <a:schemeClr val="accent5"/>
                </a:solidFill>
                <a:hlinkClick r:id="rId4"/>
              </a:rPr>
              <a:t>建军</a:t>
            </a:r>
            <a:r>
              <a:rPr lang="en-US" altLang="zh-CN" sz="2000" dirty="0" smtClean="0">
                <a:solidFill>
                  <a:schemeClr val="accent5"/>
                </a:solidFill>
                <a:hlinkClick r:id="rId4"/>
              </a:rPr>
              <a:t>90</a:t>
            </a:r>
            <a:r>
              <a:rPr lang="zh-CN" altLang="en-US" sz="2000" dirty="0" smtClean="0">
                <a:solidFill>
                  <a:schemeClr val="accent5"/>
                </a:solidFill>
              </a:rPr>
              <a:t>周年</a:t>
            </a:r>
            <a:r>
              <a:rPr lang="en-US" altLang="zh-CN" sz="2000" dirty="0" smtClean="0">
                <a:solidFill>
                  <a:schemeClr val="accent5"/>
                </a:solidFill>
              </a:rPr>
              <a:t>&amp;tn=news#news</a:t>
            </a:r>
          </a:p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altLang="zh-CN" sz="2400" dirty="0" err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C:\Users\Administrator\Desktop\ur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8279" y="2381195"/>
            <a:ext cx="10126671" cy="2323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1.1.1 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协议部分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  <a:latin typeface="Arial" charset="0"/>
              </a:rPr>
              <a:t>1.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协议部分：该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的协议部分为“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http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：”，这代表网页使用的是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HTTP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协议。在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Internet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中可以使用多种协议，如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HTTP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，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FTP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等等本例中使用的是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HTTP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协议。在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"HTTP"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后面的“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//”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为分隔符</a:t>
            </a: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1.1.2 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域名部分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  <a:latin typeface="Arial" charset="0"/>
              </a:rPr>
              <a:t>1.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域名部分：该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的域名部分为“</a:t>
            </a:r>
            <a:r>
              <a:rPr lang="en-US" altLang="zh-CN" sz="2400" dirty="0" smtClean="0">
                <a:solidFill>
                  <a:schemeClr val="accent5"/>
                </a:solidFill>
                <a:hlinkClick r:id="rId3"/>
              </a:rPr>
              <a:t>news.baidu.com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。一个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中，也可以使用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IP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地址作为域名使用</a:t>
            </a: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1.1.3 </a:t>
            </a:r>
            <a:r>
              <a:rPr lang="zh-CN" altLang="en-US" sz="3200" b="1" dirty="0" smtClean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端口部分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  <a:latin typeface="Arial" charset="0"/>
              </a:rPr>
              <a:t>1.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端口部分：跟在域名后面的是端口，域名和端口之间使用“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:”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作为分隔符。端口不是一个</a:t>
            </a:r>
            <a:r>
              <a:rPr lang="en-US" altLang="zh-CN" sz="2400" dirty="0" smtClean="0">
                <a:solidFill>
                  <a:schemeClr val="accent5"/>
                </a:solidFill>
                <a:latin typeface="Arial" charset="0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Arial" charset="0"/>
              </a:rPr>
              <a:t>必须的部分，如果省略端口部分，将采用默认端口</a:t>
            </a: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2436</Words>
  <Application>Microsoft Office PowerPoint</Application>
  <PresentationFormat>自定义</PresentationFormat>
  <Paragraphs>223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 一、 Apache简介</vt:lpstr>
      <vt:lpstr> 1.1、url的解析</vt:lpstr>
      <vt:lpstr> 1.1.1  协议部分</vt:lpstr>
      <vt:lpstr> 1.1.2  域名部分</vt:lpstr>
      <vt:lpstr> 1.1.3 端口部分</vt:lpstr>
      <vt:lpstr> 1.1.4 虚拟目录部分</vt:lpstr>
      <vt:lpstr> 1.1.5 文件名部分</vt:lpstr>
      <vt:lpstr> 1.1.6 参数部分</vt:lpstr>
      <vt:lpstr> 1.1.7 锚部分</vt:lpstr>
      <vt:lpstr> 二、 同源策略</vt:lpstr>
      <vt:lpstr> </vt:lpstr>
      <vt:lpstr> 2.1 同源的三大要素</vt:lpstr>
      <vt:lpstr> 三、了解内容B/S模式</vt:lpstr>
      <vt:lpstr> 3.1 通过浏览器访问页面流程</vt:lpstr>
      <vt:lpstr>3.1 通过浏览器访问页面的流程</vt:lpstr>
      <vt:lpstr> 四、 同步交互与异步交互</vt:lpstr>
      <vt:lpstr> 4.1 同步交互示意图</vt:lpstr>
      <vt:lpstr> 4.2 异步交互示意图</vt:lpstr>
      <vt:lpstr> 五、 ajax的通讯原理</vt:lpstr>
      <vt:lpstr> 5.1 XMLHttpRequest</vt:lpstr>
      <vt:lpstr> 5.2 请求open</vt:lpstr>
      <vt:lpstr> 5.3 发送请求send</vt:lpstr>
      <vt:lpstr> 5.4 监听 readystatechange</vt:lpstr>
      <vt:lpstr> 5.4 监听 readystatechange</vt:lpstr>
      <vt:lpstr> 六、 get与post</vt:lpstr>
      <vt:lpstr> 6.1 get</vt:lpstr>
      <vt:lpstr> 6.2 post</vt:lpstr>
      <vt:lpstr> 6.3 区别</vt:lpstr>
      <vt:lpstr> 七、 跨域访问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dreamsummit</cp:lastModifiedBy>
  <cp:revision>493</cp:revision>
  <dcterms:created xsi:type="dcterms:W3CDTF">2017-04-21T01:04:00Z</dcterms:created>
  <dcterms:modified xsi:type="dcterms:W3CDTF">2017-08-10T02:20:42Z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