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在此键入引文。”"/>
          <p:cNvSpPr txBox="1"/>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xfrm>
            <a:off x="952499" y="1341966"/>
            <a:ext cx="11099801" cy="1075863"/>
          </a:xfrm>
          <a:prstGeom prst="rect">
            <a:avLst/>
          </a:prstGeom>
        </p:spPr>
        <p:txBody>
          <a:bodyPr anchor="t"/>
          <a:lstStyle>
            <a:lvl1pPr algn="l">
              <a:defRPr sz="4200"/>
            </a:lvl1pPr>
          </a:lstStyle>
          <a:p>
            <a:pPr/>
            <a:r>
              <a:t>标题文本</a:t>
            </a:r>
          </a:p>
        </p:txBody>
      </p:sp>
      <p:sp>
        <p:nvSpPr>
          <p:cNvPr id="57" name="正文级别 1…"/>
          <p:cNvSpPr txBox="1"/>
          <p:nvPr>
            <p:ph type="body" idx="1"/>
          </p:nvPr>
        </p:nvSpPr>
        <p:spPr>
          <a:xfrm>
            <a:off x="952500" y="2980266"/>
            <a:ext cx="11099801" cy="6286501"/>
          </a:xfrm>
          <a:prstGeom prst="rect">
            <a:avLst/>
          </a:prstGeom>
        </p:spPr>
        <p:txBody>
          <a:bodyPr lIns="0" tIns="0" rIns="0" bIns="0" anchor="t"/>
          <a:lstStyle>
            <a:lvl1pPr marL="0" indent="0">
              <a:lnSpc>
                <a:spcPct val="120000"/>
              </a:lnSpc>
              <a:spcBef>
                <a:spcPts val="0"/>
              </a:spcBef>
              <a:buSzTx/>
              <a:buNone/>
              <a:defRPr sz="2400"/>
            </a:lvl1pPr>
            <a:lvl2pPr marL="0" indent="444500">
              <a:lnSpc>
                <a:spcPct val="120000"/>
              </a:lnSpc>
              <a:buSzTx/>
              <a:buNone/>
              <a:defRPr sz="2400"/>
            </a:lvl2pPr>
            <a:lvl3pPr marL="0" indent="889000">
              <a:lnSpc>
                <a:spcPct val="120000"/>
              </a:lnSpc>
              <a:buSzTx/>
              <a:buNone/>
              <a:defRPr sz="2400"/>
            </a:lvl3pPr>
            <a:lvl4pPr marL="0" indent="1333500">
              <a:lnSpc>
                <a:spcPct val="120000"/>
              </a:lnSpc>
              <a:buSzTx/>
              <a:buNone/>
              <a:defRPr sz="2400"/>
            </a:lvl4pPr>
            <a:lvl5pPr marL="0" indent="1676400">
              <a:lnSpc>
                <a:spcPct val="120000"/>
              </a:lnSpc>
              <a:buSzTx/>
              <a:buNone/>
              <a:defRPr sz="2400"/>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link.jianshu.com/?t=https://webpack.js.org/plugins/banner-plugin/" TargetMode="Externa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timg.jpeg" descr="timg.jpeg"/>
          <p:cNvPicPr>
            <a:picLocks noChangeAspect="1"/>
          </p:cNvPicPr>
          <p:nvPr/>
        </p:nvPicPr>
        <p:blipFill>
          <a:blip r:embed="rId2">
            <a:extLst/>
          </a:blip>
          <a:stretch>
            <a:fillRect/>
          </a:stretch>
        </p:blipFill>
        <p:spPr>
          <a:xfrm>
            <a:off x="3346450" y="2781300"/>
            <a:ext cx="6311900" cy="3429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我们在index.html文件中写入最基础的html代码，它在这里目的在于引入打包后的js文件…"/>
          <p:cNvSpPr txBox="1"/>
          <p:nvPr>
            <p:ph type="body" idx="1"/>
          </p:nvPr>
        </p:nvSpPr>
        <p:spPr>
          <a:xfrm>
            <a:off x="817033" y="1322784"/>
            <a:ext cx="11099801" cy="7439489"/>
          </a:xfrm>
          <a:prstGeom prst="rect">
            <a:avLst/>
          </a:prstGeom>
        </p:spPr>
        <p:txBody>
          <a:bodyPr lIns="304800" tIns="304800" rIns="304800" bIns="304800"/>
          <a:lstStyle/>
          <a:p>
            <a:pPr defTabSz="473201">
              <a:lnSpc>
                <a:spcPct val="100000"/>
              </a:lnSpc>
              <a:spcBef>
                <a:spcPts val="3400"/>
              </a:spcBef>
              <a:defRPr sz="2592"/>
            </a:pPr>
            <a:r>
              <a:t>我们在</a:t>
            </a:r>
            <a:r>
              <a:rPr b="1"/>
              <a:t>index.html</a:t>
            </a:r>
            <a:r>
              <a:t>文件中写入最基础的html代码，它在这里目的在于引入打包后的js文件</a:t>
            </a:r>
          </a:p>
          <a:p>
            <a:pPr defTabSz="473201">
              <a:lnSpc>
                <a:spcPct val="100000"/>
              </a:lnSpc>
              <a:spcBef>
                <a:spcPts val="3400"/>
              </a:spcBef>
              <a:defRPr sz="2592"/>
            </a:pPr>
            <a:r>
              <a:t>（这里我们先把之后打包后的js文件命名为</a:t>
            </a:r>
            <a:r>
              <a:rPr sz="972">
                <a:solidFill>
                  <a:srgbClr val="657B83"/>
                </a:solidFill>
                <a:latin typeface="Menlo"/>
                <a:ea typeface="Menlo"/>
                <a:cs typeface="Menlo"/>
                <a:sym typeface="Menlo"/>
              </a:rPr>
              <a:t>bundle.js</a:t>
            </a:r>
            <a:r>
              <a:t>，之后我们还会详细讲述）。</a:t>
            </a:r>
          </a:p>
          <a:p>
            <a:pPr defTabSz="473201">
              <a:lnSpc>
                <a:spcPct val="100000"/>
              </a:lnSpc>
              <a:spcBef>
                <a:spcPts val="3400"/>
              </a:spcBef>
              <a:defRPr sz="1944"/>
            </a:pPr>
          </a:p>
          <a:p>
            <a:pPr defTabSz="370331">
              <a:lnSpc>
                <a:spcPct val="100000"/>
              </a:lnSpc>
              <a:defRPr sz="1944">
                <a:solidFill>
                  <a:srgbClr val="2B7EC3"/>
                </a:solidFill>
                <a:latin typeface="Consolas"/>
                <a:ea typeface="Consolas"/>
                <a:cs typeface="Consolas"/>
                <a:sym typeface="Consolas"/>
              </a:defRPr>
            </a:pPr>
            <a:r>
              <a:rPr>
                <a:solidFill>
                  <a:srgbClr val="4F5D66"/>
                </a:solidFill>
              </a:rPr>
              <a:t>&lt;</a:t>
            </a:r>
            <a:r>
              <a:t>html </a:t>
            </a:r>
            <a:r>
              <a:rPr>
                <a:solidFill>
                  <a:srgbClr val="D74200"/>
                </a:solidFill>
              </a:rPr>
              <a:t>lang</a:t>
            </a:r>
            <a:r>
              <a:rPr>
                <a:solidFill>
                  <a:srgbClr val="48565D"/>
                </a:solidFill>
              </a:rPr>
              <a:t>=</a:t>
            </a:r>
            <a:r>
              <a:rPr>
                <a:solidFill>
                  <a:srgbClr val="289C97"/>
                </a:solidFill>
              </a:rPr>
              <a:t>"en"</a:t>
            </a:r>
            <a:r>
              <a:rPr>
                <a:solidFill>
                  <a:srgbClr val="4F5D66"/>
                </a:solidFill>
              </a:rPr>
              <a:t>&gt;</a:t>
            </a:r>
            <a:endParaRPr>
              <a:solidFill>
                <a:srgbClr val="000000"/>
              </a:solidFill>
            </a:endParaRPr>
          </a:p>
          <a:p>
            <a:pPr defTabSz="370331">
              <a:lnSpc>
                <a:spcPct val="100000"/>
              </a:lnSpc>
              <a:defRPr sz="1944">
                <a:solidFill>
                  <a:srgbClr val="2B7EC3"/>
                </a:solidFill>
                <a:latin typeface="Consolas"/>
                <a:ea typeface="Consolas"/>
                <a:cs typeface="Consolas"/>
                <a:sym typeface="Consolas"/>
              </a:defRPr>
            </a:pPr>
            <a:r>
              <a:rPr>
                <a:solidFill>
                  <a:srgbClr val="4F5D66"/>
                </a:solidFill>
              </a:rPr>
              <a:t>  &lt;</a:t>
            </a:r>
            <a:r>
              <a:t>head</a:t>
            </a:r>
            <a:r>
              <a:rPr>
                <a:solidFill>
                  <a:srgbClr val="4F5D66"/>
                </a:solidFill>
              </a:rPr>
              <a:t>&gt;</a:t>
            </a:r>
            <a:endParaRPr>
              <a:solidFill>
                <a:srgbClr val="000000"/>
              </a:solidFill>
            </a:endParaRPr>
          </a:p>
          <a:p>
            <a:pPr defTabSz="370331">
              <a:lnSpc>
                <a:spcPct val="100000"/>
              </a:lnSpc>
              <a:defRPr sz="1944">
                <a:solidFill>
                  <a:srgbClr val="D74200"/>
                </a:solidFill>
                <a:latin typeface="Consolas"/>
                <a:ea typeface="Consolas"/>
                <a:cs typeface="Consolas"/>
                <a:sym typeface="Consolas"/>
              </a:defRPr>
            </a:pPr>
            <a:r>
              <a:rPr>
                <a:solidFill>
                  <a:srgbClr val="4F5D66"/>
                </a:solidFill>
              </a:rPr>
              <a:t>    &lt;</a:t>
            </a:r>
            <a:r>
              <a:rPr>
                <a:solidFill>
                  <a:srgbClr val="2B7EC3"/>
                </a:solidFill>
              </a:rPr>
              <a:t>meta </a:t>
            </a:r>
            <a:r>
              <a:t>charset</a:t>
            </a:r>
            <a:r>
              <a:rPr>
                <a:solidFill>
                  <a:srgbClr val="48565D"/>
                </a:solidFill>
              </a:rPr>
              <a:t>=</a:t>
            </a:r>
            <a:r>
              <a:rPr>
                <a:solidFill>
                  <a:srgbClr val="289C97"/>
                </a:solidFill>
              </a:rPr>
              <a:t>"utf-8"</a:t>
            </a:r>
            <a:r>
              <a:rPr>
                <a:solidFill>
                  <a:srgbClr val="4F5D66"/>
                </a:solidFill>
              </a:rPr>
              <a:t>&gt;</a:t>
            </a:r>
            <a:endParaRPr>
              <a:solidFill>
                <a:srgbClr val="000000"/>
              </a:solidFill>
            </a:endParaRPr>
          </a:p>
          <a:p>
            <a:pPr defTabSz="370331">
              <a:lnSpc>
                <a:spcPct val="100000"/>
              </a:lnSpc>
              <a:defRPr sz="1944">
                <a:solidFill>
                  <a:srgbClr val="4F5D66"/>
                </a:solidFill>
                <a:latin typeface="Consolas"/>
                <a:ea typeface="Consolas"/>
                <a:cs typeface="Consolas"/>
                <a:sym typeface="Consolas"/>
              </a:defRPr>
            </a:pPr>
            <a:r>
              <a:t>    &lt;</a:t>
            </a:r>
            <a:r>
              <a:rPr>
                <a:solidFill>
                  <a:srgbClr val="2B7EC3"/>
                </a:solidFill>
              </a:rPr>
              <a:t>title</a:t>
            </a:r>
            <a:r>
              <a:t>&gt;Webpack Sample Project&lt;/</a:t>
            </a:r>
            <a:r>
              <a:rPr>
                <a:solidFill>
                  <a:srgbClr val="2B7EC3"/>
                </a:solidFill>
              </a:rPr>
              <a:t>title</a:t>
            </a:r>
            <a:r>
              <a:t>&gt;</a:t>
            </a:r>
            <a:endParaRPr>
              <a:solidFill>
                <a:srgbClr val="000000"/>
              </a:solidFill>
            </a:endParaRPr>
          </a:p>
          <a:p>
            <a:pPr defTabSz="370331">
              <a:lnSpc>
                <a:spcPct val="100000"/>
              </a:lnSpc>
              <a:defRPr sz="1944">
                <a:solidFill>
                  <a:srgbClr val="4F5D66"/>
                </a:solidFill>
                <a:latin typeface="Consolas"/>
                <a:ea typeface="Consolas"/>
                <a:cs typeface="Consolas"/>
                <a:sym typeface="Consolas"/>
              </a:defRPr>
            </a:pPr>
            <a:r>
              <a:t>  &lt;/</a:t>
            </a:r>
            <a:r>
              <a:rPr>
                <a:solidFill>
                  <a:srgbClr val="2B7EC3"/>
                </a:solidFill>
              </a:rPr>
              <a:t>head</a:t>
            </a:r>
            <a:r>
              <a:t>&gt;</a:t>
            </a:r>
            <a:endParaRPr>
              <a:solidFill>
                <a:srgbClr val="000000"/>
              </a:solidFill>
            </a:endParaRPr>
          </a:p>
          <a:p>
            <a:pPr defTabSz="370331">
              <a:lnSpc>
                <a:spcPct val="100000"/>
              </a:lnSpc>
              <a:defRPr sz="1944">
                <a:solidFill>
                  <a:srgbClr val="2B7EC3"/>
                </a:solidFill>
                <a:latin typeface="Consolas"/>
                <a:ea typeface="Consolas"/>
                <a:cs typeface="Consolas"/>
                <a:sym typeface="Consolas"/>
              </a:defRPr>
            </a:pPr>
            <a:r>
              <a:rPr>
                <a:solidFill>
                  <a:srgbClr val="4F5D66"/>
                </a:solidFill>
              </a:rPr>
              <a:t>  &lt;</a:t>
            </a:r>
            <a:r>
              <a:t>body</a:t>
            </a:r>
            <a:r>
              <a:rPr>
                <a:solidFill>
                  <a:srgbClr val="4F5D66"/>
                </a:solidFill>
              </a:rPr>
              <a:t>&gt;</a:t>
            </a:r>
            <a:endParaRPr>
              <a:solidFill>
                <a:srgbClr val="000000"/>
              </a:solidFill>
            </a:endParaRPr>
          </a:p>
          <a:p>
            <a:pPr defTabSz="370331">
              <a:lnSpc>
                <a:spcPct val="100000"/>
              </a:lnSpc>
              <a:defRPr sz="1944">
                <a:solidFill>
                  <a:srgbClr val="289C97"/>
                </a:solidFill>
                <a:latin typeface="Consolas"/>
                <a:ea typeface="Consolas"/>
                <a:cs typeface="Consolas"/>
                <a:sym typeface="Consolas"/>
              </a:defRPr>
            </a:pPr>
            <a:r>
              <a:rPr>
                <a:solidFill>
                  <a:srgbClr val="4F5D66"/>
                </a:solidFill>
              </a:rPr>
              <a:t>    &lt;</a:t>
            </a:r>
            <a:r>
              <a:rPr>
                <a:solidFill>
                  <a:srgbClr val="2B7EC3"/>
                </a:solidFill>
              </a:rPr>
              <a:t>div </a:t>
            </a:r>
            <a:r>
              <a:rPr>
                <a:solidFill>
                  <a:srgbClr val="D74200"/>
                </a:solidFill>
              </a:rPr>
              <a:t>id</a:t>
            </a:r>
            <a:r>
              <a:rPr>
                <a:solidFill>
                  <a:srgbClr val="48565D"/>
                </a:solidFill>
              </a:rPr>
              <a:t>=</a:t>
            </a:r>
            <a:r>
              <a:t>'root'</a:t>
            </a:r>
            <a:r>
              <a:rPr>
                <a:solidFill>
                  <a:srgbClr val="4F5D66"/>
                </a:solidFill>
              </a:rPr>
              <a:t>&gt;</a:t>
            </a:r>
            <a:endParaRPr>
              <a:solidFill>
                <a:srgbClr val="000000"/>
              </a:solidFill>
            </a:endParaRPr>
          </a:p>
          <a:p>
            <a:pPr defTabSz="370331">
              <a:lnSpc>
                <a:spcPct val="100000"/>
              </a:lnSpc>
              <a:defRPr sz="1944">
                <a:solidFill>
                  <a:srgbClr val="4F5D66"/>
                </a:solidFill>
                <a:latin typeface="Consolas"/>
                <a:ea typeface="Consolas"/>
                <a:cs typeface="Consolas"/>
                <a:sym typeface="Consolas"/>
              </a:defRPr>
            </a:pPr>
            <a:r>
              <a:t>    &lt;/</a:t>
            </a:r>
            <a:r>
              <a:rPr>
                <a:solidFill>
                  <a:srgbClr val="2B7EC3"/>
                </a:solidFill>
              </a:rPr>
              <a:t>div</a:t>
            </a:r>
            <a:r>
              <a:t>&gt;</a:t>
            </a:r>
            <a:endParaRPr>
              <a:solidFill>
                <a:srgbClr val="000000"/>
              </a:solidFill>
            </a:endParaRPr>
          </a:p>
          <a:p>
            <a:pPr defTabSz="370331">
              <a:lnSpc>
                <a:spcPct val="100000"/>
              </a:lnSpc>
              <a:defRPr sz="1944">
                <a:solidFill>
                  <a:srgbClr val="289C97"/>
                </a:solidFill>
                <a:latin typeface="Consolas"/>
                <a:ea typeface="Consolas"/>
                <a:cs typeface="Consolas"/>
                <a:sym typeface="Consolas"/>
              </a:defRPr>
            </a:pPr>
            <a:r>
              <a:rPr>
                <a:solidFill>
                  <a:srgbClr val="4F5D66"/>
                </a:solidFill>
              </a:rPr>
              <a:t>    &lt;</a:t>
            </a:r>
            <a:r>
              <a:rPr>
                <a:solidFill>
                  <a:srgbClr val="2B7EC3"/>
                </a:solidFill>
              </a:rPr>
              <a:t>script </a:t>
            </a:r>
            <a:r>
              <a:rPr>
                <a:solidFill>
                  <a:srgbClr val="D74200"/>
                </a:solidFill>
              </a:rPr>
              <a:t>src</a:t>
            </a:r>
            <a:r>
              <a:rPr>
                <a:solidFill>
                  <a:srgbClr val="48565D"/>
                </a:solidFill>
              </a:rPr>
              <a:t>=</a:t>
            </a:r>
            <a:r>
              <a:t>"bundle.js"</a:t>
            </a:r>
            <a:r>
              <a:rPr>
                <a:solidFill>
                  <a:srgbClr val="4F5D66"/>
                </a:solidFill>
              </a:rPr>
              <a:t>&gt;&lt;/</a:t>
            </a:r>
            <a:r>
              <a:rPr>
                <a:solidFill>
                  <a:srgbClr val="2B7EC3"/>
                </a:solidFill>
              </a:rPr>
              <a:t>script</a:t>
            </a:r>
            <a:r>
              <a:rPr>
                <a:solidFill>
                  <a:srgbClr val="4F5D66"/>
                </a:solidFill>
              </a:rPr>
              <a:t>&gt;</a:t>
            </a:r>
            <a:endParaRPr>
              <a:solidFill>
                <a:srgbClr val="000000"/>
              </a:solidFill>
            </a:endParaRPr>
          </a:p>
          <a:p>
            <a:pPr defTabSz="370331">
              <a:lnSpc>
                <a:spcPct val="100000"/>
              </a:lnSpc>
              <a:defRPr sz="1944">
                <a:solidFill>
                  <a:srgbClr val="4F5D66"/>
                </a:solidFill>
                <a:latin typeface="Consolas"/>
                <a:ea typeface="Consolas"/>
                <a:cs typeface="Consolas"/>
                <a:sym typeface="Consolas"/>
              </a:defRPr>
            </a:pPr>
            <a:r>
              <a:t>  &lt;/</a:t>
            </a:r>
            <a:r>
              <a:rPr>
                <a:solidFill>
                  <a:srgbClr val="2B7EC3"/>
                </a:solidFill>
              </a:rPr>
              <a:t>body</a:t>
            </a:r>
            <a:r>
              <a:t>&gt;</a:t>
            </a:r>
            <a:endParaRPr>
              <a:solidFill>
                <a:srgbClr val="000000"/>
              </a:solidFill>
            </a:endParaRPr>
          </a:p>
          <a:p>
            <a:pPr defTabSz="370331">
              <a:lnSpc>
                <a:spcPct val="100000"/>
              </a:lnSpc>
              <a:defRPr sz="1944">
                <a:solidFill>
                  <a:srgbClr val="2B7EC3"/>
                </a:solidFill>
                <a:latin typeface="Consolas"/>
                <a:ea typeface="Consolas"/>
                <a:cs typeface="Consolas"/>
                <a:sym typeface="Consolas"/>
              </a:defRPr>
            </a:pPr>
            <a:r>
              <a:rPr>
                <a:solidFill>
                  <a:srgbClr val="4F5D66"/>
                </a:solidFill>
              </a:rPr>
              <a:t>&lt;/</a:t>
            </a:r>
            <a:r>
              <a:t>html</a:t>
            </a:r>
            <a:r>
              <a:rPr>
                <a:solidFill>
                  <a:srgbClr val="4F5D66"/>
                </a:solidFill>
              </a:rPr>
              <a:t>&gt;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我们在Greeter.js中定义一个返回包含问候信息的html元素的函数,并依据CommonJS规范导出这个函数为一个模块：…"/>
          <p:cNvSpPr txBox="1"/>
          <p:nvPr>
            <p:ph type="body" idx="1"/>
          </p:nvPr>
        </p:nvSpPr>
        <p:spPr>
          <a:xfrm>
            <a:off x="817033" y="1322784"/>
            <a:ext cx="11099801" cy="7439489"/>
          </a:xfrm>
          <a:prstGeom prst="rect">
            <a:avLst/>
          </a:prstGeom>
        </p:spPr>
        <p:txBody>
          <a:bodyPr lIns="304800" tIns="304800" rIns="304800" bIns="304800"/>
          <a:lstStyle/>
          <a:p>
            <a:pPr>
              <a:lnSpc>
                <a:spcPct val="100000"/>
              </a:lnSpc>
              <a:spcBef>
                <a:spcPts val="4200"/>
              </a:spcBef>
              <a:defRPr sz="3200"/>
            </a:pPr>
            <a:r>
              <a:t>我们在</a:t>
            </a:r>
            <a:r>
              <a:rPr sz="1200">
                <a:solidFill>
                  <a:srgbClr val="657B83"/>
                </a:solidFill>
                <a:latin typeface="Menlo"/>
                <a:ea typeface="Menlo"/>
                <a:cs typeface="Menlo"/>
                <a:sym typeface="Menlo"/>
              </a:rPr>
              <a:t>Greeter.js</a:t>
            </a:r>
            <a:r>
              <a:t>中定义一个返回包含问候信息的</a:t>
            </a:r>
            <a:r>
              <a:rPr sz="1200">
                <a:solidFill>
                  <a:srgbClr val="657B83"/>
                </a:solidFill>
                <a:latin typeface="Menlo"/>
                <a:ea typeface="Menlo"/>
                <a:cs typeface="Menlo"/>
                <a:sym typeface="Menlo"/>
              </a:rPr>
              <a:t>html</a:t>
            </a:r>
            <a:r>
              <a:t>元素的函数,并依据CommonJS规范导出这个函数为一个模块：</a:t>
            </a:r>
          </a:p>
          <a:p>
            <a:pPr>
              <a:lnSpc>
                <a:spcPct val="100000"/>
              </a:lnSpc>
              <a:spcBef>
                <a:spcPts val="4200"/>
              </a:spcBef>
              <a:defRPr sz="3200"/>
            </a:pPr>
          </a:p>
          <a:p>
            <a:pPr defTabSz="457200">
              <a:lnSpc>
                <a:spcPct val="100000"/>
              </a:lnSpc>
              <a:defRPr>
                <a:solidFill>
                  <a:srgbClr val="E48B00"/>
                </a:solidFill>
                <a:latin typeface="Consolas"/>
                <a:ea typeface="Consolas"/>
                <a:cs typeface="Consolas"/>
                <a:sym typeface="Consolas"/>
              </a:defRPr>
            </a:pPr>
            <a:r>
              <a:rPr>
                <a:solidFill>
                  <a:srgbClr val="4F5D66"/>
                </a:solidFill>
              </a:rPr>
              <a:t>module.</a:t>
            </a:r>
            <a:r>
              <a:t>exports </a:t>
            </a:r>
            <a:r>
              <a:rPr>
                <a:solidFill>
                  <a:srgbClr val="698906"/>
                </a:solidFill>
              </a:rPr>
              <a:t>= </a:t>
            </a:r>
            <a:r>
              <a:rPr>
                <a:solidFill>
                  <a:srgbClr val="4663CC"/>
                </a:solidFill>
              </a:rPr>
              <a:t>function</a:t>
            </a:r>
            <a:r>
              <a:rPr>
                <a:solidFill>
                  <a:srgbClr val="4F5D66"/>
                </a:solidFill>
              </a:rPr>
              <a:t>() {</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  </a:t>
            </a:r>
            <a:r>
              <a:rPr>
                <a:solidFill>
                  <a:srgbClr val="4663CC"/>
                </a:solidFill>
              </a:rPr>
              <a:t>var </a:t>
            </a:r>
            <a:r>
              <a:t>greet </a:t>
            </a:r>
            <a:r>
              <a:rPr>
                <a:solidFill>
                  <a:srgbClr val="698906"/>
                </a:solidFill>
              </a:rPr>
              <a:t>= </a:t>
            </a:r>
            <a:r>
              <a:rPr>
                <a:solidFill>
                  <a:srgbClr val="4A8A01"/>
                </a:solidFill>
              </a:rPr>
              <a:t>document</a:t>
            </a:r>
            <a:r>
              <a:t>.createElement(</a:t>
            </a:r>
            <a:r>
              <a:rPr>
                <a:solidFill>
                  <a:srgbClr val="289C97"/>
                </a:solidFill>
              </a:rPr>
              <a:t>'div'</a:t>
            </a:r>
            <a:r>
              <a:t>);</a:t>
            </a:r>
            <a:endParaRPr>
              <a:solidFill>
                <a:srgbClr val="000000"/>
              </a:solidFill>
            </a:endParaRPr>
          </a:p>
          <a:p>
            <a:pPr defTabSz="457200">
              <a:lnSpc>
                <a:spcPct val="100000"/>
              </a:lnSpc>
              <a:defRPr>
                <a:solidFill>
                  <a:srgbClr val="289C97"/>
                </a:solidFill>
                <a:latin typeface="Consolas"/>
                <a:ea typeface="Consolas"/>
                <a:cs typeface="Consolas"/>
                <a:sym typeface="Consolas"/>
              </a:defRPr>
            </a:pPr>
            <a:r>
              <a:rPr>
                <a:solidFill>
                  <a:srgbClr val="4F5D66"/>
                </a:solidFill>
              </a:rPr>
              <a:t>  greet.textContent </a:t>
            </a:r>
            <a:r>
              <a:rPr>
                <a:solidFill>
                  <a:srgbClr val="698906"/>
                </a:solidFill>
              </a:rPr>
              <a:t>= </a:t>
            </a:r>
            <a:r>
              <a:t>"Hi there and greetings!"</a:t>
            </a:r>
            <a:r>
              <a:rPr>
                <a:solidFill>
                  <a:srgbClr val="4F5D66"/>
                </a:solidFill>
              </a:rPr>
              <a:t>;</a:t>
            </a:r>
            <a:endParaRPr>
              <a:solidFill>
                <a:srgbClr val="000000"/>
              </a:solidFill>
            </a:endParaRPr>
          </a:p>
          <a:p>
            <a:pPr defTabSz="457200">
              <a:lnSpc>
                <a:spcPct val="100000"/>
              </a:lnSpc>
              <a:defRPr>
                <a:solidFill>
                  <a:srgbClr val="698906"/>
                </a:solidFill>
                <a:latin typeface="Consolas"/>
                <a:ea typeface="Consolas"/>
                <a:cs typeface="Consolas"/>
                <a:sym typeface="Consolas"/>
              </a:defRPr>
            </a:pPr>
            <a:r>
              <a:rPr>
                <a:solidFill>
                  <a:srgbClr val="4F5D66"/>
                </a:solidFill>
              </a:rPr>
              <a:t>  </a:t>
            </a:r>
            <a:r>
              <a:t>return </a:t>
            </a:r>
            <a:r>
              <a:rPr>
                <a:solidFill>
                  <a:srgbClr val="4F5D66"/>
                </a:solidFill>
              </a:rPr>
              <a:t>greet;</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a:t>
            </a:r>
            <a:endParaRPr>
              <a:solidFill>
                <a:srgbClr val="000000"/>
              </a:solidFill>
            </a:endParaRPr>
          </a:p>
          <a:p>
            <a:pPr defTabSz="457200">
              <a:lnSpc>
                <a:spcPts val="2800"/>
              </a:lnSpc>
              <a:defRPr sz="1200">
                <a:latin typeface="Courier"/>
                <a:ea typeface="Courier"/>
                <a:cs typeface="Courier"/>
                <a:sym typeface="Courier"/>
              </a:defRPr>
            </a:pPr>
          </a:p>
          <a:p>
            <a:pPr>
              <a:lnSpc>
                <a:spcPct val="100000"/>
              </a:lnSpc>
              <a:spcBef>
                <a:spcPts val="4200"/>
              </a:spcBef>
              <a:defRPr sz="3200"/>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main.js文件中我们写入下述代码，用以把Greeter模块返回的节点插入页面。…"/>
          <p:cNvSpPr txBox="1"/>
          <p:nvPr>
            <p:ph type="body" idx="1"/>
          </p:nvPr>
        </p:nvSpPr>
        <p:spPr>
          <a:xfrm>
            <a:off x="817033" y="1322784"/>
            <a:ext cx="11099801" cy="7439489"/>
          </a:xfrm>
          <a:prstGeom prst="rect">
            <a:avLst/>
          </a:prstGeom>
        </p:spPr>
        <p:txBody>
          <a:bodyPr lIns="304800" tIns="304800" rIns="304800" bIns="304800"/>
          <a:lstStyle/>
          <a:p>
            <a:pPr>
              <a:lnSpc>
                <a:spcPct val="100000"/>
              </a:lnSpc>
              <a:spcBef>
                <a:spcPts val="4200"/>
              </a:spcBef>
              <a:defRPr sz="3200"/>
            </a:pPr>
            <a:r>
              <a:rPr sz="1200">
                <a:solidFill>
                  <a:srgbClr val="657B83"/>
                </a:solidFill>
                <a:latin typeface="Menlo"/>
                <a:ea typeface="Menlo"/>
                <a:cs typeface="Menlo"/>
                <a:sym typeface="Menlo"/>
              </a:rPr>
              <a:t>main.js</a:t>
            </a:r>
            <a:r>
              <a:t>文件中我们写入下述代码，用以把</a:t>
            </a:r>
            <a:r>
              <a:rPr sz="1200">
                <a:solidFill>
                  <a:srgbClr val="657B83"/>
                </a:solidFill>
                <a:latin typeface="Menlo"/>
                <a:ea typeface="Menlo"/>
                <a:cs typeface="Menlo"/>
                <a:sym typeface="Menlo"/>
              </a:rPr>
              <a:t>Greeter模块</a:t>
            </a:r>
            <a:r>
              <a:t>返回的节点插入页面。</a:t>
            </a:r>
          </a:p>
          <a:p>
            <a:pPr>
              <a:lnSpc>
                <a:spcPct val="100000"/>
              </a:lnSpc>
              <a:spcBef>
                <a:spcPts val="4200"/>
              </a:spcBef>
              <a:defRPr sz="3200"/>
            </a:pPr>
          </a:p>
          <a:p>
            <a:pPr defTabSz="457200">
              <a:lnSpc>
                <a:spcPts val="4500"/>
              </a:lnSpc>
              <a:defRPr>
                <a:solidFill>
                  <a:srgbClr val="93A1A1"/>
                </a:solidFill>
                <a:latin typeface="Menlo"/>
                <a:ea typeface="Menlo"/>
                <a:cs typeface="Menlo"/>
                <a:sym typeface="Menlo"/>
              </a:defRPr>
            </a:pPr>
            <a:r>
              <a:t>//main.js </a:t>
            </a:r>
            <a:endParaRPr>
              <a:solidFill>
                <a:srgbClr val="657B83"/>
              </a:solidFill>
            </a:endParaRPr>
          </a:p>
          <a:p>
            <a:pPr defTabSz="457200">
              <a:lnSpc>
                <a:spcPts val="4500"/>
              </a:lnSpc>
              <a:defRPr>
                <a:solidFill>
                  <a:srgbClr val="2AA198"/>
                </a:solidFill>
                <a:latin typeface="Menlo"/>
                <a:ea typeface="Menlo"/>
                <a:cs typeface="Menlo"/>
                <a:sym typeface="Menlo"/>
              </a:defRPr>
            </a:pPr>
            <a:r>
              <a:rPr>
                <a:solidFill>
                  <a:srgbClr val="859900"/>
                </a:solidFill>
              </a:rPr>
              <a:t>const</a:t>
            </a:r>
            <a:r>
              <a:rPr>
                <a:solidFill>
                  <a:srgbClr val="657B83"/>
                </a:solidFill>
              </a:rPr>
              <a:t> greeter = </a:t>
            </a:r>
            <a:r>
              <a:rPr>
                <a:solidFill>
                  <a:srgbClr val="268BD2"/>
                </a:solidFill>
              </a:rPr>
              <a:t>require</a:t>
            </a:r>
            <a:r>
              <a:rPr>
                <a:solidFill>
                  <a:srgbClr val="657B83"/>
                </a:solidFill>
              </a:rPr>
              <a:t>(</a:t>
            </a:r>
            <a:r>
              <a:t>'./Greeter.js'</a:t>
            </a:r>
            <a:r>
              <a:rPr>
                <a:solidFill>
                  <a:srgbClr val="657B83"/>
                </a:solidFill>
              </a:rP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使用Webpack打包"/>
          <p:cNvSpPr txBox="1"/>
          <p:nvPr>
            <p:ph type="title"/>
          </p:nvPr>
        </p:nvSpPr>
        <p:spPr>
          <a:prstGeom prst="rect">
            <a:avLst/>
          </a:prstGeom>
        </p:spPr>
        <p:txBody>
          <a:bodyPr/>
          <a:lstStyle>
            <a:lvl1pPr defTabSz="457200">
              <a:lnSpc>
                <a:spcPts val="8400"/>
              </a:lnSpc>
              <a:spcBef>
                <a:spcPts val="1500"/>
              </a:spcBef>
              <a:defRPr b="1">
                <a:solidFill>
                  <a:srgbClr val="2F2F2F"/>
                </a:solidFill>
                <a:latin typeface="Helvetica"/>
                <a:ea typeface="Helvetica"/>
                <a:cs typeface="Helvetica"/>
                <a:sym typeface="Helvetica"/>
              </a:defRPr>
            </a:lvl1pPr>
          </a:lstStyle>
          <a:p>
            <a:pPr/>
            <a:r>
              <a:t>使用Webpack打包</a:t>
            </a:r>
          </a:p>
        </p:txBody>
      </p:sp>
      <p:sp>
        <p:nvSpPr>
          <p:cNvPr id="151" name="webpack可以在终端中使用，在基本的使用方法如下：…"/>
          <p:cNvSpPr txBox="1"/>
          <p:nvPr>
            <p:ph type="body" idx="1"/>
          </p:nvPr>
        </p:nvSpPr>
        <p:spPr>
          <a:prstGeom prst="rect">
            <a:avLst/>
          </a:prstGeom>
        </p:spPr>
        <p:txBody>
          <a:bodyPr/>
          <a:lstStyle/>
          <a:p>
            <a:pPr defTabSz="457200">
              <a:lnSpc>
                <a:spcPts val="4600"/>
              </a:lnSpc>
              <a:defRPr>
                <a:solidFill>
                  <a:srgbClr val="2F2F2F"/>
                </a:solidFill>
                <a:latin typeface="Helvetica"/>
                <a:ea typeface="Helvetica"/>
                <a:cs typeface="Helvetica"/>
                <a:sym typeface="Helvetica"/>
              </a:defRPr>
            </a:pPr>
            <a:r>
              <a:t>webpack可以在终端中使用，在基本的使用方法如下：</a:t>
            </a:r>
          </a:p>
          <a:p>
            <a:pPr defTabSz="457200">
              <a:lnSpc>
                <a:spcPts val="4600"/>
              </a:lnSpc>
              <a:defRPr>
                <a:solidFill>
                  <a:srgbClr val="2F2F2F"/>
                </a:solidFill>
                <a:latin typeface="Helvetica"/>
                <a:ea typeface="Helvetica"/>
                <a:cs typeface="Helvetica"/>
                <a:sym typeface="Helvetica"/>
              </a:defRPr>
            </a:pPr>
          </a:p>
          <a:p>
            <a:pPr defTabSz="457200">
              <a:lnSpc>
                <a:spcPts val="4200"/>
              </a:lnSpc>
              <a:defRPr>
                <a:latin typeface="Courier"/>
                <a:ea typeface="Courier"/>
                <a:cs typeface="Courier"/>
                <a:sym typeface="Courier"/>
              </a:defRPr>
            </a:pPr>
            <a:r>
              <a:t># {extry file}出填写入口文件的路径，本文中就是上述main.js的路径，</a:t>
            </a:r>
          </a:p>
          <a:p>
            <a:pPr defTabSz="457200">
              <a:lnSpc>
                <a:spcPts val="4200"/>
              </a:lnSpc>
              <a:defRPr>
                <a:latin typeface="Courier"/>
                <a:ea typeface="Courier"/>
                <a:cs typeface="Courier"/>
                <a:sym typeface="Courier"/>
              </a:defRPr>
            </a:pPr>
            <a:r>
              <a:t># {destination for bundled file}处填写打包文件的存放路径</a:t>
            </a:r>
          </a:p>
          <a:p>
            <a:pPr defTabSz="457200">
              <a:lnSpc>
                <a:spcPts val="4200"/>
              </a:lnSpc>
              <a:defRPr>
                <a:latin typeface="Courier"/>
                <a:ea typeface="Courier"/>
                <a:cs typeface="Courier"/>
                <a:sym typeface="Courier"/>
              </a:defRPr>
            </a:pPr>
            <a:r>
              <a:t># 填写路径的时候不用添加{}</a:t>
            </a:r>
          </a:p>
          <a:p>
            <a:pPr defTabSz="457200">
              <a:lnSpc>
                <a:spcPts val="4200"/>
              </a:lnSpc>
              <a:defRPr>
                <a:latin typeface="Courier"/>
                <a:ea typeface="Courier"/>
                <a:cs typeface="Courier"/>
                <a:sym typeface="Courier"/>
              </a:defRPr>
            </a:pPr>
            <a:r>
              <a:t>webpack {entry file} {destination for bundled file}</a:t>
            </a:r>
          </a:p>
          <a:p>
            <a:pPr defTabSz="457200">
              <a:lnSpc>
                <a:spcPts val="4200"/>
              </a:lnSpc>
              <a:defRPr>
                <a:latin typeface="Courier"/>
                <a:ea typeface="Courier"/>
                <a:cs typeface="Courier"/>
                <a:sym typeface="Courier"/>
              </a:defRPr>
            </a:pPr>
          </a:p>
          <a:p>
            <a:pPr defTabSz="457200">
              <a:lnSpc>
                <a:spcPts val="4200"/>
              </a:lnSpc>
              <a:defRPr>
                <a:latin typeface="Courier"/>
                <a:ea typeface="Courier"/>
                <a:cs typeface="Courier"/>
                <a:sym typeface="Courier"/>
              </a:defRPr>
            </a:pPr>
            <a:r>
              <a:t>在命令行执行： </a:t>
            </a:r>
          </a:p>
          <a:p>
            <a:pPr defTabSz="457200">
              <a:lnSpc>
                <a:spcPts val="4200"/>
              </a:lnSpc>
              <a:defRPr>
                <a:latin typeface="Courier"/>
                <a:ea typeface="Courier"/>
                <a:cs typeface="Courier"/>
                <a:sym typeface="Courier"/>
              </a:defRPr>
            </a:pPr>
            <a:r>
              <a:t>webpack app/main.js public/bundle.js</a:t>
            </a:r>
          </a:p>
        </p:txBody>
      </p:sp>
      <p:pic>
        <p:nvPicPr>
          <p:cNvPr id="152" name="图像" descr="图像"/>
          <p:cNvPicPr>
            <a:picLocks noChangeAspect="1"/>
          </p:cNvPicPr>
          <p:nvPr/>
        </p:nvPicPr>
        <p:blipFill>
          <a:blip r:embed="rId2">
            <a:extLst/>
          </a:blip>
          <a:stretch>
            <a:fillRect/>
          </a:stretch>
        </p:blipFill>
        <p:spPr>
          <a:xfrm>
            <a:off x="935566" y="6881283"/>
            <a:ext cx="8102601" cy="22606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可以看出webpack同时编译了main.js 和Greeter,js,现在打开index.html,可以看到如下结果"/>
          <p:cNvSpPr txBox="1"/>
          <p:nvPr>
            <p:ph type="body" idx="1"/>
          </p:nvPr>
        </p:nvSpPr>
        <p:spPr>
          <a:xfrm>
            <a:off x="952500" y="1070438"/>
            <a:ext cx="11099801" cy="8196329"/>
          </a:xfrm>
          <a:prstGeom prst="rect">
            <a:avLst/>
          </a:prstGeom>
        </p:spPr>
        <p:txBody>
          <a:bodyPr/>
          <a:lstStyle/>
          <a:p>
            <a:pPr defTabSz="457200">
              <a:lnSpc>
                <a:spcPts val="4200"/>
              </a:lnSpc>
              <a:defRPr>
                <a:solidFill>
                  <a:srgbClr val="657B83"/>
                </a:solidFill>
                <a:latin typeface="Menlo"/>
                <a:ea typeface="Menlo"/>
                <a:cs typeface="Menlo"/>
                <a:sym typeface="Menlo"/>
              </a:defRPr>
            </a:pPr>
            <a:r>
              <a:rPr>
                <a:solidFill>
                  <a:srgbClr val="2F2F2F"/>
                </a:solidFill>
                <a:latin typeface="Helvetica"/>
                <a:ea typeface="Helvetica"/>
                <a:cs typeface="Helvetica"/>
                <a:sym typeface="Helvetica"/>
              </a:rPr>
              <a:t>可以看出</a:t>
            </a:r>
            <a:r>
              <a:t>webpack</a:t>
            </a:r>
            <a:r>
              <a:rPr>
                <a:solidFill>
                  <a:srgbClr val="2F2F2F"/>
                </a:solidFill>
                <a:latin typeface="Helvetica"/>
                <a:ea typeface="Helvetica"/>
                <a:cs typeface="Helvetica"/>
                <a:sym typeface="Helvetica"/>
              </a:rPr>
              <a:t>同时编译了</a:t>
            </a:r>
            <a:r>
              <a:t>main.js</a:t>
            </a:r>
            <a:r>
              <a:rPr>
                <a:solidFill>
                  <a:srgbClr val="2F2F2F"/>
                </a:solidFill>
                <a:latin typeface="Helvetica"/>
                <a:ea typeface="Helvetica"/>
                <a:cs typeface="Helvetica"/>
                <a:sym typeface="Helvetica"/>
              </a:rPr>
              <a:t> 和</a:t>
            </a:r>
            <a:r>
              <a:t>Greeter,js</a:t>
            </a:r>
            <a:r>
              <a:rPr>
                <a:solidFill>
                  <a:srgbClr val="2F2F2F"/>
                </a:solidFill>
                <a:latin typeface="Helvetica"/>
                <a:ea typeface="Helvetica"/>
                <a:cs typeface="Helvetica"/>
                <a:sym typeface="Helvetica"/>
              </a:rPr>
              <a:t>,现在打开</a:t>
            </a:r>
            <a:r>
              <a:t>index.html</a:t>
            </a:r>
            <a:r>
              <a:rPr>
                <a:solidFill>
                  <a:srgbClr val="2F2F2F"/>
                </a:solidFill>
                <a:latin typeface="Helvetica"/>
                <a:ea typeface="Helvetica"/>
                <a:cs typeface="Helvetica"/>
                <a:sym typeface="Helvetica"/>
              </a:rPr>
              <a:t>,可以看到如下结果</a:t>
            </a:r>
          </a:p>
        </p:txBody>
      </p:sp>
      <p:pic>
        <p:nvPicPr>
          <p:cNvPr id="155" name="图像" descr="图像"/>
          <p:cNvPicPr>
            <a:picLocks noChangeAspect="1"/>
          </p:cNvPicPr>
          <p:nvPr/>
        </p:nvPicPr>
        <p:blipFill>
          <a:blip r:embed="rId2">
            <a:extLst/>
          </a:blip>
          <a:stretch>
            <a:fillRect/>
          </a:stretch>
        </p:blipFill>
        <p:spPr>
          <a:xfrm>
            <a:off x="910166" y="2908002"/>
            <a:ext cx="8407401" cy="45212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通过配置文件来使用Webpack"/>
          <p:cNvSpPr txBox="1"/>
          <p:nvPr>
            <p:ph type="title"/>
          </p:nvPr>
        </p:nvSpPr>
        <p:spPr>
          <a:prstGeom prst="rect">
            <a:avLst/>
          </a:prstGeom>
        </p:spPr>
        <p:txBody>
          <a:bodyPr/>
          <a:lstStyle/>
          <a:p>
            <a:pPr defTabSz="457200">
              <a:lnSpc>
                <a:spcPts val="8400"/>
              </a:lnSpc>
              <a:spcBef>
                <a:spcPts val="1500"/>
              </a:spcBef>
              <a:defRPr b="1">
                <a:solidFill>
                  <a:srgbClr val="2F2F2F"/>
                </a:solidFill>
                <a:latin typeface="Helvetica"/>
                <a:ea typeface="Helvetica"/>
                <a:cs typeface="Helvetica"/>
                <a:sym typeface="Helvetica"/>
              </a:defRPr>
            </a:pPr>
            <a:r>
              <a:t>通过配置文件来使用</a:t>
            </a:r>
            <a:r>
              <a:rPr>
                <a:solidFill>
                  <a:srgbClr val="657B83"/>
                </a:solidFill>
                <a:latin typeface="Menlo"/>
                <a:ea typeface="Menlo"/>
                <a:cs typeface="Menlo"/>
                <a:sym typeface="Menlo"/>
              </a:rPr>
              <a:t>Webpack</a:t>
            </a:r>
          </a:p>
        </p:txBody>
      </p:sp>
      <p:sp>
        <p:nvSpPr>
          <p:cNvPr id="158" name="在当前练习文件夹的根目录下新建一个名为webpack.config.js的文…"/>
          <p:cNvSpPr txBox="1"/>
          <p:nvPr>
            <p:ph type="body" idx="1"/>
          </p:nvPr>
        </p:nvSpPr>
        <p:spPr>
          <a:prstGeom prst="rect">
            <a:avLst/>
          </a:prstGeom>
        </p:spPr>
        <p:txBody>
          <a:bodyPr/>
          <a:lstStyle/>
          <a:p>
            <a:pPr defTabSz="457200">
              <a:lnSpc>
                <a:spcPts val="4600"/>
              </a:lnSpc>
              <a:defRPr>
                <a:solidFill>
                  <a:srgbClr val="2F2F2F"/>
                </a:solidFill>
                <a:latin typeface="Helvetica"/>
                <a:ea typeface="Helvetica"/>
                <a:cs typeface="Helvetica"/>
                <a:sym typeface="Helvetica"/>
              </a:defRPr>
            </a:pPr>
            <a:r>
              <a:t>在当前练习文件夹的根目录下新建一个名为</a:t>
            </a:r>
            <a:r>
              <a:rPr>
                <a:solidFill>
                  <a:srgbClr val="657B83"/>
                </a:solidFill>
                <a:latin typeface="Menlo"/>
                <a:ea typeface="Menlo"/>
                <a:cs typeface="Menlo"/>
                <a:sym typeface="Menlo"/>
              </a:rPr>
              <a:t>webpack.config.js</a:t>
            </a:r>
            <a:r>
              <a:t>的文</a:t>
            </a:r>
          </a:p>
          <a:p>
            <a:pPr defTabSz="457200">
              <a:lnSpc>
                <a:spcPts val="4600"/>
              </a:lnSpc>
              <a:defRPr>
                <a:solidFill>
                  <a:srgbClr val="2F2F2F"/>
                </a:solidFill>
                <a:latin typeface="Helvetica"/>
                <a:ea typeface="Helvetica"/>
                <a:cs typeface="Helvetica"/>
                <a:sym typeface="Helvetica"/>
              </a:defRPr>
            </a:pPr>
          </a:p>
          <a:p>
            <a:pPr defTabSz="457200">
              <a:lnSpc>
                <a:spcPts val="4600"/>
              </a:lnSpc>
              <a:defRPr>
                <a:solidFill>
                  <a:srgbClr val="2F2F2F"/>
                </a:solidFill>
                <a:latin typeface="Helvetica"/>
                <a:ea typeface="Helvetica"/>
                <a:cs typeface="Helvetica"/>
                <a:sym typeface="Helvetica"/>
              </a:defRPr>
            </a:pPr>
          </a:p>
          <a:p>
            <a:pPr defTabSz="457200">
              <a:lnSpc>
                <a:spcPct val="100000"/>
              </a:lnSpc>
              <a:defRPr>
                <a:solidFill>
                  <a:srgbClr val="4F5D66"/>
                </a:solidFill>
                <a:latin typeface="Consolas"/>
                <a:ea typeface="Consolas"/>
                <a:cs typeface="Consolas"/>
                <a:sym typeface="Consolas"/>
              </a:defRPr>
            </a:pPr>
            <a:r>
              <a:t>module.exports </a:t>
            </a:r>
            <a:r>
              <a:rPr>
                <a:solidFill>
                  <a:srgbClr val="698906"/>
                </a:solidFill>
              </a:rPr>
              <a:t>= </a:t>
            </a:r>
            <a:r>
              <a:t>{</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  entry:  __dirname </a:t>
            </a:r>
            <a:r>
              <a:rPr>
                <a:solidFill>
                  <a:srgbClr val="698906"/>
                </a:solidFill>
              </a:rPr>
              <a:t>+ </a:t>
            </a:r>
            <a:r>
              <a:rPr>
                <a:solidFill>
                  <a:srgbClr val="289C97"/>
                </a:solidFill>
              </a:rPr>
              <a:t>"/app/main.js"</a:t>
            </a:r>
            <a:r>
              <a:t>,</a:t>
            </a:r>
            <a:r>
              <a:rPr>
                <a:solidFill>
                  <a:srgbClr val="A5B2B9"/>
                </a:solidFill>
              </a:rPr>
              <a:t>//已多次提及的唯一入口文件</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 </a:t>
            </a:r>
            <a:r>
              <a:rPr>
                <a:solidFill>
                  <a:srgbClr val="000000"/>
                </a:solidFill>
              </a:rPr>
              <a:t> </a:t>
            </a:r>
            <a:r>
              <a:t>output: {</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    path: __dirname </a:t>
            </a:r>
            <a:r>
              <a:rPr>
                <a:solidFill>
                  <a:srgbClr val="698906"/>
                </a:solidFill>
              </a:rPr>
              <a:t>+ </a:t>
            </a:r>
            <a:r>
              <a:rPr>
                <a:solidFill>
                  <a:srgbClr val="289C97"/>
                </a:solidFill>
              </a:rPr>
              <a:t>"/public"</a:t>
            </a:r>
            <a:r>
              <a:t>,</a:t>
            </a:r>
            <a:r>
              <a:rPr>
                <a:solidFill>
                  <a:srgbClr val="A5B2B9"/>
                </a:solidFill>
              </a:rPr>
              <a:t>//打包后的文件存放的地方</a:t>
            </a:r>
            <a:endParaRPr>
              <a:solidFill>
                <a:srgbClr val="000000"/>
              </a:solidFill>
            </a:endParaRPr>
          </a:p>
          <a:p>
            <a:pPr defTabSz="457200">
              <a:lnSpc>
                <a:spcPct val="100000"/>
              </a:lnSpc>
              <a:defRPr>
                <a:solidFill>
                  <a:srgbClr val="A5B2B9"/>
                </a:solidFill>
                <a:latin typeface="Consolas"/>
                <a:ea typeface="Consolas"/>
                <a:cs typeface="Consolas"/>
                <a:sym typeface="Consolas"/>
              </a:defRPr>
            </a:pPr>
            <a:r>
              <a:rPr>
                <a:solidFill>
                  <a:srgbClr val="4F5D66"/>
                </a:solidFill>
              </a:rPr>
              <a:t>   </a:t>
            </a:r>
            <a:r>
              <a:rPr>
                <a:solidFill>
                  <a:srgbClr val="000000"/>
                </a:solidFill>
              </a:rPr>
              <a:t> </a:t>
            </a:r>
            <a:r>
              <a:rPr>
                <a:solidFill>
                  <a:srgbClr val="4F5D66"/>
                </a:solidFill>
              </a:rPr>
              <a:t>filename: </a:t>
            </a:r>
            <a:r>
              <a:rPr>
                <a:solidFill>
                  <a:srgbClr val="289C97"/>
                </a:solidFill>
              </a:rPr>
              <a:t>"bundle.js"</a:t>
            </a:r>
            <a:r>
              <a:t>//打包后输出文件的文件名</a:t>
            </a:r>
            <a:endParaRPr>
              <a:solidFill>
                <a:srgbClr val="000000"/>
              </a:solidFill>
            </a:endParaRPr>
          </a:p>
          <a:p>
            <a:pPr defTabSz="457200">
              <a:lnSpc>
                <a:spcPct val="100000"/>
              </a:lnSpc>
              <a:defRPr>
                <a:latin typeface="Consolas"/>
                <a:ea typeface="Consolas"/>
                <a:cs typeface="Consolas"/>
                <a:sym typeface="Consolas"/>
              </a:defRPr>
            </a:pPr>
            <a:r>
              <a:t>  </a:t>
            </a:r>
            <a:r>
              <a:rPr>
                <a:solidFill>
                  <a:srgbClr val="4F5D66"/>
                </a:solidFill>
              </a:rPr>
              <a:t>}</a:t>
            </a:r>
          </a:p>
          <a:p>
            <a:pPr defTabSz="457200">
              <a:lnSpc>
                <a:spcPct val="100000"/>
              </a:lnSpc>
              <a:defRPr>
                <a:solidFill>
                  <a:srgbClr val="4F5D66"/>
                </a:solidFill>
                <a:latin typeface="Consolas"/>
                <a:ea typeface="Consolas"/>
                <a:cs typeface="Consolas"/>
                <a:sym typeface="Consolas"/>
              </a:defRPr>
            </a:pPr>
            <a:r>
              <a:t>}</a:t>
            </a:r>
          </a:p>
          <a:p>
            <a:pPr defTabSz="457200">
              <a:lnSpc>
                <a:spcPct val="100000"/>
              </a:lnSpc>
              <a:defRPr>
                <a:solidFill>
                  <a:srgbClr val="4F5D66"/>
                </a:solidFill>
                <a:latin typeface="Consolas"/>
                <a:ea typeface="Consolas"/>
                <a:cs typeface="Consolas"/>
                <a:sym typeface="Consolas"/>
              </a:defRPr>
            </a:pPr>
          </a:p>
          <a:p>
            <a:pPr defTabSz="457200">
              <a:lnSpc>
                <a:spcPct val="100000"/>
              </a:lnSpc>
              <a:defRPr>
                <a:solidFill>
                  <a:srgbClr val="4F5D66"/>
                </a:solidFill>
                <a:latin typeface="Consolas"/>
                <a:ea typeface="Consolas"/>
                <a:cs typeface="Consolas"/>
                <a:sym typeface="Consolas"/>
              </a:defRPr>
            </a:pPr>
            <a:r>
              <a:t>然后在命令行直接执行</a:t>
            </a:r>
          </a:p>
          <a:p>
            <a:pPr defTabSz="457200">
              <a:lnSpc>
                <a:spcPct val="100000"/>
              </a:lnSpc>
              <a:defRPr>
                <a:solidFill>
                  <a:srgbClr val="4F5D66"/>
                </a:solidFill>
                <a:latin typeface="Consolas"/>
                <a:ea typeface="Consolas"/>
                <a:cs typeface="Consolas"/>
                <a:sym typeface="Consolas"/>
              </a:defRPr>
            </a:pPr>
            <a:r>
              <a:t>webpack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使用npm build来执行打包"/>
          <p:cNvSpPr txBox="1"/>
          <p:nvPr>
            <p:ph type="title"/>
          </p:nvPr>
        </p:nvSpPr>
        <p:spPr>
          <a:prstGeom prst="rect">
            <a:avLst/>
          </a:prstGeom>
        </p:spPr>
        <p:txBody>
          <a:bodyPr/>
          <a:lstStyle/>
          <a:p>
            <a:pPr/>
            <a:r>
              <a:t>使用npm build来执行打包</a:t>
            </a:r>
          </a:p>
        </p:txBody>
      </p:sp>
      <p:pic>
        <p:nvPicPr>
          <p:cNvPr id="161" name="图像" descr="图像"/>
          <p:cNvPicPr>
            <a:picLocks noChangeAspect="1"/>
          </p:cNvPicPr>
          <p:nvPr/>
        </p:nvPicPr>
        <p:blipFill>
          <a:blip r:embed="rId2">
            <a:extLst/>
          </a:blip>
          <a:stretch>
            <a:fillRect/>
          </a:stretch>
        </p:blipFill>
        <p:spPr>
          <a:xfrm>
            <a:off x="982133" y="2878666"/>
            <a:ext cx="9448801" cy="46736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生成Source Maps（使调试更容易）"/>
          <p:cNvSpPr txBox="1"/>
          <p:nvPr>
            <p:ph type="title"/>
          </p:nvPr>
        </p:nvSpPr>
        <p:spPr>
          <a:prstGeom prst="rect">
            <a:avLst/>
          </a:prstGeom>
        </p:spPr>
        <p:txBody>
          <a:bodyPr/>
          <a:lstStyle>
            <a:lvl1pPr defTabSz="457200">
              <a:lnSpc>
                <a:spcPts val="8400"/>
              </a:lnSpc>
              <a:spcBef>
                <a:spcPts val="1500"/>
              </a:spcBef>
              <a:defRPr b="1">
                <a:solidFill>
                  <a:srgbClr val="2F2F2F"/>
                </a:solidFill>
                <a:latin typeface="Helvetica"/>
                <a:ea typeface="Helvetica"/>
                <a:cs typeface="Helvetica"/>
                <a:sym typeface="Helvetica"/>
              </a:defRPr>
            </a:lvl1pPr>
          </a:lstStyle>
          <a:p>
            <a:pPr/>
            <a:r>
              <a:t>生成Source Maps（使调试更容易）</a:t>
            </a:r>
          </a:p>
        </p:txBody>
      </p:sp>
      <p:sp>
        <p:nvSpPr>
          <p:cNvPr id="164" name="通过简单的配置，webpack就可以在打包时为我们生成的source maps，这为我们提供了一种对应编译文件和源文件的方法，使得编译后的代码可读性更高，也更容易调试。…"/>
          <p:cNvSpPr txBox="1"/>
          <p:nvPr>
            <p:ph type="body" sz="quarter" idx="1"/>
          </p:nvPr>
        </p:nvSpPr>
        <p:spPr>
          <a:xfrm>
            <a:off x="783166" y="2844800"/>
            <a:ext cx="3768792" cy="6286500"/>
          </a:xfrm>
          <a:prstGeom prst="rect">
            <a:avLst/>
          </a:prstGeom>
        </p:spPr>
        <p:txBody>
          <a:bodyPr/>
          <a:lstStyle/>
          <a:p>
            <a:pPr defTabSz="457200">
              <a:lnSpc>
                <a:spcPct val="130000"/>
              </a:lnSpc>
              <a:defRPr sz="2000">
                <a:solidFill>
                  <a:srgbClr val="2F2F2F"/>
                </a:solidFill>
                <a:latin typeface="Helvetica"/>
                <a:ea typeface="Helvetica"/>
                <a:cs typeface="Helvetica"/>
                <a:sym typeface="Helvetica"/>
              </a:defRPr>
            </a:pPr>
            <a:r>
              <a:t>通过简单的配置，</a:t>
            </a:r>
            <a:r>
              <a:rPr>
                <a:solidFill>
                  <a:srgbClr val="657B83"/>
                </a:solidFill>
                <a:latin typeface="Menlo"/>
                <a:ea typeface="Menlo"/>
                <a:cs typeface="Menlo"/>
                <a:sym typeface="Menlo"/>
              </a:rPr>
              <a:t>webpack</a:t>
            </a:r>
            <a:r>
              <a:t>就可以在打包时为我们生成的</a:t>
            </a:r>
            <a:r>
              <a:rPr>
                <a:solidFill>
                  <a:srgbClr val="657B83"/>
                </a:solidFill>
                <a:latin typeface="Menlo"/>
                <a:ea typeface="Menlo"/>
                <a:cs typeface="Menlo"/>
                <a:sym typeface="Menlo"/>
              </a:rPr>
              <a:t>source maps</a:t>
            </a:r>
            <a:r>
              <a:t>，这为我们提供了一种对应编译文件和源文件的方法，使得编译后的代码可读性更高，也更容易调试。</a:t>
            </a:r>
          </a:p>
          <a:p>
            <a:pPr defTabSz="457200">
              <a:lnSpc>
                <a:spcPct val="130000"/>
              </a:lnSpc>
              <a:defRPr sz="2000">
                <a:solidFill>
                  <a:srgbClr val="2F2F2F"/>
                </a:solidFill>
                <a:latin typeface="Helvetica"/>
                <a:ea typeface="Helvetica"/>
                <a:cs typeface="Helvetica"/>
                <a:sym typeface="Helvetica"/>
              </a:defRPr>
            </a:pPr>
          </a:p>
          <a:p>
            <a:pPr defTabSz="457200">
              <a:lnSpc>
                <a:spcPct val="130000"/>
              </a:lnSpc>
              <a:defRPr sz="2000">
                <a:solidFill>
                  <a:srgbClr val="2F2F2F"/>
                </a:solidFill>
                <a:latin typeface="Helvetica"/>
                <a:ea typeface="Helvetica"/>
                <a:cs typeface="Helvetica"/>
                <a:sym typeface="Helvetica"/>
              </a:defRPr>
            </a:pPr>
            <a:r>
              <a:t>在</a:t>
            </a:r>
            <a:r>
              <a:rPr>
                <a:solidFill>
                  <a:srgbClr val="657B83"/>
                </a:solidFill>
                <a:latin typeface="Menlo"/>
                <a:ea typeface="Menlo"/>
                <a:cs typeface="Menlo"/>
                <a:sym typeface="Menlo"/>
              </a:rPr>
              <a:t>webpack</a:t>
            </a:r>
            <a:r>
              <a:t>的配置文件中配置</a:t>
            </a:r>
            <a:r>
              <a:rPr>
                <a:solidFill>
                  <a:srgbClr val="657B83"/>
                </a:solidFill>
                <a:latin typeface="Menlo"/>
                <a:ea typeface="Menlo"/>
                <a:cs typeface="Menlo"/>
                <a:sym typeface="Menlo"/>
              </a:rPr>
              <a:t>source maps</a:t>
            </a:r>
            <a:r>
              <a:t>，需要配置</a:t>
            </a:r>
            <a:r>
              <a:rPr>
                <a:solidFill>
                  <a:srgbClr val="657B83"/>
                </a:solidFill>
                <a:latin typeface="Menlo"/>
                <a:ea typeface="Menlo"/>
                <a:cs typeface="Menlo"/>
                <a:sym typeface="Menlo"/>
              </a:rPr>
              <a:t>devtool</a:t>
            </a:r>
            <a:r>
              <a:t>，它有以下四种不同的配置选项，各具优缺点，描述如下：</a:t>
            </a:r>
          </a:p>
          <a:p>
            <a:pPr defTabSz="457200">
              <a:lnSpc>
                <a:spcPct val="130000"/>
              </a:lnSpc>
              <a:defRPr sz="2000">
                <a:solidFill>
                  <a:srgbClr val="2F2F2F"/>
                </a:solidFill>
                <a:latin typeface="Helvetica"/>
                <a:ea typeface="Helvetica"/>
                <a:cs typeface="Helvetica"/>
                <a:sym typeface="Helvetica"/>
              </a:defRPr>
            </a:pPr>
          </a:p>
        </p:txBody>
      </p:sp>
      <p:pic>
        <p:nvPicPr>
          <p:cNvPr id="165" name="图像" descr="图像"/>
          <p:cNvPicPr>
            <a:picLocks noChangeAspect="1"/>
          </p:cNvPicPr>
          <p:nvPr/>
        </p:nvPicPr>
        <p:blipFill>
          <a:blip r:embed="rId2">
            <a:extLst/>
          </a:blip>
          <a:stretch>
            <a:fillRect/>
          </a:stretch>
        </p:blipFill>
        <p:spPr>
          <a:xfrm>
            <a:off x="4586816" y="2681816"/>
            <a:ext cx="8013701" cy="56769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上述选项由上到下打包速度越来越快，不过同时也具有越来越多的负面作用，较快的打包速度的后果就是对打包后的文件的的执行有一定影响。…"/>
          <p:cNvSpPr txBox="1"/>
          <p:nvPr>
            <p:ph type="body" idx="1"/>
          </p:nvPr>
        </p:nvSpPr>
        <p:spPr>
          <a:xfrm>
            <a:off x="952500" y="954484"/>
            <a:ext cx="11099801" cy="8312283"/>
          </a:xfrm>
          <a:prstGeom prst="rect">
            <a:avLst/>
          </a:prstGeom>
        </p:spPr>
        <p:txBody>
          <a:bodyPr/>
          <a:lstStyle/>
          <a:p>
            <a:pPr defTabSz="457200">
              <a:lnSpc>
                <a:spcPts val="4200"/>
              </a:lnSpc>
              <a:spcBef>
                <a:spcPts val="1200"/>
              </a:spcBef>
              <a:defRPr>
                <a:latin typeface="Courier"/>
                <a:ea typeface="Courier"/>
                <a:cs typeface="Courier"/>
                <a:sym typeface="Courier"/>
              </a:defRPr>
            </a:pPr>
            <a:r>
              <a:t>上述选项由上到下打包速度越来越快，不过同时也具有越来越多的负面作用，较快的打包速度的后果就是对打包后的文件的的执行有一定影响。</a:t>
            </a:r>
          </a:p>
          <a:p>
            <a:pPr defTabSz="457200">
              <a:lnSpc>
                <a:spcPts val="4200"/>
              </a:lnSpc>
              <a:spcBef>
                <a:spcPts val="1200"/>
              </a:spcBef>
              <a:defRPr>
                <a:latin typeface="Courier"/>
                <a:ea typeface="Courier"/>
                <a:cs typeface="Courier"/>
                <a:sym typeface="Courier"/>
              </a:defRPr>
            </a:pPr>
            <a:r>
              <a:t>对小到中型的项目中，eval-source-map是一个很好的选项，再次强调你只应该开发阶段使用它，我们继续对上文新建的webpack.config.js，进行如下配置:</a:t>
            </a:r>
          </a:p>
          <a:p>
            <a:pPr defTabSz="457200">
              <a:lnSpc>
                <a:spcPts val="4200"/>
              </a:lnSpc>
              <a:defRPr>
                <a:latin typeface="Courier"/>
                <a:ea typeface="Courier"/>
                <a:cs typeface="Courier"/>
                <a:sym typeface="Courier"/>
              </a:defRPr>
            </a:pPr>
          </a:p>
          <a:p>
            <a:pPr defTabSz="457200">
              <a:lnSpc>
                <a:spcPts val="4200"/>
              </a:lnSpc>
              <a:defRPr>
                <a:latin typeface="Courier"/>
                <a:ea typeface="Courier"/>
                <a:cs typeface="Courier"/>
                <a:sym typeface="Courier"/>
              </a:defRPr>
            </a:pPr>
            <a:r>
              <a:t>module.exports = {</a:t>
            </a:r>
          </a:p>
          <a:p>
            <a:pPr defTabSz="457200">
              <a:lnSpc>
                <a:spcPts val="4200"/>
              </a:lnSpc>
              <a:defRPr>
                <a:latin typeface="Courier"/>
                <a:ea typeface="Courier"/>
                <a:cs typeface="Courier"/>
                <a:sym typeface="Courier"/>
              </a:defRPr>
            </a:pPr>
            <a:r>
              <a:t>  devtool: 'eval-source-map',</a:t>
            </a:r>
          </a:p>
          <a:p>
            <a:pPr defTabSz="457200">
              <a:lnSpc>
                <a:spcPts val="4200"/>
              </a:lnSpc>
              <a:defRPr>
                <a:latin typeface="Courier"/>
                <a:ea typeface="Courier"/>
                <a:cs typeface="Courier"/>
                <a:sym typeface="Courier"/>
              </a:defRPr>
            </a:pPr>
            <a:r>
              <a:t>  entry:  __dirname + "/app/main.js",</a:t>
            </a:r>
          </a:p>
          <a:p>
            <a:pPr defTabSz="457200">
              <a:lnSpc>
                <a:spcPts val="4200"/>
              </a:lnSpc>
              <a:defRPr>
                <a:latin typeface="Courier"/>
                <a:ea typeface="Courier"/>
                <a:cs typeface="Courier"/>
                <a:sym typeface="Courier"/>
              </a:defRPr>
            </a:pPr>
            <a:r>
              <a:t>  output: {</a:t>
            </a:r>
          </a:p>
          <a:p>
            <a:pPr defTabSz="457200">
              <a:lnSpc>
                <a:spcPts val="4200"/>
              </a:lnSpc>
              <a:defRPr>
                <a:latin typeface="Courier"/>
                <a:ea typeface="Courier"/>
                <a:cs typeface="Courier"/>
                <a:sym typeface="Courier"/>
              </a:defRPr>
            </a:pPr>
            <a:r>
              <a:t>    path: __dirname + "/public",</a:t>
            </a:r>
          </a:p>
          <a:p>
            <a:pPr defTabSz="457200">
              <a:lnSpc>
                <a:spcPts val="4200"/>
              </a:lnSpc>
              <a:defRPr>
                <a:latin typeface="Courier"/>
                <a:ea typeface="Courier"/>
                <a:cs typeface="Courier"/>
                <a:sym typeface="Courier"/>
              </a:defRPr>
            </a:pPr>
            <a:r>
              <a:t>    filename: "bundle.js"</a:t>
            </a:r>
          </a:p>
          <a:p>
            <a:pPr defTabSz="457200">
              <a:lnSpc>
                <a:spcPts val="4200"/>
              </a:lnSpc>
              <a:defRPr>
                <a:latin typeface="Courier"/>
                <a:ea typeface="Courier"/>
                <a:cs typeface="Courier"/>
                <a:sym typeface="Courier"/>
              </a:defRPr>
            </a:pPr>
            <a:r>
              <a:t>  }</a:t>
            </a:r>
          </a:p>
          <a:p>
            <a:pPr defTabSz="457200">
              <a:lnSpc>
                <a:spcPts val="4200"/>
              </a:lnSpc>
              <a:defRPr>
                <a:latin typeface="Courier"/>
                <a:ea typeface="Courier"/>
                <a:cs typeface="Courier"/>
                <a:sym typeface="Courier"/>
              </a:defRPr>
            </a:pPr>
            <a:r>
              <a:t>}</a:t>
            </a:r>
          </a:p>
          <a:p>
            <a:pPr defTabSz="457200">
              <a:lnSpc>
                <a:spcPts val="4200"/>
              </a:lnSpc>
              <a:defRPr>
                <a:latin typeface="Courier"/>
                <a:ea typeface="Courier"/>
                <a:cs typeface="Courier"/>
                <a:sym typeface="Courier"/>
              </a:defRPr>
            </a:pPr>
          </a:p>
          <a:p>
            <a:pPr defTabSz="457200">
              <a:lnSpc>
                <a:spcPts val="4600"/>
              </a:lnSpc>
              <a:defRPr>
                <a:solidFill>
                  <a:srgbClr val="2F2F2F"/>
                </a:solidFill>
                <a:latin typeface="Helvetica"/>
                <a:ea typeface="Helvetica"/>
                <a:cs typeface="Helvetica"/>
                <a:sym typeface="Helvetica"/>
              </a:defRPr>
            </a:pPr>
            <a:r>
              <a:rPr>
                <a:solidFill>
                  <a:srgbClr val="657B83"/>
                </a:solidFill>
                <a:latin typeface="Menlo"/>
                <a:ea typeface="Menlo"/>
                <a:cs typeface="Menlo"/>
                <a:sym typeface="Menlo"/>
              </a:rPr>
              <a:t>cheap-module-eval-source-map</a:t>
            </a:r>
            <a:r>
              <a:t>方法构建速度更快，但是不利于调试，推荐在大型项目考虑时间成本时使用。</a:t>
            </a:r>
          </a:p>
          <a:p>
            <a:pPr defTabSz="457200">
              <a:lnSpc>
                <a:spcPts val="4200"/>
              </a:lnSpc>
              <a:defRPr>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使用webpack构建本地服务器"/>
          <p:cNvSpPr txBox="1"/>
          <p:nvPr>
            <p:ph type="title"/>
          </p:nvPr>
        </p:nvSpPr>
        <p:spPr>
          <a:prstGeom prst="rect">
            <a:avLst/>
          </a:prstGeom>
        </p:spPr>
        <p:txBody>
          <a:bodyPr/>
          <a:lstStyle>
            <a:lvl1pPr defTabSz="457200">
              <a:lnSpc>
                <a:spcPts val="8400"/>
              </a:lnSpc>
              <a:spcBef>
                <a:spcPts val="1500"/>
              </a:spcBef>
              <a:defRPr b="1">
                <a:solidFill>
                  <a:srgbClr val="2F2F2F"/>
                </a:solidFill>
                <a:latin typeface="Helvetica"/>
                <a:ea typeface="Helvetica"/>
                <a:cs typeface="Helvetica"/>
                <a:sym typeface="Helvetica"/>
              </a:defRPr>
            </a:lvl1pPr>
          </a:lstStyle>
          <a:p>
            <a:pPr/>
            <a:r>
              <a:t>使用webpack构建本地服务器</a:t>
            </a:r>
          </a:p>
        </p:txBody>
      </p:sp>
      <p:sp>
        <p:nvSpPr>
          <p:cNvPr id="170" name="使用webpack-dev-server 让浏览器监听代码修改，自动刷新浏览器…"/>
          <p:cNvSpPr txBox="1"/>
          <p:nvPr>
            <p:ph type="body" idx="1"/>
          </p:nvPr>
        </p:nvSpPr>
        <p:spPr>
          <a:prstGeom prst="rect">
            <a:avLst/>
          </a:prstGeom>
        </p:spPr>
        <p:txBody>
          <a:bodyPr/>
          <a:lstStyle/>
          <a:p>
            <a:pPr/>
            <a:r>
              <a:t>使用webpack-dev-server 让浏览器监听代码修改，自动刷新浏览器</a:t>
            </a:r>
          </a:p>
          <a:p>
            <a:pPr/>
          </a:p>
          <a:p>
            <a:pPr/>
            <a:r>
              <a:t>安装 webpack-dev-server</a:t>
            </a:r>
          </a:p>
          <a:p>
            <a:pPr lvl="2" indent="457200" defTabSz="457200">
              <a:lnSpc>
                <a:spcPts val="4500"/>
              </a:lnSpc>
              <a:spcBef>
                <a:spcPts val="0"/>
              </a:spcBef>
              <a:defRPr>
                <a:solidFill>
                  <a:srgbClr val="657B83"/>
                </a:solidFill>
                <a:latin typeface="Menlo"/>
                <a:ea typeface="Menlo"/>
                <a:cs typeface="Menlo"/>
                <a:sym typeface="Menlo"/>
              </a:defRPr>
            </a:pPr>
            <a:r>
              <a:t>npm install --save-dev webpack-dev-server</a:t>
            </a:r>
          </a:p>
        </p:txBody>
      </p:sp>
      <p:pic>
        <p:nvPicPr>
          <p:cNvPr id="171" name="图像" descr="图像"/>
          <p:cNvPicPr>
            <a:picLocks noChangeAspect="1"/>
          </p:cNvPicPr>
          <p:nvPr/>
        </p:nvPicPr>
        <p:blipFill>
          <a:blip r:embed="rId2">
            <a:extLst/>
          </a:blip>
          <a:stretch>
            <a:fillRect/>
          </a:stretch>
        </p:blipFill>
        <p:spPr>
          <a:xfrm>
            <a:off x="1399116" y="5338530"/>
            <a:ext cx="7988301" cy="35306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什么是WebPack，为什么要使用它？"/>
          <p:cNvSpPr txBox="1"/>
          <p:nvPr>
            <p:ph type="title"/>
          </p:nvPr>
        </p:nvSpPr>
        <p:spPr>
          <a:xfrm>
            <a:off x="952500" y="3797300"/>
            <a:ext cx="11099800" cy="2159000"/>
          </a:xfrm>
          <a:prstGeom prst="rect">
            <a:avLst/>
          </a:prstGeom>
        </p:spPr>
        <p:txBody>
          <a:bodyPr/>
          <a:lstStyle>
            <a:lvl1pPr defTabSz="379729">
              <a:defRPr sz="2924"/>
            </a:lvl1pPr>
          </a:lstStyle>
          <a:p>
            <a:pPr/>
            <a:r>
              <a:t>什么是WebPack，为什么要使用它？</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把这些命令加到webpack的配置文件中，现在的配置文件webpack.config.js如下所示"/>
          <p:cNvSpPr txBox="1"/>
          <p:nvPr>
            <p:ph type="body" idx="1"/>
          </p:nvPr>
        </p:nvSpPr>
        <p:spPr>
          <a:xfrm>
            <a:off x="952500" y="1264046"/>
            <a:ext cx="11099801" cy="8002721"/>
          </a:xfrm>
          <a:prstGeom prst="rect">
            <a:avLst/>
          </a:prstGeom>
        </p:spPr>
        <p:txBody>
          <a:bodyPr/>
          <a:lstStyle/>
          <a:p>
            <a:pPr defTabSz="457200">
              <a:lnSpc>
                <a:spcPts val="4600"/>
              </a:lnSpc>
              <a:defRPr>
                <a:solidFill>
                  <a:srgbClr val="2F2F2F"/>
                </a:solidFill>
                <a:latin typeface="Helvetica"/>
                <a:ea typeface="Helvetica"/>
                <a:cs typeface="Helvetica"/>
                <a:sym typeface="Helvetica"/>
              </a:defRPr>
            </a:pPr>
            <a:r>
              <a:t>把这些命令加到webpack的配置文件中，现在的配置文件</a:t>
            </a:r>
            <a:r>
              <a:rPr>
                <a:solidFill>
                  <a:srgbClr val="657B83"/>
                </a:solidFill>
                <a:latin typeface="Menlo"/>
                <a:ea typeface="Menlo"/>
                <a:cs typeface="Menlo"/>
                <a:sym typeface="Menlo"/>
              </a:rPr>
              <a:t>webpack.config.js</a:t>
            </a:r>
            <a:r>
              <a:t>如下所示</a:t>
            </a:r>
          </a:p>
        </p:txBody>
      </p:sp>
      <p:pic>
        <p:nvPicPr>
          <p:cNvPr id="174" name="图像" descr="图像"/>
          <p:cNvPicPr>
            <a:picLocks noChangeAspect="1"/>
          </p:cNvPicPr>
          <p:nvPr/>
        </p:nvPicPr>
        <p:blipFill>
          <a:blip r:embed="rId2">
            <a:extLst/>
          </a:blip>
          <a:stretch>
            <a:fillRect/>
          </a:stretch>
        </p:blipFill>
        <p:spPr>
          <a:xfrm>
            <a:off x="1020233" y="3214356"/>
            <a:ext cx="9067801" cy="41021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在package.json中的scripts对象中添加如下命令，用以开启本地服务器："/>
          <p:cNvSpPr txBox="1"/>
          <p:nvPr>
            <p:ph type="body" idx="1"/>
          </p:nvPr>
        </p:nvSpPr>
        <p:spPr>
          <a:xfrm>
            <a:off x="952499" y="1337733"/>
            <a:ext cx="11099801" cy="6286501"/>
          </a:xfrm>
          <a:prstGeom prst="rect">
            <a:avLst/>
          </a:prstGeom>
        </p:spPr>
        <p:txBody>
          <a:bodyPr/>
          <a:lstStyle/>
          <a:p>
            <a:pPr defTabSz="457200">
              <a:lnSpc>
                <a:spcPts val="4600"/>
              </a:lnSpc>
              <a:defRPr>
                <a:solidFill>
                  <a:srgbClr val="2F2F2F"/>
                </a:solidFill>
                <a:latin typeface="Helvetica"/>
                <a:ea typeface="Helvetica"/>
                <a:cs typeface="Helvetica"/>
                <a:sym typeface="Helvetica"/>
              </a:defRPr>
            </a:pPr>
            <a:r>
              <a:t>在</a:t>
            </a:r>
            <a:r>
              <a:rPr>
                <a:solidFill>
                  <a:srgbClr val="657B83"/>
                </a:solidFill>
                <a:latin typeface="Menlo"/>
                <a:ea typeface="Menlo"/>
                <a:cs typeface="Menlo"/>
                <a:sym typeface="Menlo"/>
              </a:rPr>
              <a:t>package.json</a:t>
            </a:r>
            <a:r>
              <a:t>中的</a:t>
            </a:r>
            <a:r>
              <a:rPr>
                <a:solidFill>
                  <a:srgbClr val="657B83"/>
                </a:solidFill>
                <a:latin typeface="Menlo"/>
                <a:ea typeface="Menlo"/>
                <a:cs typeface="Menlo"/>
                <a:sym typeface="Menlo"/>
              </a:rPr>
              <a:t>scripts</a:t>
            </a:r>
            <a:r>
              <a:t>对象中添加如下命令，用以开启本地服务器：</a:t>
            </a:r>
          </a:p>
        </p:txBody>
      </p:sp>
      <p:pic>
        <p:nvPicPr>
          <p:cNvPr id="177" name="图像" descr="图像"/>
          <p:cNvPicPr>
            <a:picLocks noChangeAspect="1"/>
          </p:cNvPicPr>
          <p:nvPr/>
        </p:nvPicPr>
        <p:blipFill>
          <a:blip r:embed="rId2">
            <a:extLst/>
          </a:blip>
          <a:stretch>
            <a:fillRect/>
          </a:stretch>
        </p:blipFill>
        <p:spPr>
          <a:xfrm>
            <a:off x="946149" y="2506133"/>
            <a:ext cx="9283701" cy="55880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在终端中输入npm run server即可在本地的8080端口查看结果"/>
          <p:cNvSpPr txBox="1"/>
          <p:nvPr>
            <p:ph type="body" idx="1"/>
          </p:nvPr>
        </p:nvSpPr>
        <p:spPr>
          <a:xfrm>
            <a:off x="512233" y="728133"/>
            <a:ext cx="11099801" cy="6286501"/>
          </a:xfrm>
          <a:prstGeom prst="rect">
            <a:avLst/>
          </a:prstGeom>
        </p:spPr>
        <p:txBody>
          <a:bodyPr/>
          <a:lstStyle/>
          <a:p>
            <a:pPr defTabSz="457200">
              <a:lnSpc>
                <a:spcPts val="4200"/>
              </a:lnSpc>
              <a:defRPr>
                <a:solidFill>
                  <a:srgbClr val="657B83"/>
                </a:solidFill>
                <a:latin typeface="Menlo"/>
                <a:ea typeface="Menlo"/>
                <a:cs typeface="Menlo"/>
                <a:sym typeface="Menlo"/>
              </a:defRPr>
            </a:pPr>
            <a:r>
              <a:rPr>
                <a:solidFill>
                  <a:srgbClr val="2F2F2F"/>
                </a:solidFill>
                <a:latin typeface="Helvetica"/>
                <a:ea typeface="Helvetica"/>
                <a:cs typeface="Helvetica"/>
                <a:sym typeface="Helvetica"/>
              </a:rPr>
              <a:t>在终端中输入</a:t>
            </a:r>
            <a:r>
              <a:t>npm run server</a:t>
            </a:r>
            <a:r>
              <a:rPr>
                <a:solidFill>
                  <a:srgbClr val="2F2F2F"/>
                </a:solidFill>
                <a:latin typeface="Helvetica"/>
                <a:ea typeface="Helvetica"/>
                <a:cs typeface="Helvetica"/>
                <a:sym typeface="Helvetica"/>
              </a:rPr>
              <a:t>即可在本地的</a:t>
            </a:r>
            <a:r>
              <a:t>8080</a:t>
            </a:r>
            <a:r>
              <a:rPr>
                <a:solidFill>
                  <a:srgbClr val="2F2F2F"/>
                </a:solidFill>
                <a:latin typeface="Helvetica"/>
                <a:ea typeface="Helvetica"/>
                <a:cs typeface="Helvetica"/>
                <a:sym typeface="Helvetica"/>
              </a:rPr>
              <a:t>端口查看结果</a:t>
            </a:r>
            <a:endParaRPr>
              <a:solidFill>
                <a:srgbClr val="2F2F2F"/>
              </a:solidFill>
              <a:latin typeface="Helvetica"/>
              <a:ea typeface="Helvetica"/>
              <a:cs typeface="Helvetica"/>
              <a:sym typeface="Helvetica"/>
            </a:endParaRPr>
          </a:p>
          <a:p>
            <a:pPr defTabSz="457200">
              <a:lnSpc>
                <a:spcPts val="4200"/>
              </a:lnSpc>
              <a:defRPr>
                <a:solidFill>
                  <a:srgbClr val="657B83"/>
                </a:solidFill>
                <a:latin typeface="Menlo"/>
                <a:ea typeface="Menlo"/>
                <a:cs typeface="Menlo"/>
                <a:sym typeface="Menlo"/>
              </a:defRPr>
            </a:pPr>
            <a:endParaRPr>
              <a:solidFill>
                <a:srgbClr val="2F2F2F"/>
              </a:solidFill>
              <a:latin typeface="Helvetica"/>
              <a:ea typeface="Helvetica"/>
              <a:cs typeface="Helvetica"/>
              <a:sym typeface="Helvetica"/>
            </a:endParaRPr>
          </a:p>
        </p:txBody>
      </p:sp>
      <p:pic>
        <p:nvPicPr>
          <p:cNvPr id="180" name="图像" descr="图像"/>
          <p:cNvPicPr>
            <a:picLocks noChangeAspect="1"/>
          </p:cNvPicPr>
          <p:nvPr/>
        </p:nvPicPr>
        <p:blipFill>
          <a:blip r:embed="rId2">
            <a:extLst/>
          </a:blip>
          <a:stretch>
            <a:fillRect/>
          </a:stretch>
        </p:blipFill>
        <p:spPr>
          <a:xfrm>
            <a:off x="575733" y="1643229"/>
            <a:ext cx="11316038" cy="6923969"/>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使用Loaders"/>
          <p:cNvSpPr txBox="1"/>
          <p:nvPr>
            <p:ph type="title"/>
          </p:nvPr>
        </p:nvSpPr>
        <p:spPr>
          <a:xfrm>
            <a:off x="952499" y="1104899"/>
            <a:ext cx="11099801" cy="1075863"/>
          </a:xfrm>
          <a:prstGeom prst="rect">
            <a:avLst/>
          </a:prstGeom>
        </p:spPr>
        <p:txBody>
          <a:bodyPr/>
          <a:lstStyle/>
          <a:p>
            <a:pPr/>
            <a:r>
              <a:t>使用Loaders</a:t>
            </a:r>
          </a:p>
        </p:txBody>
      </p:sp>
      <p:sp>
        <p:nvSpPr>
          <p:cNvPr id="183" name="Loaders是webpack提供的最激动人心的功能之一了。通过使用不同的loader，webpack有能力调用外部的脚本或工具，实现对不同格式的文件的处理，比如说分析转换scss为css，或者把下一代的JS文件（ES6，ES7)转换为现代浏览器兼容的JS文件，对React的开发而言，合适的Loaders可以把React的中用到的JSX文件转换为JS文件。…"/>
          <p:cNvSpPr txBox="1"/>
          <p:nvPr>
            <p:ph type="body" idx="1"/>
          </p:nvPr>
        </p:nvSpPr>
        <p:spPr>
          <a:xfrm>
            <a:off x="1087966" y="2404533"/>
            <a:ext cx="11099801" cy="6286501"/>
          </a:xfrm>
          <a:prstGeom prst="rect">
            <a:avLst/>
          </a:prstGeom>
        </p:spPr>
        <p:txBody>
          <a:bodyPr/>
          <a:lstStyle/>
          <a:p>
            <a:pPr defTabSz="420623">
              <a:spcBef>
                <a:spcPts val="1100"/>
              </a:spcBef>
              <a:defRPr sz="2208">
                <a:latin typeface="Courier"/>
                <a:ea typeface="Courier"/>
                <a:cs typeface="Courier"/>
                <a:sym typeface="Courier"/>
              </a:defRPr>
            </a:pPr>
            <a:r>
              <a:t>Loaders是webpack提供的最激动人心的功能之一了。通过使用不同的loader，webpack有能力调用外部的脚本或工具，实现对不同格式的文件的处理，比如说分析转换scss为css，或者把下一代的JS文件（ES6，ES7)转换为现代浏览器兼容的JS文件，对React的开发而言，合适的Loaders可以把React的中用到的JSX文件转换为JS文件。</a:t>
            </a:r>
          </a:p>
          <a:p>
            <a:pPr defTabSz="420623">
              <a:spcBef>
                <a:spcPts val="1100"/>
              </a:spcBef>
              <a:defRPr sz="2208">
                <a:latin typeface="Courier"/>
                <a:ea typeface="Courier"/>
                <a:cs typeface="Courier"/>
                <a:sym typeface="Courier"/>
              </a:defRPr>
            </a:pPr>
            <a:r>
              <a:t>Loaders需要单独安装并且需要在webpack.config.js中的modules关键字下进行配置，Loaders的配置包括以下几方面：</a:t>
            </a:r>
          </a:p>
          <a:p>
            <a:pPr marL="420623" indent="-420623" defTabSz="420623">
              <a:tabLst>
                <a:tab pos="127000" algn="l"/>
                <a:tab pos="419100" algn="l"/>
              </a:tabLst>
              <a:defRPr sz="2208">
                <a:latin typeface="Courier"/>
                <a:ea typeface="Courier"/>
                <a:cs typeface="Courier"/>
                <a:sym typeface="Courier"/>
              </a:defRPr>
            </a:pPr>
            <a:r>
              <a:t>	</a:t>
            </a:r>
          </a:p>
          <a:p>
            <a:pPr marL="420623" indent="-420623" defTabSz="420623">
              <a:tabLst>
                <a:tab pos="127000" algn="l"/>
                <a:tab pos="419100" algn="l"/>
              </a:tabLst>
              <a:defRPr sz="2208">
                <a:latin typeface="Courier"/>
                <a:ea typeface="Courier"/>
                <a:cs typeface="Courier"/>
                <a:sym typeface="Courier"/>
              </a:defRPr>
            </a:pPr>
            <a:r>
              <a:t>	•	test：一个用以匹配loaders所处理文件的拓展名的正则表达式（必须）	</a:t>
            </a:r>
          </a:p>
          <a:p>
            <a:pPr marL="420623" indent="-420623" defTabSz="420623">
              <a:tabLst>
                <a:tab pos="127000" algn="l"/>
                <a:tab pos="419100" algn="l"/>
              </a:tabLst>
              <a:defRPr sz="2208">
                <a:latin typeface="Courier"/>
                <a:ea typeface="Courier"/>
                <a:cs typeface="Courier"/>
                <a:sym typeface="Courier"/>
              </a:defRPr>
            </a:pPr>
            <a:r>
              <a:t>	•	loader：loader的名称（必须）</a:t>
            </a:r>
          </a:p>
          <a:p>
            <a:pPr marL="420623" indent="-420623" defTabSz="420623">
              <a:tabLst>
                <a:tab pos="127000" algn="l"/>
                <a:tab pos="419100" algn="l"/>
              </a:tabLst>
              <a:defRPr sz="2208">
                <a:latin typeface="Courier"/>
                <a:ea typeface="Courier"/>
                <a:cs typeface="Courier"/>
                <a:sym typeface="Courier"/>
              </a:defRPr>
            </a:pPr>
            <a:r>
              <a:t>	•	include/exclude:手动添加必须处理的文件（文件夹）或屏蔽不需要处理的文件（文件夹）（可选）；</a:t>
            </a:r>
          </a:p>
          <a:p>
            <a:pPr marL="420623" indent="-420623" defTabSz="420623">
              <a:tabLst>
                <a:tab pos="127000" algn="l"/>
                <a:tab pos="419100" algn="l"/>
              </a:tabLst>
              <a:defRPr sz="2208">
                <a:latin typeface="Courier"/>
                <a:ea typeface="Courier"/>
                <a:cs typeface="Courier"/>
                <a:sym typeface="Courier"/>
              </a:defRPr>
            </a:pPr>
            <a:r>
              <a:t>	•	query：为loaders提供额外的设置选项（可选）</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把Greeter.js里的问候消息放在一个单独的JSON文件里,并通过合适的配置使Greeter.js可以读取该JSON文件的值，各文件修改后的代码如下：…"/>
          <p:cNvSpPr txBox="1"/>
          <p:nvPr>
            <p:ph type="body" idx="1"/>
          </p:nvPr>
        </p:nvSpPr>
        <p:spPr>
          <a:xfrm>
            <a:off x="952500" y="1236993"/>
            <a:ext cx="11099801" cy="8029774"/>
          </a:xfrm>
          <a:prstGeom prst="rect">
            <a:avLst/>
          </a:prstGeom>
        </p:spPr>
        <p:txBody>
          <a:bodyPr/>
          <a:lstStyle/>
          <a:p>
            <a:pPr defTabSz="457200">
              <a:lnSpc>
                <a:spcPts val="4600"/>
              </a:lnSpc>
              <a:spcBef>
                <a:spcPts val="2500"/>
              </a:spcBef>
              <a:defRPr>
                <a:solidFill>
                  <a:srgbClr val="2F2F2F"/>
                </a:solidFill>
                <a:latin typeface="Helvetica"/>
                <a:ea typeface="Helvetica"/>
                <a:cs typeface="Helvetica"/>
                <a:sym typeface="Helvetica"/>
              </a:defRPr>
            </a:pPr>
            <a:r>
              <a:t>把</a:t>
            </a:r>
            <a:r>
              <a:rPr>
                <a:solidFill>
                  <a:srgbClr val="657B83"/>
                </a:solidFill>
                <a:latin typeface="Menlo"/>
                <a:ea typeface="Menlo"/>
                <a:cs typeface="Menlo"/>
                <a:sym typeface="Menlo"/>
              </a:rPr>
              <a:t>Greeter.js</a:t>
            </a:r>
            <a:r>
              <a:t>里的问候消息放在一个单独的JSON文件里,并通过合适的配置使</a:t>
            </a:r>
            <a:r>
              <a:rPr>
                <a:solidFill>
                  <a:srgbClr val="657B83"/>
                </a:solidFill>
                <a:latin typeface="Menlo"/>
                <a:ea typeface="Menlo"/>
                <a:cs typeface="Menlo"/>
                <a:sym typeface="Menlo"/>
              </a:rPr>
              <a:t>Greeter.js</a:t>
            </a:r>
            <a:r>
              <a:t>可以读取该JSON文件的值，各文件修改后的代码如下：</a:t>
            </a:r>
          </a:p>
          <a:p>
            <a:pPr defTabSz="457200">
              <a:lnSpc>
                <a:spcPts val="4600"/>
              </a:lnSpc>
              <a:spcBef>
                <a:spcPts val="2500"/>
              </a:spcBef>
              <a:defRPr>
                <a:solidFill>
                  <a:srgbClr val="2F2F2F"/>
                </a:solidFill>
                <a:latin typeface="Helvetica"/>
                <a:ea typeface="Helvetica"/>
                <a:cs typeface="Helvetica"/>
                <a:sym typeface="Helvetica"/>
              </a:defRPr>
            </a:pPr>
            <a:r>
              <a:t>在app文件夹中创建带有问候信息的JSON文件(命名为</a:t>
            </a:r>
            <a:r>
              <a:rPr>
                <a:solidFill>
                  <a:srgbClr val="657B83"/>
                </a:solidFill>
                <a:latin typeface="Menlo"/>
                <a:ea typeface="Menlo"/>
                <a:cs typeface="Menlo"/>
                <a:sym typeface="Menlo"/>
              </a:rPr>
              <a:t>config.json</a:t>
            </a:r>
            <a:r>
              <a:t>)</a:t>
            </a:r>
          </a:p>
          <a:p>
            <a:pPr defTabSz="457200">
              <a:lnSpc>
                <a:spcPts val="4600"/>
              </a:lnSpc>
              <a:spcBef>
                <a:spcPts val="2500"/>
              </a:spcBef>
              <a:defRPr>
                <a:solidFill>
                  <a:srgbClr val="2F2F2F"/>
                </a:solidFill>
                <a:latin typeface="Helvetica"/>
                <a:ea typeface="Helvetica"/>
                <a:cs typeface="Helvetica"/>
                <a:sym typeface="Helvetica"/>
              </a:defRPr>
            </a:pPr>
          </a:p>
          <a:p>
            <a:pPr defTabSz="457200">
              <a:lnSpc>
                <a:spcPts val="4500"/>
              </a:lnSpc>
              <a:defRPr>
                <a:solidFill>
                  <a:srgbClr val="657B83"/>
                </a:solidFill>
                <a:latin typeface="Menlo"/>
                <a:ea typeface="Menlo"/>
                <a:cs typeface="Menlo"/>
                <a:sym typeface="Menlo"/>
              </a:defRPr>
            </a:pPr>
            <a:r>
              <a:t>{</a:t>
            </a:r>
          </a:p>
          <a:p>
            <a:pPr defTabSz="457200">
              <a:lnSpc>
                <a:spcPts val="4500"/>
              </a:lnSpc>
              <a:defRPr>
                <a:solidFill>
                  <a:srgbClr val="2AA198"/>
                </a:solidFill>
                <a:latin typeface="Menlo"/>
                <a:ea typeface="Menlo"/>
                <a:cs typeface="Menlo"/>
                <a:sym typeface="Menlo"/>
              </a:defRPr>
            </a:pPr>
            <a:r>
              <a:rPr>
                <a:solidFill>
                  <a:srgbClr val="657B83"/>
                </a:solidFill>
              </a:rPr>
              <a:t>  "greetText": </a:t>
            </a:r>
            <a:r>
              <a:t>"Hi there and greetings from JSON!"</a:t>
            </a:r>
            <a:endParaRPr>
              <a:solidFill>
                <a:srgbClr val="657B83"/>
              </a:solidFill>
            </a:endParaRPr>
          </a:p>
          <a:p>
            <a:pPr defTabSz="457200">
              <a:lnSpc>
                <a:spcPts val="4500"/>
              </a:lnSpc>
              <a:defRPr>
                <a:solidFill>
                  <a:srgbClr val="657B83"/>
                </a:solidFill>
                <a:latin typeface="Menlo"/>
                <a:ea typeface="Menlo"/>
                <a:cs typeface="Menlo"/>
                <a:sym typeface="Menlo"/>
              </a:defRPr>
            </a:pPr>
            <a:r>
              <a:t>}</a:t>
            </a:r>
          </a:p>
          <a:p>
            <a:pPr defTabSz="457200">
              <a:lnSpc>
                <a:spcPts val="4500"/>
              </a:lnSpc>
              <a:defRPr>
                <a:solidFill>
                  <a:srgbClr val="657B83"/>
                </a:solidFill>
                <a:latin typeface="Menlo"/>
                <a:ea typeface="Menlo"/>
                <a:cs typeface="Menlo"/>
                <a:sym typeface="Menlo"/>
              </a:defRPr>
            </a:pPr>
          </a:p>
          <a:p>
            <a:pPr defTabSz="457200">
              <a:lnSpc>
                <a:spcPts val="4500"/>
              </a:lnSpc>
              <a:defRPr>
                <a:solidFill>
                  <a:srgbClr val="657B83"/>
                </a:solidFill>
                <a:latin typeface="Menlo"/>
                <a:ea typeface="Menlo"/>
                <a:cs typeface="Menlo"/>
                <a:sym typeface="Menlo"/>
              </a:defRPr>
            </a:pPr>
          </a:p>
          <a:p>
            <a:pPr defTabSz="457200">
              <a:lnSpc>
                <a:spcPts val="4200"/>
              </a:lnSpc>
              <a:defRPr>
                <a:latin typeface="Courier"/>
                <a:ea typeface="Courier"/>
                <a:cs typeface="Courier"/>
                <a:sym typeface="Courier"/>
              </a:defRPr>
            </a:pPr>
            <a:r>
              <a:t>var config = require('./config.json');</a:t>
            </a:r>
          </a:p>
          <a:p>
            <a:pPr defTabSz="457200">
              <a:lnSpc>
                <a:spcPts val="4200"/>
              </a:lnSpc>
              <a:defRPr>
                <a:latin typeface="Courier"/>
                <a:ea typeface="Courier"/>
                <a:cs typeface="Courier"/>
                <a:sym typeface="Courier"/>
              </a:defRPr>
            </a:pPr>
          </a:p>
          <a:p>
            <a:pPr defTabSz="457200">
              <a:lnSpc>
                <a:spcPts val="4200"/>
              </a:lnSpc>
              <a:defRPr>
                <a:latin typeface="Courier"/>
                <a:ea typeface="Courier"/>
                <a:cs typeface="Courier"/>
                <a:sym typeface="Courier"/>
              </a:defRPr>
            </a:pPr>
            <a:r>
              <a:t>module.exports = function() {</a:t>
            </a:r>
          </a:p>
          <a:p>
            <a:pPr defTabSz="457200">
              <a:lnSpc>
                <a:spcPts val="4200"/>
              </a:lnSpc>
              <a:defRPr>
                <a:latin typeface="Courier"/>
                <a:ea typeface="Courier"/>
                <a:cs typeface="Courier"/>
                <a:sym typeface="Courier"/>
              </a:defRPr>
            </a:pPr>
            <a:r>
              <a:t>  var greet = document.createElement('div');</a:t>
            </a:r>
          </a:p>
          <a:p>
            <a:pPr defTabSz="457200">
              <a:lnSpc>
                <a:spcPts val="4200"/>
              </a:lnSpc>
              <a:defRPr>
                <a:latin typeface="Courier"/>
                <a:ea typeface="Courier"/>
                <a:cs typeface="Courier"/>
                <a:sym typeface="Courier"/>
              </a:defRPr>
            </a:pPr>
            <a:r>
              <a:t>  greet.textContent = config.greetText;</a:t>
            </a:r>
          </a:p>
          <a:p>
            <a:pPr defTabSz="457200">
              <a:lnSpc>
                <a:spcPts val="4200"/>
              </a:lnSpc>
              <a:defRPr>
                <a:latin typeface="Courier"/>
                <a:ea typeface="Courier"/>
                <a:cs typeface="Courier"/>
                <a:sym typeface="Courier"/>
              </a:defRPr>
            </a:pPr>
            <a:r>
              <a:t>  return greet;</a:t>
            </a:r>
          </a:p>
          <a:p>
            <a:pPr defTabSz="457200">
              <a:lnSpc>
                <a:spcPts val="4200"/>
              </a:lnSpc>
              <a:defRPr>
                <a:latin typeface="Courier"/>
                <a:ea typeface="Courier"/>
                <a:cs typeface="Courier"/>
                <a:sym typeface="Courier"/>
              </a:defRPr>
            </a:pPr>
            <a:r>
              <a:t>};</a:t>
            </a:r>
          </a:p>
          <a:p>
            <a:pPr defTabSz="457200">
              <a:lnSpc>
                <a:spcPts val="4200"/>
              </a:lnSpc>
              <a:defRPr>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使用Babel"/>
          <p:cNvSpPr txBox="1"/>
          <p:nvPr>
            <p:ph type="title"/>
          </p:nvPr>
        </p:nvSpPr>
        <p:spPr>
          <a:xfrm>
            <a:off x="952499" y="1227666"/>
            <a:ext cx="11099801" cy="1075863"/>
          </a:xfrm>
          <a:prstGeom prst="rect">
            <a:avLst/>
          </a:prstGeom>
        </p:spPr>
        <p:txBody>
          <a:bodyPr/>
          <a:lstStyle>
            <a:lvl1pPr defTabSz="457200">
              <a:lnSpc>
                <a:spcPts val="8400"/>
              </a:lnSpc>
              <a:spcBef>
                <a:spcPts val="1500"/>
              </a:spcBef>
              <a:defRPr b="1">
                <a:solidFill>
                  <a:srgbClr val="2F2F2F"/>
                </a:solidFill>
                <a:latin typeface="Helvetica"/>
                <a:ea typeface="Helvetica"/>
                <a:cs typeface="Helvetica"/>
                <a:sym typeface="Helvetica"/>
              </a:defRPr>
            </a:lvl1pPr>
          </a:lstStyle>
          <a:p>
            <a:pPr/>
            <a:r>
              <a:t>使用Babel</a:t>
            </a:r>
          </a:p>
        </p:txBody>
      </p:sp>
      <p:sp>
        <p:nvSpPr>
          <p:cNvPr id="188" name="• 让你能使用最新的JavaScript代码（ES6，ES7...），而不用管新标准是否被当前使用的浏览器完全支持；…"/>
          <p:cNvSpPr txBox="1"/>
          <p:nvPr>
            <p:ph type="body" idx="1"/>
          </p:nvPr>
        </p:nvSpPr>
        <p:spPr>
          <a:xfrm>
            <a:off x="952500" y="2438399"/>
            <a:ext cx="11099801" cy="6286501"/>
          </a:xfrm>
          <a:prstGeom prst="rect">
            <a:avLst/>
          </a:prstGeom>
        </p:spPr>
        <p:txBody>
          <a:bodyPr/>
          <a:lstStyle/>
          <a:p>
            <a:pPr marL="420623" indent="-420623" defTabSz="420623">
              <a:lnSpc>
                <a:spcPts val="5400"/>
              </a:lnSpc>
              <a:spcBef>
                <a:spcPts val="900"/>
              </a:spcBef>
              <a:tabLst>
                <a:tab pos="127000" algn="l"/>
                <a:tab pos="419100" algn="l"/>
              </a:tabLst>
              <a:defRPr sz="2208">
                <a:solidFill>
                  <a:srgbClr val="2F2F2F"/>
                </a:solidFill>
                <a:latin typeface="Helvetica"/>
                <a:ea typeface="Helvetica"/>
                <a:cs typeface="Helvetica"/>
                <a:sym typeface="Helvetica"/>
              </a:defRPr>
            </a:pPr>
            <a:r>
              <a:t>	•	让你能使用最新的JavaScript代码（ES6，ES7...），而不用管新标准是否被当前使用的浏览器完全支持；</a:t>
            </a:r>
          </a:p>
          <a:p>
            <a:pPr marL="420623" indent="-420623" defTabSz="420623">
              <a:lnSpc>
                <a:spcPts val="5400"/>
              </a:lnSpc>
              <a:spcBef>
                <a:spcPts val="900"/>
              </a:spcBef>
              <a:tabLst>
                <a:tab pos="127000" algn="l"/>
                <a:tab pos="419100" algn="l"/>
              </a:tabLst>
              <a:defRPr sz="2208">
                <a:solidFill>
                  <a:srgbClr val="2F2F2F"/>
                </a:solidFill>
                <a:latin typeface="Helvetica"/>
                <a:ea typeface="Helvetica"/>
                <a:cs typeface="Helvetica"/>
                <a:sym typeface="Helvetica"/>
              </a:defRPr>
            </a:pPr>
            <a:r>
              <a:t>	•	让你能使用基于JavaScript进行了拓展的语言，比如React的JSX；</a:t>
            </a:r>
          </a:p>
          <a:p>
            <a:pPr marL="420623" indent="-420623" defTabSz="420623">
              <a:lnSpc>
                <a:spcPts val="5400"/>
              </a:lnSpc>
              <a:spcBef>
                <a:spcPts val="900"/>
              </a:spcBef>
              <a:tabLst>
                <a:tab pos="127000" algn="l"/>
                <a:tab pos="419100" algn="l"/>
              </a:tabLst>
              <a:defRPr sz="2208">
                <a:solidFill>
                  <a:srgbClr val="2F2F2F"/>
                </a:solidFill>
                <a:latin typeface="Helvetica"/>
                <a:ea typeface="Helvetica"/>
                <a:cs typeface="Helvetica"/>
                <a:sym typeface="Helvetica"/>
              </a:defRPr>
            </a:pPr>
          </a:p>
          <a:p>
            <a:pPr defTabSz="420623">
              <a:lnSpc>
                <a:spcPts val="3900"/>
              </a:lnSpc>
              <a:spcBef>
                <a:spcPts val="1100"/>
              </a:spcBef>
              <a:defRPr sz="2208">
                <a:latin typeface="Courier"/>
                <a:ea typeface="Courier"/>
                <a:cs typeface="Courier"/>
                <a:sym typeface="Courier"/>
              </a:defRPr>
            </a:pPr>
            <a:r>
              <a:t>Babel其实是几个模块化的包，其核心功能位于称为babel-core的npm包中，webpack可以把其不同的包整合在一起使用，对于每一个你需要的功能或拓展，你都需要安装单独的包（用得最多的是解析Es6的babel-env-preset包和解析JSX的babel-preset-react包）。</a:t>
            </a:r>
          </a:p>
          <a:p>
            <a:pPr defTabSz="420623">
              <a:lnSpc>
                <a:spcPts val="3900"/>
              </a:lnSpc>
              <a:spcBef>
                <a:spcPts val="1100"/>
              </a:spcBef>
              <a:defRPr sz="2208">
                <a:latin typeface="Courier"/>
                <a:ea typeface="Courier"/>
                <a:cs typeface="Courier"/>
                <a:sym typeface="Courier"/>
              </a:defRPr>
            </a:pPr>
            <a:r>
              <a:t>我们先来一次性安装这些依赖包</a:t>
            </a:r>
          </a:p>
          <a:p>
            <a:pPr defTabSz="420623">
              <a:lnSpc>
                <a:spcPts val="3900"/>
              </a:lnSpc>
              <a:defRPr sz="2208">
                <a:latin typeface="Courier"/>
                <a:ea typeface="Courier"/>
                <a:cs typeface="Courier"/>
                <a:sym typeface="Courier"/>
              </a:defRPr>
            </a:pPr>
          </a:p>
          <a:p>
            <a:pPr defTabSz="420623">
              <a:lnSpc>
                <a:spcPts val="3900"/>
              </a:lnSpc>
              <a:defRPr sz="2208">
                <a:latin typeface="Courier"/>
                <a:ea typeface="Courier"/>
                <a:cs typeface="Courier"/>
                <a:sym typeface="Courier"/>
              </a:defRPr>
            </a:pPr>
          </a:p>
          <a:p>
            <a:pPr defTabSz="420623">
              <a:lnSpc>
                <a:spcPts val="4200"/>
              </a:lnSpc>
              <a:defRPr sz="2208">
                <a:solidFill>
                  <a:srgbClr val="657B83"/>
                </a:solidFill>
                <a:latin typeface="Menlo"/>
                <a:ea typeface="Menlo"/>
                <a:cs typeface="Menlo"/>
                <a:sym typeface="Menlo"/>
              </a:defRPr>
            </a:pPr>
            <a:r>
              <a:t>// npm一次性安装多个依赖模块，模块之间用空格隔开</a:t>
            </a:r>
          </a:p>
          <a:p>
            <a:pPr defTabSz="420623">
              <a:lnSpc>
                <a:spcPts val="4200"/>
              </a:lnSpc>
              <a:defRPr sz="2208">
                <a:solidFill>
                  <a:srgbClr val="657B83"/>
                </a:solidFill>
                <a:latin typeface="Menlo"/>
                <a:ea typeface="Menlo"/>
                <a:cs typeface="Menlo"/>
                <a:sym typeface="Menlo"/>
              </a:defRPr>
            </a:pPr>
            <a:r>
              <a:t>npm install --save-dev babel-core babel-loader babel-preset-env babel-preset-react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在webpack中配置Babel的方法如下:…"/>
          <p:cNvSpPr txBox="1"/>
          <p:nvPr>
            <p:ph type="body" idx="1"/>
          </p:nvPr>
        </p:nvSpPr>
        <p:spPr>
          <a:xfrm>
            <a:off x="952500" y="185340"/>
            <a:ext cx="11099801" cy="9585723"/>
          </a:xfrm>
          <a:prstGeom prst="rect">
            <a:avLst/>
          </a:prstGeom>
        </p:spPr>
        <p:txBody>
          <a:bodyPr/>
          <a:lstStyle/>
          <a:p>
            <a:pPr defTabSz="361188">
              <a:lnSpc>
                <a:spcPts val="3600"/>
              </a:lnSpc>
              <a:defRPr sz="1896">
                <a:solidFill>
                  <a:srgbClr val="2F2F2F"/>
                </a:solidFill>
                <a:latin typeface="Helvetica"/>
                <a:ea typeface="Helvetica"/>
                <a:cs typeface="Helvetica"/>
                <a:sym typeface="Helvetica"/>
              </a:defRPr>
            </a:pPr>
            <a:r>
              <a:t>在</a:t>
            </a:r>
            <a:r>
              <a:rPr>
                <a:solidFill>
                  <a:srgbClr val="657B83"/>
                </a:solidFill>
                <a:latin typeface="Menlo"/>
                <a:ea typeface="Menlo"/>
                <a:cs typeface="Menlo"/>
                <a:sym typeface="Menlo"/>
              </a:rPr>
              <a:t>webpack</a:t>
            </a:r>
            <a:r>
              <a:t>中配置Babel的方法如下:</a:t>
            </a:r>
          </a:p>
          <a:p>
            <a:pPr defTabSz="361188">
              <a:lnSpc>
                <a:spcPts val="3600"/>
              </a:lnSpc>
              <a:defRPr sz="1896">
                <a:solidFill>
                  <a:srgbClr val="2F2F2F"/>
                </a:solidFill>
                <a:latin typeface="Helvetica"/>
                <a:ea typeface="Helvetica"/>
                <a:cs typeface="Helvetica"/>
                <a:sym typeface="Helvetica"/>
              </a:defRPr>
            </a:pPr>
          </a:p>
          <a:p>
            <a:pPr defTabSz="361188">
              <a:lnSpc>
                <a:spcPct val="100000"/>
              </a:lnSpc>
              <a:defRPr sz="1896">
                <a:solidFill>
                  <a:srgbClr val="4F5D66"/>
                </a:solidFill>
                <a:latin typeface="Consolas"/>
                <a:ea typeface="Consolas"/>
                <a:cs typeface="Consolas"/>
                <a:sym typeface="Consolas"/>
              </a:defRPr>
            </a:pPr>
            <a:r>
              <a:t>module.exports </a:t>
            </a:r>
            <a:r>
              <a:rPr>
                <a:solidFill>
                  <a:srgbClr val="698906"/>
                </a:solidFill>
              </a:rPr>
              <a:t>= </a:t>
            </a:r>
            <a:r>
              <a:t>{</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entry: __dirname </a:t>
            </a:r>
            <a:r>
              <a:rPr>
                <a:solidFill>
                  <a:srgbClr val="698906"/>
                </a:solidFill>
              </a:rPr>
              <a:t>+ </a:t>
            </a:r>
            <a:r>
              <a:rPr>
                <a:solidFill>
                  <a:srgbClr val="289C97"/>
                </a:solidFill>
              </a:rPr>
              <a:t>"/app/main.js"</a:t>
            </a:r>
            <a:r>
              <a:t>,</a:t>
            </a:r>
            <a:r>
              <a:rPr>
                <a:solidFill>
                  <a:srgbClr val="A5B2B9"/>
                </a:solidFill>
              </a:rPr>
              <a:t>//已多次提及的唯一入口文件</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a:t>
            </a:r>
            <a:r>
              <a:rPr>
                <a:solidFill>
                  <a:srgbClr val="000000"/>
                </a:solidFill>
              </a:rPr>
              <a:t> </a:t>
            </a:r>
            <a:r>
              <a:t>output: {</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path: __dirname </a:t>
            </a:r>
            <a:r>
              <a:rPr>
                <a:solidFill>
                  <a:srgbClr val="698906"/>
                </a:solidFill>
              </a:rPr>
              <a:t>+ </a:t>
            </a:r>
            <a:r>
              <a:rPr>
                <a:solidFill>
                  <a:srgbClr val="289C97"/>
                </a:solidFill>
              </a:rPr>
              <a:t>"/public"</a:t>
            </a:r>
            <a:r>
              <a:t>,</a:t>
            </a:r>
            <a:r>
              <a:rPr>
                <a:solidFill>
                  <a:srgbClr val="A5B2B9"/>
                </a:solidFill>
              </a:rPr>
              <a:t>//打包后的文件存放的地方</a:t>
            </a:r>
            <a:endParaRPr>
              <a:solidFill>
                <a:srgbClr val="000000"/>
              </a:solidFill>
            </a:endParaRPr>
          </a:p>
          <a:p>
            <a:pPr defTabSz="361188">
              <a:lnSpc>
                <a:spcPct val="100000"/>
              </a:lnSpc>
              <a:defRPr sz="1896">
                <a:solidFill>
                  <a:srgbClr val="A5B2B9"/>
                </a:solidFill>
                <a:latin typeface="Consolas"/>
                <a:ea typeface="Consolas"/>
                <a:cs typeface="Consolas"/>
                <a:sym typeface="Consolas"/>
              </a:defRPr>
            </a:pPr>
            <a:r>
              <a:rPr>
                <a:solidFill>
                  <a:srgbClr val="4F5D66"/>
                </a:solidFill>
              </a:rPr>
              <a:t>       </a:t>
            </a:r>
            <a:r>
              <a:rPr>
                <a:solidFill>
                  <a:srgbClr val="000000"/>
                </a:solidFill>
              </a:rPr>
              <a:t> </a:t>
            </a:r>
            <a:r>
              <a:rPr>
                <a:solidFill>
                  <a:srgbClr val="4F5D66"/>
                </a:solidFill>
              </a:rPr>
              <a:t>filename: </a:t>
            </a:r>
            <a:r>
              <a:rPr>
                <a:solidFill>
                  <a:srgbClr val="289C97"/>
                </a:solidFill>
              </a:rPr>
              <a:t>"bundle.js"</a:t>
            </a:r>
            <a:r>
              <a:t>//打包后输出文件的文件名</a:t>
            </a:r>
            <a:endParaRPr>
              <a:solidFill>
                <a:srgbClr val="000000"/>
              </a:solidFill>
            </a:endParaRPr>
          </a:p>
          <a:p>
            <a:pPr defTabSz="361188">
              <a:lnSpc>
                <a:spcPct val="100000"/>
              </a:lnSpc>
              <a:defRPr sz="1896">
                <a:latin typeface="Consolas"/>
                <a:ea typeface="Consolas"/>
                <a:cs typeface="Consolas"/>
                <a:sym typeface="Consolas"/>
              </a:defRPr>
            </a:pPr>
            <a:r>
              <a:t>    </a:t>
            </a:r>
            <a:r>
              <a:rPr>
                <a:solidFill>
                  <a:srgbClr val="4F5D66"/>
                </a:solidFill>
              </a:rPr>
              <a:t>},</a:t>
            </a:r>
          </a:p>
          <a:p>
            <a:pPr defTabSz="361188">
              <a:lnSpc>
                <a:spcPct val="100000"/>
              </a:lnSpc>
              <a:defRPr sz="1896">
                <a:solidFill>
                  <a:srgbClr val="289C97"/>
                </a:solidFill>
                <a:latin typeface="Consolas"/>
                <a:ea typeface="Consolas"/>
                <a:cs typeface="Consolas"/>
                <a:sym typeface="Consolas"/>
              </a:defRPr>
            </a:pPr>
            <a:r>
              <a:rPr>
                <a:solidFill>
                  <a:srgbClr val="4F5D66"/>
                </a:solidFill>
              </a:rPr>
              <a:t>    devtool: </a:t>
            </a:r>
            <a:r>
              <a:t>'eval-source-map'</a:t>
            </a:r>
            <a:r>
              <a:rPr>
                <a:solidFill>
                  <a:srgbClr val="4F5D66"/>
                </a:solidFill>
              </a:rPr>
              <a:t>,</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devServer: {</a:t>
            </a:r>
            <a:endParaRPr>
              <a:solidFill>
                <a:srgbClr val="000000"/>
              </a:solidFill>
            </a:endParaRPr>
          </a:p>
          <a:p>
            <a:pPr defTabSz="361188">
              <a:lnSpc>
                <a:spcPct val="100000"/>
              </a:lnSpc>
              <a:defRPr sz="1896">
                <a:solidFill>
                  <a:srgbClr val="A5B2B9"/>
                </a:solidFill>
                <a:latin typeface="Consolas"/>
                <a:ea typeface="Consolas"/>
                <a:cs typeface="Consolas"/>
                <a:sym typeface="Consolas"/>
              </a:defRPr>
            </a:pPr>
            <a:r>
              <a:rPr>
                <a:solidFill>
                  <a:srgbClr val="000000"/>
                </a:solidFill>
              </a:rPr>
              <a:t>        </a:t>
            </a:r>
            <a:r>
              <a:rPr>
                <a:solidFill>
                  <a:srgbClr val="4F5D66"/>
                </a:solidFill>
              </a:rPr>
              <a:t>contentBase: </a:t>
            </a:r>
            <a:r>
              <a:rPr>
                <a:solidFill>
                  <a:srgbClr val="289C97"/>
                </a:solidFill>
              </a:rPr>
              <a:t>"./public"</a:t>
            </a:r>
            <a:r>
              <a:rPr>
                <a:solidFill>
                  <a:srgbClr val="4F5D66"/>
                </a:solidFill>
              </a:rPr>
              <a:t>,</a:t>
            </a:r>
            <a:r>
              <a:t>//本地服务器所加载的页面所在的目录</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a:t>
            </a:r>
            <a:r>
              <a:rPr>
                <a:solidFill>
                  <a:srgbClr val="000000"/>
                </a:solidFill>
              </a:rPr>
              <a:t> </a:t>
            </a:r>
            <a:r>
              <a:t>historyApiFallback: </a:t>
            </a:r>
            <a:r>
              <a:rPr>
                <a:solidFill>
                  <a:srgbClr val="AD42EF"/>
                </a:solidFill>
              </a:rPr>
              <a:t>true</a:t>
            </a:r>
            <a:r>
              <a:t>,</a:t>
            </a:r>
            <a:r>
              <a:rPr>
                <a:solidFill>
                  <a:srgbClr val="A5B2B9"/>
                </a:solidFill>
              </a:rPr>
              <a:t>//不跳转</a:t>
            </a:r>
            <a:endParaRPr>
              <a:solidFill>
                <a:srgbClr val="000000"/>
              </a:solidFill>
            </a:endParaRPr>
          </a:p>
          <a:p>
            <a:pPr defTabSz="361188">
              <a:lnSpc>
                <a:spcPct val="100000"/>
              </a:lnSpc>
              <a:defRPr sz="1896">
                <a:latin typeface="Consolas"/>
                <a:ea typeface="Consolas"/>
                <a:cs typeface="Consolas"/>
                <a:sym typeface="Consolas"/>
              </a:defRPr>
            </a:pPr>
            <a:r>
              <a:t>        </a:t>
            </a:r>
            <a:r>
              <a:rPr>
                <a:solidFill>
                  <a:srgbClr val="4F5D66"/>
                </a:solidFill>
              </a:rPr>
              <a:t>inline: </a:t>
            </a:r>
            <a:r>
              <a:rPr>
                <a:solidFill>
                  <a:srgbClr val="AD42EF"/>
                </a:solidFill>
              </a:rPr>
              <a:t>true</a:t>
            </a:r>
            <a:r>
              <a:rPr>
                <a:solidFill>
                  <a:srgbClr val="A5B2B9"/>
                </a:solidFill>
              </a:rPr>
              <a:t>//实时刷新</a:t>
            </a:r>
          </a:p>
          <a:p>
            <a:pPr defTabSz="361188">
              <a:lnSpc>
                <a:spcPct val="100000"/>
              </a:lnSpc>
              <a:defRPr sz="1896">
                <a:latin typeface="Consolas"/>
                <a:ea typeface="Consolas"/>
                <a:cs typeface="Consolas"/>
                <a:sym typeface="Consolas"/>
              </a:defRPr>
            </a:pPr>
            <a:r>
              <a:t>    </a:t>
            </a:r>
            <a:r>
              <a:rPr>
                <a:solidFill>
                  <a:srgbClr val="4F5D66"/>
                </a:solidFill>
              </a:rPr>
              <a:t>},</a:t>
            </a:r>
          </a:p>
          <a:p>
            <a:pPr defTabSz="361188">
              <a:lnSpc>
                <a:spcPct val="100000"/>
              </a:lnSpc>
              <a:defRPr sz="1896">
                <a:solidFill>
                  <a:srgbClr val="4F5D66"/>
                </a:solidFill>
                <a:latin typeface="Consolas"/>
                <a:ea typeface="Consolas"/>
                <a:cs typeface="Consolas"/>
                <a:sym typeface="Consolas"/>
              </a:defRPr>
            </a:pPr>
            <a:r>
              <a:t>    module: {</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rules: [</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test: </a:t>
            </a:r>
            <a:r>
              <a:rPr>
                <a:solidFill>
                  <a:srgbClr val="DA6C34"/>
                </a:solidFill>
              </a:rPr>
              <a:t>/(\.jsx|\.js)$/</a:t>
            </a:r>
            <a:r>
              <a:t>,</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use: {</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loader: </a:t>
            </a:r>
            <a:r>
              <a:rPr>
                <a:solidFill>
                  <a:srgbClr val="289C97"/>
                </a:solidFill>
              </a:rPr>
              <a:t>"babel-loader"</a:t>
            </a:r>
            <a:r>
              <a:t>,</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options: {</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presets: [</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a:t>
            </a:r>
            <a:r>
              <a:rPr>
                <a:solidFill>
                  <a:srgbClr val="289C97"/>
                </a:solidFill>
              </a:rPr>
              <a:t>"env"</a:t>
            </a:r>
            <a:r>
              <a:t>, </a:t>
            </a:r>
            <a:r>
              <a:rPr>
                <a:solidFill>
                  <a:srgbClr val="289C97"/>
                </a:solidFill>
              </a:rPr>
              <a:t>"react"</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a:t>
            </a:r>
            <a:r>
              <a:rPr>
                <a:solidFill>
                  <a:srgbClr val="000000"/>
                </a:solidFill>
              </a:rPr>
              <a:t>  </a:t>
            </a:r>
            <a:r>
              <a:t>]</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exclude: </a:t>
            </a:r>
            <a:r>
              <a:rPr>
                <a:solidFill>
                  <a:srgbClr val="DA6C34"/>
                </a:solidFill>
              </a:rPr>
              <a:t>/node_modules/</a:t>
            </a:r>
            <a:endParaRPr>
              <a:solidFill>
                <a:srgbClr val="000000"/>
              </a:solidFill>
            </a:endParaRPr>
          </a:p>
          <a:p>
            <a:pPr defTabSz="361188">
              <a:lnSpc>
                <a:spcPct val="100000"/>
              </a:lnSpc>
              <a:defRPr sz="1896">
                <a:latin typeface="Consolas"/>
                <a:ea typeface="Consolas"/>
                <a:cs typeface="Consolas"/>
                <a:sym typeface="Consolas"/>
              </a:defRPr>
            </a:pPr>
            <a:r>
              <a:t>            </a:t>
            </a:r>
            <a:r>
              <a:rPr>
                <a:solidFill>
                  <a:srgbClr val="4F5D66"/>
                </a:solidFill>
              </a:rPr>
              <a:t>}</a:t>
            </a:r>
          </a:p>
          <a:p>
            <a:pPr defTabSz="361188">
              <a:lnSpc>
                <a:spcPct val="100000"/>
              </a:lnSpc>
              <a:defRPr sz="1896">
                <a:solidFill>
                  <a:srgbClr val="4F5D66"/>
                </a:solidFill>
                <a:latin typeface="Consolas"/>
                <a:ea typeface="Consolas"/>
                <a:cs typeface="Consolas"/>
                <a:sym typeface="Consolas"/>
              </a:defRPr>
            </a:pPr>
            <a:r>
              <a:t>        ]</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    }</a:t>
            </a:r>
            <a:endParaRPr>
              <a:solidFill>
                <a:srgbClr val="000000"/>
              </a:solidFill>
            </a:endParaRPr>
          </a:p>
          <a:p>
            <a:pPr defTabSz="361188">
              <a:lnSpc>
                <a:spcPct val="100000"/>
              </a:lnSpc>
              <a:defRPr sz="1896">
                <a:solidFill>
                  <a:srgbClr val="4F5D66"/>
                </a:solidFill>
                <a:latin typeface="Consolas"/>
                <a:ea typeface="Consolas"/>
                <a:cs typeface="Consolas"/>
                <a:sym typeface="Consolas"/>
              </a:defRPr>
            </a:pPr>
            <a:r>
              <a:t>};</a:t>
            </a:r>
            <a:endParaRPr>
              <a:solidFill>
                <a:srgbClr val="000000"/>
              </a:solidFill>
            </a:endParaR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接下来我们使用ES6的语法，更新Greeter.js…"/>
          <p:cNvSpPr txBox="1"/>
          <p:nvPr>
            <p:ph type="body" idx="1"/>
          </p:nvPr>
        </p:nvSpPr>
        <p:spPr>
          <a:xfrm>
            <a:off x="952500" y="945951"/>
            <a:ext cx="11099801" cy="8320816"/>
          </a:xfrm>
          <a:prstGeom prst="rect">
            <a:avLst/>
          </a:prstGeom>
        </p:spPr>
        <p:txBody>
          <a:bodyPr/>
          <a:lstStyle/>
          <a:p>
            <a:pPr defTabSz="457200">
              <a:lnSpc>
                <a:spcPts val="4600"/>
              </a:lnSpc>
              <a:defRPr>
                <a:solidFill>
                  <a:srgbClr val="2F2F2F"/>
                </a:solidFill>
                <a:latin typeface="Helvetica"/>
                <a:ea typeface="Helvetica"/>
                <a:cs typeface="Helvetica"/>
                <a:sym typeface="Helvetica"/>
              </a:defRPr>
            </a:pPr>
            <a:r>
              <a:t>接下来我们使用ES6的语法，更新</a:t>
            </a:r>
            <a:r>
              <a:rPr>
                <a:solidFill>
                  <a:srgbClr val="657B83"/>
                </a:solidFill>
                <a:latin typeface="Menlo"/>
                <a:ea typeface="Menlo"/>
                <a:cs typeface="Menlo"/>
                <a:sym typeface="Menlo"/>
              </a:rPr>
              <a:t>Greeter.js</a:t>
            </a:r>
            <a:endParaRPr>
              <a:solidFill>
                <a:srgbClr val="657B83"/>
              </a:solidFill>
              <a:latin typeface="Menlo"/>
              <a:ea typeface="Menlo"/>
              <a:cs typeface="Menlo"/>
              <a:sym typeface="Menlo"/>
            </a:endParaRPr>
          </a:p>
          <a:p>
            <a:pPr defTabSz="457200">
              <a:lnSpc>
                <a:spcPts val="4600"/>
              </a:lnSpc>
              <a:defRPr>
                <a:solidFill>
                  <a:srgbClr val="2F2F2F"/>
                </a:solidFill>
                <a:latin typeface="Helvetica"/>
                <a:ea typeface="Helvetica"/>
                <a:cs typeface="Helvetica"/>
                <a:sym typeface="Helvetica"/>
              </a:defRPr>
            </a:pPr>
            <a:endParaRPr>
              <a:solidFill>
                <a:srgbClr val="657B83"/>
              </a:solidFill>
              <a:latin typeface="Menlo"/>
              <a:ea typeface="Menlo"/>
              <a:cs typeface="Menlo"/>
              <a:sym typeface="Menlo"/>
            </a:endParaRPr>
          </a:p>
          <a:p>
            <a:pPr defTabSz="457200">
              <a:lnSpc>
                <a:spcPct val="100000"/>
              </a:lnSpc>
              <a:defRPr>
                <a:solidFill>
                  <a:srgbClr val="289C97"/>
                </a:solidFill>
                <a:latin typeface="Consolas"/>
                <a:ea typeface="Consolas"/>
                <a:cs typeface="Consolas"/>
                <a:sym typeface="Consolas"/>
              </a:defRPr>
            </a:pPr>
            <a:r>
              <a:rPr>
                <a:solidFill>
                  <a:srgbClr val="4663CC"/>
                </a:solidFill>
              </a:rPr>
              <a:t>var </a:t>
            </a:r>
            <a:r>
              <a:rPr>
                <a:solidFill>
                  <a:srgbClr val="4F5D66"/>
                </a:solidFill>
              </a:rPr>
              <a:t>config </a:t>
            </a:r>
            <a:r>
              <a:rPr>
                <a:solidFill>
                  <a:srgbClr val="698906"/>
                </a:solidFill>
              </a:rPr>
              <a:t>= </a:t>
            </a:r>
            <a:r>
              <a:rPr>
                <a:solidFill>
                  <a:srgbClr val="4F5D66"/>
                </a:solidFill>
              </a:rPr>
              <a:t>require(</a:t>
            </a:r>
            <a:r>
              <a:t>'./config.json'</a:t>
            </a:r>
            <a:r>
              <a:rPr>
                <a:solidFill>
                  <a:srgbClr val="4F5D66"/>
                </a:solidFill>
              </a:rPr>
              <a:t>);</a:t>
            </a:r>
            <a:endParaRPr>
              <a:solidFill>
                <a:srgbClr val="000000"/>
              </a:solidFill>
            </a:endParaRPr>
          </a:p>
          <a:p>
            <a:pPr defTabSz="457200">
              <a:lnSpc>
                <a:spcPct val="100000"/>
              </a:lnSpc>
              <a:defRPr>
                <a:latin typeface="Consolas"/>
                <a:ea typeface="Consolas"/>
                <a:cs typeface="Consolas"/>
                <a:sym typeface="Consolas"/>
              </a:defRPr>
            </a:pPr>
          </a:p>
          <a:p>
            <a:pPr defTabSz="457200">
              <a:lnSpc>
                <a:spcPct val="100000"/>
              </a:lnSpc>
              <a:defRPr>
                <a:solidFill>
                  <a:srgbClr val="698906"/>
                </a:solidFill>
                <a:latin typeface="Consolas"/>
                <a:ea typeface="Consolas"/>
                <a:cs typeface="Consolas"/>
                <a:sym typeface="Consolas"/>
              </a:defRPr>
            </a:pPr>
            <a:r>
              <a:t>export default </a:t>
            </a:r>
            <a:r>
              <a:rPr>
                <a:solidFill>
                  <a:srgbClr val="4663CC"/>
                </a:solidFill>
              </a:rPr>
              <a:t>class </a:t>
            </a:r>
            <a:r>
              <a:rPr>
                <a:solidFill>
                  <a:srgbClr val="4A8A01"/>
                </a:solidFill>
              </a:rPr>
              <a:t>Greater</a:t>
            </a:r>
            <a:r>
              <a:rPr>
                <a:solidFill>
                  <a:srgbClr val="4F5D66"/>
                </a:solidFill>
              </a:rPr>
              <a:t>{</a:t>
            </a:r>
            <a:endParaRPr>
              <a:solidFill>
                <a:srgbClr val="000000"/>
              </a:solidFill>
            </a:endParaRPr>
          </a:p>
          <a:p>
            <a:pPr defTabSz="457200">
              <a:lnSpc>
                <a:spcPct val="100000"/>
              </a:lnSpc>
              <a:defRPr>
                <a:solidFill>
                  <a:srgbClr val="E48B00"/>
                </a:solidFill>
                <a:latin typeface="Consolas"/>
                <a:ea typeface="Consolas"/>
                <a:cs typeface="Consolas"/>
                <a:sym typeface="Consolas"/>
              </a:defRPr>
            </a:pPr>
            <a:r>
              <a:rPr>
                <a:solidFill>
                  <a:srgbClr val="4F5D66"/>
                </a:solidFill>
              </a:rPr>
              <a:t>	</a:t>
            </a:r>
            <a:r>
              <a:t>sayHi</a:t>
            </a:r>
            <a:r>
              <a:rPr>
                <a:solidFill>
                  <a:srgbClr val="4F5D66"/>
                </a:solidFill>
              </a:rPr>
              <a:t>(){</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		</a:t>
            </a:r>
            <a:r>
              <a:rPr>
                <a:solidFill>
                  <a:srgbClr val="4663CC"/>
                </a:solidFill>
              </a:rPr>
              <a:t>var </a:t>
            </a:r>
            <a:r>
              <a:t>greet </a:t>
            </a:r>
            <a:r>
              <a:rPr>
                <a:solidFill>
                  <a:srgbClr val="698906"/>
                </a:solidFill>
              </a:rPr>
              <a:t>= </a:t>
            </a:r>
            <a:r>
              <a:rPr>
                <a:solidFill>
                  <a:srgbClr val="4A8A01"/>
                </a:solidFill>
              </a:rPr>
              <a:t>document</a:t>
            </a:r>
            <a:r>
              <a:t>.createElement(</a:t>
            </a:r>
            <a:r>
              <a:rPr>
                <a:solidFill>
                  <a:srgbClr val="289C97"/>
                </a:solidFill>
              </a:rPr>
              <a:t>'div'</a:t>
            </a:r>
            <a:r>
              <a:t>);</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  		greet.textContent </a:t>
            </a:r>
            <a:r>
              <a:rPr>
                <a:solidFill>
                  <a:srgbClr val="698906"/>
                </a:solidFill>
              </a:rPr>
              <a:t>= </a:t>
            </a:r>
            <a:r>
              <a:t>config.greetText;</a:t>
            </a:r>
            <a:endParaRPr>
              <a:solidFill>
                <a:srgbClr val="000000"/>
              </a:solidFill>
            </a:endParaRPr>
          </a:p>
          <a:p>
            <a:pPr defTabSz="457200">
              <a:lnSpc>
                <a:spcPct val="100000"/>
              </a:lnSpc>
              <a:defRPr>
                <a:solidFill>
                  <a:srgbClr val="698906"/>
                </a:solidFill>
                <a:latin typeface="Consolas"/>
                <a:ea typeface="Consolas"/>
                <a:cs typeface="Consolas"/>
                <a:sym typeface="Consolas"/>
              </a:defRPr>
            </a:pPr>
            <a:r>
              <a:rPr>
                <a:solidFill>
                  <a:srgbClr val="4F5D66"/>
                </a:solidFill>
              </a:rPr>
              <a:t>  		</a:t>
            </a:r>
            <a:r>
              <a:t>return </a:t>
            </a:r>
            <a:r>
              <a:rPr>
                <a:solidFill>
                  <a:srgbClr val="4F5D66"/>
                </a:solidFill>
              </a:rPr>
              <a:t>greet;</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	}</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a:t>
            </a:r>
          </a:p>
          <a:p>
            <a:pPr defTabSz="457200">
              <a:lnSpc>
                <a:spcPct val="100000"/>
              </a:lnSpc>
              <a:defRPr>
                <a:solidFill>
                  <a:srgbClr val="4F5D66"/>
                </a:solidFill>
                <a:latin typeface="Consolas"/>
                <a:ea typeface="Consolas"/>
                <a:cs typeface="Consolas"/>
                <a:sym typeface="Consolas"/>
              </a:defRPr>
            </a:pPr>
          </a:p>
          <a:p>
            <a:pPr defTabSz="457200">
              <a:lnSpc>
                <a:spcPct val="100000"/>
              </a:lnSpc>
              <a:defRPr>
                <a:latin typeface="Consolas"/>
                <a:ea typeface="Consolas"/>
                <a:cs typeface="Consolas"/>
                <a:sym typeface="Consolas"/>
              </a:defRPr>
            </a:pPr>
            <a:r>
              <a:t>更新main.js</a:t>
            </a:r>
          </a:p>
          <a:p>
            <a:pPr defTabSz="457200">
              <a:lnSpc>
                <a:spcPct val="100000"/>
              </a:lnSpc>
              <a:defRPr>
                <a:latin typeface="Consolas"/>
                <a:ea typeface="Consolas"/>
                <a:cs typeface="Consolas"/>
                <a:sym typeface="Consolas"/>
              </a:defRPr>
            </a:pPr>
          </a:p>
          <a:p>
            <a:pPr defTabSz="457200">
              <a:lnSpc>
                <a:spcPct val="100000"/>
              </a:lnSpc>
              <a:defRPr>
                <a:solidFill>
                  <a:srgbClr val="289C97"/>
                </a:solidFill>
                <a:latin typeface="Consolas"/>
                <a:ea typeface="Consolas"/>
                <a:cs typeface="Consolas"/>
                <a:sym typeface="Consolas"/>
              </a:defRPr>
            </a:pPr>
            <a:r>
              <a:rPr>
                <a:solidFill>
                  <a:srgbClr val="698906"/>
                </a:solidFill>
              </a:rPr>
              <a:t>import </a:t>
            </a:r>
            <a:r>
              <a:rPr>
                <a:solidFill>
                  <a:srgbClr val="4F5D66"/>
                </a:solidFill>
              </a:rPr>
              <a:t>Greater </a:t>
            </a:r>
            <a:r>
              <a:rPr>
                <a:solidFill>
                  <a:srgbClr val="698906"/>
                </a:solidFill>
              </a:rPr>
              <a:t>from </a:t>
            </a:r>
            <a:r>
              <a:t>'./Greater.js'</a:t>
            </a:r>
            <a:r>
              <a:rPr>
                <a:solidFill>
                  <a:srgbClr val="4F5D66"/>
                </a:solidFill>
              </a:rPr>
              <a:t>;</a:t>
            </a:r>
            <a:endParaRPr>
              <a:solidFill>
                <a:srgbClr val="000000"/>
              </a:solidFill>
            </a:endParaRPr>
          </a:p>
          <a:p>
            <a:pPr defTabSz="457200">
              <a:lnSpc>
                <a:spcPct val="100000"/>
              </a:lnSpc>
              <a:defRPr>
                <a:latin typeface="Consolas"/>
                <a:ea typeface="Consolas"/>
                <a:cs typeface="Consolas"/>
                <a:sym typeface="Consolas"/>
              </a:defRPr>
            </a:pPr>
          </a:p>
          <a:p>
            <a:pPr defTabSz="457200">
              <a:lnSpc>
                <a:spcPct val="100000"/>
              </a:lnSpc>
              <a:defRPr>
                <a:solidFill>
                  <a:srgbClr val="4F5D66"/>
                </a:solidFill>
                <a:latin typeface="Consolas"/>
                <a:ea typeface="Consolas"/>
                <a:cs typeface="Consolas"/>
                <a:sym typeface="Consolas"/>
              </a:defRPr>
            </a:pPr>
            <a:r>
              <a:rPr>
                <a:solidFill>
                  <a:srgbClr val="4663CC"/>
                </a:solidFill>
              </a:rPr>
              <a:t>var </a:t>
            </a:r>
            <a:r>
              <a:t>greater </a:t>
            </a:r>
            <a:r>
              <a:rPr>
                <a:solidFill>
                  <a:srgbClr val="698906"/>
                </a:solidFill>
              </a:rPr>
              <a:t>= new </a:t>
            </a:r>
            <a:r>
              <a:t>Greater();</a:t>
            </a:r>
            <a:endParaRPr>
              <a:solidFill>
                <a:srgbClr val="000000"/>
              </a:solidFill>
            </a:endParaRPr>
          </a:p>
          <a:p>
            <a:pPr defTabSz="457200">
              <a:lnSpc>
                <a:spcPct val="100000"/>
              </a:lnSpc>
              <a:defRPr>
                <a:latin typeface="Consolas"/>
                <a:ea typeface="Consolas"/>
                <a:cs typeface="Consolas"/>
                <a:sym typeface="Consolas"/>
              </a:defRPr>
            </a:pPr>
          </a:p>
          <a:p>
            <a:pPr defTabSz="457200">
              <a:lnSpc>
                <a:spcPct val="100000"/>
              </a:lnSpc>
              <a:defRPr>
                <a:solidFill>
                  <a:srgbClr val="4F5D66"/>
                </a:solidFill>
                <a:latin typeface="Consolas"/>
                <a:ea typeface="Consolas"/>
                <a:cs typeface="Consolas"/>
                <a:sym typeface="Consolas"/>
              </a:defRPr>
            </a:pPr>
            <a:r>
              <a:rPr>
                <a:solidFill>
                  <a:srgbClr val="4A8A01"/>
                </a:solidFill>
              </a:rPr>
              <a:t>document</a:t>
            </a:r>
            <a:r>
              <a:t>.querySelector(</a:t>
            </a:r>
            <a:r>
              <a:rPr>
                <a:solidFill>
                  <a:srgbClr val="289C97"/>
                </a:solidFill>
              </a:rPr>
              <a:t>“#root"</a:t>
            </a:r>
            <a:r>
              <a:t>).appendChild(greater.sayHi());</a:t>
            </a:r>
            <a:endParaRPr>
              <a:solidFill>
                <a:srgbClr val="000000"/>
              </a:solidFill>
            </a:endParaR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Babel的配置"/>
          <p:cNvSpPr txBox="1"/>
          <p:nvPr>
            <p:ph type="title"/>
          </p:nvPr>
        </p:nvSpPr>
        <p:spPr>
          <a:xfrm>
            <a:off x="952499" y="292099"/>
            <a:ext cx="11099801" cy="1075863"/>
          </a:xfrm>
          <a:prstGeom prst="rect">
            <a:avLst/>
          </a:prstGeom>
        </p:spPr>
        <p:txBody>
          <a:bodyPr/>
          <a:lstStyle>
            <a:lvl1pPr defTabSz="457200">
              <a:lnSpc>
                <a:spcPts val="8400"/>
              </a:lnSpc>
              <a:spcBef>
                <a:spcPts val="1500"/>
              </a:spcBef>
              <a:defRPr b="1">
                <a:solidFill>
                  <a:srgbClr val="2F2F2F"/>
                </a:solidFill>
                <a:latin typeface="Helvetica"/>
                <a:ea typeface="Helvetica"/>
                <a:cs typeface="Helvetica"/>
                <a:sym typeface="Helvetica"/>
              </a:defRPr>
            </a:lvl1pPr>
          </a:lstStyle>
          <a:p>
            <a:pPr/>
            <a:r>
              <a:t>Babel的配置</a:t>
            </a:r>
          </a:p>
        </p:txBody>
      </p:sp>
      <p:sp>
        <p:nvSpPr>
          <p:cNvPr id="195" name="把babel的配置选项放在一个单独的名为 &quot;.babelrc&quot; 的配置文件中,webpack会自动调用.babelrc里的babel配置选项…"/>
          <p:cNvSpPr txBox="1"/>
          <p:nvPr>
            <p:ph type="body" idx="1"/>
          </p:nvPr>
        </p:nvSpPr>
        <p:spPr>
          <a:xfrm>
            <a:off x="952500" y="1115747"/>
            <a:ext cx="11099801" cy="8151020"/>
          </a:xfrm>
          <a:prstGeom prst="rect">
            <a:avLst/>
          </a:prstGeom>
        </p:spPr>
        <p:txBody>
          <a:bodyPr/>
          <a:lstStyle/>
          <a:p>
            <a:pPr defTabSz="292607">
              <a:lnSpc>
                <a:spcPts val="2900"/>
              </a:lnSpc>
              <a:defRPr sz="1536">
                <a:solidFill>
                  <a:srgbClr val="2F2F2F"/>
                </a:solidFill>
                <a:latin typeface="Helvetica"/>
                <a:ea typeface="Helvetica"/>
                <a:cs typeface="Helvetica"/>
                <a:sym typeface="Helvetica"/>
              </a:defRPr>
            </a:pPr>
            <a:r>
              <a:t>把babel的配置选项放在一个单独的名为 ".babelrc" 的配置文件中,webpack会自动调用</a:t>
            </a:r>
            <a:r>
              <a:rPr>
                <a:solidFill>
                  <a:srgbClr val="657B83"/>
                </a:solidFill>
                <a:latin typeface="Menlo"/>
                <a:ea typeface="Menlo"/>
                <a:cs typeface="Menlo"/>
                <a:sym typeface="Menlo"/>
              </a:rPr>
              <a:t>.babelrc</a:t>
            </a:r>
            <a:r>
              <a:t>里的babel配置选项</a:t>
            </a:r>
          </a:p>
          <a:p>
            <a:pPr defTabSz="292607">
              <a:lnSpc>
                <a:spcPts val="2900"/>
              </a:lnSpc>
              <a:defRPr sz="1536">
                <a:solidFill>
                  <a:srgbClr val="2F2F2F"/>
                </a:solidFill>
                <a:latin typeface="Helvetica"/>
                <a:ea typeface="Helvetica"/>
                <a:cs typeface="Helvetica"/>
                <a:sym typeface="Helvetica"/>
              </a:defRPr>
            </a:pPr>
          </a:p>
          <a:p>
            <a:pPr defTabSz="292607">
              <a:lnSpc>
                <a:spcPct val="100000"/>
              </a:lnSpc>
              <a:defRPr sz="1536">
                <a:solidFill>
                  <a:srgbClr val="4F5D66"/>
                </a:solidFill>
                <a:latin typeface="Consolas"/>
                <a:ea typeface="Consolas"/>
                <a:cs typeface="Consolas"/>
                <a:sym typeface="Consolas"/>
              </a:defRPr>
            </a:pPr>
            <a:r>
              <a:t>module.exports </a:t>
            </a:r>
            <a:r>
              <a:rPr>
                <a:solidFill>
                  <a:srgbClr val="698906"/>
                </a:solidFill>
              </a:rPr>
              <a:t>= </a:t>
            </a:r>
            <a:r>
              <a:t>{</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entry: __dirname </a:t>
            </a:r>
            <a:r>
              <a:rPr>
                <a:solidFill>
                  <a:srgbClr val="698906"/>
                </a:solidFill>
              </a:rPr>
              <a:t>+ </a:t>
            </a:r>
            <a:r>
              <a:rPr>
                <a:solidFill>
                  <a:srgbClr val="289C97"/>
                </a:solidFill>
              </a:rPr>
              <a:t>"/app/main.js"</a:t>
            </a:r>
            <a:r>
              <a:t>,</a:t>
            </a:r>
            <a:r>
              <a:rPr>
                <a:solidFill>
                  <a:srgbClr val="A5B2B9"/>
                </a:solidFill>
              </a:rPr>
              <a:t>//已多次提及的唯一入口文件</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a:t>
            </a:r>
            <a:r>
              <a:rPr>
                <a:solidFill>
                  <a:srgbClr val="000000"/>
                </a:solidFill>
              </a:rPr>
              <a:t> </a:t>
            </a:r>
            <a:r>
              <a:t>output: {</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path: __dirname </a:t>
            </a:r>
            <a:r>
              <a:rPr>
                <a:solidFill>
                  <a:srgbClr val="698906"/>
                </a:solidFill>
              </a:rPr>
              <a:t>+ </a:t>
            </a:r>
            <a:r>
              <a:rPr>
                <a:solidFill>
                  <a:srgbClr val="289C97"/>
                </a:solidFill>
              </a:rPr>
              <a:t>"/public"</a:t>
            </a:r>
            <a:r>
              <a:t>,</a:t>
            </a:r>
            <a:r>
              <a:rPr>
                <a:solidFill>
                  <a:srgbClr val="A5B2B9"/>
                </a:solidFill>
              </a:rPr>
              <a:t>//打包后的文件存放的地方</a:t>
            </a:r>
            <a:endParaRPr>
              <a:solidFill>
                <a:srgbClr val="000000"/>
              </a:solidFill>
            </a:endParaRPr>
          </a:p>
          <a:p>
            <a:pPr defTabSz="292607">
              <a:lnSpc>
                <a:spcPct val="100000"/>
              </a:lnSpc>
              <a:defRPr sz="1536">
                <a:solidFill>
                  <a:srgbClr val="A5B2B9"/>
                </a:solidFill>
                <a:latin typeface="Consolas"/>
                <a:ea typeface="Consolas"/>
                <a:cs typeface="Consolas"/>
                <a:sym typeface="Consolas"/>
              </a:defRPr>
            </a:pPr>
            <a:r>
              <a:rPr>
                <a:solidFill>
                  <a:srgbClr val="4F5D66"/>
                </a:solidFill>
              </a:rPr>
              <a:t>       </a:t>
            </a:r>
            <a:r>
              <a:rPr>
                <a:solidFill>
                  <a:srgbClr val="000000"/>
                </a:solidFill>
              </a:rPr>
              <a:t> </a:t>
            </a:r>
            <a:r>
              <a:rPr>
                <a:solidFill>
                  <a:srgbClr val="4F5D66"/>
                </a:solidFill>
              </a:rPr>
              <a:t>filename: </a:t>
            </a:r>
            <a:r>
              <a:rPr>
                <a:solidFill>
                  <a:srgbClr val="289C97"/>
                </a:solidFill>
              </a:rPr>
              <a:t>"bundle.js"</a:t>
            </a:r>
            <a:r>
              <a:t>//打包后输出文件的文件名</a:t>
            </a:r>
            <a:endParaRPr>
              <a:solidFill>
                <a:srgbClr val="000000"/>
              </a:solidFill>
            </a:endParaRPr>
          </a:p>
          <a:p>
            <a:pPr defTabSz="292607">
              <a:lnSpc>
                <a:spcPct val="100000"/>
              </a:lnSpc>
              <a:defRPr sz="1536">
                <a:latin typeface="Consolas"/>
                <a:ea typeface="Consolas"/>
                <a:cs typeface="Consolas"/>
                <a:sym typeface="Consolas"/>
              </a:defRPr>
            </a:pPr>
            <a:r>
              <a:t>    </a:t>
            </a:r>
            <a:r>
              <a:rPr>
                <a:solidFill>
                  <a:srgbClr val="4F5D66"/>
                </a:solidFill>
              </a:rPr>
              <a:t>},</a:t>
            </a:r>
          </a:p>
          <a:p>
            <a:pPr defTabSz="292607">
              <a:lnSpc>
                <a:spcPct val="100000"/>
              </a:lnSpc>
              <a:defRPr sz="1536">
                <a:solidFill>
                  <a:srgbClr val="289C97"/>
                </a:solidFill>
                <a:latin typeface="Consolas"/>
                <a:ea typeface="Consolas"/>
                <a:cs typeface="Consolas"/>
                <a:sym typeface="Consolas"/>
              </a:defRPr>
            </a:pPr>
            <a:r>
              <a:rPr>
                <a:solidFill>
                  <a:srgbClr val="4F5D66"/>
                </a:solidFill>
              </a:rPr>
              <a:t>    devtool: </a:t>
            </a:r>
            <a:r>
              <a:t>'eval-source-map'</a:t>
            </a:r>
            <a:r>
              <a:rPr>
                <a:solidFill>
                  <a:srgbClr val="4F5D66"/>
                </a:solidFill>
              </a:rPr>
              <a:t>,</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devServer: {</a:t>
            </a:r>
            <a:endParaRPr>
              <a:solidFill>
                <a:srgbClr val="000000"/>
              </a:solidFill>
            </a:endParaRPr>
          </a:p>
          <a:p>
            <a:pPr defTabSz="292607">
              <a:lnSpc>
                <a:spcPct val="100000"/>
              </a:lnSpc>
              <a:defRPr sz="1536">
                <a:solidFill>
                  <a:srgbClr val="A5B2B9"/>
                </a:solidFill>
                <a:latin typeface="Consolas"/>
                <a:ea typeface="Consolas"/>
                <a:cs typeface="Consolas"/>
                <a:sym typeface="Consolas"/>
              </a:defRPr>
            </a:pPr>
            <a:r>
              <a:rPr>
                <a:solidFill>
                  <a:srgbClr val="000000"/>
                </a:solidFill>
              </a:rPr>
              <a:t>        </a:t>
            </a:r>
            <a:r>
              <a:rPr>
                <a:solidFill>
                  <a:srgbClr val="4F5D66"/>
                </a:solidFill>
              </a:rPr>
              <a:t>contentBase: </a:t>
            </a:r>
            <a:r>
              <a:rPr>
                <a:solidFill>
                  <a:srgbClr val="289C97"/>
                </a:solidFill>
              </a:rPr>
              <a:t>"./public"</a:t>
            </a:r>
            <a:r>
              <a:rPr>
                <a:solidFill>
                  <a:srgbClr val="4F5D66"/>
                </a:solidFill>
              </a:rPr>
              <a:t>,</a:t>
            </a:r>
            <a:r>
              <a:t>//本地服务器所加载的页面所在的目录</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a:t>
            </a:r>
            <a:r>
              <a:rPr>
                <a:solidFill>
                  <a:srgbClr val="000000"/>
                </a:solidFill>
              </a:rPr>
              <a:t> </a:t>
            </a:r>
            <a:r>
              <a:t>historyApiFallback: </a:t>
            </a:r>
            <a:r>
              <a:rPr>
                <a:solidFill>
                  <a:srgbClr val="AD42EF"/>
                </a:solidFill>
              </a:rPr>
              <a:t>true</a:t>
            </a:r>
            <a:r>
              <a:t>,</a:t>
            </a:r>
            <a:r>
              <a:rPr>
                <a:solidFill>
                  <a:srgbClr val="A5B2B9"/>
                </a:solidFill>
              </a:rPr>
              <a:t>//不跳转</a:t>
            </a:r>
            <a:endParaRPr>
              <a:solidFill>
                <a:srgbClr val="000000"/>
              </a:solidFill>
            </a:endParaRPr>
          </a:p>
          <a:p>
            <a:pPr defTabSz="292607">
              <a:lnSpc>
                <a:spcPct val="100000"/>
              </a:lnSpc>
              <a:defRPr sz="1536">
                <a:latin typeface="Consolas"/>
                <a:ea typeface="Consolas"/>
                <a:cs typeface="Consolas"/>
                <a:sym typeface="Consolas"/>
              </a:defRPr>
            </a:pPr>
            <a:r>
              <a:t>        </a:t>
            </a:r>
            <a:r>
              <a:rPr>
                <a:solidFill>
                  <a:srgbClr val="4F5D66"/>
                </a:solidFill>
              </a:rPr>
              <a:t>inline: </a:t>
            </a:r>
            <a:r>
              <a:rPr>
                <a:solidFill>
                  <a:srgbClr val="AD42EF"/>
                </a:solidFill>
              </a:rPr>
              <a:t>true</a:t>
            </a:r>
            <a:r>
              <a:rPr>
                <a:solidFill>
                  <a:srgbClr val="A5B2B9"/>
                </a:solidFill>
              </a:rPr>
              <a:t>//实时刷新</a:t>
            </a:r>
          </a:p>
          <a:p>
            <a:pPr defTabSz="292607">
              <a:lnSpc>
                <a:spcPct val="100000"/>
              </a:lnSpc>
              <a:defRPr sz="1536">
                <a:latin typeface="Consolas"/>
                <a:ea typeface="Consolas"/>
                <a:cs typeface="Consolas"/>
                <a:sym typeface="Consolas"/>
              </a:defRPr>
            </a:pPr>
            <a:r>
              <a:t>    </a:t>
            </a:r>
            <a:r>
              <a:rPr>
                <a:solidFill>
                  <a:srgbClr val="4F5D66"/>
                </a:solidFill>
              </a:rPr>
              <a:t>},</a:t>
            </a:r>
          </a:p>
          <a:p>
            <a:pPr defTabSz="292607">
              <a:lnSpc>
                <a:spcPct val="100000"/>
              </a:lnSpc>
              <a:defRPr sz="1536">
                <a:solidFill>
                  <a:srgbClr val="4F5D66"/>
                </a:solidFill>
                <a:latin typeface="Consolas"/>
                <a:ea typeface="Consolas"/>
                <a:cs typeface="Consolas"/>
                <a:sym typeface="Consolas"/>
              </a:defRPr>
            </a:pPr>
            <a:r>
              <a:t>    module: {</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rules: [</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test: </a:t>
            </a:r>
            <a:r>
              <a:rPr>
                <a:solidFill>
                  <a:srgbClr val="DA6C34"/>
                </a:solidFill>
              </a:rPr>
              <a:t>/(\.jsx|\.js)$/</a:t>
            </a:r>
            <a:r>
              <a:t>,</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use: {</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loader: </a:t>
            </a:r>
            <a:r>
              <a:rPr>
                <a:solidFill>
                  <a:srgbClr val="289C97"/>
                </a:solidFill>
              </a:rPr>
              <a:t>"babel-loader"</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exclude: </a:t>
            </a:r>
            <a:r>
              <a:rPr>
                <a:solidFill>
                  <a:srgbClr val="DA6C34"/>
                </a:solidFill>
              </a:rPr>
              <a:t>/node_modules/</a:t>
            </a:r>
            <a:endParaRPr>
              <a:solidFill>
                <a:srgbClr val="000000"/>
              </a:solidFill>
            </a:endParaRPr>
          </a:p>
          <a:p>
            <a:pPr defTabSz="292607">
              <a:lnSpc>
                <a:spcPct val="100000"/>
              </a:lnSpc>
              <a:defRPr sz="1536">
                <a:latin typeface="Consolas"/>
                <a:ea typeface="Consolas"/>
                <a:cs typeface="Consolas"/>
                <a:sym typeface="Consolas"/>
              </a:defRPr>
            </a:pPr>
            <a:r>
              <a:t>            </a:t>
            </a:r>
            <a:r>
              <a:rPr>
                <a:solidFill>
                  <a:srgbClr val="4F5D66"/>
                </a:solidFill>
              </a:rPr>
              <a:t>}</a:t>
            </a:r>
          </a:p>
          <a:p>
            <a:pPr defTabSz="292607">
              <a:lnSpc>
                <a:spcPct val="100000"/>
              </a:lnSpc>
              <a:defRPr sz="1536">
                <a:solidFill>
                  <a:srgbClr val="4F5D66"/>
                </a:solidFill>
                <a:latin typeface="Consolas"/>
                <a:ea typeface="Consolas"/>
                <a:cs typeface="Consolas"/>
                <a:sym typeface="Consolas"/>
              </a:defRPr>
            </a:pPr>
            <a:r>
              <a:t>        ]</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    }</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r>
              <a:t>};</a:t>
            </a: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endParaRPr>
              <a:solidFill>
                <a:srgbClr val="000000"/>
              </a:solidFill>
            </a:endParaRPr>
          </a:p>
          <a:p>
            <a:pPr defTabSz="292607">
              <a:lnSpc>
                <a:spcPct val="100000"/>
              </a:lnSpc>
              <a:defRPr sz="1536">
                <a:solidFill>
                  <a:srgbClr val="4F5D66"/>
                </a:solidFill>
                <a:latin typeface="Consolas"/>
                <a:ea typeface="Consolas"/>
                <a:cs typeface="Consolas"/>
                <a:sym typeface="Consolas"/>
              </a:defRPr>
            </a:pPr>
            <a:endParaRPr>
              <a:solidFill>
                <a:srgbClr val="000000"/>
              </a:solidFill>
            </a:endParaRPr>
          </a:p>
          <a:p>
            <a:pPr defTabSz="292607">
              <a:lnSpc>
                <a:spcPts val="2900"/>
              </a:lnSpc>
              <a:defRPr sz="1536">
                <a:solidFill>
                  <a:srgbClr val="93A1A1"/>
                </a:solidFill>
                <a:latin typeface="Menlo"/>
                <a:ea typeface="Menlo"/>
                <a:cs typeface="Menlo"/>
                <a:sym typeface="Menlo"/>
              </a:defRPr>
            </a:pPr>
            <a:r>
              <a:t>//.babelrc</a:t>
            </a:r>
            <a:endParaRPr>
              <a:solidFill>
                <a:srgbClr val="657B83"/>
              </a:solidFill>
            </a:endParaRPr>
          </a:p>
          <a:p>
            <a:pPr defTabSz="292607">
              <a:lnSpc>
                <a:spcPts val="2900"/>
              </a:lnSpc>
              <a:defRPr sz="1536">
                <a:solidFill>
                  <a:srgbClr val="657B83"/>
                </a:solidFill>
                <a:latin typeface="Menlo"/>
                <a:ea typeface="Menlo"/>
                <a:cs typeface="Menlo"/>
                <a:sym typeface="Menlo"/>
              </a:defRPr>
            </a:pPr>
            <a:r>
              <a:t>{</a:t>
            </a:r>
          </a:p>
          <a:p>
            <a:pPr defTabSz="292607">
              <a:lnSpc>
                <a:spcPts val="2900"/>
              </a:lnSpc>
              <a:defRPr sz="1536">
                <a:solidFill>
                  <a:srgbClr val="2AA198"/>
                </a:solidFill>
                <a:latin typeface="Menlo"/>
                <a:ea typeface="Menlo"/>
                <a:cs typeface="Menlo"/>
                <a:sym typeface="Menlo"/>
              </a:defRPr>
            </a:pPr>
            <a:r>
              <a:rPr>
                <a:solidFill>
                  <a:srgbClr val="657B83"/>
                </a:solidFill>
              </a:rPr>
              <a:t>  </a:t>
            </a:r>
            <a:r>
              <a:t>"presets"</a:t>
            </a:r>
            <a:r>
              <a:rPr>
                <a:solidFill>
                  <a:srgbClr val="657B83"/>
                </a:solidFill>
              </a:rPr>
              <a:t>: [</a:t>
            </a:r>
            <a:r>
              <a:t>"react"</a:t>
            </a:r>
            <a:r>
              <a:rPr>
                <a:solidFill>
                  <a:srgbClr val="657B83"/>
                </a:solidFill>
              </a:rPr>
              <a:t>, </a:t>
            </a:r>
            <a:r>
              <a:t>"env"</a:t>
            </a:r>
            <a:r>
              <a:rPr>
                <a:solidFill>
                  <a:srgbClr val="657B83"/>
                </a:solidFill>
              </a:rPr>
              <a:t>]</a:t>
            </a:r>
            <a:endParaRPr>
              <a:solidFill>
                <a:srgbClr val="657B83"/>
              </a:solidFill>
            </a:endParaRPr>
          </a:p>
          <a:p>
            <a:pPr defTabSz="292607">
              <a:lnSpc>
                <a:spcPts val="2900"/>
              </a:lnSpc>
              <a:defRPr sz="1536">
                <a:solidFill>
                  <a:srgbClr val="657B83"/>
                </a:solidFill>
                <a:latin typeface="Menlo"/>
                <a:ea typeface="Menlo"/>
                <a:cs typeface="Menlo"/>
                <a:sym typeface="Menlo"/>
              </a:defRPr>
            </a:pP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一切皆模块"/>
          <p:cNvSpPr txBox="1"/>
          <p:nvPr>
            <p:ph type="title"/>
          </p:nvPr>
        </p:nvSpPr>
        <p:spPr>
          <a:prstGeom prst="rect">
            <a:avLst/>
          </a:prstGeom>
        </p:spPr>
        <p:txBody>
          <a:bodyPr/>
          <a:lstStyle>
            <a:lvl1pPr defTabSz="457200">
              <a:lnSpc>
                <a:spcPts val="8700"/>
              </a:lnSpc>
              <a:spcBef>
                <a:spcPts val="1500"/>
              </a:spcBef>
              <a:defRPr b="1">
                <a:solidFill>
                  <a:srgbClr val="2F2F2F"/>
                </a:solidFill>
                <a:latin typeface="Helvetica"/>
                <a:ea typeface="Helvetica"/>
                <a:cs typeface="Helvetica"/>
                <a:sym typeface="Helvetica"/>
              </a:defRPr>
            </a:lvl1pPr>
          </a:lstStyle>
          <a:p>
            <a:pPr/>
            <a:r>
              <a:t>一切皆模块</a:t>
            </a:r>
          </a:p>
        </p:txBody>
      </p:sp>
      <p:sp>
        <p:nvSpPr>
          <p:cNvPr id="198" name="Webpack有一个不可不说的优点，它把所有的文件都都当做模块处理，JavaScript代码，CSS和fonts以及图片等等通过合适的loader都可以被处理。…"/>
          <p:cNvSpPr txBox="1"/>
          <p:nvPr>
            <p:ph type="body" idx="1"/>
          </p:nvPr>
        </p:nvSpPr>
        <p:spPr>
          <a:prstGeom prst="rect">
            <a:avLst/>
          </a:prstGeom>
        </p:spPr>
        <p:txBody>
          <a:bodyPr/>
          <a:lstStyle/>
          <a:p>
            <a:pPr defTabSz="457200">
              <a:lnSpc>
                <a:spcPts val="4600"/>
              </a:lnSpc>
              <a:defRPr>
                <a:solidFill>
                  <a:srgbClr val="2F2F2F"/>
                </a:solidFill>
                <a:latin typeface="Helvetica"/>
                <a:ea typeface="Helvetica"/>
                <a:cs typeface="Helvetica"/>
                <a:sym typeface="Helvetica"/>
              </a:defRPr>
            </a:pPr>
            <a:r>
              <a:t>Webpack有一个不可不说的优点，它把所有的文件都都当做模块处理，JavaScript代码，CSS和fonts以及图片等等通过合适的loader都可以被处理。</a:t>
            </a:r>
          </a:p>
          <a:p>
            <a:pPr defTabSz="457200">
              <a:lnSpc>
                <a:spcPts val="4600"/>
              </a:lnSpc>
              <a:defRPr>
                <a:solidFill>
                  <a:srgbClr val="2F2F2F"/>
                </a:solidFill>
                <a:latin typeface="Helvetica"/>
                <a:ea typeface="Helvetica"/>
                <a:cs typeface="Helvetica"/>
                <a:sym typeface="Helvetica"/>
              </a:defRPr>
            </a:pPr>
          </a:p>
          <a:p>
            <a:pPr defTabSz="457200">
              <a:lnSpc>
                <a:spcPts val="4200"/>
              </a:lnSpc>
              <a:spcBef>
                <a:spcPts val="1500"/>
              </a:spcBef>
              <a:defRPr b="1">
                <a:latin typeface="Courier"/>
                <a:ea typeface="Courier"/>
                <a:cs typeface="Courier"/>
                <a:sym typeface="Courier"/>
              </a:defRPr>
            </a:pPr>
            <a:r>
              <a:t>CSS</a:t>
            </a:r>
            <a:endParaRPr b="0"/>
          </a:p>
          <a:p>
            <a:pPr defTabSz="457200">
              <a:lnSpc>
                <a:spcPts val="4200"/>
              </a:lnSpc>
              <a:spcBef>
                <a:spcPts val="1200"/>
              </a:spcBef>
              <a:defRPr>
                <a:latin typeface="Courier"/>
                <a:ea typeface="Courier"/>
                <a:cs typeface="Courier"/>
                <a:sym typeface="Courier"/>
              </a:defRPr>
            </a:pPr>
            <a:r>
              <a:t>webpack提供两个工具处理样式表，css-loader 和 style-loader，二者处理的任务不同，css-loader使你能够使用类似@import 和 url(...)的方法实现 require()的功能,style-loader将所有的计算后的样式加入页面中，二者组合在一起使你能够把样式表嵌入webpack打包后的JS文件中。</a:t>
            </a:r>
          </a:p>
          <a:p>
            <a:pPr defTabSz="457200">
              <a:lnSpc>
                <a:spcPts val="4200"/>
              </a:lnSpc>
              <a:defRPr>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为什么要使用它？"/>
          <p:cNvSpPr txBox="1"/>
          <p:nvPr>
            <p:ph type="title"/>
          </p:nvPr>
        </p:nvSpPr>
        <p:spPr>
          <a:xfrm>
            <a:off x="952499" y="931333"/>
            <a:ext cx="11099801" cy="1497939"/>
          </a:xfrm>
          <a:prstGeom prst="rect">
            <a:avLst/>
          </a:prstGeom>
        </p:spPr>
        <p:txBody>
          <a:bodyPr/>
          <a:lstStyle/>
          <a:p>
            <a:pPr/>
            <a:r>
              <a:t>为什么要使用它？</a:t>
            </a:r>
          </a:p>
        </p:txBody>
      </p:sp>
      <p:sp>
        <p:nvSpPr>
          <p:cNvPr id="124" name="现今的很多网页其实可以看做是功能丰富的应用，它们拥有着复杂的JavaScript代码和一大堆依赖包。为了简化开发的复杂度，前端社区涌现出了很多好的实践方法…"/>
          <p:cNvSpPr txBox="1"/>
          <p:nvPr>
            <p:ph type="body" idx="1"/>
          </p:nvPr>
        </p:nvSpPr>
        <p:spPr>
          <a:xfrm>
            <a:off x="952500" y="2444749"/>
            <a:ext cx="11099800" cy="6286501"/>
          </a:xfrm>
          <a:prstGeom prst="rect">
            <a:avLst/>
          </a:prstGeom>
        </p:spPr>
        <p:txBody>
          <a:bodyPr/>
          <a:lstStyle/>
          <a:p>
            <a:pPr defTabSz="457200">
              <a:defRPr>
                <a:solidFill>
                  <a:srgbClr val="2F2F2F"/>
                </a:solidFill>
                <a:latin typeface="Helvetica"/>
                <a:ea typeface="Helvetica"/>
                <a:cs typeface="Helvetica"/>
                <a:sym typeface="Helvetica"/>
              </a:defRPr>
            </a:pPr>
            <a:r>
              <a:t>现今的很多网页其实可以看做是功能丰富的应用，它们拥有着复杂的JavaScript代码和一大堆依赖包。为了简化开发的复杂度，前端社区涌现出了很多好的实践方法</a:t>
            </a:r>
          </a:p>
          <a:p>
            <a:pPr defTabSz="457200">
              <a:defRPr sz="2600">
                <a:solidFill>
                  <a:srgbClr val="2F2F2F"/>
                </a:solidFill>
                <a:latin typeface="Helvetica"/>
                <a:ea typeface="Helvetica"/>
                <a:cs typeface="Helvetica"/>
                <a:sym typeface="Helvetica"/>
              </a:defRPr>
            </a:pPr>
          </a:p>
          <a:p>
            <a:pPr defTabSz="457200">
              <a:defRPr sz="2200">
                <a:latin typeface="Courier"/>
                <a:ea typeface="Courier"/>
                <a:cs typeface="Courier"/>
                <a:sym typeface="Courier"/>
              </a:defRPr>
            </a:pPr>
            <a:r>
              <a:rPr b="1"/>
              <a:t>模块化</a:t>
            </a:r>
            <a:r>
              <a:t>，让我们可以把复杂的程序细化为小的文件;</a:t>
            </a:r>
          </a:p>
          <a:p>
            <a:pPr defTabSz="457200">
              <a:defRPr sz="2200">
                <a:latin typeface="Courier"/>
                <a:ea typeface="Courier"/>
                <a:cs typeface="Courier"/>
                <a:sym typeface="Courier"/>
              </a:defRPr>
            </a:pPr>
            <a:r>
              <a:t>类似于TypeScript这种在JavaScript基础上拓展的开发语言：使我们能够实现目前版本的JavaScript不能直接使用的特性，并且之后还能转换为JavaScript文件使浏览器可以识别；</a:t>
            </a:r>
          </a:p>
          <a:p>
            <a:pPr defTabSz="457200">
              <a:defRPr sz="2200">
                <a:latin typeface="Courier"/>
                <a:ea typeface="Courier"/>
                <a:cs typeface="Courier"/>
                <a:sym typeface="Courier"/>
              </a:defRPr>
            </a:pPr>
            <a:r>
              <a:t>Scss，less等CSS预处理器</a:t>
            </a:r>
          </a:p>
          <a:p>
            <a:pPr defTabSz="457200">
              <a:defRPr sz="2600">
                <a:latin typeface="Courier"/>
                <a:ea typeface="Courier"/>
                <a:cs typeface="Courier"/>
                <a:sym typeface="Courier"/>
              </a:defRPr>
            </a:pPr>
          </a:p>
          <a:p>
            <a:pPr defTabSz="457200">
              <a:defRPr>
                <a:solidFill>
                  <a:srgbClr val="2F2F2F"/>
                </a:solidFill>
                <a:latin typeface="Helvetica"/>
                <a:ea typeface="Helvetica"/>
                <a:cs typeface="Helvetica"/>
                <a:sym typeface="Helvetica"/>
              </a:defRPr>
            </a:pPr>
            <a:r>
              <a:t>这些改进确实大大的提高了我们的开发效率，但是利用它们开发的文件往往需要进行额外的处理才能让浏览器识别,而手动处理又是非常繁琐的，这就为WebPack类的工具的出现提供了需求。</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npm install --save-dev style-loader css-loader…"/>
          <p:cNvSpPr txBox="1"/>
          <p:nvPr>
            <p:ph type="body" idx="1"/>
          </p:nvPr>
        </p:nvSpPr>
        <p:spPr>
          <a:xfrm>
            <a:off x="952500" y="1292489"/>
            <a:ext cx="11099801" cy="7974278"/>
          </a:xfrm>
          <a:prstGeom prst="rect">
            <a:avLst/>
          </a:prstGeom>
        </p:spPr>
        <p:txBody>
          <a:bodyPr/>
          <a:lstStyle/>
          <a:p>
            <a:pPr defTabSz="457200">
              <a:lnSpc>
                <a:spcPts val="4500"/>
              </a:lnSpc>
              <a:defRPr>
                <a:solidFill>
                  <a:srgbClr val="657B83"/>
                </a:solidFill>
                <a:latin typeface="Menlo"/>
                <a:ea typeface="Menlo"/>
                <a:cs typeface="Menlo"/>
                <a:sym typeface="Menlo"/>
              </a:defRPr>
            </a:pPr>
            <a:r>
              <a:t>npm install --save-dev style-loader css-loader</a:t>
            </a:r>
          </a:p>
          <a:p>
            <a:pPr defTabSz="457200">
              <a:lnSpc>
                <a:spcPts val="4500"/>
              </a:lnSpc>
              <a:defRPr>
                <a:solidFill>
                  <a:srgbClr val="657B83"/>
                </a:solidFill>
                <a:latin typeface="Menlo"/>
                <a:ea typeface="Menlo"/>
                <a:cs typeface="Menlo"/>
                <a:sym typeface="Menlo"/>
              </a:defRPr>
            </a:pPr>
          </a:p>
          <a:p>
            <a:pPr defTabSz="457200">
              <a:lnSpc>
                <a:spcPts val="4500"/>
              </a:lnSpc>
              <a:defRPr>
                <a:solidFill>
                  <a:srgbClr val="657B83"/>
                </a:solidFill>
                <a:latin typeface="Menlo"/>
                <a:ea typeface="Menlo"/>
                <a:cs typeface="Menlo"/>
                <a:sym typeface="Menlo"/>
              </a:defRPr>
            </a:pPr>
            <a:r>
              <a:t>修改webpack，config.js  ,在rules中添加 </a:t>
            </a:r>
          </a:p>
          <a:p>
            <a:pPr defTabSz="457200">
              <a:lnSpc>
                <a:spcPts val="4500"/>
              </a:lnSpc>
              <a:defRPr>
                <a:solidFill>
                  <a:srgbClr val="657B83"/>
                </a:solidFill>
                <a:latin typeface="Menlo"/>
                <a:ea typeface="Menlo"/>
                <a:cs typeface="Menlo"/>
                <a:sym typeface="Menlo"/>
              </a:defRPr>
            </a:pPr>
          </a:p>
          <a:p>
            <a:pPr lvl="8" marL="0" indent="1828800" defTabSz="457200">
              <a:lnSpc>
                <a:spcPts val="4200"/>
              </a:lnSpc>
              <a:spcBef>
                <a:spcPts val="0"/>
              </a:spcBef>
              <a:buSzTx/>
              <a:buNone/>
              <a:defRPr sz="2400">
                <a:latin typeface="Courier"/>
                <a:ea typeface="Courier"/>
                <a:cs typeface="Courier"/>
                <a:sym typeface="Courier"/>
              </a:defRPr>
            </a:pPr>
            <a:r>
              <a:t>{</a:t>
            </a:r>
          </a:p>
          <a:p>
            <a:pPr defTabSz="457200">
              <a:lnSpc>
                <a:spcPts val="4200"/>
              </a:lnSpc>
              <a:defRPr>
                <a:latin typeface="Courier"/>
                <a:ea typeface="Courier"/>
                <a:cs typeface="Courier"/>
                <a:sym typeface="Courier"/>
              </a:defRPr>
            </a:pPr>
            <a:r>
              <a:t>                test: /\.css$/,</a:t>
            </a:r>
          </a:p>
          <a:p>
            <a:pPr defTabSz="457200">
              <a:lnSpc>
                <a:spcPts val="4200"/>
              </a:lnSpc>
              <a:defRPr>
                <a:latin typeface="Courier"/>
                <a:ea typeface="Courier"/>
                <a:cs typeface="Courier"/>
                <a:sym typeface="Courier"/>
              </a:defRPr>
            </a:pPr>
            <a:r>
              <a:t>                use: [</a:t>
            </a:r>
          </a:p>
          <a:p>
            <a:pPr defTabSz="457200">
              <a:lnSpc>
                <a:spcPts val="4200"/>
              </a:lnSpc>
              <a:defRPr>
                <a:latin typeface="Courier"/>
                <a:ea typeface="Courier"/>
                <a:cs typeface="Courier"/>
                <a:sym typeface="Courier"/>
              </a:defRPr>
            </a:pPr>
            <a:r>
              <a:t>                    {</a:t>
            </a:r>
          </a:p>
          <a:p>
            <a:pPr defTabSz="457200">
              <a:lnSpc>
                <a:spcPts val="4200"/>
              </a:lnSpc>
              <a:defRPr>
                <a:latin typeface="Courier"/>
                <a:ea typeface="Courier"/>
                <a:cs typeface="Courier"/>
                <a:sym typeface="Courier"/>
              </a:defRPr>
            </a:pPr>
            <a:r>
              <a:t>                        loader: "style-loader"</a:t>
            </a:r>
          </a:p>
          <a:p>
            <a:pPr defTabSz="457200">
              <a:lnSpc>
                <a:spcPts val="4200"/>
              </a:lnSpc>
              <a:defRPr>
                <a:latin typeface="Courier"/>
                <a:ea typeface="Courier"/>
                <a:cs typeface="Courier"/>
                <a:sym typeface="Courier"/>
              </a:defRPr>
            </a:pPr>
            <a:r>
              <a:t>                    }, {</a:t>
            </a:r>
          </a:p>
          <a:p>
            <a:pPr defTabSz="457200">
              <a:lnSpc>
                <a:spcPts val="4200"/>
              </a:lnSpc>
              <a:defRPr>
                <a:latin typeface="Courier"/>
                <a:ea typeface="Courier"/>
                <a:cs typeface="Courier"/>
                <a:sym typeface="Courier"/>
              </a:defRPr>
            </a:pPr>
            <a:r>
              <a:t>                        loader: "css-loader"</a:t>
            </a:r>
          </a:p>
          <a:p>
            <a:pPr defTabSz="457200">
              <a:lnSpc>
                <a:spcPts val="4200"/>
              </a:lnSpc>
              <a:defRPr>
                <a:latin typeface="Courier"/>
                <a:ea typeface="Courier"/>
                <a:cs typeface="Courier"/>
                <a:sym typeface="Courier"/>
              </a:defRPr>
            </a:pPr>
            <a:r>
              <a:t>                    }</a:t>
            </a:r>
          </a:p>
          <a:p>
            <a:pPr defTabSz="457200">
              <a:lnSpc>
                <a:spcPts val="4200"/>
              </a:lnSpc>
              <a:defRPr>
                <a:latin typeface="Courier"/>
                <a:ea typeface="Courier"/>
                <a:cs typeface="Courier"/>
                <a:sym typeface="Courier"/>
              </a:defRPr>
            </a:pPr>
            <a:r>
              <a:t>                ]</a:t>
            </a:r>
          </a:p>
          <a:p>
            <a:pPr defTabSz="457200">
              <a:lnSpc>
                <a:spcPts val="4200"/>
              </a:lnSpc>
              <a:defRPr>
                <a:latin typeface="Courier"/>
                <a:ea typeface="Courier"/>
                <a:cs typeface="Courier"/>
                <a:sym typeface="Courier"/>
              </a:defRPr>
            </a:pPr>
            <a:r>
              <a:t>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在app文件夹里创建一个名字为”main.css&quot;的文件，对一些元素设置样式…"/>
          <p:cNvSpPr txBox="1"/>
          <p:nvPr>
            <p:ph type="body" idx="1"/>
          </p:nvPr>
        </p:nvSpPr>
        <p:spPr>
          <a:xfrm>
            <a:off x="952500" y="1399711"/>
            <a:ext cx="11099801" cy="7867056"/>
          </a:xfrm>
          <a:prstGeom prst="rect">
            <a:avLst/>
          </a:prstGeom>
        </p:spPr>
        <p:txBody>
          <a:bodyPr/>
          <a:lstStyle/>
          <a:p>
            <a:pPr defTabSz="457200">
              <a:lnSpc>
                <a:spcPts val="4600"/>
              </a:lnSpc>
              <a:defRPr>
                <a:solidFill>
                  <a:srgbClr val="2F2F2F"/>
                </a:solidFill>
                <a:latin typeface="Helvetica"/>
                <a:ea typeface="Helvetica"/>
                <a:cs typeface="Helvetica"/>
                <a:sym typeface="Helvetica"/>
              </a:defRPr>
            </a:pPr>
            <a:r>
              <a:t>在app文件夹里创建一个名字为”main.css"的文件，对一些元素设置样式</a:t>
            </a:r>
          </a:p>
          <a:p>
            <a:pPr defTabSz="457200">
              <a:lnSpc>
                <a:spcPts val="4600"/>
              </a:lnSpc>
              <a:defRPr>
                <a:solidFill>
                  <a:srgbClr val="2F2F2F"/>
                </a:solidFill>
                <a:latin typeface="Helvetica"/>
                <a:ea typeface="Helvetica"/>
                <a:cs typeface="Helvetica"/>
                <a:sym typeface="Helvetica"/>
              </a:defRPr>
            </a:pPr>
          </a:p>
          <a:p>
            <a:pPr defTabSz="457200">
              <a:lnSpc>
                <a:spcPct val="100000"/>
              </a:lnSpc>
              <a:defRPr>
                <a:solidFill>
                  <a:srgbClr val="2B7EC3"/>
                </a:solidFill>
                <a:latin typeface="Consolas"/>
                <a:ea typeface="Consolas"/>
                <a:cs typeface="Consolas"/>
                <a:sym typeface="Consolas"/>
              </a:defRPr>
            </a:pPr>
            <a:r>
              <a:t>body</a:t>
            </a:r>
            <a:r>
              <a:rPr>
                <a:solidFill>
                  <a:srgbClr val="929151"/>
                </a:solidFill>
              </a:rPr>
              <a:t>{</a:t>
            </a:r>
            <a:endParaRPr>
              <a:solidFill>
                <a:srgbClr val="000000"/>
              </a:solidFill>
            </a:endParaRPr>
          </a:p>
          <a:p>
            <a:pPr defTabSz="457200">
              <a:lnSpc>
                <a:spcPct val="100000"/>
              </a:lnSpc>
              <a:defRPr>
                <a:solidFill>
                  <a:srgbClr val="4A8A01"/>
                </a:solidFill>
                <a:latin typeface="Consolas"/>
                <a:ea typeface="Consolas"/>
                <a:cs typeface="Consolas"/>
                <a:sym typeface="Consolas"/>
              </a:defRPr>
            </a:pPr>
            <a:r>
              <a:rPr>
                <a:solidFill>
                  <a:srgbClr val="4F5D66"/>
                </a:solidFill>
              </a:rPr>
              <a:t>	</a:t>
            </a:r>
            <a:r>
              <a:t>background-color</a:t>
            </a:r>
            <a:r>
              <a:rPr>
                <a:solidFill>
                  <a:srgbClr val="48565D"/>
                </a:solidFill>
              </a:rPr>
              <a:t>:</a:t>
            </a:r>
            <a:r>
              <a:rPr>
                <a:solidFill>
                  <a:srgbClr val="4F5D66"/>
                </a:solidFill>
              </a:rPr>
              <a:t> </a:t>
            </a:r>
            <a:r>
              <a:rPr>
                <a:solidFill>
                  <a:srgbClr val="AD42EF"/>
                </a:solidFill>
              </a:rPr>
              <a:t>#faa</a:t>
            </a:r>
            <a:r>
              <a:rPr>
                <a:solidFill>
                  <a:srgbClr val="4F5D66"/>
                </a:solidFill>
              </a:rPr>
              <a:t>;</a:t>
            </a:r>
            <a:endParaRPr>
              <a:solidFill>
                <a:srgbClr val="000000"/>
              </a:solidFill>
            </a:endParaRPr>
          </a:p>
          <a:p>
            <a:pPr defTabSz="457200">
              <a:lnSpc>
                <a:spcPct val="100000"/>
              </a:lnSpc>
              <a:defRPr>
                <a:solidFill>
                  <a:srgbClr val="929151"/>
                </a:solidFill>
                <a:latin typeface="Consolas"/>
                <a:ea typeface="Consolas"/>
                <a:cs typeface="Consolas"/>
                <a:sym typeface="Consolas"/>
              </a:defRPr>
            </a:pPr>
            <a:r>
              <a:t>}</a:t>
            </a:r>
            <a:endParaRPr>
              <a:solidFill>
                <a:srgbClr val="000000"/>
              </a:solidFill>
            </a:endParaRPr>
          </a:p>
          <a:p>
            <a:pPr defTabSz="457200">
              <a:lnSpc>
                <a:spcPct val="100000"/>
              </a:lnSpc>
              <a:defRPr>
                <a:solidFill>
                  <a:srgbClr val="929151"/>
                </a:solidFill>
                <a:latin typeface="Consolas"/>
                <a:ea typeface="Consolas"/>
                <a:cs typeface="Consolas"/>
                <a:sym typeface="Consolas"/>
              </a:defRPr>
            </a:pPr>
            <a:endParaRPr>
              <a:solidFill>
                <a:srgbClr val="000000"/>
              </a:solidFill>
            </a:endParaRPr>
          </a:p>
          <a:p>
            <a:pPr defTabSz="457200">
              <a:lnSpc>
                <a:spcPct val="100000"/>
              </a:lnSpc>
              <a:defRPr>
                <a:latin typeface="Consolas"/>
                <a:ea typeface="Consolas"/>
                <a:cs typeface="Consolas"/>
                <a:sym typeface="Consolas"/>
              </a:defRPr>
            </a:pPr>
            <a:r>
              <a:t>在main.js 导入 css</a:t>
            </a:r>
          </a:p>
          <a:p>
            <a:pPr defTabSz="457200">
              <a:lnSpc>
                <a:spcPct val="100000"/>
              </a:lnSpc>
              <a:defRPr>
                <a:latin typeface="Consolas"/>
                <a:ea typeface="Consolas"/>
                <a:cs typeface="Consolas"/>
                <a:sym typeface="Consolas"/>
              </a:defRPr>
            </a:pPr>
          </a:p>
          <a:p>
            <a:pPr defTabSz="457200">
              <a:lnSpc>
                <a:spcPct val="100000"/>
              </a:lnSpc>
              <a:defRPr>
                <a:latin typeface="Consolas"/>
                <a:ea typeface="Consolas"/>
                <a:cs typeface="Consolas"/>
                <a:sym typeface="Consolas"/>
              </a:defRPr>
            </a:pPr>
          </a:p>
          <a:p>
            <a:pPr defTabSz="457200">
              <a:lnSpc>
                <a:spcPct val="100000"/>
              </a:lnSpc>
              <a:defRPr>
                <a:latin typeface="Consolas"/>
                <a:ea typeface="Consolas"/>
                <a:cs typeface="Consolas"/>
                <a:sym typeface="Consolas"/>
              </a:defRPr>
            </a:pPr>
          </a:p>
          <a:p>
            <a:pPr defTabSz="457200">
              <a:lnSpc>
                <a:spcPct val="100000"/>
              </a:lnSpc>
              <a:defRPr>
                <a:latin typeface="Consolas"/>
                <a:ea typeface="Consolas"/>
                <a:cs typeface="Consolas"/>
                <a:sym typeface="Consolas"/>
              </a:defRPr>
            </a:pPr>
          </a:p>
          <a:p>
            <a:pPr defTabSz="457200">
              <a:lnSpc>
                <a:spcPct val="100000"/>
              </a:lnSpc>
              <a:defRPr>
                <a:latin typeface="Consolas"/>
                <a:ea typeface="Consolas"/>
                <a:cs typeface="Consolas"/>
                <a:sym typeface="Consolas"/>
              </a:defRPr>
            </a:pPr>
          </a:p>
          <a:p>
            <a:pPr defTabSz="457200">
              <a:lnSpc>
                <a:spcPct val="100000"/>
              </a:lnSpc>
              <a:defRPr>
                <a:latin typeface="Consolas"/>
                <a:ea typeface="Consolas"/>
                <a:cs typeface="Consolas"/>
                <a:sym typeface="Consolas"/>
              </a:defRPr>
            </a:pPr>
          </a:p>
          <a:p>
            <a:pPr defTabSz="457200">
              <a:lnSpc>
                <a:spcPct val="100000"/>
              </a:lnSpc>
              <a:defRPr>
                <a:latin typeface="Consolas"/>
                <a:ea typeface="Consolas"/>
                <a:cs typeface="Consolas"/>
                <a:sym typeface="Consolas"/>
              </a:defRPr>
            </a:pPr>
          </a:p>
          <a:p>
            <a:pPr defTabSz="457200">
              <a:lnSpc>
                <a:spcPct val="100000"/>
              </a:lnSpc>
              <a:defRPr>
                <a:latin typeface="Consolas"/>
                <a:ea typeface="Consolas"/>
                <a:cs typeface="Consolas"/>
                <a:sym typeface="Consolas"/>
              </a:defRPr>
            </a:pPr>
          </a:p>
          <a:p>
            <a:pPr defTabSz="457200">
              <a:lnSpc>
                <a:spcPct val="100000"/>
              </a:lnSpc>
              <a:defRPr>
                <a:latin typeface="Consolas"/>
                <a:ea typeface="Consolas"/>
                <a:cs typeface="Consolas"/>
                <a:sym typeface="Consolas"/>
              </a:defRPr>
            </a:pPr>
          </a:p>
          <a:p>
            <a:pPr defTabSz="457200">
              <a:lnSpc>
                <a:spcPct val="100000"/>
              </a:lnSpc>
              <a:defRPr>
                <a:latin typeface="Consolas"/>
                <a:ea typeface="Consolas"/>
                <a:cs typeface="Consolas"/>
                <a:sym typeface="Consolas"/>
              </a:defRPr>
            </a:pPr>
          </a:p>
          <a:p>
            <a:pPr defTabSz="457200">
              <a:lnSpc>
                <a:spcPct val="100000"/>
              </a:lnSpc>
              <a:defRPr>
                <a:latin typeface="Consolas"/>
                <a:ea typeface="Consolas"/>
                <a:cs typeface="Consolas"/>
                <a:sym typeface="Consolas"/>
              </a:defRPr>
            </a:pPr>
          </a:p>
          <a:p>
            <a:pPr defTabSz="457200">
              <a:lnSpc>
                <a:spcPct val="100000"/>
              </a:lnSpc>
              <a:defRPr>
                <a:latin typeface="Consolas"/>
                <a:ea typeface="Consolas"/>
                <a:cs typeface="Consolas"/>
                <a:sym typeface="Consolas"/>
              </a:defRPr>
            </a:pPr>
            <a:r>
              <a:t>执行  npm run server   查看效果</a:t>
            </a:r>
          </a:p>
        </p:txBody>
      </p:sp>
      <p:pic>
        <p:nvPicPr>
          <p:cNvPr id="203" name="图像" descr="图像"/>
          <p:cNvPicPr>
            <a:picLocks noChangeAspect="1"/>
          </p:cNvPicPr>
          <p:nvPr/>
        </p:nvPicPr>
        <p:blipFill>
          <a:blip r:embed="rId2">
            <a:extLst/>
          </a:blip>
          <a:stretch>
            <a:fillRect/>
          </a:stretch>
        </p:blipFill>
        <p:spPr>
          <a:xfrm>
            <a:off x="980016" y="4963583"/>
            <a:ext cx="8064501" cy="20955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CSS module"/>
          <p:cNvSpPr txBox="1"/>
          <p:nvPr>
            <p:ph type="title"/>
          </p:nvPr>
        </p:nvSpPr>
        <p:spPr>
          <a:xfrm>
            <a:off x="952499" y="969433"/>
            <a:ext cx="11099801" cy="1075863"/>
          </a:xfrm>
          <a:prstGeom prst="rect">
            <a:avLst/>
          </a:prstGeom>
        </p:spPr>
        <p:txBody>
          <a:bodyPr/>
          <a:lstStyle>
            <a:lvl1pPr defTabSz="301752">
              <a:lnSpc>
                <a:spcPts val="5500"/>
              </a:lnSpc>
              <a:spcBef>
                <a:spcPts val="900"/>
              </a:spcBef>
              <a:defRPr b="1" sz="2772">
                <a:solidFill>
                  <a:srgbClr val="2F2F2F"/>
                </a:solidFill>
                <a:latin typeface="Helvetica"/>
                <a:ea typeface="Helvetica"/>
                <a:cs typeface="Helvetica"/>
                <a:sym typeface="Helvetica"/>
              </a:defRPr>
            </a:lvl1pPr>
          </a:lstStyle>
          <a:p>
            <a:pPr/>
            <a:r>
              <a:t>CSS module</a:t>
            </a:r>
          </a:p>
        </p:txBody>
      </p:sp>
      <p:sp>
        <p:nvSpPr>
          <p:cNvPr id="206" name="CSS modules的技术意在把JS的模块化思想带入CSS中来，通过CSS模块，所有的类名，动画名默认都只作用于当前模块。Webpack对CSS模块化提供了非常好的支持，只需要在CSS loader中进行简单配置即可，然后就可以直接把CSS的类名传递到组件的代码中，这样做有效避免了全局污染…"/>
          <p:cNvSpPr txBox="1"/>
          <p:nvPr>
            <p:ph type="body" idx="1"/>
          </p:nvPr>
        </p:nvSpPr>
        <p:spPr>
          <a:xfrm>
            <a:off x="952499" y="1733549"/>
            <a:ext cx="11099801" cy="6286501"/>
          </a:xfrm>
          <a:prstGeom prst="rect">
            <a:avLst/>
          </a:prstGeom>
        </p:spPr>
        <p:txBody>
          <a:bodyPr/>
          <a:lstStyle/>
          <a:p>
            <a:pPr defTabSz="457200">
              <a:lnSpc>
                <a:spcPts val="4000"/>
              </a:lnSpc>
              <a:defRPr sz="2200">
                <a:latin typeface="Courier"/>
                <a:ea typeface="Courier"/>
                <a:cs typeface="Courier"/>
                <a:sym typeface="Courier"/>
              </a:defRPr>
            </a:pPr>
            <a:r>
              <a:t>CSS modules的技术意在把JS的模块化思想带入CSS中来，通过CSS模块，所有的类名，动画名默认都只作用于当前模块。Webpack对CSS模块化提供了非常好的支持，只需要在CSS loader中进行简单配置即可，然后就可以直接把CSS的类名传递到组件的代码中，这样做有效避免了全局污染</a:t>
            </a:r>
          </a:p>
          <a:p>
            <a:pPr defTabSz="457200">
              <a:lnSpc>
                <a:spcPts val="4000"/>
              </a:lnSpc>
              <a:defRPr sz="2200">
                <a:latin typeface="Courier"/>
                <a:ea typeface="Courier"/>
                <a:cs typeface="Courier"/>
                <a:sym typeface="Courier"/>
              </a:defRPr>
            </a:pPr>
          </a:p>
          <a:p>
            <a:pPr defTabSz="457200">
              <a:lnSpc>
                <a:spcPts val="4000"/>
              </a:lnSpc>
              <a:defRPr sz="2200">
                <a:latin typeface="Courier"/>
                <a:ea typeface="Courier"/>
                <a:cs typeface="Courier"/>
                <a:sym typeface="Courier"/>
              </a:defRPr>
            </a:pPr>
            <a:r>
              <a:t>在css-loader中添加</a:t>
            </a:r>
          </a:p>
          <a:p>
            <a:pPr defTabSz="457200">
              <a:lnSpc>
                <a:spcPct val="100000"/>
              </a:lnSpc>
              <a:defRPr sz="2200">
                <a:solidFill>
                  <a:srgbClr val="4F5D66"/>
                </a:solidFill>
                <a:latin typeface="Consolas"/>
                <a:ea typeface="Consolas"/>
                <a:cs typeface="Consolas"/>
                <a:sym typeface="Consolas"/>
              </a:defRPr>
            </a:pPr>
            <a:r>
              <a:t>options: {</a:t>
            </a:r>
            <a:endParaRPr>
              <a:solidFill>
                <a:srgbClr val="000000"/>
              </a:solidFill>
            </a:endParaRPr>
          </a:p>
          <a:p>
            <a:pPr defTabSz="457200">
              <a:lnSpc>
                <a:spcPct val="100000"/>
              </a:lnSpc>
              <a:defRPr sz="2200">
                <a:solidFill>
                  <a:srgbClr val="4F5D66"/>
                </a:solidFill>
                <a:latin typeface="Consolas"/>
                <a:ea typeface="Consolas"/>
                <a:cs typeface="Consolas"/>
                <a:sym typeface="Consolas"/>
              </a:defRPr>
            </a:pPr>
            <a:r>
              <a:t>             modules: </a:t>
            </a:r>
            <a:r>
              <a:rPr>
                <a:solidFill>
                  <a:srgbClr val="AD42EF"/>
                </a:solidFill>
              </a:rPr>
              <a:t>true</a:t>
            </a:r>
            <a:r>
              <a:t>, </a:t>
            </a:r>
            <a:r>
              <a:rPr>
                <a:solidFill>
                  <a:srgbClr val="A5B2B9"/>
                </a:solidFill>
              </a:rPr>
              <a:t>// 指定启用css modules</a:t>
            </a:r>
            <a:endParaRPr>
              <a:solidFill>
                <a:srgbClr val="000000"/>
              </a:solidFill>
            </a:endParaRPr>
          </a:p>
          <a:p>
            <a:pPr defTabSz="457200">
              <a:lnSpc>
                <a:spcPct val="100000"/>
              </a:lnSpc>
              <a:defRPr sz="2200">
                <a:solidFill>
                  <a:srgbClr val="289C97"/>
                </a:solidFill>
                <a:latin typeface="Consolas"/>
                <a:ea typeface="Consolas"/>
                <a:cs typeface="Consolas"/>
                <a:sym typeface="Consolas"/>
              </a:defRPr>
            </a:pPr>
            <a:r>
              <a:rPr>
                <a:solidFill>
                  <a:srgbClr val="000000"/>
                </a:solidFill>
              </a:rPr>
              <a:t>             </a:t>
            </a:r>
            <a:r>
              <a:rPr>
                <a:solidFill>
                  <a:srgbClr val="4F5D66"/>
                </a:solidFill>
              </a:rPr>
              <a:t>localIdentName: </a:t>
            </a:r>
            <a:r>
              <a:t>'[name]__[local]--[hash:base64:5]'</a:t>
            </a:r>
            <a:endParaRPr>
              <a:solidFill>
                <a:srgbClr val="000000"/>
              </a:solidFill>
            </a:endParaRPr>
          </a:p>
          <a:p>
            <a:pPr defTabSz="457200">
              <a:lnSpc>
                <a:spcPct val="100000"/>
              </a:lnSpc>
              <a:defRPr sz="2200">
                <a:solidFill>
                  <a:srgbClr val="4F5D66"/>
                </a:solidFill>
                <a:latin typeface="Consolas"/>
                <a:ea typeface="Consolas"/>
                <a:cs typeface="Consolas"/>
                <a:sym typeface="Consolas"/>
              </a:defRPr>
            </a:pPr>
            <a:r>
              <a:t>}</a:t>
            </a:r>
          </a:p>
        </p:txBody>
      </p:sp>
      <p:pic>
        <p:nvPicPr>
          <p:cNvPr id="207" name="图像" descr="图像"/>
          <p:cNvPicPr>
            <a:picLocks noChangeAspect="1"/>
          </p:cNvPicPr>
          <p:nvPr/>
        </p:nvPicPr>
        <p:blipFill>
          <a:blip r:embed="rId2">
            <a:extLst/>
          </a:blip>
          <a:stretch>
            <a:fillRect/>
          </a:stretch>
        </p:blipFill>
        <p:spPr>
          <a:xfrm>
            <a:off x="844550" y="5675405"/>
            <a:ext cx="8094574" cy="3847479"/>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我们在app文件夹下创建一个Greeter.css文件来进行一下测试…"/>
          <p:cNvSpPr txBox="1"/>
          <p:nvPr>
            <p:ph type="body" idx="1"/>
          </p:nvPr>
        </p:nvSpPr>
        <p:spPr>
          <a:xfrm>
            <a:off x="952500" y="1215496"/>
            <a:ext cx="11099801" cy="8051271"/>
          </a:xfrm>
          <a:prstGeom prst="rect">
            <a:avLst/>
          </a:prstGeom>
        </p:spPr>
        <p:txBody>
          <a:bodyPr/>
          <a:lstStyle/>
          <a:p>
            <a:pPr defTabSz="420623">
              <a:lnSpc>
                <a:spcPts val="4300"/>
              </a:lnSpc>
              <a:defRPr sz="2208">
                <a:solidFill>
                  <a:srgbClr val="2F2F2F"/>
                </a:solidFill>
                <a:latin typeface="Helvetica"/>
                <a:ea typeface="Helvetica"/>
                <a:cs typeface="Helvetica"/>
                <a:sym typeface="Helvetica"/>
              </a:defRPr>
            </a:pPr>
            <a:r>
              <a:t>我们在app文件夹下创建一个</a:t>
            </a:r>
            <a:r>
              <a:rPr>
                <a:solidFill>
                  <a:srgbClr val="657B83"/>
                </a:solidFill>
                <a:latin typeface="Menlo"/>
                <a:ea typeface="Menlo"/>
                <a:cs typeface="Menlo"/>
                <a:sym typeface="Menlo"/>
              </a:rPr>
              <a:t>Greeter.css</a:t>
            </a:r>
            <a:r>
              <a:t>文件来进行一下测试</a:t>
            </a:r>
          </a:p>
          <a:p>
            <a:pPr defTabSz="420623">
              <a:lnSpc>
                <a:spcPts val="4300"/>
              </a:lnSpc>
              <a:defRPr sz="2208">
                <a:solidFill>
                  <a:srgbClr val="2F2F2F"/>
                </a:solidFill>
                <a:latin typeface="Helvetica"/>
                <a:ea typeface="Helvetica"/>
                <a:cs typeface="Helvetica"/>
                <a:sym typeface="Helvetica"/>
              </a:defRPr>
            </a:pPr>
          </a:p>
          <a:p>
            <a:pPr defTabSz="420623">
              <a:lnSpc>
                <a:spcPct val="100000"/>
              </a:lnSpc>
              <a:defRPr sz="2208">
                <a:solidFill>
                  <a:srgbClr val="D74200"/>
                </a:solidFill>
                <a:latin typeface="Consolas"/>
                <a:ea typeface="Consolas"/>
                <a:cs typeface="Consolas"/>
                <a:sym typeface="Consolas"/>
              </a:defRPr>
            </a:pPr>
            <a:r>
              <a:t>.box</a:t>
            </a:r>
            <a:r>
              <a:rPr>
                <a:solidFill>
                  <a:srgbClr val="4F5D66"/>
                </a:solidFill>
              </a:rPr>
              <a:t> </a:t>
            </a:r>
            <a:r>
              <a:rPr>
                <a:solidFill>
                  <a:srgbClr val="929151"/>
                </a:solidFill>
              </a:rPr>
              <a:t>{</a:t>
            </a:r>
            <a:endParaRPr>
              <a:solidFill>
                <a:srgbClr val="000000"/>
              </a:solidFill>
            </a:endParaRPr>
          </a:p>
          <a:p>
            <a:pPr defTabSz="420623">
              <a:lnSpc>
                <a:spcPct val="100000"/>
              </a:lnSpc>
              <a:defRPr sz="2208">
                <a:solidFill>
                  <a:srgbClr val="4A8A01"/>
                </a:solidFill>
                <a:latin typeface="Consolas"/>
                <a:ea typeface="Consolas"/>
                <a:cs typeface="Consolas"/>
                <a:sym typeface="Consolas"/>
              </a:defRPr>
            </a:pPr>
            <a:r>
              <a:rPr>
                <a:solidFill>
                  <a:srgbClr val="4F5D66"/>
                </a:solidFill>
              </a:rPr>
              <a:t>  </a:t>
            </a:r>
            <a:r>
              <a:t>background-color</a:t>
            </a:r>
            <a:r>
              <a:rPr>
                <a:solidFill>
                  <a:srgbClr val="48565D"/>
                </a:solidFill>
              </a:rPr>
              <a:t>:</a:t>
            </a:r>
            <a:r>
              <a:rPr>
                <a:solidFill>
                  <a:srgbClr val="4F5D66"/>
                </a:solidFill>
              </a:rPr>
              <a:t> </a:t>
            </a:r>
            <a:r>
              <a:rPr>
                <a:solidFill>
                  <a:srgbClr val="AD42EF"/>
                </a:solidFill>
              </a:rPr>
              <a:t>#aaf</a:t>
            </a:r>
            <a:r>
              <a:rPr>
                <a:solidFill>
                  <a:srgbClr val="4F5D66"/>
                </a:solidFill>
              </a:rPr>
              <a:t>;</a:t>
            </a:r>
            <a:endParaRPr>
              <a:solidFill>
                <a:srgbClr val="000000"/>
              </a:solidFill>
            </a:endParaRPr>
          </a:p>
          <a:p>
            <a:pPr defTabSz="420623">
              <a:lnSpc>
                <a:spcPct val="100000"/>
              </a:lnSpc>
              <a:defRPr sz="2208">
                <a:solidFill>
                  <a:srgbClr val="4A8A01"/>
                </a:solidFill>
                <a:latin typeface="Consolas"/>
                <a:ea typeface="Consolas"/>
                <a:cs typeface="Consolas"/>
                <a:sym typeface="Consolas"/>
              </a:defRPr>
            </a:pPr>
            <a:r>
              <a:rPr>
                <a:solidFill>
                  <a:srgbClr val="4F5D66"/>
                </a:solidFill>
              </a:rPr>
              <a:t>  </a:t>
            </a:r>
            <a:r>
              <a:t>padding</a:t>
            </a:r>
            <a:r>
              <a:rPr>
                <a:solidFill>
                  <a:srgbClr val="48565D"/>
                </a:solidFill>
              </a:rPr>
              <a:t>:</a:t>
            </a:r>
            <a:r>
              <a:rPr>
                <a:solidFill>
                  <a:srgbClr val="4F5D66"/>
                </a:solidFill>
              </a:rPr>
              <a:t> </a:t>
            </a:r>
            <a:r>
              <a:rPr>
                <a:solidFill>
                  <a:srgbClr val="AD42EF"/>
                </a:solidFill>
              </a:rPr>
              <a:t>10</a:t>
            </a:r>
            <a:r>
              <a:rPr>
                <a:solidFill>
                  <a:srgbClr val="698906"/>
                </a:solidFill>
              </a:rPr>
              <a:t>px</a:t>
            </a:r>
            <a:r>
              <a:rPr>
                <a:solidFill>
                  <a:srgbClr val="4F5D66"/>
                </a:solidFill>
              </a:rPr>
              <a:t>;</a:t>
            </a:r>
            <a:endParaRPr>
              <a:solidFill>
                <a:srgbClr val="000000"/>
              </a:solidFill>
            </a:endParaRPr>
          </a:p>
          <a:p>
            <a:pPr defTabSz="420623">
              <a:lnSpc>
                <a:spcPct val="100000"/>
              </a:lnSpc>
              <a:defRPr sz="2208">
                <a:solidFill>
                  <a:srgbClr val="4A8A01"/>
                </a:solidFill>
                <a:latin typeface="Consolas"/>
                <a:ea typeface="Consolas"/>
                <a:cs typeface="Consolas"/>
                <a:sym typeface="Consolas"/>
              </a:defRPr>
            </a:pPr>
            <a:r>
              <a:rPr>
                <a:solidFill>
                  <a:srgbClr val="4F5D66"/>
                </a:solidFill>
              </a:rPr>
              <a:t>  </a:t>
            </a:r>
            <a:r>
              <a:t>border</a:t>
            </a:r>
            <a:r>
              <a:rPr>
                <a:solidFill>
                  <a:srgbClr val="48565D"/>
                </a:solidFill>
              </a:rPr>
              <a:t>:</a:t>
            </a:r>
            <a:r>
              <a:rPr>
                <a:solidFill>
                  <a:srgbClr val="4F5D66"/>
                </a:solidFill>
              </a:rPr>
              <a:t> </a:t>
            </a:r>
            <a:r>
              <a:rPr>
                <a:solidFill>
                  <a:srgbClr val="AD42EF"/>
                </a:solidFill>
              </a:rPr>
              <a:t>3</a:t>
            </a:r>
            <a:r>
              <a:rPr>
                <a:solidFill>
                  <a:srgbClr val="698906"/>
                </a:solidFill>
              </a:rPr>
              <a:t>px</a:t>
            </a:r>
            <a:r>
              <a:rPr>
                <a:solidFill>
                  <a:srgbClr val="4F5D66"/>
                </a:solidFill>
              </a:rPr>
              <a:t> </a:t>
            </a:r>
            <a:r>
              <a:rPr>
                <a:solidFill>
                  <a:srgbClr val="D16400"/>
                </a:solidFill>
              </a:rPr>
              <a:t>solid</a:t>
            </a:r>
            <a:r>
              <a:rPr>
                <a:solidFill>
                  <a:srgbClr val="4F5D66"/>
                </a:solidFill>
              </a:rPr>
              <a:t> </a:t>
            </a:r>
            <a:r>
              <a:rPr>
                <a:solidFill>
                  <a:srgbClr val="AD42EF"/>
                </a:solidFill>
              </a:rPr>
              <a:t>#ccc</a:t>
            </a:r>
            <a:r>
              <a:rPr>
                <a:solidFill>
                  <a:srgbClr val="4F5D66"/>
                </a:solidFill>
              </a:rPr>
              <a:t>;</a:t>
            </a:r>
            <a:endParaRPr>
              <a:solidFill>
                <a:srgbClr val="000000"/>
              </a:solidFill>
            </a:endParaRPr>
          </a:p>
          <a:p>
            <a:pPr defTabSz="420623">
              <a:lnSpc>
                <a:spcPct val="100000"/>
              </a:lnSpc>
              <a:defRPr sz="2208">
                <a:solidFill>
                  <a:srgbClr val="929151"/>
                </a:solidFill>
                <a:latin typeface="Consolas"/>
                <a:ea typeface="Consolas"/>
                <a:cs typeface="Consolas"/>
                <a:sym typeface="Consolas"/>
              </a:defRPr>
            </a:pPr>
            <a:r>
              <a:t>}</a:t>
            </a:r>
          </a:p>
          <a:p>
            <a:pPr defTabSz="420623">
              <a:lnSpc>
                <a:spcPct val="100000"/>
              </a:lnSpc>
              <a:defRPr sz="2208">
                <a:solidFill>
                  <a:srgbClr val="929151"/>
                </a:solidFill>
                <a:latin typeface="Consolas"/>
                <a:ea typeface="Consolas"/>
                <a:cs typeface="Consolas"/>
                <a:sym typeface="Consolas"/>
              </a:defRPr>
            </a:pPr>
          </a:p>
          <a:p>
            <a:pPr defTabSz="420623">
              <a:lnSpc>
                <a:spcPct val="100000"/>
              </a:lnSpc>
              <a:defRPr sz="2208">
                <a:solidFill>
                  <a:srgbClr val="929151"/>
                </a:solidFill>
                <a:latin typeface="Consolas"/>
                <a:ea typeface="Consolas"/>
                <a:cs typeface="Consolas"/>
                <a:sym typeface="Consolas"/>
              </a:defRPr>
            </a:pPr>
            <a:r>
              <a:t>修改 Greater.js</a:t>
            </a:r>
          </a:p>
          <a:p>
            <a:pPr defTabSz="420623">
              <a:lnSpc>
                <a:spcPct val="100000"/>
              </a:lnSpc>
              <a:defRPr sz="2208">
                <a:solidFill>
                  <a:srgbClr val="929151"/>
                </a:solidFill>
                <a:latin typeface="Consolas"/>
                <a:ea typeface="Consolas"/>
                <a:cs typeface="Consolas"/>
                <a:sym typeface="Consolas"/>
              </a:defRPr>
            </a:pPr>
          </a:p>
          <a:p>
            <a:pPr defTabSz="420623">
              <a:lnSpc>
                <a:spcPct val="100000"/>
              </a:lnSpc>
              <a:defRPr sz="2208">
                <a:solidFill>
                  <a:srgbClr val="289C97"/>
                </a:solidFill>
                <a:latin typeface="Consolas"/>
                <a:ea typeface="Consolas"/>
                <a:cs typeface="Consolas"/>
                <a:sym typeface="Consolas"/>
              </a:defRPr>
            </a:pPr>
            <a:r>
              <a:rPr>
                <a:solidFill>
                  <a:srgbClr val="4663CC"/>
                </a:solidFill>
              </a:rPr>
              <a:t>var </a:t>
            </a:r>
            <a:r>
              <a:rPr>
                <a:solidFill>
                  <a:srgbClr val="4F5D66"/>
                </a:solidFill>
              </a:rPr>
              <a:t>config </a:t>
            </a:r>
            <a:r>
              <a:rPr>
                <a:solidFill>
                  <a:srgbClr val="698906"/>
                </a:solidFill>
              </a:rPr>
              <a:t>= </a:t>
            </a:r>
            <a:r>
              <a:rPr>
                <a:solidFill>
                  <a:srgbClr val="4F5D66"/>
                </a:solidFill>
              </a:rPr>
              <a:t>require(</a:t>
            </a:r>
            <a:r>
              <a:t>'./config.json'</a:t>
            </a:r>
            <a:r>
              <a:rPr>
                <a:solidFill>
                  <a:srgbClr val="4F5D66"/>
                </a:solidFill>
              </a:rPr>
              <a:t>);</a:t>
            </a:r>
            <a:endParaRPr>
              <a:solidFill>
                <a:srgbClr val="000000"/>
              </a:solidFill>
            </a:endParaRPr>
          </a:p>
          <a:p>
            <a:pPr defTabSz="420623">
              <a:lnSpc>
                <a:spcPct val="100000"/>
              </a:lnSpc>
              <a:defRPr sz="2208">
                <a:latin typeface="Consolas"/>
                <a:ea typeface="Consolas"/>
                <a:cs typeface="Consolas"/>
                <a:sym typeface="Consolas"/>
              </a:defRPr>
            </a:pPr>
          </a:p>
          <a:p>
            <a:pPr defTabSz="420623">
              <a:lnSpc>
                <a:spcPct val="100000"/>
              </a:lnSpc>
              <a:defRPr sz="2208">
                <a:solidFill>
                  <a:srgbClr val="289C97"/>
                </a:solidFill>
                <a:latin typeface="Consolas"/>
                <a:ea typeface="Consolas"/>
                <a:cs typeface="Consolas"/>
                <a:sym typeface="Consolas"/>
              </a:defRPr>
            </a:pPr>
            <a:r>
              <a:rPr>
                <a:solidFill>
                  <a:srgbClr val="698906"/>
                </a:solidFill>
              </a:rPr>
              <a:t>import </a:t>
            </a:r>
            <a:r>
              <a:rPr>
                <a:solidFill>
                  <a:srgbClr val="4F5D66"/>
                </a:solidFill>
              </a:rPr>
              <a:t>styles </a:t>
            </a:r>
            <a:r>
              <a:rPr>
                <a:solidFill>
                  <a:srgbClr val="698906"/>
                </a:solidFill>
              </a:rPr>
              <a:t>from </a:t>
            </a:r>
            <a:r>
              <a:t>'./Greeter.css'</a:t>
            </a:r>
            <a:r>
              <a:rPr>
                <a:solidFill>
                  <a:srgbClr val="4F5D66"/>
                </a:solidFill>
              </a:rPr>
              <a:t>;</a:t>
            </a:r>
            <a:r>
              <a:rPr>
                <a:solidFill>
                  <a:srgbClr val="A5B2B9"/>
                </a:solidFill>
              </a:rPr>
              <a:t>//导入</a:t>
            </a:r>
            <a:endParaRPr>
              <a:solidFill>
                <a:srgbClr val="000000"/>
              </a:solidFill>
            </a:endParaRPr>
          </a:p>
          <a:p>
            <a:pPr defTabSz="420623">
              <a:lnSpc>
                <a:spcPct val="100000"/>
              </a:lnSpc>
              <a:defRPr sz="2208">
                <a:latin typeface="Consolas"/>
                <a:ea typeface="Consolas"/>
                <a:cs typeface="Consolas"/>
                <a:sym typeface="Consolas"/>
              </a:defRPr>
            </a:pPr>
          </a:p>
          <a:p>
            <a:pPr defTabSz="420623">
              <a:lnSpc>
                <a:spcPct val="100000"/>
              </a:lnSpc>
              <a:defRPr sz="2208">
                <a:solidFill>
                  <a:srgbClr val="698906"/>
                </a:solidFill>
                <a:latin typeface="Consolas"/>
                <a:ea typeface="Consolas"/>
                <a:cs typeface="Consolas"/>
                <a:sym typeface="Consolas"/>
              </a:defRPr>
            </a:pPr>
            <a:r>
              <a:t>export default </a:t>
            </a:r>
            <a:r>
              <a:rPr>
                <a:solidFill>
                  <a:srgbClr val="4663CC"/>
                </a:solidFill>
              </a:rPr>
              <a:t>class </a:t>
            </a:r>
            <a:r>
              <a:rPr>
                <a:solidFill>
                  <a:srgbClr val="4A8A01"/>
                </a:solidFill>
              </a:rPr>
              <a:t>Greater</a:t>
            </a:r>
            <a:r>
              <a:rPr>
                <a:solidFill>
                  <a:srgbClr val="4F5D66"/>
                </a:solidFill>
              </a:rPr>
              <a:t>{</a:t>
            </a:r>
            <a:endParaRPr>
              <a:solidFill>
                <a:srgbClr val="000000"/>
              </a:solidFill>
            </a:endParaRPr>
          </a:p>
          <a:p>
            <a:pPr defTabSz="420623">
              <a:lnSpc>
                <a:spcPct val="100000"/>
              </a:lnSpc>
              <a:defRPr sz="2208">
                <a:solidFill>
                  <a:srgbClr val="E48B00"/>
                </a:solidFill>
                <a:latin typeface="Consolas"/>
                <a:ea typeface="Consolas"/>
                <a:cs typeface="Consolas"/>
                <a:sym typeface="Consolas"/>
              </a:defRPr>
            </a:pPr>
            <a:r>
              <a:rPr>
                <a:solidFill>
                  <a:srgbClr val="4F5D66"/>
                </a:solidFill>
              </a:rPr>
              <a:t>	</a:t>
            </a:r>
            <a:r>
              <a:t>sayHi</a:t>
            </a:r>
            <a:r>
              <a:rPr>
                <a:solidFill>
                  <a:srgbClr val="4F5D66"/>
                </a:solidFill>
              </a:rPr>
              <a:t>(){</a:t>
            </a:r>
            <a:endParaRPr>
              <a:solidFill>
                <a:srgbClr val="000000"/>
              </a:solidFill>
            </a:endParaRPr>
          </a:p>
          <a:p>
            <a:pPr defTabSz="420623">
              <a:lnSpc>
                <a:spcPct val="100000"/>
              </a:lnSpc>
              <a:defRPr sz="2208">
                <a:solidFill>
                  <a:srgbClr val="4F5D66"/>
                </a:solidFill>
                <a:latin typeface="Consolas"/>
                <a:ea typeface="Consolas"/>
                <a:cs typeface="Consolas"/>
                <a:sym typeface="Consolas"/>
              </a:defRPr>
            </a:pPr>
            <a:r>
              <a:t>		</a:t>
            </a:r>
            <a:r>
              <a:rPr>
                <a:solidFill>
                  <a:srgbClr val="4663CC"/>
                </a:solidFill>
              </a:rPr>
              <a:t>var </a:t>
            </a:r>
            <a:r>
              <a:t>greet </a:t>
            </a:r>
            <a:r>
              <a:rPr>
                <a:solidFill>
                  <a:srgbClr val="698906"/>
                </a:solidFill>
              </a:rPr>
              <a:t>= </a:t>
            </a:r>
            <a:r>
              <a:rPr>
                <a:solidFill>
                  <a:srgbClr val="4A8A01"/>
                </a:solidFill>
              </a:rPr>
              <a:t>document</a:t>
            </a:r>
            <a:r>
              <a:t>.createElement(</a:t>
            </a:r>
            <a:r>
              <a:rPr>
                <a:solidFill>
                  <a:srgbClr val="289C97"/>
                </a:solidFill>
              </a:rPr>
              <a:t>'div'</a:t>
            </a:r>
            <a:r>
              <a:t>);</a:t>
            </a:r>
            <a:endParaRPr>
              <a:solidFill>
                <a:srgbClr val="000000"/>
              </a:solidFill>
            </a:endParaRPr>
          </a:p>
          <a:p>
            <a:pPr defTabSz="420623">
              <a:lnSpc>
                <a:spcPct val="100000"/>
              </a:lnSpc>
              <a:defRPr sz="2208">
                <a:solidFill>
                  <a:srgbClr val="4F5D66"/>
                </a:solidFill>
                <a:latin typeface="Consolas"/>
                <a:ea typeface="Consolas"/>
                <a:cs typeface="Consolas"/>
                <a:sym typeface="Consolas"/>
              </a:defRPr>
            </a:pPr>
            <a:r>
              <a:t>		greet.setAttribute(</a:t>
            </a:r>
            <a:r>
              <a:rPr>
                <a:solidFill>
                  <a:srgbClr val="289C97"/>
                </a:solidFill>
              </a:rPr>
              <a:t>"class"</a:t>
            </a:r>
            <a:r>
              <a:t>,</a:t>
            </a:r>
            <a:r>
              <a:rPr>
                <a:solidFill>
                  <a:srgbClr val="289C97"/>
                </a:solidFill>
              </a:rPr>
              <a:t>"box"</a:t>
            </a:r>
            <a:r>
              <a:t>);</a:t>
            </a:r>
            <a:endParaRPr>
              <a:solidFill>
                <a:srgbClr val="000000"/>
              </a:solidFill>
            </a:endParaRPr>
          </a:p>
          <a:p>
            <a:pPr defTabSz="420623">
              <a:lnSpc>
                <a:spcPct val="100000"/>
              </a:lnSpc>
              <a:defRPr sz="2208">
                <a:solidFill>
                  <a:srgbClr val="4F5D66"/>
                </a:solidFill>
                <a:latin typeface="Consolas"/>
                <a:ea typeface="Consolas"/>
                <a:cs typeface="Consolas"/>
                <a:sym typeface="Consolas"/>
              </a:defRPr>
            </a:pPr>
            <a:r>
              <a:t>  		greet.textContent </a:t>
            </a:r>
            <a:r>
              <a:rPr>
                <a:solidFill>
                  <a:srgbClr val="698906"/>
                </a:solidFill>
              </a:rPr>
              <a:t>= </a:t>
            </a:r>
            <a:r>
              <a:t>config.greetText;</a:t>
            </a:r>
            <a:endParaRPr>
              <a:solidFill>
                <a:srgbClr val="000000"/>
              </a:solidFill>
            </a:endParaRPr>
          </a:p>
          <a:p>
            <a:pPr defTabSz="420623">
              <a:lnSpc>
                <a:spcPct val="100000"/>
              </a:lnSpc>
              <a:defRPr sz="2208">
                <a:solidFill>
                  <a:srgbClr val="698906"/>
                </a:solidFill>
                <a:latin typeface="Consolas"/>
                <a:ea typeface="Consolas"/>
                <a:cs typeface="Consolas"/>
                <a:sym typeface="Consolas"/>
              </a:defRPr>
            </a:pPr>
            <a:r>
              <a:rPr>
                <a:solidFill>
                  <a:srgbClr val="4F5D66"/>
                </a:solidFill>
              </a:rPr>
              <a:t>  		</a:t>
            </a:r>
            <a:r>
              <a:t>return </a:t>
            </a:r>
            <a:r>
              <a:rPr>
                <a:solidFill>
                  <a:srgbClr val="4F5D66"/>
                </a:solidFill>
              </a:rPr>
              <a:t>greet;</a:t>
            </a:r>
            <a:endParaRPr>
              <a:solidFill>
                <a:srgbClr val="000000"/>
              </a:solidFill>
            </a:endParaRPr>
          </a:p>
          <a:p>
            <a:pPr defTabSz="420623">
              <a:lnSpc>
                <a:spcPct val="100000"/>
              </a:lnSpc>
              <a:defRPr sz="2208">
                <a:solidFill>
                  <a:srgbClr val="4F5D66"/>
                </a:solidFill>
                <a:latin typeface="Consolas"/>
                <a:ea typeface="Consolas"/>
                <a:cs typeface="Consolas"/>
                <a:sym typeface="Consolas"/>
              </a:defRPr>
            </a:pPr>
            <a:r>
              <a:t>	}</a:t>
            </a:r>
            <a:endParaRPr>
              <a:solidFill>
                <a:srgbClr val="000000"/>
              </a:solidFill>
            </a:endParaRPr>
          </a:p>
          <a:p>
            <a:pPr defTabSz="420623">
              <a:lnSpc>
                <a:spcPct val="100000"/>
              </a:lnSpc>
              <a:defRPr sz="2208">
                <a:solidFill>
                  <a:srgbClr val="4F5D66"/>
                </a:solidFill>
                <a:latin typeface="Consolas"/>
                <a:ea typeface="Consolas"/>
                <a:cs typeface="Consolas"/>
                <a:sym typeface="Consolas"/>
              </a:defRPr>
            </a:pPr>
            <a:r>
              <a:t>}</a:t>
            </a:r>
            <a:endParaRPr>
              <a:solidFill>
                <a:srgbClr val="000000"/>
              </a:solidFill>
            </a:endParaR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CSS预处理器"/>
          <p:cNvSpPr txBox="1"/>
          <p:nvPr>
            <p:ph type="title"/>
          </p:nvPr>
        </p:nvSpPr>
        <p:spPr>
          <a:prstGeom prst="rect">
            <a:avLst/>
          </a:prstGeom>
        </p:spPr>
        <p:txBody>
          <a:bodyPr/>
          <a:lstStyle>
            <a:lvl1pPr defTabSz="457200">
              <a:lnSpc>
                <a:spcPts val="8400"/>
              </a:lnSpc>
              <a:spcBef>
                <a:spcPts val="1500"/>
              </a:spcBef>
              <a:defRPr b="1">
                <a:solidFill>
                  <a:srgbClr val="2F2F2F"/>
                </a:solidFill>
                <a:latin typeface="Helvetica"/>
                <a:ea typeface="Helvetica"/>
                <a:cs typeface="Helvetica"/>
                <a:sym typeface="Helvetica"/>
              </a:defRPr>
            </a:lvl1pPr>
          </a:lstStyle>
          <a:p>
            <a:pPr/>
            <a:r>
              <a:t>CSS预处理器</a:t>
            </a:r>
          </a:p>
        </p:txBody>
      </p:sp>
      <p:sp>
        <p:nvSpPr>
          <p:cNvPr id="212" name="Sass 和 Less 之类的预处理器是对原生CSS的拓展，它们允许你使用类似于variables, nesting, mixins, inheritance等不存在于CSS中的特性来写CSS，CSS预处理器可以这些特殊类型的语句转化为浏览器可识别的CSS语句…"/>
          <p:cNvSpPr txBox="1"/>
          <p:nvPr>
            <p:ph type="body" idx="1"/>
          </p:nvPr>
        </p:nvSpPr>
        <p:spPr>
          <a:xfrm>
            <a:off x="952499" y="2597149"/>
            <a:ext cx="11099801" cy="6286501"/>
          </a:xfrm>
          <a:prstGeom prst="rect">
            <a:avLst/>
          </a:prstGeom>
        </p:spPr>
        <p:txBody>
          <a:bodyPr/>
          <a:lstStyle/>
          <a:p>
            <a:pPr defTabSz="457200">
              <a:lnSpc>
                <a:spcPts val="4600"/>
              </a:lnSpc>
              <a:defRPr>
                <a:solidFill>
                  <a:srgbClr val="2F2F2F"/>
                </a:solidFill>
                <a:latin typeface="Helvetica"/>
                <a:ea typeface="Helvetica"/>
                <a:cs typeface="Helvetica"/>
                <a:sym typeface="Helvetica"/>
              </a:defRPr>
            </a:pPr>
            <a:r>
              <a:rPr>
                <a:solidFill>
                  <a:srgbClr val="657B83"/>
                </a:solidFill>
                <a:latin typeface="Menlo"/>
                <a:ea typeface="Menlo"/>
                <a:cs typeface="Menlo"/>
                <a:sym typeface="Menlo"/>
              </a:rPr>
              <a:t>Sass</a:t>
            </a:r>
            <a:r>
              <a:t> 和 </a:t>
            </a:r>
            <a:r>
              <a:rPr>
                <a:solidFill>
                  <a:srgbClr val="657B83"/>
                </a:solidFill>
                <a:latin typeface="Menlo"/>
                <a:ea typeface="Menlo"/>
                <a:cs typeface="Menlo"/>
                <a:sym typeface="Menlo"/>
              </a:rPr>
              <a:t>Less</a:t>
            </a:r>
            <a:r>
              <a:t> 之类的预处理器是对原生CSS的拓展，它们允许你使用类似于</a:t>
            </a:r>
            <a:r>
              <a:rPr>
                <a:solidFill>
                  <a:srgbClr val="657B83"/>
                </a:solidFill>
                <a:latin typeface="Menlo"/>
                <a:ea typeface="Menlo"/>
                <a:cs typeface="Menlo"/>
                <a:sym typeface="Menlo"/>
              </a:rPr>
              <a:t>variables</a:t>
            </a:r>
            <a:r>
              <a:t>, </a:t>
            </a:r>
            <a:r>
              <a:rPr>
                <a:solidFill>
                  <a:srgbClr val="657B83"/>
                </a:solidFill>
                <a:latin typeface="Menlo"/>
                <a:ea typeface="Menlo"/>
                <a:cs typeface="Menlo"/>
                <a:sym typeface="Menlo"/>
              </a:rPr>
              <a:t>nesting</a:t>
            </a:r>
            <a:r>
              <a:t>, </a:t>
            </a:r>
            <a:r>
              <a:rPr>
                <a:solidFill>
                  <a:srgbClr val="657B83"/>
                </a:solidFill>
                <a:latin typeface="Menlo"/>
                <a:ea typeface="Menlo"/>
                <a:cs typeface="Menlo"/>
                <a:sym typeface="Menlo"/>
              </a:rPr>
              <a:t>mixins</a:t>
            </a:r>
            <a:r>
              <a:t>, </a:t>
            </a:r>
            <a:r>
              <a:rPr>
                <a:solidFill>
                  <a:srgbClr val="657B83"/>
                </a:solidFill>
                <a:latin typeface="Menlo"/>
                <a:ea typeface="Menlo"/>
                <a:cs typeface="Menlo"/>
                <a:sym typeface="Menlo"/>
              </a:rPr>
              <a:t>inheritance</a:t>
            </a:r>
            <a:r>
              <a:t>等不存在于CSS中的特性来写CSS，CSS预处理器可以这些特殊类型的语句转化为浏览器可识别的CSS语句</a:t>
            </a:r>
          </a:p>
          <a:p>
            <a:pPr defTabSz="457200">
              <a:lnSpc>
                <a:spcPts val="4600"/>
              </a:lnSpc>
              <a:defRPr>
                <a:solidFill>
                  <a:srgbClr val="2F2F2F"/>
                </a:solidFill>
                <a:latin typeface="Helvetica"/>
                <a:ea typeface="Helvetica"/>
                <a:cs typeface="Helvetica"/>
                <a:sym typeface="Helvetica"/>
              </a:defRPr>
            </a:pPr>
          </a:p>
          <a:p>
            <a:pPr defTabSz="457200">
              <a:lnSpc>
                <a:spcPts val="4600"/>
              </a:lnSpc>
              <a:defRPr>
                <a:solidFill>
                  <a:srgbClr val="2F2F2F"/>
                </a:solidFill>
                <a:latin typeface="Helvetica"/>
                <a:ea typeface="Helvetica"/>
                <a:cs typeface="Helvetica"/>
                <a:sym typeface="Helvetica"/>
              </a:defRPr>
            </a:pPr>
          </a:p>
          <a:p>
            <a:pPr marL="457200" indent="-457200" defTabSz="457200">
              <a:lnSpc>
                <a:spcPts val="5800"/>
              </a:lnSpc>
              <a:spcBef>
                <a:spcPts val="1000"/>
              </a:spcBef>
              <a:tabLst>
                <a:tab pos="139700" algn="l"/>
                <a:tab pos="457200" algn="l"/>
              </a:tabLst>
              <a:defRPr>
                <a:solidFill>
                  <a:srgbClr val="657B83"/>
                </a:solidFill>
                <a:latin typeface="Menlo"/>
                <a:ea typeface="Menlo"/>
                <a:cs typeface="Menlo"/>
                <a:sym typeface="Menlo"/>
              </a:defRPr>
            </a:pPr>
            <a:r>
              <a:t>	•	Less Loader</a:t>
            </a:r>
            <a:endParaRPr>
              <a:solidFill>
                <a:srgbClr val="2F2F2F"/>
              </a:solidFill>
              <a:latin typeface="Helvetica"/>
              <a:ea typeface="Helvetica"/>
              <a:cs typeface="Helvetica"/>
              <a:sym typeface="Helvetica"/>
            </a:endParaRPr>
          </a:p>
          <a:p>
            <a:pPr marL="457200" indent="-457200" defTabSz="457200">
              <a:lnSpc>
                <a:spcPts val="5800"/>
              </a:lnSpc>
              <a:spcBef>
                <a:spcPts val="1000"/>
              </a:spcBef>
              <a:tabLst>
                <a:tab pos="139700" algn="l"/>
                <a:tab pos="457200" algn="l"/>
              </a:tabLst>
              <a:defRPr>
                <a:solidFill>
                  <a:srgbClr val="657B83"/>
                </a:solidFill>
                <a:latin typeface="Menlo"/>
                <a:ea typeface="Menlo"/>
                <a:cs typeface="Menlo"/>
                <a:sym typeface="Menlo"/>
              </a:defRPr>
            </a:pPr>
            <a:r>
              <a:t>	•	Sass Loader</a:t>
            </a:r>
            <a:endParaRPr>
              <a:solidFill>
                <a:srgbClr val="2F2F2F"/>
              </a:solidFill>
              <a:latin typeface="Helvetica"/>
              <a:ea typeface="Helvetica"/>
              <a:cs typeface="Helvetica"/>
              <a:sym typeface="Helvetica"/>
            </a:endParaRPr>
          </a:p>
          <a:p>
            <a:pPr marL="457200" indent="-457200" defTabSz="457200">
              <a:lnSpc>
                <a:spcPts val="5800"/>
              </a:lnSpc>
              <a:spcBef>
                <a:spcPts val="1000"/>
              </a:spcBef>
              <a:tabLst>
                <a:tab pos="139700" algn="l"/>
                <a:tab pos="457200" algn="l"/>
              </a:tabLst>
              <a:defRPr>
                <a:solidFill>
                  <a:srgbClr val="657B83"/>
                </a:solidFill>
                <a:latin typeface="Menlo"/>
                <a:ea typeface="Menlo"/>
                <a:cs typeface="Menlo"/>
                <a:sym typeface="Menlo"/>
              </a:defRPr>
            </a:pPr>
            <a:r>
              <a:t>	•	Stylus Loader</a:t>
            </a:r>
            <a:endParaRPr>
              <a:solidFill>
                <a:srgbClr val="2F2F2F"/>
              </a:solidFill>
              <a:latin typeface="Helvetica"/>
              <a:ea typeface="Helvetica"/>
              <a:cs typeface="Helvetica"/>
              <a:sym typeface="Helvetica"/>
            </a:endParaR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使用less-loader"/>
          <p:cNvSpPr txBox="1"/>
          <p:nvPr>
            <p:ph type="title"/>
          </p:nvPr>
        </p:nvSpPr>
        <p:spPr>
          <a:prstGeom prst="rect">
            <a:avLst/>
          </a:prstGeom>
        </p:spPr>
        <p:txBody>
          <a:bodyPr/>
          <a:lstStyle/>
          <a:p>
            <a:pPr/>
            <a:r>
              <a:t>使用less-loader</a:t>
            </a:r>
          </a:p>
        </p:txBody>
      </p:sp>
      <p:sp>
        <p:nvSpPr>
          <p:cNvPr id="215" name="安装 less-loader 和less…"/>
          <p:cNvSpPr txBox="1"/>
          <p:nvPr>
            <p:ph type="body" idx="1"/>
          </p:nvPr>
        </p:nvSpPr>
        <p:spPr>
          <a:prstGeom prst="rect">
            <a:avLst/>
          </a:prstGeom>
        </p:spPr>
        <p:txBody>
          <a:bodyPr/>
          <a:lstStyle/>
          <a:p>
            <a:pPr/>
            <a:r>
              <a:t>安装 less-loader 和less</a:t>
            </a:r>
          </a:p>
          <a:p>
            <a:pPr/>
          </a:p>
          <a:p>
            <a:pPr/>
            <a:r>
              <a:t>npm </a:t>
            </a:r>
            <a:r>
              <a:rPr>
                <a:solidFill>
                  <a:srgbClr val="000088"/>
                </a:solidFill>
              </a:rPr>
              <a:t>install</a:t>
            </a:r>
            <a:r>
              <a:t> </a:t>
            </a:r>
            <a:r>
              <a:t>less</a:t>
            </a:r>
            <a:r>
              <a:t>,</a:t>
            </a:r>
            <a:r>
              <a:t>less</a:t>
            </a:r>
            <a:r>
              <a:t>-loader —save-dev-dev</a:t>
            </a:r>
          </a:p>
          <a:p>
            <a:pPr/>
          </a:p>
          <a:p>
            <a:pPr/>
            <a:r>
              <a:t>修改webpack.config.js  </a:t>
            </a:r>
          </a:p>
          <a:p>
            <a:pPr/>
            <a:r>
              <a:t>添加 </a:t>
            </a:r>
          </a:p>
          <a:p>
            <a:pPr lvl="1" indent="228600" defTabSz="457200">
              <a:lnSpc>
                <a:spcPts val="4500"/>
              </a:lnSpc>
              <a:spcBef>
                <a:spcPts val="0"/>
              </a:spcBef>
              <a:defRPr>
                <a:solidFill>
                  <a:srgbClr val="657B83"/>
                </a:solidFill>
                <a:latin typeface="Menlo"/>
                <a:ea typeface="Menlo"/>
                <a:cs typeface="Menlo"/>
                <a:sym typeface="Menlo"/>
              </a:defRPr>
            </a:pPr>
            <a:r>
              <a:t>{</a:t>
            </a:r>
          </a:p>
          <a:p>
            <a:pPr lvl="2" indent="457200" defTabSz="457200">
              <a:lnSpc>
                <a:spcPts val="4500"/>
              </a:lnSpc>
              <a:spcBef>
                <a:spcPts val="0"/>
              </a:spcBef>
              <a:defRPr>
                <a:solidFill>
                  <a:srgbClr val="657B83"/>
                </a:solidFill>
                <a:latin typeface="Menlo"/>
                <a:ea typeface="Menlo"/>
                <a:cs typeface="Menlo"/>
                <a:sym typeface="Menlo"/>
              </a:defRPr>
            </a:pPr>
            <a:r>
              <a:t>loader: </a:t>
            </a:r>
            <a:r>
              <a:rPr>
                <a:solidFill>
                  <a:srgbClr val="2AA198"/>
                </a:solidFill>
              </a:rPr>
              <a:t>“less-loader"</a:t>
            </a:r>
          </a:p>
          <a:p>
            <a:pPr lvl="1" indent="228600" defTabSz="457200">
              <a:lnSpc>
                <a:spcPts val="4500"/>
              </a:lnSpc>
              <a:spcBef>
                <a:spcPts val="0"/>
              </a:spcBef>
              <a:defRPr>
                <a:solidFill>
                  <a:srgbClr val="657B83"/>
                </a:solidFill>
                <a:latin typeface="Menlo"/>
                <a:ea typeface="Menlo"/>
                <a:cs typeface="Menlo"/>
                <a:sym typeface="Menlo"/>
              </a:defRPr>
            </a:pPr>
            <a:r>
              <a:t>}</a:t>
            </a:r>
          </a:p>
          <a:p>
            <a:pPr defTabSz="457200">
              <a:lnSpc>
                <a:spcPts val="4500"/>
              </a:lnSpc>
              <a:defRPr>
                <a:solidFill>
                  <a:srgbClr val="657B83"/>
                </a:solidFill>
                <a:latin typeface="Menlo"/>
                <a:ea typeface="Menlo"/>
                <a:cs typeface="Menlo"/>
                <a:sym typeface="Menlo"/>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新建 main.less…"/>
          <p:cNvSpPr txBox="1"/>
          <p:nvPr>
            <p:ph type="body" idx="1"/>
          </p:nvPr>
        </p:nvSpPr>
        <p:spPr>
          <a:xfrm>
            <a:off x="952500" y="1057870"/>
            <a:ext cx="11099801" cy="8208897"/>
          </a:xfrm>
          <a:prstGeom prst="rect">
            <a:avLst/>
          </a:prstGeom>
        </p:spPr>
        <p:txBody>
          <a:bodyPr/>
          <a:lstStyle/>
          <a:p>
            <a:pPr/>
            <a:r>
              <a:t>新建 main.less</a:t>
            </a:r>
          </a:p>
          <a:p>
            <a:pPr/>
            <a:r>
              <a:t>添加代码</a:t>
            </a:r>
          </a:p>
          <a:p>
            <a:pPr/>
          </a:p>
          <a:p>
            <a:pPr/>
          </a:p>
          <a:p>
            <a:pPr/>
            <a:r>
              <a:t>body</a:t>
            </a:r>
            <a:r>
              <a:rPr>
                <a:solidFill>
                  <a:srgbClr val="929151"/>
                </a:solidFill>
              </a:rPr>
              <a:t>{</a:t>
            </a:r>
          </a:p>
          <a:p>
            <a:pPr defTabSz="457200">
              <a:lnSpc>
                <a:spcPct val="100000"/>
              </a:lnSpc>
              <a:defRPr>
                <a:solidFill>
                  <a:srgbClr val="4A8A01"/>
                </a:solidFill>
                <a:latin typeface="Consolas"/>
                <a:ea typeface="Consolas"/>
                <a:cs typeface="Consolas"/>
                <a:sym typeface="Consolas"/>
              </a:defRPr>
            </a:pPr>
            <a:r>
              <a:rPr>
                <a:solidFill>
                  <a:srgbClr val="4F5D66"/>
                </a:solidFill>
              </a:rPr>
              <a:t>    </a:t>
            </a:r>
            <a:r>
              <a:t>background-color</a:t>
            </a:r>
            <a:r>
              <a:rPr>
                <a:solidFill>
                  <a:srgbClr val="48565D"/>
                </a:solidFill>
              </a:rPr>
              <a:t>:</a:t>
            </a:r>
            <a:r>
              <a:rPr>
                <a:solidFill>
                  <a:srgbClr val="4F5D66"/>
                </a:solidFill>
              </a:rPr>
              <a:t> </a:t>
            </a:r>
            <a:r>
              <a:rPr>
                <a:solidFill>
                  <a:srgbClr val="AD42EF"/>
                </a:solidFill>
              </a:rPr>
              <a:t>#afa</a:t>
            </a:r>
            <a:r>
              <a:rPr>
                <a:solidFill>
                  <a:srgbClr val="4F5D66"/>
                </a:solidFill>
              </a:rPr>
              <a:t>;</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    </a:t>
            </a:r>
            <a:r>
              <a:rPr>
                <a:solidFill>
                  <a:srgbClr val="D74200"/>
                </a:solidFill>
              </a:rPr>
              <a:t>.pa</a:t>
            </a:r>
            <a:r>
              <a:t>;</a:t>
            </a:r>
            <a:endParaRPr>
              <a:solidFill>
                <a:srgbClr val="000000"/>
              </a:solidFill>
            </a:endParaRPr>
          </a:p>
          <a:p>
            <a:pPr lvl="1" indent="228600" defTabSz="457200">
              <a:lnSpc>
                <a:spcPct val="100000"/>
              </a:lnSpc>
              <a:spcBef>
                <a:spcPts val="0"/>
              </a:spcBef>
              <a:defRPr>
                <a:solidFill>
                  <a:srgbClr val="929151"/>
                </a:solidFill>
                <a:latin typeface="Consolas"/>
                <a:ea typeface="Consolas"/>
                <a:cs typeface="Consolas"/>
                <a:sym typeface="Consolas"/>
              </a:defRPr>
            </a:pPr>
            <a:r>
              <a:t>}</a:t>
            </a:r>
            <a:endParaRPr>
              <a:solidFill>
                <a:srgbClr val="000000"/>
              </a:solidFill>
            </a:endParaRPr>
          </a:p>
          <a:p>
            <a:pPr defTabSz="457200">
              <a:lnSpc>
                <a:spcPct val="100000"/>
              </a:lnSpc>
              <a:defRPr>
                <a:latin typeface="Consolas"/>
                <a:ea typeface="Consolas"/>
                <a:cs typeface="Consolas"/>
                <a:sym typeface="Consolas"/>
              </a:defRPr>
            </a:pPr>
          </a:p>
          <a:p>
            <a:pPr defTabSz="457200">
              <a:lnSpc>
                <a:spcPct val="100000"/>
              </a:lnSpc>
              <a:defRPr>
                <a:latin typeface="Consolas"/>
                <a:ea typeface="Consolas"/>
                <a:cs typeface="Consolas"/>
                <a:sym typeface="Consolas"/>
              </a:defRPr>
            </a:pPr>
          </a:p>
          <a:p>
            <a:pPr lvl="1" indent="228600" defTabSz="457200">
              <a:lnSpc>
                <a:spcPct val="100000"/>
              </a:lnSpc>
              <a:spcBef>
                <a:spcPts val="0"/>
              </a:spcBef>
              <a:defRPr>
                <a:solidFill>
                  <a:srgbClr val="D74200"/>
                </a:solidFill>
                <a:latin typeface="Consolas"/>
                <a:ea typeface="Consolas"/>
                <a:cs typeface="Consolas"/>
                <a:sym typeface="Consolas"/>
              </a:defRPr>
            </a:pPr>
            <a:r>
              <a:t>.pa</a:t>
            </a:r>
            <a:r>
              <a:rPr>
                <a:solidFill>
                  <a:srgbClr val="929151"/>
                </a:solidFill>
              </a:rPr>
              <a:t>{</a:t>
            </a:r>
            <a:endParaRPr>
              <a:solidFill>
                <a:srgbClr val="000000"/>
              </a:solidFill>
            </a:endParaRPr>
          </a:p>
          <a:p>
            <a:pPr defTabSz="457200">
              <a:lnSpc>
                <a:spcPct val="100000"/>
              </a:lnSpc>
              <a:defRPr>
                <a:solidFill>
                  <a:srgbClr val="4A8A01"/>
                </a:solidFill>
                <a:latin typeface="Consolas"/>
                <a:ea typeface="Consolas"/>
                <a:cs typeface="Consolas"/>
                <a:sym typeface="Consolas"/>
              </a:defRPr>
            </a:pPr>
            <a:r>
              <a:rPr>
                <a:solidFill>
                  <a:srgbClr val="4F5D66"/>
                </a:solidFill>
              </a:rPr>
              <a:t>    </a:t>
            </a:r>
            <a:r>
              <a:t>padding</a:t>
            </a:r>
            <a:r>
              <a:rPr>
                <a:solidFill>
                  <a:srgbClr val="48565D"/>
                </a:solidFill>
              </a:rPr>
              <a:t>:</a:t>
            </a:r>
            <a:r>
              <a:rPr>
                <a:solidFill>
                  <a:srgbClr val="4F5D66"/>
                </a:solidFill>
              </a:rPr>
              <a:t> </a:t>
            </a:r>
            <a:r>
              <a:rPr>
                <a:solidFill>
                  <a:srgbClr val="AD42EF"/>
                </a:solidFill>
              </a:rPr>
              <a:t>0</a:t>
            </a:r>
            <a:r>
              <a:rPr>
                <a:solidFill>
                  <a:srgbClr val="698906"/>
                </a:solidFill>
              </a:rPr>
              <a:t>px</a:t>
            </a:r>
            <a:r>
              <a:rPr>
                <a:solidFill>
                  <a:srgbClr val="4F5D66"/>
                </a:solidFill>
              </a:rPr>
              <a:t>;</a:t>
            </a:r>
            <a:endParaRPr>
              <a:solidFill>
                <a:srgbClr val="000000"/>
              </a:solidFill>
            </a:endParaRPr>
          </a:p>
          <a:p>
            <a:pPr defTabSz="457200">
              <a:lnSpc>
                <a:spcPct val="100000"/>
              </a:lnSpc>
              <a:defRPr>
                <a:solidFill>
                  <a:srgbClr val="4A8A01"/>
                </a:solidFill>
                <a:latin typeface="Consolas"/>
                <a:ea typeface="Consolas"/>
                <a:cs typeface="Consolas"/>
                <a:sym typeface="Consolas"/>
              </a:defRPr>
            </a:pPr>
            <a:r>
              <a:rPr>
                <a:solidFill>
                  <a:srgbClr val="4F5D66"/>
                </a:solidFill>
              </a:rPr>
              <a:t>    </a:t>
            </a:r>
            <a:r>
              <a:t>margin</a:t>
            </a:r>
            <a:r>
              <a:rPr>
                <a:solidFill>
                  <a:srgbClr val="48565D"/>
                </a:solidFill>
              </a:rPr>
              <a:t>:</a:t>
            </a:r>
            <a:r>
              <a:rPr>
                <a:solidFill>
                  <a:srgbClr val="4F5D66"/>
                </a:solidFill>
              </a:rPr>
              <a:t> </a:t>
            </a:r>
            <a:r>
              <a:rPr>
                <a:solidFill>
                  <a:srgbClr val="AD42EF"/>
                </a:solidFill>
              </a:rPr>
              <a:t>0</a:t>
            </a:r>
            <a:r>
              <a:rPr>
                <a:solidFill>
                  <a:srgbClr val="698906"/>
                </a:solidFill>
              </a:rPr>
              <a:t>px</a:t>
            </a:r>
            <a:r>
              <a:rPr>
                <a:solidFill>
                  <a:srgbClr val="4F5D66"/>
                </a:solidFill>
              </a:rPr>
              <a:t>;</a:t>
            </a:r>
            <a:endParaRPr>
              <a:solidFill>
                <a:srgbClr val="000000"/>
              </a:solidFill>
            </a:endParaRPr>
          </a:p>
          <a:p>
            <a:pPr defTabSz="457200">
              <a:lnSpc>
                <a:spcPct val="100000"/>
              </a:lnSpc>
              <a:defRPr>
                <a:solidFill>
                  <a:srgbClr val="4A8A01"/>
                </a:solidFill>
                <a:latin typeface="Consolas"/>
                <a:ea typeface="Consolas"/>
                <a:cs typeface="Consolas"/>
                <a:sym typeface="Consolas"/>
              </a:defRPr>
            </a:pPr>
            <a:r>
              <a:rPr>
                <a:solidFill>
                  <a:srgbClr val="4F5D66"/>
                </a:solidFill>
              </a:rPr>
              <a:t>    </a:t>
            </a:r>
            <a:r>
              <a:t>text-align</a:t>
            </a:r>
            <a:r>
              <a:rPr>
                <a:solidFill>
                  <a:srgbClr val="48565D"/>
                </a:solidFill>
              </a:rPr>
              <a:t>:</a:t>
            </a:r>
            <a:r>
              <a:rPr>
                <a:solidFill>
                  <a:srgbClr val="4F5D66"/>
                </a:solidFill>
              </a:rPr>
              <a:t> </a:t>
            </a:r>
            <a:r>
              <a:rPr>
                <a:solidFill>
                  <a:srgbClr val="2B7EC3"/>
                </a:solidFill>
              </a:rPr>
              <a:t>center</a:t>
            </a:r>
            <a:r>
              <a:rPr>
                <a:solidFill>
                  <a:srgbClr val="4F5D66"/>
                </a:solidFill>
              </a:rPr>
              <a:t>;</a:t>
            </a:r>
            <a:endParaRPr>
              <a:solidFill>
                <a:srgbClr val="000000"/>
              </a:solidFill>
            </a:endParaRPr>
          </a:p>
          <a:p>
            <a:pPr defTabSz="457200">
              <a:lnSpc>
                <a:spcPct val="100000"/>
              </a:lnSpc>
              <a:defRPr>
                <a:solidFill>
                  <a:srgbClr val="4A8A01"/>
                </a:solidFill>
                <a:latin typeface="Consolas"/>
                <a:ea typeface="Consolas"/>
                <a:cs typeface="Consolas"/>
                <a:sym typeface="Consolas"/>
              </a:defRPr>
            </a:pPr>
            <a:r>
              <a:rPr>
                <a:solidFill>
                  <a:srgbClr val="4F5D66"/>
                </a:solidFill>
              </a:rPr>
              <a:t>    </a:t>
            </a:r>
            <a:r>
              <a:t>font-size</a:t>
            </a:r>
            <a:r>
              <a:rPr>
                <a:solidFill>
                  <a:srgbClr val="48565D"/>
                </a:solidFill>
              </a:rPr>
              <a:t>:</a:t>
            </a:r>
            <a:r>
              <a:rPr>
                <a:solidFill>
                  <a:srgbClr val="4F5D66"/>
                </a:solidFill>
              </a:rPr>
              <a:t> </a:t>
            </a:r>
            <a:r>
              <a:rPr>
                <a:solidFill>
                  <a:srgbClr val="AD42EF"/>
                </a:solidFill>
              </a:rPr>
              <a:t>24</a:t>
            </a:r>
            <a:r>
              <a:rPr>
                <a:solidFill>
                  <a:srgbClr val="698906"/>
                </a:solidFill>
              </a:rPr>
              <a:t>px</a:t>
            </a:r>
            <a:r>
              <a:rPr>
                <a:solidFill>
                  <a:srgbClr val="4F5D66"/>
                </a:solidFill>
              </a:rPr>
              <a:t>;</a:t>
            </a:r>
            <a:endParaRPr>
              <a:solidFill>
                <a:srgbClr val="000000"/>
              </a:solidFill>
            </a:endParaRPr>
          </a:p>
          <a:p>
            <a:pPr lvl="1" indent="228600" defTabSz="457200">
              <a:lnSpc>
                <a:spcPct val="100000"/>
              </a:lnSpc>
              <a:spcBef>
                <a:spcPts val="0"/>
              </a:spcBef>
              <a:defRPr>
                <a:solidFill>
                  <a:srgbClr val="929151"/>
                </a:solidFill>
                <a:latin typeface="Consolas"/>
                <a:ea typeface="Consolas"/>
                <a:cs typeface="Consolas"/>
                <a:sym typeface="Consolas"/>
              </a:defRPr>
            </a:pPr>
            <a:r>
              <a:t>}</a:t>
            </a:r>
          </a:p>
          <a:p>
            <a:pPr lvl="1" indent="228600" defTabSz="457200">
              <a:lnSpc>
                <a:spcPct val="100000"/>
              </a:lnSpc>
              <a:spcBef>
                <a:spcPts val="0"/>
              </a:spcBef>
              <a:defRPr>
                <a:solidFill>
                  <a:srgbClr val="929151"/>
                </a:solidFill>
                <a:latin typeface="Consolas"/>
                <a:ea typeface="Consolas"/>
                <a:cs typeface="Consolas"/>
                <a:sym typeface="Consolas"/>
              </a:defRPr>
            </a:pPr>
          </a:p>
          <a:p>
            <a:pPr lvl="1" indent="228600" defTabSz="457200">
              <a:lnSpc>
                <a:spcPct val="100000"/>
              </a:lnSpc>
              <a:spcBef>
                <a:spcPts val="0"/>
              </a:spcBef>
              <a:defRPr>
                <a:latin typeface="Consolas"/>
                <a:ea typeface="Consolas"/>
                <a:cs typeface="Consolas"/>
                <a:sym typeface="Consolas"/>
              </a:defRPr>
            </a:pPr>
            <a:r>
              <a:t>在main.js 导入</a:t>
            </a:r>
          </a:p>
          <a:p>
            <a:pPr lvl="1" indent="228600" defTabSz="457200">
              <a:lnSpc>
                <a:spcPct val="100000"/>
              </a:lnSpc>
              <a:spcBef>
                <a:spcPts val="0"/>
              </a:spcBef>
              <a:defRPr>
                <a:solidFill>
                  <a:srgbClr val="289C97"/>
                </a:solidFill>
                <a:latin typeface="Consolas"/>
                <a:ea typeface="Consolas"/>
                <a:cs typeface="Consolas"/>
                <a:sym typeface="Consolas"/>
              </a:defRPr>
            </a:pPr>
            <a:r>
              <a:rPr>
                <a:solidFill>
                  <a:srgbClr val="698906"/>
                </a:solidFill>
              </a:rPr>
              <a:t>import </a:t>
            </a:r>
            <a:r>
              <a:t>'./main.less'</a:t>
            </a:r>
            <a:r>
              <a:rPr>
                <a:solidFill>
                  <a:srgbClr val="4F5D66"/>
                </a:solidFill>
              </a:rPr>
              <a:t>;</a:t>
            </a:r>
            <a:r>
              <a:rPr>
                <a:solidFill>
                  <a:srgbClr val="A5B2B9"/>
                </a:solidFill>
              </a:rPr>
              <a:t>//导入css文件</a:t>
            </a:r>
            <a:endParaRPr>
              <a:solidFill>
                <a:srgbClr val="000000"/>
              </a:solidFill>
            </a:endParaR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使用插件（Plugins）"/>
          <p:cNvSpPr txBox="1"/>
          <p:nvPr>
            <p:ph type="title"/>
          </p:nvPr>
        </p:nvSpPr>
        <p:spPr>
          <a:prstGeom prst="rect">
            <a:avLst/>
          </a:prstGeom>
        </p:spPr>
        <p:txBody>
          <a:bodyPr/>
          <a:lstStyle>
            <a:lvl1pPr defTabSz="457200">
              <a:lnSpc>
                <a:spcPts val="8700"/>
              </a:lnSpc>
              <a:spcBef>
                <a:spcPts val="1500"/>
              </a:spcBef>
              <a:defRPr b="1">
                <a:solidFill>
                  <a:srgbClr val="2F2F2F"/>
                </a:solidFill>
                <a:latin typeface="Helvetica"/>
                <a:ea typeface="Helvetica"/>
                <a:cs typeface="Helvetica"/>
                <a:sym typeface="Helvetica"/>
              </a:defRPr>
            </a:lvl1pPr>
          </a:lstStyle>
          <a:p>
            <a:pPr/>
            <a:r>
              <a:t>使用插件（Plugins）</a:t>
            </a:r>
          </a:p>
        </p:txBody>
      </p:sp>
      <p:sp>
        <p:nvSpPr>
          <p:cNvPr id="220" name="插件（Plugins）是用来拓展Webpack功能的，它们会在整个构建过程中生效，执行相关的任务。…"/>
          <p:cNvSpPr txBox="1"/>
          <p:nvPr>
            <p:ph type="body" idx="1"/>
          </p:nvPr>
        </p:nvSpPr>
        <p:spPr>
          <a:prstGeom prst="rect">
            <a:avLst/>
          </a:prstGeom>
        </p:spPr>
        <p:txBody>
          <a:bodyPr/>
          <a:lstStyle/>
          <a:p>
            <a:pPr defTabSz="457200">
              <a:lnSpc>
                <a:spcPts val="4600"/>
              </a:lnSpc>
              <a:defRPr>
                <a:solidFill>
                  <a:srgbClr val="2F2F2F"/>
                </a:solidFill>
                <a:latin typeface="Helvetica"/>
                <a:ea typeface="Helvetica"/>
                <a:cs typeface="Helvetica"/>
                <a:sym typeface="Helvetica"/>
              </a:defRPr>
            </a:pPr>
            <a:r>
              <a:t>插件（Plugins）是用来拓展Webpack功能的，它们会在整个构建过程中生效，执行相关的任务。</a:t>
            </a:r>
          </a:p>
          <a:p>
            <a:pPr defTabSz="457200">
              <a:lnSpc>
                <a:spcPts val="4600"/>
              </a:lnSpc>
              <a:defRPr>
                <a:solidFill>
                  <a:srgbClr val="2F2F2F"/>
                </a:solidFill>
                <a:latin typeface="Helvetica"/>
                <a:ea typeface="Helvetica"/>
                <a:cs typeface="Helvetica"/>
                <a:sym typeface="Helvetica"/>
              </a:defRPr>
            </a:pPr>
          </a:p>
          <a:p>
            <a:pPr defTabSz="457200">
              <a:lnSpc>
                <a:spcPts val="4600"/>
              </a:lnSpc>
              <a:defRPr>
                <a:solidFill>
                  <a:srgbClr val="2F2F2F"/>
                </a:solidFill>
                <a:latin typeface="Helvetica"/>
                <a:ea typeface="Helvetica"/>
                <a:cs typeface="Helvetica"/>
                <a:sym typeface="Helvetica"/>
              </a:defRPr>
            </a:pPr>
          </a:p>
          <a:p>
            <a:pPr defTabSz="457200">
              <a:lnSpc>
                <a:spcPts val="4600"/>
              </a:lnSpc>
              <a:defRPr>
                <a:solidFill>
                  <a:srgbClr val="2F2F2F"/>
                </a:solidFill>
                <a:latin typeface="Helvetica"/>
                <a:ea typeface="Helvetica"/>
                <a:cs typeface="Helvetica"/>
                <a:sym typeface="Helvetica"/>
              </a:defRPr>
            </a:pPr>
          </a:p>
          <a:p>
            <a:pPr defTabSz="457200">
              <a:lnSpc>
                <a:spcPts val="4600"/>
              </a:lnSpc>
              <a:defRPr>
                <a:solidFill>
                  <a:srgbClr val="2F2F2F"/>
                </a:solidFill>
                <a:latin typeface="Helvetica"/>
                <a:ea typeface="Helvetica"/>
                <a:cs typeface="Helvetica"/>
                <a:sym typeface="Helvetica"/>
              </a:defRPr>
            </a:pPr>
            <a:r>
              <a:t>要使用某个插件，我们需要通过</a:t>
            </a:r>
            <a:r>
              <a:rPr>
                <a:solidFill>
                  <a:srgbClr val="657B83"/>
                </a:solidFill>
                <a:latin typeface="Menlo"/>
                <a:ea typeface="Menlo"/>
                <a:cs typeface="Menlo"/>
                <a:sym typeface="Menlo"/>
              </a:rPr>
              <a:t>npm</a:t>
            </a:r>
            <a:r>
              <a:t>安装它，然后要做的就是在webpack配置中的plugins关键字部分添加该插件的一个实例（plugins是一个数组）继续上面的例子，我们添加了一个给打包后代码</a:t>
            </a:r>
            <a:r>
              <a:rPr>
                <a:solidFill>
                  <a:srgbClr val="3194D0"/>
                </a:solidFill>
                <a:hlinkClick r:id="rId2" invalidUrl="" action="" tgtFrame="" tooltip="" history="1" highlightClick="0" endSnd="0"/>
              </a:rPr>
              <a:t>添加版权声明的插件</a:t>
            </a:r>
            <a:r>
              <a:t>。</a:t>
            </a:r>
          </a:p>
          <a:p>
            <a:pPr defTabSz="457200">
              <a:lnSpc>
                <a:spcPts val="4600"/>
              </a:lnSpc>
              <a:defRPr>
                <a:solidFill>
                  <a:srgbClr val="2F2F2F"/>
                </a:solidFill>
                <a:latin typeface="Helvetica"/>
                <a:ea typeface="Helvetica"/>
                <a:cs typeface="Helvetica"/>
                <a:sym typeface="Helvetica"/>
              </a:defRPr>
            </a:pPr>
          </a:p>
          <a:p>
            <a:pPr defTabSz="457200">
              <a:lnSpc>
                <a:spcPts val="4600"/>
              </a:lnSpc>
              <a:defRPr>
                <a:solidFill>
                  <a:srgbClr val="2F2F2F"/>
                </a:solidFill>
                <a:latin typeface="Helvetica"/>
                <a:ea typeface="Helvetica"/>
                <a:cs typeface="Helvetica"/>
                <a:sym typeface="Helvetica"/>
              </a:defRPr>
            </a:pPr>
          </a:p>
          <a:p>
            <a:pPr defTabSz="457200">
              <a:lnSpc>
                <a:spcPts val="4600"/>
              </a:lnSpc>
              <a:defRPr>
                <a:solidFill>
                  <a:srgbClr val="2F2F2F"/>
                </a:solidFill>
                <a:latin typeface="Helvetica"/>
                <a:ea typeface="Helvetica"/>
                <a:cs typeface="Helvetica"/>
                <a:sym typeface="Helvetica"/>
              </a:defRPr>
            </a:pPr>
          </a:p>
          <a:p>
            <a:pPr defTabSz="457200">
              <a:lnSpc>
                <a:spcPts val="4500"/>
              </a:lnSpc>
              <a:defRPr>
                <a:solidFill>
                  <a:srgbClr val="657B83"/>
                </a:solidFill>
                <a:latin typeface="Menlo"/>
                <a:ea typeface="Menlo"/>
                <a:cs typeface="Menlo"/>
                <a:sym typeface="Menlo"/>
              </a:defRPr>
            </a:pPr>
            <a:r>
              <a:t> plugins: [</a:t>
            </a:r>
          </a:p>
          <a:p>
            <a:pPr defTabSz="457200">
              <a:lnSpc>
                <a:spcPts val="4500"/>
              </a:lnSpc>
              <a:defRPr>
                <a:solidFill>
                  <a:srgbClr val="657B83"/>
                </a:solidFill>
                <a:latin typeface="Menlo"/>
                <a:ea typeface="Menlo"/>
                <a:cs typeface="Menlo"/>
                <a:sym typeface="Menlo"/>
              </a:defRPr>
            </a:pPr>
            <a:r>
              <a:t>        </a:t>
            </a:r>
            <a:r>
              <a:rPr>
                <a:solidFill>
                  <a:srgbClr val="859900"/>
                </a:solidFill>
              </a:rPr>
              <a:t>new</a:t>
            </a:r>
            <a:r>
              <a:t> webpack.BannerPlugin(</a:t>
            </a:r>
            <a:r>
              <a:rPr>
                <a:solidFill>
                  <a:srgbClr val="2AA198"/>
                </a:solidFill>
              </a:rPr>
              <a:t>'版权所有，翻版必究'</a:t>
            </a:r>
            <a:r>
              <a:t>)</a:t>
            </a:r>
          </a:p>
          <a:p>
            <a:pPr defTabSz="457200">
              <a:lnSpc>
                <a:spcPts val="4500"/>
              </a:lnSpc>
              <a:defRPr>
                <a:solidFill>
                  <a:srgbClr val="657B83"/>
                </a:solidFill>
                <a:latin typeface="Menlo"/>
                <a:ea typeface="Menlo"/>
                <a:cs typeface="Menlo"/>
                <a:sym typeface="Menlo"/>
              </a:defRPr>
            </a:pPr>
            <a:r>
              <a:t>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HtmlWebpackPlugin"/>
          <p:cNvSpPr txBox="1"/>
          <p:nvPr>
            <p:ph type="title"/>
          </p:nvPr>
        </p:nvSpPr>
        <p:spPr>
          <a:prstGeom prst="rect">
            <a:avLst/>
          </a:prstGeom>
        </p:spPr>
        <p:txBody>
          <a:bodyPr/>
          <a:lstStyle>
            <a:lvl1pPr defTabSz="457200">
              <a:lnSpc>
                <a:spcPts val="8400"/>
              </a:lnSpc>
              <a:spcBef>
                <a:spcPts val="1500"/>
              </a:spcBef>
              <a:defRPr b="1">
                <a:solidFill>
                  <a:srgbClr val="2F2F2F"/>
                </a:solidFill>
                <a:latin typeface="Helvetica"/>
                <a:ea typeface="Helvetica"/>
                <a:cs typeface="Helvetica"/>
                <a:sym typeface="Helvetica"/>
              </a:defRPr>
            </a:lvl1pPr>
          </a:lstStyle>
          <a:p>
            <a:pPr/>
            <a:r>
              <a:t>HtmlWebpackPlugin</a:t>
            </a:r>
          </a:p>
        </p:txBody>
      </p:sp>
      <p:sp>
        <p:nvSpPr>
          <p:cNvPr id="223" name="这个插件的作用是依据一个简单的index.html模板，生成一个自动引用你打包后的JS文件的新index.html。这在每次生成的js文件名称不同时非…"/>
          <p:cNvSpPr txBox="1"/>
          <p:nvPr>
            <p:ph type="body" idx="1"/>
          </p:nvPr>
        </p:nvSpPr>
        <p:spPr>
          <a:prstGeom prst="rect">
            <a:avLst/>
          </a:prstGeom>
        </p:spPr>
        <p:txBody>
          <a:bodyPr/>
          <a:lstStyle/>
          <a:p>
            <a:pPr defTabSz="457200">
              <a:lnSpc>
                <a:spcPts val="4200"/>
              </a:lnSpc>
              <a:defRPr sz="2000">
                <a:solidFill>
                  <a:srgbClr val="2F2F2F"/>
                </a:solidFill>
                <a:latin typeface="Helvetica"/>
                <a:ea typeface="Helvetica"/>
                <a:cs typeface="Helvetica"/>
                <a:sym typeface="Helvetica"/>
              </a:defRPr>
            </a:pPr>
            <a:r>
              <a:t>这个插件的作用是依据一个简单的</a:t>
            </a:r>
            <a:r>
              <a:rPr>
                <a:solidFill>
                  <a:srgbClr val="657B83"/>
                </a:solidFill>
                <a:latin typeface="Menlo"/>
                <a:ea typeface="Menlo"/>
                <a:cs typeface="Menlo"/>
                <a:sym typeface="Menlo"/>
              </a:rPr>
              <a:t>index.html</a:t>
            </a:r>
            <a:r>
              <a:t>模板，生成一个自动引用你打包后的JS文件的新</a:t>
            </a:r>
            <a:r>
              <a:rPr>
                <a:solidFill>
                  <a:srgbClr val="657B83"/>
                </a:solidFill>
                <a:latin typeface="Menlo"/>
                <a:ea typeface="Menlo"/>
                <a:cs typeface="Menlo"/>
                <a:sym typeface="Menlo"/>
              </a:rPr>
              <a:t>index.html</a:t>
            </a:r>
            <a:r>
              <a:t>。这在每次生成的js文件名称不同时非</a:t>
            </a:r>
          </a:p>
          <a:p>
            <a:pPr defTabSz="457200">
              <a:lnSpc>
                <a:spcPts val="4200"/>
              </a:lnSpc>
              <a:defRPr sz="2000">
                <a:solidFill>
                  <a:srgbClr val="2F2F2F"/>
                </a:solidFill>
                <a:latin typeface="Helvetica"/>
                <a:ea typeface="Helvetica"/>
                <a:cs typeface="Helvetica"/>
                <a:sym typeface="Helvetica"/>
              </a:defRPr>
            </a:pPr>
            <a:r>
              <a:t>常有用（比如添加了</a:t>
            </a:r>
            <a:r>
              <a:rPr>
                <a:solidFill>
                  <a:srgbClr val="657B83"/>
                </a:solidFill>
                <a:latin typeface="Menlo"/>
                <a:ea typeface="Menlo"/>
                <a:cs typeface="Menlo"/>
                <a:sym typeface="Menlo"/>
              </a:rPr>
              <a:t>hash</a:t>
            </a:r>
            <a:r>
              <a:t>值）。</a:t>
            </a:r>
          </a:p>
          <a:p>
            <a:pPr defTabSz="457200">
              <a:lnSpc>
                <a:spcPts val="4200"/>
              </a:lnSpc>
              <a:defRPr sz="2000">
                <a:solidFill>
                  <a:srgbClr val="2F2F2F"/>
                </a:solidFill>
                <a:latin typeface="Helvetica"/>
                <a:ea typeface="Helvetica"/>
                <a:cs typeface="Helvetica"/>
                <a:sym typeface="Helvetica"/>
              </a:defRPr>
            </a:pPr>
          </a:p>
          <a:p>
            <a:pPr defTabSz="457200">
              <a:lnSpc>
                <a:spcPts val="4200"/>
              </a:lnSpc>
              <a:defRPr b="1" sz="2000">
                <a:solidFill>
                  <a:srgbClr val="2F2F2F"/>
                </a:solidFill>
                <a:latin typeface="Helvetica"/>
                <a:ea typeface="Helvetica"/>
                <a:cs typeface="Helvetica"/>
                <a:sym typeface="Helvetica"/>
              </a:defRPr>
            </a:pPr>
            <a:r>
              <a:t>安装</a:t>
            </a:r>
          </a:p>
          <a:p>
            <a:pPr defTabSz="457200">
              <a:lnSpc>
                <a:spcPts val="4100"/>
              </a:lnSpc>
              <a:defRPr sz="2000">
                <a:solidFill>
                  <a:srgbClr val="657B83"/>
                </a:solidFill>
                <a:latin typeface="Menlo"/>
                <a:ea typeface="Menlo"/>
                <a:cs typeface="Menlo"/>
                <a:sym typeface="Menlo"/>
              </a:defRPr>
            </a:pPr>
            <a:r>
              <a:t>npm install --save-dev html-webpack-plugin</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移除public文件夹，利用此插件，index.html文件会自动生成，此外CSS已经通过前面的操作打包到JS中了。…"/>
          <p:cNvSpPr txBox="1"/>
          <p:nvPr>
            <p:ph type="body" idx="1"/>
          </p:nvPr>
        </p:nvSpPr>
        <p:spPr>
          <a:xfrm>
            <a:off x="952500" y="1455935"/>
            <a:ext cx="11099801" cy="7810832"/>
          </a:xfrm>
          <a:prstGeom prst="rect">
            <a:avLst/>
          </a:prstGeom>
        </p:spPr>
        <p:txBody>
          <a:bodyPr/>
          <a:lstStyle/>
          <a:p>
            <a:pPr defTabSz="457200">
              <a:lnSpc>
                <a:spcPts val="4200"/>
              </a:lnSpc>
              <a:defRPr>
                <a:latin typeface="Courier"/>
                <a:ea typeface="Courier"/>
                <a:cs typeface="Courier"/>
                <a:sym typeface="Courier"/>
              </a:defRPr>
            </a:pPr>
            <a:r>
              <a:t>移除public文件夹，利用此插件，index.html文件会自动生成，此外CSS已经通过前面的操作打包到JS中了。</a:t>
            </a:r>
          </a:p>
          <a:p>
            <a:pPr defTabSz="457200">
              <a:lnSpc>
                <a:spcPts val="4200"/>
              </a:lnSpc>
              <a:defRPr>
                <a:latin typeface="Courier"/>
                <a:ea typeface="Courier"/>
                <a:cs typeface="Courier"/>
                <a:sym typeface="Courier"/>
              </a:defRPr>
            </a:pPr>
            <a:r>
              <a:t>在app目录下，创建一个index.tmpl.html文件模板，这个模板包含title等必须元素，在编译过程中，插件会依据此模板生成最终的html页面，会自动添加所依赖的 css, js，favicon等文件，index.tmpl.html中的模板源代码如下：</a:t>
            </a:r>
          </a:p>
          <a:p>
            <a:pPr defTabSz="457200">
              <a:lnSpc>
                <a:spcPts val="4200"/>
              </a:lnSpc>
              <a:defRPr>
                <a:latin typeface="Courier"/>
                <a:ea typeface="Courier"/>
                <a:cs typeface="Courier"/>
                <a:sym typeface="Courier"/>
              </a:defRPr>
            </a:pPr>
          </a:p>
          <a:p>
            <a:pPr defTabSz="457200">
              <a:lnSpc>
                <a:spcPts val="4200"/>
              </a:lnSpc>
              <a:defRPr>
                <a:latin typeface="Courier"/>
                <a:ea typeface="Courier"/>
                <a:cs typeface="Courier"/>
                <a:sym typeface="Courier"/>
              </a:defRPr>
            </a:pPr>
          </a:p>
          <a:p>
            <a:pPr defTabSz="457200">
              <a:lnSpc>
                <a:spcPct val="100000"/>
              </a:lnSpc>
              <a:defRPr>
                <a:solidFill>
                  <a:srgbClr val="2B7EC3"/>
                </a:solidFill>
                <a:latin typeface="Consolas"/>
                <a:ea typeface="Consolas"/>
                <a:cs typeface="Consolas"/>
                <a:sym typeface="Consolas"/>
              </a:defRPr>
            </a:pPr>
            <a:r>
              <a:rPr>
                <a:solidFill>
                  <a:srgbClr val="4F5D66"/>
                </a:solidFill>
              </a:rPr>
              <a:t>&lt;!</a:t>
            </a:r>
            <a:r>
              <a:t>DOCTYPE </a:t>
            </a:r>
            <a:r>
              <a:rPr>
                <a:solidFill>
                  <a:srgbClr val="4F5D66"/>
                </a:solidFill>
              </a:rPr>
              <a:t>html&gt;</a:t>
            </a:r>
            <a:endParaRPr>
              <a:solidFill>
                <a:srgbClr val="000000"/>
              </a:solidFill>
            </a:endParaRPr>
          </a:p>
          <a:p>
            <a:pPr defTabSz="457200">
              <a:lnSpc>
                <a:spcPct val="100000"/>
              </a:lnSpc>
              <a:defRPr>
                <a:solidFill>
                  <a:srgbClr val="2B7EC3"/>
                </a:solidFill>
                <a:latin typeface="Consolas"/>
                <a:ea typeface="Consolas"/>
                <a:cs typeface="Consolas"/>
                <a:sym typeface="Consolas"/>
              </a:defRPr>
            </a:pPr>
            <a:r>
              <a:rPr>
                <a:solidFill>
                  <a:srgbClr val="4F5D66"/>
                </a:solidFill>
              </a:rPr>
              <a:t>&lt;</a:t>
            </a:r>
            <a:r>
              <a:t>html </a:t>
            </a:r>
            <a:r>
              <a:rPr>
                <a:solidFill>
                  <a:srgbClr val="D74200"/>
                </a:solidFill>
              </a:rPr>
              <a:t>lang</a:t>
            </a:r>
            <a:r>
              <a:rPr>
                <a:solidFill>
                  <a:srgbClr val="48565D"/>
                </a:solidFill>
              </a:rPr>
              <a:t>=</a:t>
            </a:r>
            <a:r>
              <a:rPr>
                <a:solidFill>
                  <a:srgbClr val="289C97"/>
                </a:solidFill>
              </a:rPr>
              <a:t>"en"</a:t>
            </a:r>
            <a:r>
              <a:rPr>
                <a:solidFill>
                  <a:srgbClr val="4F5D66"/>
                </a:solidFill>
              </a:rPr>
              <a:t>&gt;</a:t>
            </a:r>
            <a:endParaRPr>
              <a:solidFill>
                <a:srgbClr val="000000"/>
              </a:solidFill>
            </a:endParaRPr>
          </a:p>
          <a:p>
            <a:pPr defTabSz="457200">
              <a:lnSpc>
                <a:spcPct val="100000"/>
              </a:lnSpc>
              <a:defRPr>
                <a:solidFill>
                  <a:srgbClr val="2B7EC3"/>
                </a:solidFill>
                <a:latin typeface="Consolas"/>
                <a:ea typeface="Consolas"/>
                <a:cs typeface="Consolas"/>
                <a:sym typeface="Consolas"/>
              </a:defRPr>
            </a:pPr>
            <a:r>
              <a:rPr>
                <a:solidFill>
                  <a:srgbClr val="4F5D66"/>
                </a:solidFill>
              </a:rPr>
              <a:t>  &lt;</a:t>
            </a:r>
            <a:r>
              <a:t>head</a:t>
            </a:r>
            <a:r>
              <a:rPr>
                <a:solidFill>
                  <a:srgbClr val="4F5D66"/>
                </a:solidFill>
              </a:rPr>
              <a:t>&gt;</a:t>
            </a:r>
            <a:endParaRPr>
              <a:solidFill>
                <a:srgbClr val="000000"/>
              </a:solidFill>
            </a:endParaRPr>
          </a:p>
          <a:p>
            <a:pPr defTabSz="457200">
              <a:lnSpc>
                <a:spcPct val="100000"/>
              </a:lnSpc>
              <a:defRPr>
                <a:solidFill>
                  <a:srgbClr val="D74200"/>
                </a:solidFill>
                <a:latin typeface="Consolas"/>
                <a:ea typeface="Consolas"/>
                <a:cs typeface="Consolas"/>
                <a:sym typeface="Consolas"/>
              </a:defRPr>
            </a:pPr>
            <a:r>
              <a:rPr>
                <a:solidFill>
                  <a:srgbClr val="4F5D66"/>
                </a:solidFill>
              </a:rPr>
              <a:t>    &lt;</a:t>
            </a:r>
            <a:r>
              <a:rPr>
                <a:solidFill>
                  <a:srgbClr val="2B7EC3"/>
                </a:solidFill>
              </a:rPr>
              <a:t>meta </a:t>
            </a:r>
            <a:r>
              <a:t>charset</a:t>
            </a:r>
            <a:r>
              <a:rPr>
                <a:solidFill>
                  <a:srgbClr val="48565D"/>
                </a:solidFill>
              </a:rPr>
              <a:t>=</a:t>
            </a:r>
            <a:r>
              <a:rPr>
                <a:solidFill>
                  <a:srgbClr val="289C97"/>
                </a:solidFill>
              </a:rPr>
              <a:t>"utf-8"</a:t>
            </a:r>
            <a:r>
              <a:rPr>
                <a:solidFill>
                  <a:srgbClr val="4F5D66"/>
                </a:solidFill>
              </a:rPr>
              <a:t>&gt;</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    &lt;</a:t>
            </a:r>
            <a:r>
              <a:rPr>
                <a:solidFill>
                  <a:srgbClr val="2B7EC3"/>
                </a:solidFill>
              </a:rPr>
              <a:t>title</a:t>
            </a:r>
            <a:r>
              <a:t>&gt;Webpack Sample Project&lt;/</a:t>
            </a:r>
            <a:r>
              <a:rPr>
                <a:solidFill>
                  <a:srgbClr val="2B7EC3"/>
                </a:solidFill>
              </a:rPr>
              <a:t>title</a:t>
            </a:r>
            <a:r>
              <a:t>&gt;</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  &lt;/</a:t>
            </a:r>
            <a:r>
              <a:rPr>
                <a:solidFill>
                  <a:srgbClr val="2B7EC3"/>
                </a:solidFill>
              </a:rPr>
              <a:t>head</a:t>
            </a:r>
            <a:r>
              <a:t>&gt;</a:t>
            </a:r>
            <a:endParaRPr>
              <a:solidFill>
                <a:srgbClr val="000000"/>
              </a:solidFill>
            </a:endParaRPr>
          </a:p>
          <a:p>
            <a:pPr defTabSz="457200">
              <a:lnSpc>
                <a:spcPct val="100000"/>
              </a:lnSpc>
              <a:defRPr>
                <a:solidFill>
                  <a:srgbClr val="2B7EC3"/>
                </a:solidFill>
                <a:latin typeface="Consolas"/>
                <a:ea typeface="Consolas"/>
                <a:cs typeface="Consolas"/>
                <a:sym typeface="Consolas"/>
              </a:defRPr>
            </a:pPr>
            <a:r>
              <a:rPr>
                <a:solidFill>
                  <a:srgbClr val="4F5D66"/>
                </a:solidFill>
              </a:rPr>
              <a:t>  &lt;</a:t>
            </a:r>
            <a:r>
              <a:t>body</a:t>
            </a:r>
            <a:r>
              <a:rPr>
                <a:solidFill>
                  <a:srgbClr val="4F5D66"/>
                </a:solidFill>
              </a:rPr>
              <a:t>&gt;</a:t>
            </a:r>
            <a:endParaRPr>
              <a:solidFill>
                <a:srgbClr val="000000"/>
              </a:solidFill>
            </a:endParaRPr>
          </a:p>
          <a:p>
            <a:pPr defTabSz="457200">
              <a:lnSpc>
                <a:spcPct val="100000"/>
              </a:lnSpc>
              <a:defRPr>
                <a:solidFill>
                  <a:srgbClr val="289C97"/>
                </a:solidFill>
                <a:latin typeface="Consolas"/>
                <a:ea typeface="Consolas"/>
                <a:cs typeface="Consolas"/>
                <a:sym typeface="Consolas"/>
              </a:defRPr>
            </a:pPr>
            <a:r>
              <a:rPr>
                <a:solidFill>
                  <a:srgbClr val="4F5D66"/>
                </a:solidFill>
              </a:rPr>
              <a:t>    &lt;</a:t>
            </a:r>
            <a:r>
              <a:rPr>
                <a:solidFill>
                  <a:srgbClr val="2B7EC3"/>
                </a:solidFill>
              </a:rPr>
              <a:t>div </a:t>
            </a:r>
            <a:r>
              <a:rPr>
                <a:solidFill>
                  <a:srgbClr val="D74200"/>
                </a:solidFill>
              </a:rPr>
              <a:t>id</a:t>
            </a:r>
            <a:r>
              <a:rPr>
                <a:solidFill>
                  <a:srgbClr val="48565D"/>
                </a:solidFill>
              </a:rPr>
              <a:t>=</a:t>
            </a:r>
            <a:r>
              <a:t>'root'</a:t>
            </a:r>
            <a:r>
              <a:rPr>
                <a:solidFill>
                  <a:srgbClr val="4F5D66"/>
                </a:solidFill>
              </a:rPr>
              <a:t>&gt;</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    &lt;/</a:t>
            </a:r>
            <a:r>
              <a:rPr>
                <a:solidFill>
                  <a:srgbClr val="2B7EC3"/>
                </a:solidFill>
              </a:rPr>
              <a:t>div</a:t>
            </a:r>
            <a:r>
              <a:t>&gt;</a:t>
            </a:r>
            <a:endParaRPr>
              <a:solidFill>
                <a:srgbClr val="000000"/>
              </a:solidFill>
            </a:endParaRPr>
          </a:p>
          <a:p>
            <a:pPr defTabSz="457200">
              <a:lnSpc>
                <a:spcPct val="100000"/>
              </a:lnSpc>
              <a:defRPr>
                <a:solidFill>
                  <a:srgbClr val="4F5D66"/>
                </a:solidFill>
                <a:latin typeface="Consolas"/>
                <a:ea typeface="Consolas"/>
                <a:cs typeface="Consolas"/>
                <a:sym typeface="Consolas"/>
              </a:defRPr>
            </a:pPr>
            <a:r>
              <a:t>  &lt;/</a:t>
            </a:r>
            <a:r>
              <a:rPr>
                <a:solidFill>
                  <a:srgbClr val="2B7EC3"/>
                </a:solidFill>
              </a:rPr>
              <a:t>body</a:t>
            </a:r>
            <a:r>
              <a:t>&gt;</a:t>
            </a:r>
            <a:endParaRPr>
              <a:solidFill>
                <a:srgbClr val="000000"/>
              </a:solidFill>
            </a:endParaRPr>
          </a:p>
          <a:p>
            <a:pPr defTabSz="457200">
              <a:lnSpc>
                <a:spcPct val="100000"/>
              </a:lnSpc>
              <a:defRPr>
                <a:solidFill>
                  <a:srgbClr val="2B7EC3"/>
                </a:solidFill>
                <a:latin typeface="Consolas"/>
                <a:ea typeface="Consolas"/>
                <a:cs typeface="Consolas"/>
                <a:sym typeface="Consolas"/>
              </a:defRPr>
            </a:pPr>
            <a:r>
              <a:rPr>
                <a:solidFill>
                  <a:srgbClr val="4F5D66"/>
                </a:solidFill>
              </a:rPr>
              <a:t>&lt;/</a:t>
            </a:r>
            <a:r>
              <a:t>html</a:t>
            </a:r>
            <a:r>
              <a:rPr>
                <a:solidFill>
                  <a:srgbClr val="4F5D66"/>
                </a:solidFill>
              </a:rPr>
              <a:t>&gt;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什么是Webpack"/>
          <p:cNvSpPr txBox="1"/>
          <p:nvPr>
            <p:ph type="title"/>
          </p:nvPr>
        </p:nvSpPr>
        <p:spPr>
          <a:xfrm>
            <a:off x="749299" y="1096433"/>
            <a:ext cx="11099801" cy="1625601"/>
          </a:xfrm>
          <a:prstGeom prst="rect">
            <a:avLst/>
          </a:prstGeom>
        </p:spPr>
        <p:txBody>
          <a:bodyPr/>
          <a:lstStyle>
            <a:lvl1pPr defTabSz="443484">
              <a:lnSpc>
                <a:spcPts val="8100"/>
              </a:lnSpc>
              <a:spcBef>
                <a:spcPts val="1400"/>
              </a:spcBef>
              <a:defRPr b="1" sz="4074">
                <a:solidFill>
                  <a:srgbClr val="2F2F2F"/>
                </a:solidFill>
                <a:latin typeface="Helvetica"/>
                <a:ea typeface="Helvetica"/>
                <a:cs typeface="Helvetica"/>
                <a:sym typeface="Helvetica"/>
              </a:defRPr>
            </a:lvl1pPr>
          </a:lstStyle>
          <a:p>
            <a:pPr/>
            <a:r>
              <a:t>什么是Webpack</a:t>
            </a:r>
          </a:p>
        </p:txBody>
      </p:sp>
      <p:sp>
        <p:nvSpPr>
          <p:cNvPr id="127" name="WebPack可以看做是模块打包机：它做的事情是，分析你的项目结构，找到JavaScript模块以及其它的一些浏览器不能直接运行的拓展语言（Scss，TypeScript等），并将其转换和打包为合适的格式供浏览器使用"/>
          <p:cNvSpPr txBox="1"/>
          <p:nvPr>
            <p:ph type="body" sz="quarter" idx="1"/>
          </p:nvPr>
        </p:nvSpPr>
        <p:spPr>
          <a:xfrm>
            <a:off x="749299" y="2603499"/>
            <a:ext cx="11099801" cy="1990578"/>
          </a:xfrm>
          <a:prstGeom prst="rect">
            <a:avLst/>
          </a:prstGeom>
        </p:spPr>
        <p:txBody>
          <a:bodyPr/>
          <a:lstStyle/>
          <a:p>
            <a:pPr defTabSz="457200">
              <a:lnSpc>
                <a:spcPct val="150000"/>
              </a:lnSpc>
              <a:defRPr>
                <a:solidFill>
                  <a:srgbClr val="2F2F2F"/>
                </a:solidFill>
                <a:latin typeface="Helvetica"/>
                <a:ea typeface="Helvetica"/>
                <a:cs typeface="Helvetica"/>
                <a:sym typeface="Helvetica"/>
              </a:defRPr>
            </a:pPr>
            <a:r>
              <a:t>WebPack可以看做是</a:t>
            </a:r>
            <a:r>
              <a:rPr b="1"/>
              <a:t>模块打包机</a:t>
            </a:r>
            <a:r>
              <a:t>：它做的事情是，分析你的项目结构，找到JavaScript模块以及其它的一些浏览器不能直接运行的拓展语言（Scss，TypeScript等），并将其转换和打包为合适的格式供浏览器使用</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const webpack = require('webpack');…"/>
          <p:cNvSpPr txBox="1"/>
          <p:nvPr>
            <p:ph type="body" idx="1"/>
          </p:nvPr>
        </p:nvSpPr>
        <p:spPr>
          <a:xfrm>
            <a:off x="952500" y="-63037"/>
            <a:ext cx="11099801" cy="9995364"/>
          </a:xfrm>
          <a:prstGeom prst="rect">
            <a:avLst/>
          </a:prstGeom>
        </p:spPr>
        <p:txBody>
          <a:bodyPr/>
          <a:lstStyle/>
          <a:p>
            <a:pPr defTabSz="214884">
              <a:lnSpc>
                <a:spcPts val="2000"/>
              </a:lnSpc>
              <a:defRPr sz="1128">
                <a:solidFill>
                  <a:srgbClr val="657B83"/>
                </a:solidFill>
                <a:latin typeface="Menlo"/>
                <a:ea typeface="Menlo"/>
                <a:cs typeface="Menlo"/>
                <a:sym typeface="Menlo"/>
              </a:defRPr>
            </a:pPr>
            <a:endParaRPr>
              <a:solidFill>
                <a:srgbClr val="2F2F2F"/>
              </a:solidFill>
              <a:latin typeface="Helvetica"/>
              <a:ea typeface="Helvetica"/>
              <a:cs typeface="Helvetica"/>
              <a:sym typeface="Helvetica"/>
            </a:endParaRPr>
          </a:p>
          <a:p>
            <a:pPr defTabSz="214884">
              <a:lnSpc>
                <a:spcPct val="100000"/>
              </a:lnSpc>
              <a:defRPr sz="1128">
                <a:solidFill>
                  <a:srgbClr val="289C97"/>
                </a:solidFill>
                <a:latin typeface="Consolas"/>
                <a:ea typeface="Consolas"/>
                <a:cs typeface="Consolas"/>
                <a:sym typeface="Consolas"/>
              </a:defRPr>
            </a:pPr>
            <a:r>
              <a:rPr>
                <a:solidFill>
                  <a:srgbClr val="4663CC"/>
                </a:solidFill>
              </a:rPr>
              <a:t>const </a:t>
            </a:r>
            <a:r>
              <a:rPr>
                <a:solidFill>
                  <a:srgbClr val="4F5D66"/>
                </a:solidFill>
              </a:rPr>
              <a:t>webpack </a:t>
            </a:r>
            <a:r>
              <a:rPr>
                <a:solidFill>
                  <a:srgbClr val="698906"/>
                </a:solidFill>
              </a:rPr>
              <a:t>= </a:t>
            </a:r>
            <a:r>
              <a:rPr>
                <a:solidFill>
                  <a:srgbClr val="4F5D66"/>
                </a:solidFill>
              </a:rPr>
              <a:t>require(</a:t>
            </a:r>
            <a:r>
              <a:t>'webpack'</a:t>
            </a:r>
            <a:r>
              <a:rPr>
                <a:solidFill>
                  <a:srgbClr val="4F5D66"/>
                </a:solidFill>
              </a:rPr>
              <a:t>);</a:t>
            </a:r>
            <a:endParaRPr>
              <a:solidFill>
                <a:srgbClr val="000000"/>
              </a:solidFill>
            </a:endParaRPr>
          </a:p>
          <a:p>
            <a:pPr defTabSz="214884">
              <a:lnSpc>
                <a:spcPct val="100000"/>
              </a:lnSpc>
              <a:defRPr sz="1128">
                <a:solidFill>
                  <a:srgbClr val="289C97"/>
                </a:solidFill>
                <a:latin typeface="Consolas"/>
                <a:ea typeface="Consolas"/>
                <a:cs typeface="Consolas"/>
                <a:sym typeface="Consolas"/>
              </a:defRPr>
            </a:pPr>
            <a:r>
              <a:rPr>
                <a:solidFill>
                  <a:srgbClr val="4663CC"/>
                </a:solidFill>
              </a:rPr>
              <a:t>const </a:t>
            </a:r>
            <a:r>
              <a:rPr>
                <a:solidFill>
                  <a:srgbClr val="4F5D66"/>
                </a:solidFill>
              </a:rPr>
              <a:t>HtmlWebpackPlugin </a:t>
            </a:r>
            <a:r>
              <a:rPr>
                <a:solidFill>
                  <a:srgbClr val="698906"/>
                </a:solidFill>
              </a:rPr>
              <a:t>= </a:t>
            </a:r>
            <a:r>
              <a:rPr>
                <a:solidFill>
                  <a:srgbClr val="4F5D66"/>
                </a:solidFill>
              </a:rPr>
              <a:t>require(</a:t>
            </a:r>
            <a:r>
              <a:t>'html-webpack-plugin'</a:t>
            </a:r>
            <a:r>
              <a:rPr>
                <a:solidFill>
                  <a:srgbClr val="4F5D66"/>
                </a:solidFill>
              </a:rPr>
              <a:t>);</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module.exports </a:t>
            </a:r>
            <a:r>
              <a:rPr>
                <a:solidFill>
                  <a:srgbClr val="698906"/>
                </a:solidFill>
              </a:rPr>
              <a:t>= </a:t>
            </a:r>
            <a:r>
              <a:t>{</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entry: __dirname </a:t>
            </a:r>
            <a:r>
              <a:rPr>
                <a:solidFill>
                  <a:srgbClr val="698906"/>
                </a:solidFill>
              </a:rPr>
              <a:t>+ </a:t>
            </a:r>
            <a:r>
              <a:rPr>
                <a:solidFill>
                  <a:srgbClr val="289C97"/>
                </a:solidFill>
              </a:rPr>
              <a:t>"/app/main.js"</a:t>
            </a:r>
            <a:r>
              <a:t>,</a:t>
            </a:r>
            <a:r>
              <a:rPr>
                <a:solidFill>
                  <a:srgbClr val="A5B2B9"/>
                </a:solidFill>
              </a:rPr>
              <a:t>//已多次提及的唯一入口文件</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r>
              <a:rPr>
                <a:solidFill>
                  <a:srgbClr val="000000"/>
                </a:solidFill>
              </a:rPr>
              <a:t> </a:t>
            </a:r>
            <a:r>
              <a:t>output: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path: __dirname </a:t>
            </a:r>
            <a:r>
              <a:rPr>
                <a:solidFill>
                  <a:srgbClr val="698906"/>
                </a:solidFill>
              </a:rPr>
              <a:t>+ </a:t>
            </a:r>
            <a:r>
              <a:rPr>
                <a:solidFill>
                  <a:srgbClr val="289C97"/>
                </a:solidFill>
              </a:rPr>
              <a:t>"/build"</a:t>
            </a:r>
            <a:r>
              <a:t>,</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filename: </a:t>
            </a:r>
            <a:r>
              <a:rPr>
                <a:solidFill>
                  <a:srgbClr val="289C97"/>
                </a:solidFill>
              </a:rPr>
              <a:t>"bundle.js"</a:t>
            </a:r>
            <a:r>
              <a:rPr>
                <a:solidFill>
                  <a:srgbClr val="A5B2B9"/>
                </a:solidFill>
              </a:rPr>
              <a:t>//打包后输出文件的文件名</a:t>
            </a:r>
            <a:endParaRPr>
              <a:solidFill>
                <a:srgbClr val="000000"/>
              </a:solidFill>
            </a:endParaRPr>
          </a:p>
          <a:p>
            <a:pPr defTabSz="214884">
              <a:lnSpc>
                <a:spcPct val="100000"/>
              </a:lnSpc>
              <a:defRPr sz="1128">
                <a:latin typeface="Consolas"/>
                <a:ea typeface="Consolas"/>
                <a:cs typeface="Consolas"/>
                <a:sym typeface="Consolas"/>
              </a:defRPr>
            </a:pPr>
            <a:r>
              <a:t>    </a:t>
            </a:r>
            <a:r>
              <a:rPr>
                <a:solidFill>
                  <a:srgbClr val="4F5D66"/>
                </a:solidFill>
              </a:rPr>
              <a:t>},</a:t>
            </a:r>
          </a:p>
          <a:p>
            <a:pPr defTabSz="214884">
              <a:lnSpc>
                <a:spcPct val="100000"/>
              </a:lnSpc>
              <a:defRPr sz="1128">
                <a:solidFill>
                  <a:srgbClr val="289C97"/>
                </a:solidFill>
                <a:latin typeface="Consolas"/>
                <a:ea typeface="Consolas"/>
                <a:cs typeface="Consolas"/>
                <a:sym typeface="Consolas"/>
              </a:defRPr>
            </a:pPr>
            <a:r>
              <a:rPr>
                <a:solidFill>
                  <a:srgbClr val="4F5D66"/>
                </a:solidFill>
              </a:rPr>
              <a:t>    devtool: </a:t>
            </a:r>
            <a:r>
              <a:t>'eval-source-map'</a:t>
            </a:r>
            <a:r>
              <a:rPr>
                <a:solidFill>
                  <a:srgbClr val="4F5D66"/>
                </a:solidFill>
              </a:rPr>
              <a:t>,</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devServer: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contentBase: </a:t>
            </a:r>
            <a:r>
              <a:rPr>
                <a:solidFill>
                  <a:srgbClr val="289C97"/>
                </a:solidFill>
              </a:rPr>
              <a:t>"./public"</a:t>
            </a:r>
            <a:r>
              <a:t>,</a:t>
            </a:r>
            <a:r>
              <a:rPr>
                <a:solidFill>
                  <a:srgbClr val="A5B2B9"/>
                </a:solidFill>
              </a:rPr>
              <a:t>//本地服务器所加载的页面所在的目录</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r>
              <a:rPr>
                <a:solidFill>
                  <a:srgbClr val="000000"/>
                </a:solidFill>
              </a:rPr>
              <a:t> </a:t>
            </a:r>
            <a:r>
              <a:t>historyApiFallback: </a:t>
            </a:r>
            <a:r>
              <a:rPr>
                <a:solidFill>
                  <a:srgbClr val="AD42EF"/>
                </a:solidFill>
              </a:rPr>
              <a:t>true</a:t>
            </a:r>
            <a:r>
              <a:t>,</a:t>
            </a:r>
            <a:r>
              <a:rPr>
                <a:solidFill>
                  <a:srgbClr val="A5B2B9"/>
                </a:solidFill>
              </a:rPr>
              <a:t>//不跳转</a:t>
            </a:r>
            <a:endParaRPr>
              <a:solidFill>
                <a:srgbClr val="000000"/>
              </a:solidFill>
            </a:endParaRPr>
          </a:p>
          <a:p>
            <a:pPr defTabSz="214884">
              <a:lnSpc>
                <a:spcPct val="100000"/>
              </a:lnSpc>
              <a:defRPr sz="1128">
                <a:latin typeface="Consolas"/>
                <a:ea typeface="Consolas"/>
                <a:cs typeface="Consolas"/>
                <a:sym typeface="Consolas"/>
              </a:defRPr>
            </a:pPr>
            <a:r>
              <a:t>        </a:t>
            </a:r>
            <a:r>
              <a:rPr>
                <a:solidFill>
                  <a:srgbClr val="4F5D66"/>
                </a:solidFill>
              </a:rPr>
              <a:t>inline: </a:t>
            </a:r>
            <a:r>
              <a:rPr>
                <a:solidFill>
                  <a:srgbClr val="AD42EF"/>
                </a:solidFill>
              </a:rPr>
              <a:t>true</a:t>
            </a:r>
            <a:r>
              <a:rPr>
                <a:solidFill>
                  <a:srgbClr val="A5B2B9"/>
                </a:solidFill>
              </a:rPr>
              <a:t>//实时刷新</a:t>
            </a:r>
          </a:p>
          <a:p>
            <a:pPr defTabSz="214884">
              <a:lnSpc>
                <a:spcPct val="100000"/>
              </a:lnSpc>
              <a:defRPr sz="1128">
                <a:latin typeface="Consolas"/>
                <a:ea typeface="Consolas"/>
                <a:cs typeface="Consolas"/>
                <a:sym typeface="Consolas"/>
              </a:defRPr>
            </a:pPr>
            <a:r>
              <a:t>    </a:t>
            </a:r>
            <a:r>
              <a:rPr>
                <a:solidFill>
                  <a:srgbClr val="4F5D66"/>
                </a:solidFill>
              </a:rPr>
              <a:t>},</a:t>
            </a:r>
          </a:p>
          <a:p>
            <a:pPr defTabSz="214884">
              <a:lnSpc>
                <a:spcPct val="100000"/>
              </a:lnSpc>
              <a:defRPr sz="1128">
                <a:solidFill>
                  <a:srgbClr val="4F5D66"/>
                </a:solidFill>
                <a:latin typeface="Consolas"/>
                <a:ea typeface="Consolas"/>
                <a:cs typeface="Consolas"/>
                <a:sym typeface="Consolas"/>
              </a:defRPr>
            </a:pPr>
            <a:r>
              <a:t>    module: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rules: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test: </a:t>
            </a:r>
            <a:r>
              <a:rPr>
                <a:solidFill>
                  <a:srgbClr val="DA6C34"/>
                </a:solidFill>
              </a:rPr>
              <a:t>/(\.jsx|\.js)$/</a:t>
            </a:r>
            <a:r>
              <a:t>,</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use: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loader: </a:t>
            </a:r>
            <a:r>
              <a:rPr>
                <a:solidFill>
                  <a:srgbClr val="289C97"/>
                </a:solidFill>
              </a:rPr>
              <a:t>"babel-loader"</a:t>
            </a:r>
            <a:endParaRPr>
              <a:solidFill>
                <a:srgbClr val="000000"/>
              </a:solidFill>
            </a:endParaRPr>
          </a:p>
          <a:p>
            <a:pPr defTabSz="214884">
              <a:lnSpc>
                <a:spcPct val="100000"/>
              </a:lnSpc>
              <a:defRPr sz="1128">
                <a:latin typeface="Consolas"/>
                <a:ea typeface="Consolas"/>
                <a:cs typeface="Consolas"/>
                <a:sym typeface="Consolas"/>
              </a:defRPr>
            </a:pPr>
            <a:r>
              <a:t>                </a:t>
            </a:r>
            <a:r>
              <a:rPr>
                <a:solidFill>
                  <a:srgbClr val="4F5D66"/>
                </a:solidFill>
              </a:rPr>
              <a:t>},</a:t>
            </a:r>
          </a:p>
          <a:p>
            <a:pPr defTabSz="214884">
              <a:lnSpc>
                <a:spcPct val="100000"/>
              </a:lnSpc>
              <a:defRPr sz="1128">
                <a:solidFill>
                  <a:srgbClr val="4F5D66"/>
                </a:solidFill>
                <a:latin typeface="Consolas"/>
                <a:ea typeface="Consolas"/>
                <a:cs typeface="Consolas"/>
                <a:sym typeface="Consolas"/>
              </a:defRPr>
            </a:pPr>
            <a:r>
              <a:t>                exclude: </a:t>
            </a:r>
            <a:r>
              <a:rPr>
                <a:solidFill>
                  <a:srgbClr val="DA6C34"/>
                </a:solidFill>
              </a:rPr>
              <a:t>/node_modules/</a:t>
            </a:r>
            <a:endParaRPr>
              <a:solidFill>
                <a:srgbClr val="000000"/>
              </a:solidFill>
            </a:endParaRPr>
          </a:p>
          <a:p>
            <a:pPr defTabSz="214884">
              <a:lnSpc>
                <a:spcPct val="100000"/>
              </a:lnSpc>
              <a:defRPr sz="1128">
                <a:latin typeface="Consolas"/>
                <a:ea typeface="Consolas"/>
                <a:cs typeface="Consolas"/>
                <a:sym typeface="Consolas"/>
              </a:defRPr>
            </a:pPr>
            <a:r>
              <a:t>            </a:t>
            </a:r>
            <a:r>
              <a:rPr>
                <a:solidFill>
                  <a:srgbClr val="4F5D66"/>
                </a:solidFill>
              </a:rPr>
              <a:t>},</a:t>
            </a: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test: </a:t>
            </a:r>
            <a:r>
              <a:rPr>
                <a:solidFill>
                  <a:srgbClr val="DA6C34"/>
                </a:solidFill>
              </a:rPr>
              <a:t>/(\.css|\.less)$/</a:t>
            </a:r>
            <a:r>
              <a:t>,</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use: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loader: </a:t>
            </a:r>
            <a:r>
              <a:rPr>
                <a:solidFill>
                  <a:srgbClr val="289C97"/>
                </a:solidFill>
              </a:rPr>
              <a:t>"style-loader"</a:t>
            </a:r>
            <a:endParaRPr>
              <a:solidFill>
                <a:srgbClr val="000000"/>
              </a:solidFill>
            </a:endParaRPr>
          </a:p>
          <a:p>
            <a:pPr defTabSz="214884">
              <a:lnSpc>
                <a:spcPct val="100000"/>
              </a:lnSpc>
              <a:defRPr sz="1128">
                <a:latin typeface="Consolas"/>
                <a:ea typeface="Consolas"/>
                <a:cs typeface="Consolas"/>
                <a:sym typeface="Consolas"/>
              </a:defRPr>
            </a:pPr>
            <a:r>
              <a:t>                    </a:t>
            </a:r>
            <a:r>
              <a:rPr>
                <a:solidFill>
                  <a:srgbClr val="4F5D66"/>
                </a:solidFill>
              </a:rPr>
              <a:t>}, </a:t>
            </a: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loader: </a:t>
            </a:r>
            <a:r>
              <a:rPr>
                <a:solidFill>
                  <a:srgbClr val="289C97"/>
                </a:solidFill>
              </a:rPr>
              <a:t>"css-loader"</a:t>
            </a:r>
            <a:r>
              <a:t>,</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options: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modules: </a:t>
            </a:r>
            <a:r>
              <a:rPr>
                <a:solidFill>
                  <a:srgbClr val="AD42EF"/>
                </a:solidFill>
              </a:rPr>
              <a:t>true</a:t>
            </a:r>
            <a:r>
              <a:t>, </a:t>
            </a:r>
            <a:r>
              <a:rPr>
                <a:solidFill>
                  <a:srgbClr val="A5B2B9"/>
                </a:solidFill>
              </a:rPr>
              <a:t>// 指定启用css modules</a:t>
            </a:r>
            <a:endParaRPr>
              <a:solidFill>
                <a:srgbClr val="000000"/>
              </a:solidFill>
            </a:endParaRPr>
          </a:p>
          <a:p>
            <a:pPr defTabSz="214884">
              <a:lnSpc>
                <a:spcPct val="100000"/>
              </a:lnSpc>
              <a:defRPr sz="1128">
                <a:solidFill>
                  <a:srgbClr val="289C97"/>
                </a:solidFill>
                <a:latin typeface="Consolas"/>
                <a:ea typeface="Consolas"/>
                <a:cs typeface="Consolas"/>
                <a:sym typeface="Consolas"/>
              </a:defRPr>
            </a:pPr>
            <a:r>
              <a:rPr>
                <a:solidFill>
                  <a:srgbClr val="000000"/>
                </a:solidFill>
              </a:rPr>
              <a:t>                            </a:t>
            </a:r>
            <a:r>
              <a:rPr>
                <a:solidFill>
                  <a:srgbClr val="4F5D66"/>
                </a:solidFill>
              </a:rPr>
              <a:t>localIdentName: </a:t>
            </a:r>
            <a:r>
              <a:t>'[name]__[local]--[hash:base64:5]'</a:t>
            </a:r>
            <a:r>
              <a:rPr>
                <a:solidFill>
                  <a:srgbClr val="000000"/>
                </a:solidFill>
              </a:rPr>
              <a:t> </a:t>
            </a:r>
            <a:r>
              <a:rPr>
                <a:solidFill>
                  <a:srgbClr val="A5B2B9"/>
                </a:solidFill>
              </a:rPr>
              <a:t>// 指定css的类名格式</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r>
              <a:rPr>
                <a:solidFill>
                  <a:srgbClr val="000000"/>
                </a:solidFill>
              </a:rPr>
              <a:t> </a:t>
            </a:r>
            <a:r>
              <a:t>}</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loader: </a:t>
            </a:r>
            <a:r>
              <a:rPr>
                <a:solidFill>
                  <a:srgbClr val="289C97"/>
                </a:solidFill>
              </a:rPr>
              <a:t>"less-loader"</a:t>
            </a:r>
            <a:endParaRPr>
              <a:solidFill>
                <a:srgbClr val="000000"/>
              </a:solidFill>
            </a:endParaRPr>
          </a:p>
          <a:p>
            <a:pPr defTabSz="214884">
              <a:lnSpc>
                <a:spcPct val="100000"/>
              </a:lnSpc>
              <a:defRPr sz="1128">
                <a:latin typeface="Consolas"/>
                <a:ea typeface="Consolas"/>
                <a:cs typeface="Consolas"/>
                <a:sym typeface="Consolas"/>
              </a:defRPr>
            </a:pPr>
            <a:r>
              <a:t>                    </a:t>
            </a:r>
            <a:r>
              <a:rPr>
                <a:solidFill>
                  <a:srgbClr val="4F5D66"/>
                </a:solidFill>
              </a:rPr>
              <a:t>}</a:t>
            </a: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latin typeface="Consolas"/>
                <a:ea typeface="Consolas"/>
                <a:cs typeface="Consolas"/>
                <a:sym typeface="Consolas"/>
              </a:defRPr>
            </a:pP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plugins: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r>
              <a:rPr>
                <a:solidFill>
                  <a:srgbClr val="698906"/>
                </a:solidFill>
              </a:rPr>
              <a:t>new </a:t>
            </a:r>
            <a:r>
              <a:t>webpack.BannerPlugin(</a:t>
            </a:r>
            <a:r>
              <a:rPr>
                <a:solidFill>
                  <a:srgbClr val="289C97"/>
                </a:solidFill>
              </a:rPr>
              <a:t>'版权所有，翻版必究'</a:t>
            </a:r>
            <a:r>
              <a:t>),</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r>
              <a:rPr>
                <a:solidFill>
                  <a:srgbClr val="698906"/>
                </a:solidFill>
              </a:rPr>
              <a:t>new </a:t>
            </a:r>
            <a:r>
              <a:t>HtmlWebpackPlugin({</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template: __dirname </a:t>
            </a:r>
            <a:r>
              <a:rPr>
                <a:solidFill>
                  <a:srgbClr val="698906"/>
                </a:solidFill>
              </a:rPr>
              <a:t>+ </a:t>
            </a:r>
            <a:r>
              <a:rPr>
                <a:solidFill>
                  <a:srgbClr val="289C97"/>
                </a:solidFill>
              </a:rPr>
              <a:t>"/app/index.tmpl.html"</a:t>
            </a:r>
            <a:r>
              <a:rPr>
                <a:solidFill>
                  <a:srgbClr val="A5B2B9"/>
                </a:solidFill>
              </a:rPr>
              <a:t>//new 一个这个插件的实例，并传入相关的参数</a:t>
            </a:r>
            <a:endParaRPr>
              <a:solidFill>
                <a:srgbClr val="000000"/>
              </a:solidFill>
            </a:endParaRPr>
          </a:p>
          <a:p>
            <a:pPr defTabSz="214884">
              <a:lnSpc>
                <a:spcPct val="100000"/>
              </a:lnSpc>
              <a:defRPr sz="1128">
                <a:latin typeface="Consolas"/>
                <a:ea typeface="Consolas"/>
                <a:cs typeface="Consolas"/>
                <a:sym typeface="Consolas"/>
              </a:defRPr>
            </a:pPr>
            <a:r>
              <a:t>        </a:t>
            </a:r>
            <a:r>
              <a:rPr>
                <a:solidFill>
                  <a:srgbClr val="4F5D66"/>
                </a:solidFill>
              </a:rPr>
              <a:t>})</a:t>
            </a: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    </a:t>
            </a:r>
            <a:endParaRPr>
              <a:solidFill>
                <a:srgbClr val="000000"/>
              </a:solidFill>
            </a:endParaRPr>
          </a:p>
          <a:p>
            <a:pPr defTabSz="214884">
              <a:lnSpc>
                <a:spcPct val="100000"/>
              </a:lnSpc>
              <a:defRPr sz="1128">
                <a:solidFill>
                  <a:srgbClr val="4F5D66"/>
                </a:solidFill>
                <a:latin typeface="Consolas"/>
                <a:ea typeface="Consolas"/>
                <a:cs typeface="Consolas"/>
                <a:sym typeface="Consolas"/>
              </a:defRPr>
            </a:pPr>
            <a:r>
              <a:t>};</a:t>
            </a:r>
            <a:endParaRPr>
              <a:solidFill>
                <a:srgbClr val="000000"/>
              </a:solidFill>
            </a:endParaR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再次执行npm start你会发现，build文件夹下面生成了bundle.js和index.html。"/>
          <p:cNvSpPr txBox="1"/>
          <p:nvPr>
            <p:ph type="body" idx="1"/>
          </p:nvPr>
        </p:nvSpPr>
        <p:spPr>
          <a:xfrm>
            <a:off x="817033" y="1219199"/>
            <a:ext cx="11099801" cy="6286501"/>
          </a:xfrm>
          <a:prstGeom prst="rect">
            <a:avLst/>
          </a:prstGeom>
        </p:spPr>
        <p:txBody>
          <a:bodyPr/>
          <a:lstStyle/>
          <a:p>
            <a:pPr defTabSz="457200">
              <a:lnSpc>
                <a:spcPts val="4600"/>
              </a:lnSpc>
              <a:defRPr>
                <a:solidFill>
                  <a:srgbClr val="2F2F2F"/>
                </a:solidFill>
                <a:latin typeface="Helvetica"/>
                <a:ea typeface="Helvetica"/>
                <a:cs typeface="Helvetica"/>
                <a:sym typeface="Helvetica"/>
              </a:defRPr>
            </a:pPr>
            <a:r>
              <a:t>再次执行</a:t>
            </a:r>
            <a:r>
              <a:rPr>
                <a:solidFill>
                  <a:srgbClr val="657B83"/>
                </a:solidFill>
                <a:latin typeface="Menlo"/>
                <a:ea typeface="Menlo"/>
                <a:cs typeface="Menlo"/>
                <a:sym typeface="Menlo"/>
              </a:rPr>
              <a:t>npm start</a:t>
            </a:r>
            <a:r>
              <a:t>你会发现，build文件夹下面生成了</a:t>
            </a:r>
            <a:r>
              <a:rPr>
                <a:solidFill>
                  <a:srgbClr val="657B83"/>
                </a:solidFill>
                <a:latin typeface="Menlo"/>
                <a:ea typeface="Menlo"/>
                <a:cs typeface="Menlo"/>
                <a:sym typeface="Menlo"/>
              </a:rPr>
              <a:t>bundle.js</a:t>
            </a:r>
            <a:r>
              <a:t>和</a:t>
            </a:r>
            <a:r>
              <a:rPr>
                <a:solidFill>
                  <a:srgbClr val="657B83"/>
                </a:solidFill>
                <a:latin typeface="Menlo"/>
                <a:ea typeface="Menlo"/>
                <a:cs typeface="Menlo"/>
                <a:sym typeface="Menlo"/>
              </a:rPr>
              <a:t>index.html</a:t>
            </a:r>
            <a:r>
              <a:t>。</a:t>
            </a:r>
          </a:p>
        </p:txBody>
      </p:sp>
      <p:pic>
        <p:nvPicPr>
          <p:cNvPr id="230" name="图像" descr="图像"/>
          <p:cNvPicPr>
            <a:picLocks noChangeAspect="1"/>
          </p:cNvPicPr>
          <p:nvPr/>
        </p:nvPicPr>
        <p:blipFill>
          <a:blip r:embed="rId2">
            <a:extLst/>
          </a:blip>
          <a:stretch>
            <a:fillRect/>
          </a:stretch>
        </p:blipFill>
        <p:spPr>
          <a:xfrm>
            <a:off x="800099" y="2508250"/>
            <a:ext cx="4392180" cy="5883102"/>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产品阶段的构建"/>
          <p:cNvSpPr txBox="1"/>
          <p:nvPr>
            <p:ph type="title"/>
          </p:nvPr>
        </p:nvSpPr>
        <p:spPr>
          <a:prstGeom prst="rect">
            <a:avLst/>
          </a:prstGeom>
        </p:spPr>
        <p:txBody>
          <a:bodyPr/>
          <a:lstStyle>
            <a:lvl1pPr defTabSz="457200">
              <a:lnSpc>
                <a:spcPts val="8700"/>
              </a:lnSpc>
              <a:spcBef>
                <a:spcPts val="1500"/>
              </a:spcBef>
              <a:defRPr b="1">
                <a:solidFill>
                  <a:srgbClr val="2F2F2F"/>
                </a:solidFill>
                <a:latin typeface="Helvetica"/>
                <a:ea typeface="Helvetica"/>
                <a:cs typeface="Helvetica"/>
                <a:sym typeface="Helvetica"/>
              </a:defRPr>
            </a:lvl1pPr>
          </a:lstStyle>
          <a:p>
            <a:pPr/>
            <a:r>
              <a:t>产品阶段的构建</a:t>
            </a:r>
          </a:p>
        </p:txBody>
      </p:sp>
      <p:sp>
        <p:nvSpPr>
          <p:cNvPr id="233" name="目前为止，我们已经使用webpack构建了一个完整的开发环境。但是在产品阶段，可能还需要对打包的文件进行额外的处理，比如说优化，压缩，缓存以及分离CSS和JS。…"/>
          <p:cNvSpPr txBox="1"/>
          <p:nvPr>
            <p:ph type="body" idx="1"/>
          </p:nvPr>
        </p:nvSpPr>
        <p:spPr>
          <a:prstGeom prst="rect">
            <a:avLst/>
          </a:prstGeom>
        </p:spPr>
        <p:txBody>
          <a:bodyPr/>
          <a:lstStyle/>
          <a:p>
            <a:pPr defTabSz="457200">
              <a:lnSpc>
                <a:spcPts val="4200"/>
              </a:lnSpc>
              <a:spcBef>
                <a:spcPts val="1200"/>
              </a:spcBef>
              <a:defRPr>
                <a:latin typeface="Courier"/>
                <a:ea typeface="Courier"/>
                <a:cs typeface="Courier"/>
                <a:sym typeface="Courier"/>
              </a:defRPr>
            </a:pPr>
            <a:r>
              <a:t>目前为止，我们已经使用webpack构建了一个完整的开发环境。但是在产品阶段，可能还需要对打包的文件进行额外的处理，比如说优化，压缩，缓存以及分离CSS和JS。</a:t>
            </a:r>
          </a:p>
          <a:p>
            <a:pPr defTabSz="457200">
              <a:lnSpc>
                <a:spcPts val="4200"/>
              </a:lnSpc>
              <a:spcBef>
                <a:spcPts val="1200"/>
              </a:spcBef>
              <a:defRPr>
                <a:latin typeface="Courier"/>
                <a:ea typeface="Courier"/>
                <a:cs typeface="Courier"/>
                <a:sym typeface="Courier"/>
              </a:defRPr>
            </a:pPr>
            <a:r>
              <a:t>对于复杂的项目来说，需要复杂的配置，这时候分解配置文件为多个小的文件可以使得事情井井有条，以上面的例子来说，我们创建一个webpack.production.config.js的文件，在里面加上基本的配置,它和原始的webpack.config.js很像，如下</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const webpack = require('webpack');…"/>
          <p:cNvSpPr txBox="1"/>
          <p:nvPr>
            <p:ph type="body" idx="1"/>
          </p:nvPr>
        </p:nvSpPr>
        <p:spPr>
          <a:xfrm>
            <a:off x="952500" y="343164"/>
            <a:ext cx="11099801" cy="8923603"/>
          </a:xfrm>
          <a:prstGeom prst="rect">
            <a:avLst/>
          </a:prstGeom>
        </p:spPr>
        <p:txBody>
          <a:bodyPr/>
          <a:lstStyle/>
          <a:p>
            <a:pPr defTabSz="416052">
              <a:lnSpc>
                <a:spcPct val="100000"/>
              </a:lnSpc>
              <a:defRPr sz="1365">
                <a:solidFill>
                  <a:srgbClr val="289C97"/>
                </a:solidFill>
                <a:latin typeface="Consolas"/>
                <a:ea typeface="Consolas"/>
                <a:cs typeface="Consolas"/>
                <a:sym typeface="Consolas"/>
              </a:defRPr>
            </a:pPr>
            <a:r>
              <a:rPr>
                <a:solidFill>
                  <a:srgbClr val="4663CC"/>
                </a:solidFill>
              </a:rPr>
              <a:t>const </a:t>
            </a:r>
            <a:r>
              <a:rPr>
                <a:solidFill>
                  <a:srgbClr val="4F5D66"/>
                </a:solidFill>
              </a:rPr>
              <a:t>webpack </a:t>
            </a:r>
            <a:r>
              <a:rPr>
                <a:solidFill>
                  <a:srgbClr val="698906"/>
                </a:solidFill>
              </a:rPr>
              <a:t>= </a:t>
            </a:r>
            <a:r>
              <a:rPr>
                <a:solidFill>
                  <a:srgbClr val="4F5D66"/>
                </a:solidFill>
              </a:rPr>
              <a:t>require(</a:t>
            </a:r>
            <a:r>
              <a:t>'webpack'</a:t>
            </a:r>
            <a:r>
              <a:rPr>
                <a:solidFill>
                  <a:srgbClr val="4F5D66"/>
                </a:solidFill>
              </a:rPr>
              <a:t>);</a:t>
            </a:r>
            <a:endParaRPr>
              <a:solidFill>
                <a:srgbClr val="000000"/>
              </a:solidFill>
            </a:endParaRPr>
          </a:p>
          <a:p>
            <a:pPr defTabSz="416052">
              <a:lnSpc>
                <a:spcPct val="100000"/>
              </a:lnSpc>
              <a:defRPr sz="1365">
                <a:solidFill>
                  <a:srgbClr val="289C97"/>
                </a:solidFill>
                <a:latin typeface="Consolas"/>
                <a:ea typeface="Consolas"/>
                <a:cs typeface="Consolas"/>
                <a:sym typeface="Consolas"/>
              </a:defRPr>
            </a:pPr>
            <a:r>
              <a:rPr>
                <a:solidFill>
                  <a:srgbClr val="4663CC"/>
                </a:solidFill>
              </a:rPr>
              <a:t>const </a:t>
            </a:r>
            <a:r>
              <a:rPr>
                <a:solidFill>
                  <a:srgbClr val="4F5D66"/>
                </a:solidFill>
              </a:rPr>
              <a:t>HtmlWebpackPlugin </a:t>
            </a:r>
            <a:r>
              <a:rPr>
                <a:solidFill>
                  <a:srgbClr val="698906"/>
                </a:solidFill>
              </a:rPr>
              <a:t>= </a:t>
            </a:r>
            <a:r>
              <a:rPr>
                <a:solidFill>
                  <a:srgbClr val="4F5D66"/>
                </a:solidFill>
              </a:rPr>
              <a:t>require(</a:t>
            </a:r>
            <a:r>
              <a:t>'html-webpack-plugin'</a:t>
            </a:r>
            <a:r>
              <a:rPr>
                <a:solidFill>
                  <a:srgbClr val="4F5D66"/>
                </a:solidFill>
              </a:rPr>
              <a:t>);</a:t>
            </a:r>
            <a:endParaRPr>
              <a:solidFill>
                <a:srgbClr val="000000"/>
              </a:solidFill>
            </a:endParaRPr>
          </a:p>
          <a:p>
            <a:pPr defTabSz="416052">
              <a:lnSpc>
                <a:spcPct val="100000"/>
              </a:lnSpc>
              <a:defRPr sz="1365">
                <a:solidFill>
                  <a:srgbClr val="289C97"/>
                </a:solidFill>
                <a:latin typeface="Consolas"/>
                <a:ea typeface="Consolas"/>
                <a:cs typeface="Consolas"/>
                <a:sym typeface="Consolas"/>
              </a:defRPr>
            </a:pPr>
            <a:r>
              <a:rPr>
                <a:solidFill>
                  <a:srgbClr val="4663CC"/>
                </a:solidFill>
              </a:rPr>
              <a:t>var </a:t>
            </a:r>
            <a:r>
              <a:rPr>
                <a:solidFill>
                  <a:srgbClr val="4F5D66"/>
                </a:solidFill>
              </a:rPr>
              <a:t>ExtractTextPlugin </a:t>
            </a:r>
            <a:r>
              <a:rPr>
                <a:solidFill>
                  <a:srgbClr val="698906"/>
                </a:solidFill>
              </a:rPr>
              <a:t>= </a:t>
            </a:r>
            <a:r>
              <a:rPr>
                <a:solidFill>
                  <a:srgbClr val="4F5D66"/>
                </a:solidFill>
              </a:rPr>
              <a:t>require(</a:t>
            </a:r>
            <a:r>
              <a:t>"extract-text-webpack-plugin"</a:t>
            </a:r>
            <a:r>
              <a:rPr>
                <a:solidFill>
                  <a:srgbClr val="4F5D66"/>
                </a:solidFill>
              </a:rPr>
              <a:t>);</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module.exports </a:t>
            </a:r>
            <a:r>
              <a:rPr>
                <a:solidFill>
                  <a:srgbClr val="698906"/>
                </a:solidFill>
              </a:rPr>
              <a:t>= </a:t>
            </a:r>
            <a:r>
              <a:t>{</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entry: __dirname </a:t>
            </a:r>
            <a:r>
              <a:rPr>
                <a:solidFill>
                  <a:srgbClr val="698906"/>
                </a:solidFill>
              </a:rPr>
              <a:t>+ </a:t>
            </a:r>
            <a:r>
              <a:rPr>
                <a:solidFill>
                  <a:srgbClr val="289C97"/>
                </a:solidFill>
              </a:rPr>
              <a:t>"/app/main.js"</a:t>
            </a:r>
            <a:r>
              <a:t>, </a:t>
            </a:r>
            <a:r>
              <a:rPr>
                <a:solidFill>
                  <a:srgbClr val="A5B2B9"/>
                </a:solidFill>
              </a:rPr>
              <a:t>//已多次提及的唯一入口文件</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r>
              <a:rPr>
                <a:solidFill>
                  <a:srgbClr val="000000"/>
                </a:solidFill>
              </a:rPr>
              <a:t>  </a:t>
            </a:r>
            <a:r>
              <a:t>output: {</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path: __dirname </a:t>
            </a:r>
            <a:r>
              <a:rPr>
                <a:solidFill>
                  <a:srgbClr val="698906"/>
                </a:solidFill>
              </a:rPr>
              <a:t>+ </a:t>
            </a:r>
            <a:r>
              <a:rPr>
                <a:solidFill>
                  <a:srgbClr val="289C97"/>
                </a:solidFill>
              </a:rPr>
              <a:t>"/build"</a:t>
            </a:r>
            <a:r>
              <a:t>,</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filename: </a:t>
            </a:r>
            <a:r>
              <a:rPr>
                <a:solidFill>
                  <a:srgbClr val="289C97"/>
                </a:solidFill>
              </a:rPr>
              <a:t>"bundle.js"</a:t>
            </a:r>
            <a:endParaRPr>
              <a:solidFill>
                <a:srgbClr val="000000"/>
              </a:solidFill>
            </a:endParaRPr>
          </a:p>
          <a:p>
            <a:pPr defTabSz="416052">
              <a:lnSpc>
                <a:spcPct val="100000"/>
              </a:lnSpc>
              <a:defRPr sz="1365">
                <a:latin typeface="Consolas"/>
                <a:ea typeface="Consolas"/>
                <a:cs typeface="Consolas"/>
                <a:sym typeface="Consolas"/>
              </a:defRPr>
            </a:pPr>
            <a:r>
              <a:t>    </a:t>
            </a:r>
            <a:r>
              <a:rPr>
                <a:solidFill>
                  <a:srgbClr val="4F5D66"/>
                </a:solidFill>
              </a:rPr>
              <a:t>},</a:t>
            </a:r>
          </a:p>
          <a:p>
            <a:pPr defTabSz="416052">
              <a:lnSpc>
                <a:spcPct val="100000"/>
              </a:lnSpc>
              <a:defRPr sz="1365">
                <a:solidFill>
                  <a:srgbClr val="A5B2B9"/>
                </a:solidFill>
                <a:latin typeface="Consolas"/>
                <a:ea typeface="Consolas"/>
                <a:cs typeface="Consolas"/>
                <a:sym typeface="Consolas"/>
              </a:defRPr>
            </a:pPr>
            <a:r>
              <a:rPr>
                <a:solidFill>
                  <a:srgbClr val="4F5D66"/>
                </a:solidFill>
              </a:rPr>
              <a:t>    devtool: </a:t>
            </a:r>
            <a:r>
              <a:rPr>
                <a:solidFill>
                  <a:srgbClr val="289C97"/>
                </a:solidFill>
              </a:rPr>
              <a:t>'null'</a:t>
            </a:r>
            <a:r>
              <a:rPr>
                <a:solidFill>
                  <a:srgbClr val="4F5D66"/>
                </a:solidFill>
              </a:rPr>
              <a:t>, </a:t>
            </a:r>
            <a:r>
              <a:t>//注意修改了这里，这能大大压缩我们的打包代码</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r>
              <a:rPr>
                <a:solidFill>
                  <a:srgbClr val="000000"/>
                </a:solidFill>
              </a:rPr>
              <a:t>  </a:t>
            </a:r>
            <a:r>
              <a:t>devServer: {</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contentBase: </a:t>
            </a:r>
            <a:r>
              <a:rPr>
                <a:solidFill>
                  <a:srgbClr val="289C97"/>
                </a:solidFill>
              </a:rPr>
              <a:t>"./public"</a:t>
            </a:r>
            <a:r>
              <a:t>, </a:t>
            </a:r>
            <a:r>
              <a:rPr>
                <a:solidFill>
                  <a:srgbClr val="A5B2B9"/>
                </a:solidFill>
              </a:rPr>
              <a:t>//本地服务器所加载的页面所在的目录</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r>
              <a:rPr>
                <a:solidFill>
                  <a:srgbClr val="000000"/>
                </a:solidFill>
              </a:rPr>
              <a:t>  </a:t>
            </a:r>
            <a:r>
              <a:t>historyApiFallback: </a:t>
            </a:r>
            <a:r>
              <a:rPr>
                <a:solidFill>
                  <a:srgbClr val="AD42EF"/>
                </a:solidFill>
              </a:rPr>
              <a:t>true</a:t>
            </a:r>
            <a:r>
              <a:t>, </a:t>
            </a:r>
            <a:r>
              <a:rPr>
                <a:solidFill>
                  <a:srgbClr val="A5B2B9"/>
                </a:solidFill>
              </a:rPr>
              <a:t>//不跳转</a:t>
            </a:r>
            <a:endParaRPr>
              <a:solidFill>
                <a:srgbClr val="000000"/>
              </a:solidFill>
            </a:endParaRPr>
          </a:p>
          <a:p>
            <a:pPr defTabSz="416052">
              <a:lnSpc>
                <a:spcPct val="100000"/>
              </a:lnSpc>
              <a:defRPr sz="1365">
                <a:latin typeface="Consolas"/>
                <a:ea typeface="Consolas"/>
                <a:cs typeface="Consolas"/>
                <a:sym typeface="Consolas"/>
              </a:defRPr>
            </a:pPr>
            <a:r>
              <a:t>        </a:t>
            </a:r>
            <a:r>
              <a:rPr>
                <a:solidFill>
                  <a:srgbClr val="4F5D66"/>
                </a:solidFill>
              </a:rPr>
              <a:t>inline: </a:t>
            </a:r>
            <a:r>
              <a:rPr>
                <a:solidFill>
                  <a:srgbClr val="AD42EF"/>
                </a:solidFill>
              </a:rPr>
              <a:t>true</a:t>
            </a:r>
            <a:r>
              <a:rPr>
                <a:solidFill>
                  <a:srgbClr val="4F5D66"/>
                </a:solidFill>
              </a:rPr>
              <a:t>,</a:t>
            </a:r>
          </a:p>
          <a:p>
            <a:pPr defTabSz="416052">
              <a:lnSpc>
                <a:spcPct val="100000"/>
              </a:lnSpc>
              <a:defRPr sz="1365">
                <a:solidFill>
                  <a:srgbClr val="4F5D66"/>
                </a:solidFill>
                <a:latin typeface="Consolas"/>
                <a:ea typeface="Consolas"/>
                <a:cs typeface="Consolas"/>
                <a:sym typeface="Consolas"/>
              </a:defRPr>
            </a:pPr>
            <a:r>
              <a:t>        hot: </a:t>
            </a:r>
            <a:r>
              <a:rPr>
                <a:solidFill>
                  <a:srgbClr val="AD42EF"/>
                </a:solidFill>
              </a:rPr>
              <a:t>true</a:t>
            </a:r>
            <a:endParaRPr>
              <a:solidFill>
                <a:srgbClr val="000000"/>
              </a:solidFill>
            </a:endParaRPr>
          </a:p>
          <a:p>
            <a:pPr defTabSz="416052">
              <a:lnSpc>
                <a:spcPct val="100000"/>
              </a:lnSpc>
              <a:defRPr sz="1365">
                <a:solidFill>
                  <a:srgbClr val="AD42EF"/>
                </a:solidFill>
                <a:latin typeface="Consolas"/>
                <a:ea typeface="Consolas"/>
                <a:cs typeface="Consolas"/>
                <a:sym typeface="Consolas"/>
              </a:defRPr>
            </a:pPr>
            <a:r>
              <a:t>    </a:t>
            </a:r>
            <a:r>
              <a:rPr>
                <a:solidFill>
                  <a:srgbClr val="4F5D66"/>
                </a:solidFill>
              </a:rPr>
              <a:t>},</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module: {</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rules: [{</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test: </a:t>
            </a:r>
            <a:r>
              <a:rPr>
                <a:solidFill>
                  <a:srgbClr val="DA6C34"/>
                </a:solidFill>
              </a:rPr>
              <a:t>/(\.jsx|\.js)$/</a:t>
            </a:r>
            <a:r>
              <a:t>,</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use: {</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loader: </a:t>
            </a:r>
            <a:r>
              <a:rPr>
                <a:solidFill>
                  <a:srgbClr val="289C97"/>
                </a:solidFill>
              </a:rPr>
              <a:t>"babel-loader"</a:t>
            </a:r>
            <a:endParaRPr>
              <a:solidFill>
                <a:srgbClr val="000000"/>
              </a:solidFill>
            </a:endParaRPr>
          </a:p>
          <a:p>
            <a:pPr defTabSz="416052">
              <a:lnSpc>
                <a:spcPct val="100000"/>
              </a:lnSpc>
              <a:defRPr sz="1365">
                <a:latin typeface="Consolas"/>
                <a:ea typeface="Consolas"/>
                <a:cs typeface="Consolas"/>
                <a:sym typeface="Consolas"/>
              </a:defRPr>
            </a:pPr>
            <a:r>
              <a:t>            </a:t>
            </a:r>
            <a:r>
              <a:rPr>
                <a:solidFill>
                  <a:srgbClr val="4F5D66"/>
                </a:solidFill>
              </a:rPr>
              <a:t>},</a:t>
            </a:r>
          </a:p>
          <a:p>
            <a:pPr defTabSz="416052">
              <a:lnSpc>
                <a:spcPct val="100000"/>
              </a:lnSpc>
              <a:defRPr sz="1365">
                <a:solidFill>
                  <a:srgbClr val="4F5D66"/>
                </a:solidFill>
                <a:latin typeface="Consolas"/>
                <a:ea typeface="Consolas"/>
                <a:cs typeface="Consolas"/>
                <a:sym typeface="Consolas"/>
              </a:defRPr>
            </a:pPr>
            <a:r>
              <a:t>            exclude: </a:t>
            </a:r>
            <a:r>
              <a:rPr>
                <a:solidFill>
                  <a:srgbClr val="DA6C34"/>
                </a:solidFill>
              </a:rPr>
              <a:t>/node_modules/</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r>
              <a:rPr>
                <a:solidFill>
                  <a:srgbClr val="000000"/>
                </a:solidFill>
              </a:rPr>
              <a:t> </a:t>
            </a:r>
            <a:r>
              <a:t>}, </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endParaRPr>
              <a:solidFill>
                <a:srgbClr val="000000"/>
              </a:solidFill>
            </a:endParaRPr>
          </a:p>
          <a:p>
            <a:pPr defTabSz="416052">
              <a:lnSpc>
                <a:spcPct val="100000"/>
              </a:lnSpc>
              <a:defRPr sz="1365">
                <a:solidFill>
                  <a:srgbClr val="DA6C34"/>
                </a:solidFill>
                <a:latin typeface="Consolas"/>
                <a:ea typeface="Consolas"/>
                <a:cs typeface="Consolas"/>
                <a:sym typeface="Consolas"/>
              </a:defRPr>
            </a:pPr>
            <a:r>
              <a:rPr>
                <a:solidFill>
                  <a:srgbClr val="4F5D66"/>
                </a:solidFill>
              </a:rPr>
              <a:t>	       </a:t>
            </a:r>
            <a:r>
              <a:rPr>
                <a:solidFill>
                  <a:srgbClr val="000000"/>
                </a:solidFill>
              </a:rPr>
              <a:t> </a:t>
            </a:r>
            <a:r>
              <a:rPr>
                <a:solidFill>
                  <a:srgbClr val="4F5D66"/>
                </a:solidFill>
              </a:rPr>
              <a:t>test: </a:t>
            </a:r>
            <a:r>
              <a:t>/(\.css|\.less)$/</a:t>
            </a:r>
            <a:r>
              <a:rPr>
                <a:solidFill>
                  <a:srgbClr val="4F5D66"/>
                </a:solidFill>
              </a:rPr>
              <a:t>,</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use: ExtractTextPlugin.extract({</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fallback: </a:t>
            </a:r>
            <a:r>
              <a:rPr>
                <a:solidFill>
                  <a:srgbClr val="289C97"/>
                </a:solidFill>
              </a:rPr>
              <a:t>'style-loader'</a:t>
            </a:r>
            <a:r>
              <a:t>,</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use: [</a:t>
            </a:r>
            <a:r>
              <a:rPr>
                <a:solidFill>
                  <a:srgbClr val="289C97"/>
                </a:solidFill>
              </a:rPr>
              <a:t>'css-loader'</a:t>
            </a:r>
            <a:r>
              <a:t>, </a:t>
            </a:r>
            <a:r>
              <a:rPr>
                <a:solidFill>
                  <a:srgbClr val="289C97"/>
                </a:solidFill>
              </a:rPr>
              <a:t>'less-loader'</a:t>
            </a:r>
            <a:r>
              <a:t>]</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plugins: [</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r>
              <a:rPr>
                <a:solidFill>
                  <a:srgbClr val="698906"/>
                </a:solidFill>
              </a:rPr>
              <a:t>new </a:t>
            </a:r>
            <a:r>
              <a:t>webpack.BannerPlugin(</a:t>
            </a:r>
            <a:r>
              <a:rPr>
                <a:solidFill>
                  <a:srgbClr val="289C97"/>
                </a:solidFill>
              </a:rPr>
              <a:t>'版权所有，翻版必究'</a:t>
            </a:r>
            <a:r>
              <a:t>),</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r>
              <a:rPr>
                <a:solidFill>
                  <a:srgbClr val="698906"/>
                </a:solidFill>
              </a:rPr>
              <a:t>new </a:t>
            </a:r>
            <a:r>
              <a:t>ExtractTextPlugin(</a:t>
            </a:r>
            <a:r>
              <a:rPr>
                <a:solidFill>
                  <a:srgbClr val="289C97"/>
                </a:solidFill>
              </a:rPr>
              <a:t>'style.css'</a:t>
            </a:r>
            <a:r>
              <a:t>),</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r>
              <a:rPr>
                <a:solidFill>
                  <a:srgbClr val="698906"/>
                </a:solidFill>
              </a:rPr>
              <a:t>new </a:t>
            </a:r>
            <a:r>
              <a:t>HtmlWebpackPlugin({</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template: __dirname </a:t>
            </a:r>
            <a:r>
              <a:rPr>
                <a:solidFill>
                  <a:srgbClr val="698906"/>
                </a:solidFill>
              </a:rPr>
              <a:t>+ </a:t>
            </a:r>
            <a:r>
              <a:rPr>
                <a:solidFill>
                  <a:srgbClr val="289C97"/>
                </a:solidFill>
              </a:rPr>
              <a:t>"/app/index.tmpl.html"</a:t>
            </a:r>
            <a:r>
              <a:rPr>
                <a:solidFill>
                  <a:srgbClr val="000000"/>
                </a:solidFill>
              </a:rPr>
              <a:t> </a:t>
            </a:r>
            <a:r>
              <a:rPr>
                <a:solidFill>
                  <a:srgbClr val="A5B2B9"/>
                </a:solidFill>
              </a:rPr>
              <a:t>//new 一个这个插件的实例，并传入相关的参数</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r>
              <a:rPr>
                <a:solidFill>
                  <a:srgbClr val="000000"/>
                </a:solidFill>
              </a:rPr>
              <a:t> </a:t>
            </a:r>
            <a:r>
              <a:t>})</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    ],</a:t>
            </a:r>
            <a:endParaRPr>
              <a:solidFill>
                <a:srgbClr val="000000"/>
              </a:solidFill>
            </a:endParaRPr>
          </a:p>
          <a:p>
            <a:pPr defTabSz="416052">
              <a:lnSpc>
                <a:spcPct val="100000"/>
              </a:lnSpc>
              <a:defRPr sz="1365">
                <a:solidFill>
                  <a:srgbClr val="4F5D66"/>
                </a:solidFill>
                <a:latin typeface="Consolas"/>
                <a:ea typeface="Consolas"/>
                <a:cs typeface="Consolas"/>
                <a:sym typeface="Consolas"/>
              </a:defRPr>
            </a:pPr>
            <a:r>
              <a:t>};</a:t>
            </a:r>
            <a:endParaRPr>
              <a:solidFill>
                <a:srgbClr val="000000"/>
              </a:solidFill>
            </a:endParaR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
          <p:cNvSpPr txBox="1"/>
          <p:nvPr/>
        </p:nvSpPr>
        <p:spPr>
          <a:xfrm>
            <a:off x="475195" y="152883"/>
            <a:ext cx="12054410" cy="83302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1800">
                <a:solidFill>
                  <a:srgbClr val="698906"/>
                </a:solidFill>
                <a:latin typeface="Consolas"/>
                <a:ea typeface="Consolas"/>
                <a:cs typeface="Consolas"/>
                <a:sym typeface="Consolas"/>
              </a:defRPr>
            </a:pPr>
            <a:r>
              <a:t>{</a:t>
            </a:r>
            <a:endParaRPr>
              <a:solidFill>
                <a:srgbClr val="000000"/>
              </a:solidFill>
            </a:endParaRPr>
          </a:p>
          <a:p>
            <a:pPr algn="l" defTabSz="457200">
              <a:defRPr b="0" sz="1800">
                <a:solidFill>
                  <a:srgbClr val="289C97"/>
                </a:solidFill>
                <a:latin typeface="Consolas"/>
                <a:ea typeface="Consolas"/>
                <a:cs typeface="Consolas"/>
                <a:sym typeface="Consolas"/>
              </a:defRPr>
            </a:pPr>
            <a:r>
              <a:rPr>
                <a:solidFill>
                  <a:srgbClr val="4F5D66"/>
                </a:solidFill>
              </a:rPr>
              <a:t>  </a:t>
            </a:r>
            <a:r>
              <a:rPr>
                <a:solidFill>
                  <a:srgbClr val="A55F4D"/>
                </a:solidFill>
              </a:rPr>
              <a:t>"name"</a:t>
            </a:r>
            <a:r>
              <a:rPr>
                <a:solidFill>
                  <a:srgbClr val="698906"/>
                </a:solidFill>
              </a:rPr>
              <a:t>: </a:t>
            </a:r>
            <a:r>
              <a:t>"webpack_demo"</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"version"</a:t>
            </a:r>
            <a:r>
              <a:rPr>
                <a:solidFill>
                  <a:srgbClr val="698906"/>
                </a:solidFill>
              </a:rPr>
              <a:t>: </a:t>
            </a:r>
            <a:r>
              <a:rPr>
                <a:solidFill>
                  <a:srgbClr val="289C97"/>
                </a:solidFill>
              </a:rPr>
              <a:t>"1.0.0"</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"description"</a:t>
            </a:r>
            <a:r>
              <a:rPr>
                <a:solidFill>
                  <a:srgbClr val="698906"/>
                </a:solidFill>
              </a:rPr>
              <a:t>: </a:t>
            </a:r>
            <a:r>
              <a:rPr>
                <a:solidFill>
                  <a:srgbClr val="289C97"/>
                </a:solidFill>
              </a:rPr>
              <a:t>""</a:t>
            </a:r>
            <a:r>
              <a:rPr>
                <a:solidFill>
                  <a:srgbClr val="698906"/>
                </a:solidFill>
              </a:rPr>
              <a:t>,</a:t>
            </a:r>
            <a:endParaRPr>
              <a:solidFill>
                <a:srgbClr val="000000"/>
              </a:solidFill>
            </a:endParaRPr>
          </a:p>
          <a:p>
            <a:pPr algn="l" defTabSz="457200">
              <a:defRPr b="0" sz="1800">
                <a:solidFill>
                  <a:srgbClr val="289C97"/>
                </a:solidFill>
                <a:latin typeface="Consolas"/>
                <a:ea typeface="Consolas"/>
                <a:cs typeface="Consolas"/>
                <a:sym typeface="Consolas"/>
              </a:defRPr>
            </a:pPr>
            <a:r>
              <a:rPr>
                <a:solidFill>
                  <a:srgbClr val="698906"/>
                </a:solidFill>
              </a:rPr>
              <a:t>  </a:t>
            </a:r>
            <a:r>
              <a:rPr>
                <a:solidFill>
                  <a:srgbClr val="A55F4D"/>
                </a:solidFill>
              </a:rPr>
              <a:t>"main"</a:t>
            </a:r>
            <a:r>
              <a:rPr>
                <a:solidFill>
                  <a:srgbClr val="698906"/>
                </a:solidFill>
              </a:rPr>
              <a:t>: </a:t>
            </a:r>
            <a:r>
              <a:t>"index.js"</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"scripts"</a:t>
            </a:r>
            <a:r>
              <a:rPr>
                <a:solidFill>
                  <a:srgbClr val="698906"/>
                </a:solidFill>
              </a:rPr>
              <a:t>: {</a:t>
            </a:r>
            <a:endParaRPr>
              <a:solidFill>
                <a:srgbClr val="000000"/>
              </a:solidFill>
            </a:endParaRPr>
          </a:p>
          <a:p>
            <a:pPr algn="l" defTabSz="457200">
              <a:defRPr b="0" sz="1800">
                <a:solidFill>
                  <a:srgbClr val="289C97"/>
                </a:solidFill>
                <a:latin typeface="Consolas"/>
                <a:ea typeface="Consolas"/>
                <a:cs typeface="Consolas"/>
                <a:sym typeface="Consolas"/>
              </a:defRPr>
            </a:pPr>
            <a:r>
              <a:rPr>
                <a:solidFill>
                  <a:srgbClr val="698906"/>
                </a:solidFill>
              </a:rPr>
              <a:t>    </a:t>
            </a:r>
            <a:r>
              <a:rPr>
                <a:solidFill>
                  <a:srgbClr val="A55F4D"/>
                </a:solidFill>
              </a:rPr>
              <a:t>"start"</a:t>
            </a:r>
            <a:r>
              <a:rPr>
                <a:solidFill>
                  <a:srgbClr val="698906"/>
                </a:solidFill>
              </a:rPr>
              <a:t>: </a:t>
            </a:r>
            <a:r>
              <a:t>"webpack"</a:t>
            </a:r>
            <a:r>
              <a:rPr>
                <a:solidFill>
                  <a:srgbClr val="698906"/>
                </a:solidFill>
              </a:rPr>
              <a:t>,</a:t>
            </a:r>
            <a:endParaRPr>
              <a:solidFill>
                <a:srgbClr val="000000"/>
              </a:solidFill>
            </a:endParaRPr>
          </a:p>
          <a:p>
            <a:pPr algn="l" defTabSz="457200">
              <a:defRPr b="0" sz="1800">
                <a:solidFill>
                  <a:srgbClr val="289C97"/>
                </a:solidFill>
                <a:latin typeface="Consolas"/>
                <a:ea typeface="Consolas"/>
                <a:cs typeface="Consolas"/>
                <a:sym typeface="Consolas"/>
              </a:defRPr>
            </a:pPr>
            <a:r>
              <a:rPr>
                <a:solidFill>
                  <a:srgbClr val="698906"/>
                </a:solidFill>
              </a:rPr>
              <a:t>    </a:t>
            </a:r>
            <a:r>
              <a:rPr>
                <a:solidFill>
                  <a:srgbClr val="A55F4D"/>
                </a:solidFill>
              </a:rPr>
              <a:t>"server"</a:t>
            </a:r>
            <a:r>
              <a:rPr>
                <a:solidFill>
                  <a:srgbClr val="698906"/>
                </a:solidFill>
              </a:rPr>
              <a:t>: </a:t>
            </a:r>
            <a:r>
              <a:t>"webpack-dev-server --open"</a:t>
            </a:r>
            <a:r>
              <a:rPr>
                <a:solidFill>
                  <a:srgbClr val="698906"/>
                </a:solidFill>
              </a:rPr>
              <a:t>,</a:t>
            </a:r>
            <a:endParaRPr>
              <a:solidFill>
                <a:srgbClr val="000000"/>
              </a:solidFill>
            </a:endParaRPr>
          </a:p>
          <a:p>
            <a:pPr algn="l" defTabSz="457200">
              <a:defRPr b="0" sz="1800">
                <a:solidFill>
                  <a:srgbClr val="289C97"/>
                </a:solidFill>
                <a:latin typeface="Consolas"/>
                <a:ea typeface="Consolas"/>
                <a:cs typeface="Consolas"/>
                <a:sym typeface="Consolas"/>
              </a:defRPr>
            </a:pPr>
            <a:r>
              <a:rPr>
                <a:solidFill>
                  <a:srgbClr val="698906"/>
                </a:solidFill>
              </a:rPr>
              <a:t>    </a:t>
            </a:r>
            <a:r>
              <a:rPr>
                <a:solidFill>
                  <a:srgbClr val="A55F4D"/>
                </a:solidFill>
              </a:rPr>
              <a:t>"build"</a:t>
            </a:r>
            <a:r>
              <a:rPr>
                <a:solidFill>
                  <a:srgbClr val="698906"/>
                </a:solidFill>
              </a:rPr>
              <a:t>: </a:t>
            </a:r>
            <a:r>
              <a:t>"NODE_ENV=production webpack --config ./webpack.production.config.js --progress"</a:t>
            </a:r>
            <a:r>
              <a:rPr>
                <a:solidFill>
                  <a:srgbClr val="698906"/>
                </a:solidFill>
              </a:rPr>
              <a:t>,</a:t>
            </a:r>
            <a:endParaRPr>
              <a:solidFill>
                <a:srgbClr val="000000"/>
              </a:solidFill>
            </a:endParaRPr>
          </a:p>
          <a:p>
            <a:pPr algn="l" defTabSz="457200">
              <a:defRPr b="0" sz="1800">
                <a:solidFill>
                  <a:srgbClr val="289C97"/>
                </a:solidFill>
                <a:latin typeface="Consolas"/>
                <a:ea typeface="Consolas"/>
                <a:cs typeface="Consolas"/>
                <a:sym typeface="Consolas"/>
              </a:defRPr>
            </a:pPr>
            <a:r>
              <a:rPr>
                <a:solidFill>
                  <a:srgbClr val="698906"/>
                </a:solidFill>
              </a:rPr>
              <a:t>    </a:t>
            </a:r>
            <a:r>
              <a:rPr>
                <a:solidFill>
                  <a:srgbClr val="A55F4D"/>
                </a:solidFill>
              </a:rPr>
              <a:t>"test"</a:t>
            </a:r>
            <a:r>
              <a:rPr>
                <a:solidFill>
                  <a:srgbClr val="698906"/>
                </a:solidFill>
              </a:rPr>
              <a:t>: </a:t>
            </a:r>
            <a:r>
              <a:t>"echo \"Error: no test specified\" &amp;&amp; exit 1"</a:t>
            </a:r>
            <a:endParaRPr>
              <a:solidFill>
                <a:srgbClr val="000000"/>
              </a:solidFill>
            </a:endParaRPr>
          </a:p>
          <a:p>
            <a:pPr algn="l" defTabSz="457200">
              <a:defRPr b="0" sz="1800">
                <a:solidFill>
                  <a:srgbClr val="4F5D66"/>
                </a:solidFill>
                <a:latin typeface="Consolas"/>
                <a:ea typeface="Consolas"/>
                <a:cs typeface="Consolas"/>
                <a:sym typeface="Consolas"/>
              </a:defRPr>
            </a:pPr>
            <a:r>
              <a:t>  </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"keywords"</a:t>
            </a:r>
            <a:r>
              <a:rPr>
                <a:solidFill>
                  <a:srgbClr val="698906"/>
                </a:solidFill>
              </a:rPr>
              <a:t>: [],</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"author"</a:t>
            </a:r>
            <a:r>
              <a:rPr>
                <a:solidFill>
                  <a:srgbClr val="698906"/>
                </a:solidFill>
              </a:rPr>
              <a:t>: </a:t>
            </a:r>
            <a:r>
              <a:rPr>
                <a:solidFill>
                  <a:srgbClr val="289C97"/>
                </a:solidFill>
              </a:rPr>
              <a:t>""</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"license"</a:t>
            </a:r>
            <a:r>
              <a:rPr>
                <a:solidFill>
                  <a:srgbClr val="698906"/>
                </a:solidFill>
              </a:rPr>
              <a:t>: </a:t>
            </a:r>
            <a:r>
              <a:rPr>
                <a:solidFill>
                  <a:srgbClr val="289C97"/>
                </a:solidFill>
              </a:rPr>
              <a:t>"ISC"</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"devDependencies"</a:t>
            </a:r>
            <a:r>
              <a:rPr>
                <a:solidFill>
                  <a:srgbClr val="698906"/>
                </a:solidFill>
              </a:rPr>
              <a:t>: {</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"autoprefixer"</a:t>
            </a:r>
            <a:r>
              <a:rPr>
                <a:solidFill>
                  <a:srgbClr val="698906"/>
                </a:solidFill>
              </a:rPr>
              <a:t>: </a:t>
            </a:r>
            <a:r>
              <a:rPr>
                <a:solidFill>
                  <a:srgbClr val="289C97"/>
                </a:solidFill>
              </a:rPr>
              <a:t>"^7.2.5"</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"babel-core"</a:t>
            </a:r>
            <a:r>
              <a:rPr>
                <a:solidFill>
                  <a:srgbClr val="698906"/>
                </a:solidFill>
              </a:rPr>
              <a:t>: </a:t>
            </a:r>
            <a:r>
              <a:rPr>
                <a:solidFill>
                  <a:srgbClr val="289C97"/>
                </a:solidFill>
              </a:rPr>
              <a:t>"^6.26.0"</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"babel-loader"</a:t>
            </a:r>
            <a:r>
              <a:rPr>
                <a:solidFill>
                  <a:srgbClr val="698906"/>
                </a:solidFill>
              </a:rPr>
              <a:t>: </a:t>
            </a:r>
            <a:r>
              <a:rPr>
                <a:solidFill>
                  <a:srgbClr val="289C97"/>
                </a:solidFill>
              </a:rPr>
              <a:t>"^7.1.2"</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"babel-preset-env"</a:t>
            </a:r>
            <a:r>
              <a:rPr>
                <a:solidFill>
                  <a:srgbClr val="698906"/>
                </a:solidFill>
              </a:rPr>
              <a:t>: </a:t>
            </a:r>
            <a:r>
              <a:rPr>
                <a:solidFill>
                  <a:srgbClr val="289C97"/>
                </a:solidFill>
              </a:rPr>
              <a:t>"^1.6.1"</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"babel-preset-react"</a:t>
            </a:r>
            <a:r>
              <a:rPr>
                <a:solidFill>
                  <a:srgbClr val="698906"/>
                </a:solidFill>
              </a:rPr>
              <a:t>: </a:t>
            </a:r>
            <a:r>
              <a:rPr>
                <a:solidFill>
                  <a:srgbClr val="289C97"/>
                </a:solidFill>
              </a:rPr>
              <a:t>"^6.24.1"</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"css-loader"</a:t>
            </a:r>
            <a:r>
              <a:rPr>
                <a:solidFill>
                  <a:srgbClr val="698906"/>
                </a:solidFill>
              </a:rPr>
              <a:t>: </a:t>
            </a:r>
            <a:r>
              <a:rPr>
                <a:solidFill>
                  <a:srgbClr val="289C97"/>
                </a:solidFill>
              </a:rPr>
              <a:t>"^0.28.9"</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"extract-text-webpack-plugin"</a:t>
            </a:r>
            <a:r>
              <a:rPr>
                <a:solidFill>
                  <a:srgbClr val="698906"/>
                </a:solidFill>
              </a:rPr>
              <a:t>: </a:t>
            </a:r>
            <a:r>
              <a:rPr>
                <a:solidFill>
                  <a:srgbClr val="289C97"/>
                </a:solidFill>
              </a:rPr>
              <a:t>"^3.0.2"</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"html-webpack-plugin"</a:t>
            </a:r>
            <a:r>
              <a:rPr>
                <a:solidFill>
                  <a:srgbClr val="698906"/>
                </a:solidFill>
              </a:rPr>
              <a:t>: </a:t>
            </a:r>
            <a:r>
              <a:rPr>
                <a:solidFill>
                  <a:srgbClr val="289C97"/>
                </a:solidFill>
              </a:rPr>
              <a:t>"^2.30.1"</a:t>
            </a:r>
            <a:r>
              <a:rPr>
                <a:solidFill>
                  <a:srgbClr val="698906"/>
                </a:solidFill>
              </a:rPr>
              <a:t>,</a:t>
            </a:r>
            <a:endParaRPr>
              <a:solidFill>
                <a:srgbClr val="000000"/>
              </a:solidFill>
            </a:endParaRPr>
          </a:p>
          <a:p>
            <a:pPr algn="l" defTabSz="457200">
              <a:defRPr b="0" sz="1800">
                <a:solidFill>
                  <a:srgbClr val="289C97"/>
                </a:solidFill>
                <a:latin typeface="Consolas"/>
                <a:ea typeface="Consolas"/>
                <a:cs typeface="Consolas"/>
                <a:sym typeface="Consolas"/>
              </a:defRPr>
            </a:pPr>
            <a:r>
              <a:rPr>
                <a:solidFill>
                  <a:srgbClr val="698906"/>
                </a:solidFill>
              </a:rPr>
              <a:t>    </a:t>
            </a:r>
            <a:r>
              <a:rPr>
                <a:solidFill>
                  <a:srgbClr val="A55F4D"/>
                </a:solidFill>
              </a:rPr>
              <a:t>"less"</a:t>
            </a:r>
            <a:r>
              <a:rPr>
                <a:solidFill>
                  <a:srgbClr val="698906"/>
                </a:solidFill>
              </a:rPr>
              <a:t>: </a:t>
            </a:r>
            <a:r>
              <a:t>"^2.7.3"</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"less-loader"</a:t>
            </a:r>
            <a:r>
              <a:rPr>
                <a:solidFill>
                  <a:srgbClr val="698906"/>
                </a:solidFill>
              </a:rPr>
              <a:t>: </a:t>
            </a:r>
            <a:r>
              <a:rPr>
                <a:solidFill>
                  <a:srgbClr val="289C97"/>
                </a:solidFill>
              </a:rPr>
              <a:t>"^4.0.5"</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"style-loader"</a:t>
            </a:r>
            <a:r>
              <a:rPr>
                <a:solidFill>
                  <a:srgbClr val="698906"/>
                </a:solidFill>
              </a:rPr>
              <a:t>: </a:t>
            </a:r>
            <a:r>
              <a:rPr>
                <a:solidFill>
                  <a:srgbClr val="289C97"/>
                </a:solidFill>
              </a:rPr>
              <a:t>"^0.20.1"</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"webpack"</a:t>
            </a:r>
            <a:r>
              <a:rPr>
                <a:solidFill>
                  <a:srgbClr val="698906"/>
                </a:solidFill>
              </a:rPr>
              <a:t>: </a:t>
            </a:r>
            <a:r>
              <a:rPr>
                <a:solidFill>
                  <a:srgbClr val="289C97"/>
                </a:solidFill>
              </a:rPr>
              <a:t>"^3.10.0"</a:t>
            </a:r>
            <a:r>
              <a:rPr>
                <a:solidFill>
                  <a:srgbClr val="698906"/>
                </a:solidFill>
              </a:rPr>
              <a:t>,</a:t>
            </a:r>
            <a:endParaRPr>
              <a:solidFill>
                <a:srgbClr val="000000"/>
              </a:solidFill>
            </a:endParaRPr>
          </a:p>
          <a:p>
            <a:pPr algn="l" defTabSz="457200">
              <a:defRPr b="0" sz="1800">
                <a:solidFill>
                  <a:srgbClr val="A55F4D"/>
                </a:solidFill>
                <a:latin typeface="Consolas"/>
                <a:ea typeface="Consolas"/>
                <a:cs typeface="Consolas"/>
                <a:sym typeface="Consolas"/>
              </a:defRPr>
            </a:pPr>
            <a:r>
              <a:rPr>
                <a:solidFill>
                  <a:srgbClr val="698906"/>
                </a:solidFill>
              </a:rPr>
              <a:t>    </a:t>
            </a:r>
            <a:r>
              <a:t>"webpack-dev-server"</a:t>
            </a:r>
            <a:r>
              <a:rPr>
                <a:solidFill>
                  <a:srgbClr val="698906"/>
                </a:solidFill>
              </a:rPr>
              <a:t>: </a:t>
            </a:r>
            <a:r>
              <a:rPr>
                <a:solidFill>
                  <a:srgbClr val="289C97"/>
                </a:solidFill>
              </a:rPr>
              <a:t>"^2.11.1"</a:t>
            </a:r>
            <a:endParaRPr>
              <a:solidFill>
                <a:srgbClr val="000000"/>
              </a:solidFill>
            </a:endParaRPr>
          </a:p>
          <a:p>
            <a:pPr algn="l" defTabSz="457200">
              <a:defRPr b="0" sz="1800">
                <a:solidFill>
                  <a:srgbClr val="4F5D66"/>
                </a:solidFill>
                <a:latin typeface="Consolas"/>
                <a:ea typeface="Consolas"/>
                <a:cs typeface="Consolas"/>
                <a:sym typeface="Consolas"/>
              </a:defRPr>
            </a:pPr>
            <a:r>
              <a:t>  </a:t>
            </a:r>
            <a:r>
              <a:rPr>
                <a:solidFill>
                  <a:srgbClr val="698906"/>
                </a:solidFill>
              </a:rPr>
              <a:t>}</a:t>
            </a:r>
            <a:endParaRPr>
              <a:solidFill>
                <a:srgbClr val="000000"/>
              </a:solidFill>
            </a:endParaRPr>
          </a:p>
          <a:p>
            <a:pPr algn="l" defTabSz="457200">
              <a:defRPr b="0" sz="1800">
                <a:solidFill>
                  <a:srgbClr val="698906"/>
                </a:solidFill>
                <a:latin typeface="Consolas"/>
                <a:ea typeface="Consolas"/>
                <a:cs typeface="Consolas"/>
                <a:sym typeface="Consolas"/>
              </a:defRPr>
            </a:pPr>
            <a:r>
              <a:t>}</a:t>
            </a:r>
            <a:endParaRPr>
              <a:solidFill>
                <a:srgbClr val="000000"/>
              </a:solidFill>
            </a:endParaRPr>
          </a:p>
        </p:txBody>
      </p:sp>
      <p:sp>
        <p:nvSpPr>
          <p:cNvPr id="238" name="注意:如果是window电脑，build需要配置为&quot;build&quot;: &quot;set NODE_ENV=production &amp;&amp; webpack --config ./webpack.production.config.js --progress&quot;"/>
          <p:cNvSpPr txBox="1"/>
          <p:nvPr/>
        </p:nvSpPr>
        <p:spPr>
          <a:xfrm>
            <a:off x="-253" y="8564033"/>
            <a:ext cx="13005305" cy="38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defRPr b="0" sz="1200">
                <a:solidFill>
                  <a:srgbClr val="657B83"/>
                </a:solidFill>
                <a:latin typeface="Menlo"/>
                <a:ea typeface="Menlo"/>
                <a:cs typeface="Menlo"/>
                <a:sym typeface="Menlo"/>
              </a:defRPr>
            </a:pPr>
            <a:r>
              <a:rPr b="1" sz="1600">
                <a:solidFill>
                  <a:srgbClr val="2F2F2F"/>
                </a:solidFill>
                <a:latin typeface="Helvetica"/>
                <a:ea typeface="Helvetica"/>
                <a:cs typeface="Helvetica"/>
                <a:sym typeface="Helvetica"/>
              </a:rPr>
              <a:t>注意:</a:t>
            </a:r>
            <a:r>
              <a:rPr sz="1600">
                <a:solidFill>
                  <a:srgbClr val="2F2F2F"/>
                </a:solidFill>
                <a:latin typeface="Helvetica"/>
                <a:ea typeface="Helvetica"/>
                <a:cs typeface="Helvetica"/>
                <a:sym typeface="Helvetica"/>
              </a:rPr>
              <a:t>如果是window电脑，</a:t>
            </a:r>
            <a:r>
              <a:t>build</a:t>
            </a:r>
            <a:r>
              <a:rPr sz="1600">
                <a:solidFill>
                  <a:srgbClr val="2F2F2F"/>
                </a:solidFill>
                <a:latin typeface="Helvetica"/>
                <a:ea typeface="Helvetica"/>
                <a:cs typeface="Helvetica"/>
                <a:sym typeface="Helvetica"/>
              </a:rPr>
              <a:t>需要配置为</a:t>
            </a:r>
            <a:r>
              <a:t>"build": "set NODE_ENV=production &amp;&amp; webpack --config ./webpack.production.config.js --progress"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优化插件"/>
          <p:cNvSpPr txBox="1"/>
          <p:nvPr>
            <p:ph type="title"/>
          </p:nvPr>
        </p:nvSpPr>
        <p:spPr>
          <a:prstGeom prst="rect">
            <a:avLst/>
          </a:prstGeom>
        </p:spPr>
        <p:txBody>
          <a:bodyPr/>
          <a:lstStyle>
            <a:lvl1pPr defTabSz="457200">
              <a:lnSpc>
                <a:spcPts val="8400"/>
              </a:lnSpc>
              <a:spcBef>
                <a:spcPts val="1500"/>
              </a:spcBef>
              <a:defRPr b="1">
                <a:solidFill>
                  <a:srgbClr val="2F2F2F"/>
                </a:solidFill>
                <a:latin typeface="Helvetica"/>
                <a:ea typeface="Helvetica"/>
                <a:cs typeface="Helvetica"/>
                <a:sym typeface="Helvetica"/>
              </a:defRPr>
            </a:lvl1pPr>
          </a:lstStyle>
          <a:p>
            <a:pPr/>
            <a:r>
              <a:t>优化插件</a:t>
            </a:r>
          </a:p>
        </p:txBody>
      </p:sp>
      <p:sp>
        <p:nvSpPr>
          <p:cNvPr id="241" name="• OccurenceOrderPlugin :为组件分配ID，通过这个插件webpack可以分析和优先考虑使用最多的模块，并为它们分配最小的ID…"/>
          <p:cNvSpPr txBox="1"/>
          <p:nvPr>
            <p:ph type="body" idx="1"/>
          </p:nvPr>
        </p:nvSpPr>
        <p:spPr>
          <a:prstGeom prst="rect">
            <a:avLst/>
          </a:prstGeom>
        </p:spPr>
        <p:txBody>
          <a:bodyPr/>
          <a:lstStyle/>
          <a:p>
            <a:pPr marL="457200" indent="-457200" defTabSz="457200">
              <a:lnSpc>
                <a:spcPct val="140000"/>
              </a:lnSpc>
              <a:spcBef>
                <a:spcPts val="1000"/>
              </a:spcBef>
              <a:tabLst>
                <a:tab pos="139700" algn="l"/>
                <a:tab pos="457200" algn="l"/>
              </a:tabLst>
              <a:defRPr>
                <a:solidFill>
                  <a:srgbClr val="2F2F2F"/>
                </a:solidFill>
                <a:latin typeface="Helvetica"/>
                <a:ea typeface="Helvetica"/>
                <a:cs typeface="Helvetica"/>
                <a:sym typeface="Helvetica"/>
              </a:defRPr>
            </a:pPr>
            <a:r>
              <a:rPr>
                <a:solidFill>
                  <a:srgbClr val="657B83"/>
                </a:solidFill>
                <a:latin typeface="Menlo"/>
                <a:ea typeface="Menlo"/>
                <a:cs typeface="Menlo"/>
                <a:sym typeface="Menlo"/>
              </a:rPr>
              <a:t>	•	</a:t>
            </a:r>
            <a:r>
              <a:rPr>
                <a:solidFill>
                  <a:srgbClr val="657B83"/>
                </a:solidFill>
                <a:latin typeface="Menlo"/>
                <a:ea typeface="Menlo"/>
                <a:cs typeface="Menlo"/>
                <a:sym typeface="Menlo"/>
              </a:rPr>
              <a:t>OccurenceOrderPlugin</a:t>
            </a:r>
            <a:r>
              <a:t> :为组件分配ID，通过这个插件webpack可以分析和优先考虑使用最多的模块，并为它们分配最小的ID</a:t>
            </a:r>
          </a:p>
          <a:p>
            <a:pPr marL="457200" indent="-457200" defTabSz="457200">
              <a:lnSpc>
                <a:spcPct val="140000"/>
              </a:lnSpc>
              <a:spcBef>
                <a:spcPts val="1000"/>
              </a:spcBef>
              <a:tabLst>
                <a:tab pos="139700" algn="l"/>
                <a:tab pos="457200" algn="l"/>
              </a:tabLst>
              <a:defRPr>
                <a:solidFill>
                  <a:srgbClr val="657B83"/>
                </a:solidFill>
                <a:latin typeface="Menlo"/>
                <a:ea typeface="Menlo"/>
                <a:cs typeface="Menlo"/>
                <a:sym typeface="Menlo"/>
              </a:defRPr>
            </a:pPr>
            <a:r>
              <a:t>	•	UglifyJsPlugin</a:t>
            </a:r>
            <a:r>
              <a:rPr>
                <a:solidFill>
                  <a:srgbClr val="2F2F2F"/>
                </a:solidFill>
                <a:latin typeface="Helvetica"/>
                <a:ea typeface="Helvetica"/>
                <a:cs typeface="Helvetica"/>
                <a:sym typeface="Helvetica"/>
              </a:rPr>
              <a:t>：压缩JS代码；</a:t>
            </a:r>
            <a:endParaRPr>
              <a:solidFill>
                <a:srgbClr val="2F2F2F"/>
              </a:solidFill>
              <a:latin typeface="Helvetica"/>
              <a:ea typeface="Helvetica"/>
              <a:cs typeface="Helvetica"/>
              <a:sym typeface="Helvetica"/>
            </a:endParaRPr>
          </a:p>
          <a:p>
            <a:pPr marL="457200" indent="-457200" defTabSz="457200">
              <a:lnSpc>
                <a:spcPct val="140000"/>
              </a:lnSpc>
              <a:spcBef>
                <a:spcPts val="1000"/>
              </a:spcBef>
              <a:tabLst>
                <a:tab pos="139700" algn="l"/>
                <a:tab pos="457200" algn="l"/>
              </a:tabLst>
              <a:defRPr>
                <a:solidFill>
                  <a:srgbClr val="657B83"/>
                </a:solidFill>
                <a:latin typeface="Menlo"/>
                <a:ea typeface="Menlo"/>
                <a:cs typeface="Menlo"/>
                <a:sym typeface="Menlo"/>
              </a:defRPr>
            </a:pPr>
            <a:r>
              <a:t>	•	ExtractTextPlugin</a:t>
            </a:r>
            <a:r>
              <a:rPr>
                <a:solidFill>
                  <a:srgbClr val="2F2F2F"/>
                </a:solidFill>
                <a:latin typeface="Helvetica"/>
                <a:ea typeface="Helvetica"/>
                <a:cs typeface="Helvetica"/>
                <a:sym typeface="Helvetica"/>
              </a:rPr>
              <a:t>：分离CSS和JS文件</a:t>
            </a:r>
            <a:endParaRPr>
              <a:solidFill>
                <a:srgbClr val="2F2F2F"/>
              </a:solidFill>
              <a:latin typeface="Helvetica"/>
              <a:ea typeface="Helvetica"/>
              <a:cs typeface="Helvetica"/>
              <a:sym typeface="Helvetica"/>
            </a:endParaRPr>
          </a:p>
          <a:p>
            <a:pPr marL="457200" indent="-457200" defTabSz="457200">
              <a:lnSpc>
                <a:spcPct val="140000"/>
              </a:lnSpc>
              <a:spcBef>
                <a:spcPts val="1000"/>
              </a:spcBef>
              <a:tabLst>
                <a:tab pos="139700" algn="l"/>
                <a:tab pos="457200" algn="l"/>
              </a:tabLst>
              <a:defRPr>
                <a:solidFill>
                  <a:srgbClr val="657B83"/>
                </a:solidFill>
                <a:latin typeface="Menlo"/>
                <a:ea typeface="Menlo"/>
                <a:cs typeface="Menlo"/>
                <a:sym typeface="Menlo"/>
              </a:defRPr>
            </a:pPr>
            <a:endParaRPr>
              <a:solidFill>
                <a:srgbClr val="2F2F2F"/>
              </a:solidFill>
              <a:latin typeface="Helvetica"/>
              <a:ea typeface="Helvetica"/>
              <a:cs typeface="Helvetica"/>
              <a:sym typeface="Helvetica"/>
            </a:endParaRPr>
          </a:p>
          <a:p>
            <a:pPr defTabSz="457200">
              <a:lnSpc>
                <a:spcPts val="4600"/>
              </a:lnSpc>
              <a:defRPr>
                <a:solidFill>
                  <a:srgbClr val="2F2F2F"/>
                </a:solidFill>
                <a:latin typeface="Helvetica"/>
                <a:ea typeface="Helvetica"/>
                <a:cs typeface="Helvetica"/>
                <a:sym typeface="Helvetica"/>
              </a:defRPr>
            </a:pPr>
            <a:r>
              <a:t>OccurenceOrder 和 UglifyJS plugins 都是内置插件</a:t>
            </a:r>
          </a:p>
          <a:p>
            <a:pPr defTabSz="457200">
              <a:lnSpc>
                <a:spcPts val="4600"/>
              </a:lnSpc>
              <a:defRPr>
                <a:solidFill>
                  <a:srgbClr val="2F2F2F"/>
                </a:solidFill>
                <a:latin typeface="Helvetica"/>
                <a:ea typeface="Helvetica"/>
                <a:cs typeface="Helvetica"/>
                <a:sym typeface="Helvetica"/>
              </a:defRPr>
            </a:pPr>
          </a:p>
          <a:p>
            <a:pPr defTabSz="457200">
              <a:lnSpc>
                <a:spcPts val="4600"/>
              </a:lnSpc>
              <a:defRPr>
                <a:solidFill>
                  <a:srgbClr val="2F2F2F"/>
                </a:solidFill>
                <a:latin typeface="Helvetica"/>
                <a:ea typeface="Helvetica"/>
                <a:cs typeface="Helvetica"/>
                <a:sym typeface="Helvetica"/>
              </a:defRPr>
            </a:pPr>
          </a:p>
          <a:p>
            <a:pPr defTabSz="457200">
              <a:lnSpc>
                <a:spcPts val="4500"/>
              </a:lnSpc>
              <a:defRPr>
                <a:solidFill>
                  <a:srgbClr val="657B83"/>
                </a:solidFill>
                <a:latin typeface="Menlo"/>
                <a:ea typeface="Menlo"/>
                <a:cs typeface="Menlo"/>
                <a:sym typeface="Menlo"/>
              </a:defRPr>
            </a:pPr>
            <a:r>
              <a:t>npm install --save-dev extract-text-webpack-plugin</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const webpack = require('webpack');…"/>
          <p:cNvSpPr txBox="1"/>
          <p:nvPr>
            <p:ph type="body" idx="1"/>
          </p:nvPr>
        </p:nvSpPr>
        <p:spPr>
          <a:xfrm>
            <a:off x="952500" y="169201"/>
            <a:ext cx="11099801" cy="9412156"/>
          </a:xfrm>
          <a:prstGeom prst="rect">
            <a:avLst/>
          </a:prstGeom>
        </p:spPr>
        <p:txBody>
          <a:bodyPr/>
          <a:lstStyle/>
          <a:p>
            <a:pPr defTabSz="429768">
              <a:lnSpc>
                <a:spcPct val="100000"/>
              </a:lnSpc>
              <a:defRPr sz="1410">
                <a:solidFill>
                  <a:srgbClr val="289C97"/>
                </a:solidFill>
                <a:latin typeface="Consolas"/>
                <a:ea typeface="Consolas"/>
                <a:cs typeface="Consolas"/>
                <a:sym typeface="Consolas"/>
              </a:defRPr>
            </a:pPr>
            <a:r>
              <a:rPr>
                <a:solidFill>
                  <a:srgbClr val="4663CC"/>
                </a:solidFill>
              </a:rPr>
              <a:t>const </a:t>
            </a:r>
            <a:r>
              <a:rPr>
                <a:solidFill>
                  <a:srgbClr val="4F5D66"/>
                </a:solidFill>
              </a:rPr>
              <a:t>webpack </a:t>
            </a:r>
            <a:r>
              <a:rPr>
                <a:solidFill>
                  <a:srgbClr val="698906"/>
                </a:solidFill>
              </a:rPr>
              <a:t>= </a:t>
            </a:r>
            <a:r>
              <a:rPr>
                <a:solidFill>
                  <a:srgbClr val="4F5D66"/>
                </a:solidFill>
              </a:rPr>
              <a:t>require(</a:t>
            </a:r>
            <a:r>
              <a:t>'webpack'</a:t>
            </a:r>
            <a:r>
              <a:rPr>
                <a:solidFill>
                  <a:srgbClr val="4F5D66"/>
                </a:solidFill>
              </a:rPr>
              <a:t>);</a:t>
            </a:r>
            <a:endParaRPr>
              <a:solidFill>
                <a:srgbClr val="000000"/>
              </a:solidFill>
            </a:endParaRPr>
          </a:p>
          <a:p>
            <a:pPr defTabSz="429768">
              <a:lnSpc>
                <a:spcPct val="100000"/>
              </a:lnSpc>
              <a:defRPr sz="1410">
                <a:solidFill>
                  <a:srgbClr val="289C97"/>
                </a:solidFill>
                <a:latin typeface="Consolas"/>
                <a:ea typeface="Consolas"/>
                <a:cs typeface="Consolas"/>
                <a:sym typeface="Consolas"/>
              </a:defRPr>
            </a:pPr>
            <a:r>
              <a:rPr>
                <a:solidFill>
                  <a:srgbClr val="4663CC"/>
                </a:solidFill>
              </a:rPr>
              <a:t>const </a:t>
            </a:r>
            <a:r>
              <a:rPr>
                <a:solidFill>
                  <a:srgbClr val="4F5D66"/>
                </a:solidFill>
              </a:rPr>
              <a:t>HtmlWebpackPlugin </a:t>
            </a:r>
            <a:r>
              <a:rPr>
                <a:solidFill>
                  <a:srgbClr val="698906"/>
                </a:solidFill>
              </a:rPr>
              <a:t>= </a:t>
            </a:r>
            <a:r>
              <a:rPr>
                <a:solidFill>
                  <a:srgbClr val="4F5D66"/>
                </a:solidFill>
              </a:rPr>
              <a:t>require(</a:t>
            </a:r>
            <a:r>
              <a:t>'html-webpack-plugin'</a:t>
            </a:r>
            <a:r>
              <a:rPr>
                <a:solidFill>
                  <a:srgbClr val="4F5D66"/>
                </a:solidFill>
              </a:rPr>
              <a:t>);</a:t>
            </a:r>
            <a:endParaRPr>
              <a:solidFill>
                <a:srgbClr val="000000"/>
              </a:solidFill>
            </a:endParaRPr>
          </a:p>
          <a:p>
            <a:pPr defTabSz="429768">
              <a:lnSpc>
                <a:spcPct val="100000"/>
              </a:lnSpc>
              <a:defRPr sz="1410">
                <a:solidFill>
                  <a:srgbClr val="289C97"/>
                </a:solidFill>
                <a:latin typeface="Consolas"/>
                <a:ea typeface="Consolas"/>
                <a:cs typeface="Consolas"/>
                <a:sym typeface="Consolas"/>
              </a:defRPr>
            </a:pPr>
            <a:r>
              <a:rPr>
                <a:solidFill>
                  <a:srgbClr val="4663CC"/>
                </a:solidFill>
              </a:rPr>
              <a:t>var </a:t>
            </a:r>
            <a:r>
              <a:rPr>
                <a:solidFill>
                  <a:srgbClr val="4F5D66"/>
                </a:solidFill>
              </a:rPr>
              <a:t>ExtractTextPlugin </a:t>
            </a:r>
            <a:r>
              <a:rPr>
                <a:solidFill>
                  <a:srgbClr val="698906"/>
                </a:solidFill>
              </a:rPr>
              <a:t>= </a:t>
            </a:r>
            <a:r>
              <a:rPr>
                <a:solidFill>
                  <a:srgbClr val="4F5D66"/>
                </a:solidFill>
              </a:rPr>
              <a:t>require(</a:t>
            </a:r>
            <a:r>
              <a:t>"extract-text-webpack-plugin"</a:t>
            </a:r>
            <a:r>
              <a:rPr>
                <a:solidFill>
                  <a:srgbClr val="4F5D66"/>
                </a:solidFill>
              </a:rPr>
              <a:t>);</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module.exports </a:t>
            </a:r>
            <a:r>
              <a:rPr>
                <a:solidFill>
                  <a:srgbClr val="698906"/>
                </a:solidFill>
              </a:rPr>
              <a:t>= </a:t>
            </a:r>
            <a:r>
              <a:t>{</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entry: __dirname </a:t>
            </a:r>
            <a:r>
              <a:rPr>
                <a:solidFill>
                  <a:srgbClr val="698906"/>
                </a:solidFill>
              </a:rPr>
              <a:t>+ </a:t>
            </a:r>
            <a:r>
              <a:rPr>
                <a:solidFill>
                  <a:srgbClr val="289C97"/>
                </a:solidFill>
              </a:rPr>
              <a:t>"/app/main.js"</a:t>
            </a:r>
            <a:r>
              <a:t>, </a:t>
            </a:r>
            <a:r>
              <a:rPr>
                <a:solidFill>
                  <a:srgbClr val="A5B2B9"/>
                </a:solidFill>
              </a:rPr>
              <a:t>//已多次提及的唯一入口文件</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r>
              <a:rPr>
                <a:solidFill>
                  <a:srgbClr val="000000"/>
                </a:solidFill>
              </a:rPr>
              <a:t>  </a:t>
            </a:r>
            <a:r>
              <a:t>output: {</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path: __dirname </a:t>
            </a:r>
            <a:r>
              <a:rPr>
                <a:solidFill>
                  <a:srgbClr val="698906"/>
                </a:solidFill>
              </a:rPr>
              <a:t>+ </a:t>
            </a:r>
            <a:r>
              <a:rPr>
                <a:solidFill>
                  <a:srgbClr val="289C97"/>
                </a:solidFill>
              </a:rPr>
              <a:t>"/build"</a:t>
            </a:r>
            <a:r>
              <a:t>,</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filename: </a:t>
            </a:r>
            <a:r>
              <a:rPr>
                <a:solidFill>
                  <a:srgbClr val="289C97"/>
                </a:solidFill>
              </a:rPr>
              <a:t>"bundle.js"</a:t>
            </a:r>
            <a:endParaRPr>
              <a:solidFill>
                <a:srgbClr val="000000"/>
              </a:solidFill>
            </a:endParaRPr>
          </a:p>
          <a:p>
            <a:pPr defTabSz="429768">
              <a:lnSpc>
                <a:spcPct val="100000"/>
              </a:lnSpc>
              <a:defRPr sz="1410">
                <a:latin typeface="Consolas"/>
                <a:ea typeface="Consolas"/>
                <a:cs typeface="Consolas"/>
                <a:sym typeface="Consolas"/>
              </a:defRPr>
            </a:pPr>
            <a:r>
              <a:t>    </a:t>
            </a:r>
            <a:r>
              <a:rPr>
                <a:solidFill>
                  <a:srgbClr val="4F5D66"/>
                </a:solidFill>
              </a:rPr>
              <a:t>},</a:t>
            </a:r>
          </a:p>
          <a:p>
            <a:pPr defTabSz="429768">
              <a:lnSpc>
                <a:spcPct val="100000"/>
              </a:lnSpc>
              <a:defRPr sz="1410">
                <a:solidFill>
                  <a:srgbClr val="A5B2B9"/>
                </a:solidFill>
                <a:latin typeface="Consolas"/>
                <a:ea typeface="Consolas"/>
                <a:cs typeface="Consolas"/>
                <a:sym typeface="Consolas"/>
              </a:defRPr>
            </a:pPr>
            <a:r>
              <a:rPr>
                <a:solidFill>
                  <a:srgbClr val="4F5D66"/>
                </a:solidFill>
              </a:rPr>
              <a:t>    devtool: </a:t>
            </a:r>
            <a:r>
              <a:rPr>
                <a:solidFill>
                  <a:srgbClr val="289C97"/>
                </a:solidFill>
              </a:rPr>
              <a:t>'null'</a:t>
            </a:r>
            <a:r>
              <a:rPr>
                <a:solidFill>
                  <a:srgbClr val="4F5D66"/>
                </a:solidFill>
              </a:rPr>
              <a:t>, </a:t>
            </a:r>
            <a:r>
              <a:t>//注意修改了这里，这能大大压缩我们的打包代码</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r>
              <a:rPr>
                <a:solidFill>
                  <a:srgbClr val="000000"/>
                </a:solidFill>
              </a:rPr>
              <a:t>  </a:t>
            </a:r>
            <a:r>
              <a:t>devServer: {</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contentBase: </a:t>
            </a:r>
            <a:r>
              <a:rPr>
                <a:solidFill>
                  <a:srgbClr val="289C97"/>
                </a:solidFill>
              </a:rPr>
              <a:t>"./public"</a:t>
            </a:r>
            <a:r>
              <a:t>, </a:t>
            </a:r>
            <a:r>
              <a:rPr>
                <a:solidFill>
                  <a:srgbClr val="A5B2B9"/>
                </a:solidFill>
              </a:rPr>
              <a:t>//本地服务器所加载的页面所在的目录</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r>
              <a:rPr>
                <a:solidFill>
                  <a:srgbClr val="000000"/>
                </a:solidFill>
              </a:rPr>
              <a:t>  </a:t>
            </a:r>
            <a:r>
              <a:t>historyApiFallback: </a:t>
            </a:r>
            <a:r>
              <a:rPr>
                <a:solidFill>
                  <a:srgbClr val="AD42EF"/>
                </a:solidFill>
              </a:rPr>
              <a:t>true</a:t>
            </a:r>
            <a:r>
              <a:t>, </a:t>
            </a:r>
            <a:r>
              <a:rPr>
                <a:solidFill>
                  <a:srgbClr val="A5B2B9"/>
                </a:solidFill>
              </a:rPr>
              <a:t>//不跳转</a:t>
            </a:r>
            <a:endParaRPr>
              <a:solidFill>
                <a:srgbClr val="000000"/>
              </a:solidFill>
            </a:endParaRPr>
          </a:p>
          <a:p>
            <a:pPr defTabSz="429768">
              <a:lnSpc>
                <a:spcPct val="100000"/>
              </a:lnSpc>
              <a:defRPr sz="1410">
                <a:latin typeface="Consolas"/>
                <a:ea typeface="Consolas"/>
                <a:cs typeface="Consolas"/>
                <a:sym typeface="Consolas"/>
              </a:defRPr>
            </a:pPr>
            <a:r>
              <a:t>        </a:t>
            </a:r>
            <a:r>
              <a:rPr>
                <a:solidFill>
                  <a:srgbClr val="4F5D66"/>
                </a:solidFill>
              </a:rPr>
              <a:t>inline: </a:t>
            </a:r>
            <a:r>
              <a:rPr>
                <a:solidFill>
                  <a:srgbClr val="AD42EF"/>
                </a:solidFill>
              </a:rPr>
              <a:t>true</a:t>
            </a:r>
            <a:r>
              <a:rPr>
                <a:solidFill>
                  <a:srgbClr val="4F5D66"/>
                </a:solidFill>
              </a:rPr>
              <a:t>,</a:t>
            </a:r>
          </a:p>
          <a:p>
            <a:pPr defTabSz="429768">
              <a:lnSpc>
                <a:spcPct val="100000"/>
              </a:lnSpc>
              <a:defRPr sz="1410">
                <a:solidFill>
                  <a:srgbClr val="4F5D66"/>
                </a:solidFill>
                <a:latin typeface="Consolas"/>
                <a:ea typeface="Consolas"/>
                <a:cs typeface="Consolas"/>
                <a:sym typeface="Consolas"/>
              </a:defRPr>
            </a:pPr>
            <a:r>
              <a:t>        hot: </a:t>
            </a:r>
            <a:r>
              <a:rPr>
                <a:solidFill>
                  <a:srgbClr val="AD42EF"/>
                </a:solidFill>
              </a:rPr>
              <a:t>true</a:t>
            </a:r>
            <a:endParaRPr>
              <a:solidFill>
                <a:srgbClr val="000000"/>
              </a:solidFill>
            </a:endParaRPr>
          </a:p>
          <a:p>
            <a:pPr defTabSz="429768">
              <a:lnSpc>
                <a:spcPct val="100000"/>
              </a:lnSpc>
              <a:defRPr sz="1410">
                <a:solidFill>
                  <a:srgbClr val="AD42EF"/>
                </a:solidFill>
                <a:latin typeface="Consolas"/>
                <a:ea typeface="Consolas"/>
                <a:cs typeface="Consolas"/>
                <a:sym typeface="Consolas"/>
              </a:defRPr>
            </a:pPr>
            <a:r>
              <a:t>    </a:t>
            </a:r>
            <a:r>
              <a:rPr>
                <a:solidFill>
                  <a:srgbClr val="4F5D66"/>
                </a:solidFill>
              </a:rPr>
              <a:t>},</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module: {</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rules: [{</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test: </a:t>
            </a:r>
            <a:r>
              <a:rPr>
                <a:solidFill>
                  <a:srgbClr val="DA6C34"/>
                </a:solidFill>
              </a:rPr>
              <a:t>/(\.jsx|\.js)$/</a:t>
            </a:r>
            <a:r>
              <a:t>,</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use: {</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loader: </a:t>
            </a:r>
            <a:r>
              <a:rPr>
                <a:solidFill>
                  <a:srgbClr val="289C97"/>
                </a:solidFill>
              </a:rPr>
              <a:t>"babel-loader"</a:t>
            </a:r>
            <a:endParaRPr>
              <a:solidFill>
                <a:srgbClr val="000000"/>
              </a:solidFill>
            </a:endParaRPr>
          </a:p>
          <a:p>
            <a:pPr defTabSz="429768">
              <a:lnSpc>
                <a:spcPct val="100000"/>
              </a:lnSpc>
              <a:defRPr sz="1410">
                <a:latin typeface="Consolas"/>
                <a:ea typeface="Consolas"/>
                <a:cs typeface="Consolas"/>
                <a:sym typeface="Consolas"/>
              </a:defRPr>
            </a:pPr>
            <a:r>
              <a:t>            </a:t>
            </a:r>
            <a:r>
              <a:rPr>
                <a:solidFill>
                  <a:srgbClr val="4F5D66"/>
                </a:solidFill>
              </a:rPr>
              <a:t>},</a:t>
            </a:r>
          </a:p>
          <a:p>
            <a:pPr defTabSz="429768">
              <a:lnSpc>
                <a:spcPct val="100000"/>
              </a:lnSpc>
              <a:defRPr sz="1410">
                <a:solidFill>
                  <a:srgbClr val="4F5D66"/>
                </a:solidFill>
                <a:latin typeface="Consolas"/>
                <a:ea typeface="Consolas"/>
                <a:cs typeface="Consolas"/>
                <a:sym typeface="Consolas"/>
              </a:defRPr>
            </a:pPr>
            <a:r>
              <a:t>            exclude: </a:t>
            </a:r>
            <a:r>
              <a:rPr>
                <a:solidFill>
                  <a:srgbClr val="DA6C34"/>
                </a:solidFill>
              </a:rPr>
              <a:t>/node_modules/</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r>
              <a:rPr>
                <a:solidFill>
                  <a:srgbClr val="000000"/>
                </a:solidFill>
              </a:rPr>
              <a:t> </a:t>
            </a:r>
            <a:r>
              <a:t>}, </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endParaRPr>
              <a:solidFill>
                <a:srgbClr val="000000"/>
              </a:solidFill>
            </a:endParaRPr>
          </a:p>
          <a:p>
            <a:pPr defTabSz="429768">
              <a:lnSpc>
                <a:spcPct val="100000"/>
              </a:lnSpc>
              <a:defRPr sz="1410">
                <a:solidFill>
                  <a:srgbClr val="DA6C34"/>
                </a:solidFill>
                <a:latin typeface="Consolas"/>
                <a:ea typeface="Consolas"/>
                <a:cs typeface="Consolas"/>
                <a:sym typeface="Consolas"/>
              </a:defRPr>
            </a:pPr>
            <a:r>
              <a:rPr>
                <a:solidFill>
                  <a:srgbClr val="4F5D66"/>
                </a:solidFill>
              </a:rPr>
              <a:t>	       </a:t>
            </a:r>
            <a:r>
              <a:rPr>
                <a:solidFill>
                  <a:srgbClr val="000000"/>
                </a:solidFill>
              </a:rPr>
              <a:t> </a:t>
            </a:r>
            <a:r>
              <a:rPr>
                <a:solidFill>
                  <a:srgbClr val="4F5D66"/>
                </a:solidFill>
              </a:rPr>
              <a:t>test: </a:t>
            </a:r>
            <a:r>
              <a:t>/(\.css|\.less)$/</a:t>
            </a:r>
            <a:r>
              <a:rPr>
                <a:solidFill>
                  <a:srgbClr val="4F5D66"/>
                </a:solidFill>
              </a:rPr>
              <a:t>,</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use: ExtractTextPlugin.extract({</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fallback: </a:t>
            </a:r>
            <a:r>
              <a:rPr>
                <a:solidFill>
                  <a:srgbClr val="289C97"/>
                </a:solidFill>
              </a:rPr>
              <a:t>'style-loader'</a:t>
            </a:r>
            <a:r>
              <a:t>,</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use: [</a:t>
            </a:r>
            <a:r>
              <a:rPr>
                <a:solidFill>
                  <a:srgbClr val="289C97"/>
                </a:solidFill>
              </a:rPr>
              <a:t>'css-loader'</a:t>
            </a:r>
            <a:r>
              <a:t>, </a:t>
            </a:r>
            <a:r>
              <a:rPr>
                <a:solidFill>
                  <a:srgbClr val="289C97"/>
                </a:solidFill>
              </a:rPr>
              <a:t>'less-loader'</a:t>
            </a:r>
            <a:r>
              <a:t>]</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plugins: [</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r>
              <a:rPr>
                <a:solidFill>
                  <a:srgbClr val="698906"/>
                </a:solidFill>
              </a:rPr>
              <a:t>new </a:t>
            </a:r>
            <a:r>
              <a:t>webpack.BannerPlugin(</a:t>
            </a:r>
            <a:r>
              <a:rPr>
                <a:solidFill>
                  <a:srgbClr val="289C97"/>
                </a:solidFill>
              </a:rPr>
              <a:t>'版权所有，翻版必究'</a:t>
            </a:r>
            <a:r>
              <a:t>),</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r>
              <a:rPr>
                <a:solidFill>
                  <a:srgbClr val="698906"/>
                </a:solidFill>
              </a:rPr>
              <a:t>new </a:t>
            </a:r>
            <a:r>
              <a:t>ExtractTextPlugin(</a:t>
            </a:r>
            <a:r>
              <a:rPr>
                <a:solidFill>
                  <a:srgbClr val="289C97"/>
                </a:solidFill>
              </a:rPr>
              <a:t>'style.css'</a:t>
            </a:r>
            <a:r>
              <a:t>),</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r>
              <a:rPr>
                <a:solidFill>
                  <a:srgbClr val="698906"/>
                </a:solidFill>
              </a:rPr>
              <a:t>new </a:t>
            </a:r>
            <a:r>
              <a:t>HtmlWebpackPlugin({</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template: __dirname </a:t>
            </a:r>
            <a:r>
              <a:rPr>
                <a:solidFill>
                  <a:srgbClr val="698906"/>
                </a:solidFill>
              </a:rPr>
              <a:t>+ </a:t>
            </a:r>
            <a:r>
              <a:rPr>
                <a:solidFill>
                  <a:srgbClr val="289C97"/>
                </a:solidFill>
              </a:rPr>
              <a:t>"/app/index.tmpl.html"</a:t>
            </a:r>
            <a:r>
              <a:rPr>
                <a:solidFill>
                  <a:srgbClr val="000000"/>
                </a:solidFill>
              </a:rPr>
              <a:t> </a:t>
            </a:r>
            <a:r>
              <a:rPr>
                <a:solidFill>
                  <a:srgbClr val="A5B2B9"/>
                </a:solidFill>
              </a:rPr>
              <a:t>//new 一个这个插件的实例，并传入相关的参数</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r>
              <a:rPr>
                <a:solidFill>
                  <a:srgbClr val="000000"/>
                </a:solidFill>
              </a:rPr>
              <a:t> </a:t>
            </a:r>
            <a:r>
              <a:t>}),</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r>
              <a:rPr>
                <a:solidFill>
                  <a:srgbClr val="698906"/>
                </a:solidFill>
              </a:rPr>
              <a:t>new </a:t>
            </a:r>
            <a:r>
              <a:t>webpack.optimize.OccurrenceOrderPlugin(),</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r>
              <a:rPr>
                <a:solidFill>
                  <a:srgbClr val="698906"/>
                </a:solidFill>
              </a:rPr>
              <a:t>new </a:t>
            </a:r>
            <a:r>
              <a:t>webpack.optimize.UglifyJsPlugin(),</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    ],</a:t>
            </a:r>
            <a:endParaRPr>
              <a:solidFill>
                <a:srgbClr val="000000"/>
              </a:solidFill>
            </a:endParaRPr>
          </a:p>
          <a:p>
            <a:pPr defTabSz="429768">
              <a:lnSpc>
                <a:spcPct val="100000"/>
              </a:lnSpc>
              <a:defRPr sz="1410">
                <a:solidFill>
                  <a:srgbClr val="4F5D66"/>
                </a:solidFill>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缓存"/>
          <p:cNvSpPr txBox="1"/>
          <p:nvPr>
            <p:ph type="title"/>
          </p:nvPr>
        </p:nvSpPr>
        <p:spPr>
          <a:prstGeom prst="rect">
            <a:avLst/>
          </a:prstGeom>
        </p:spPr>
        <p:txBody>
          <a:bodyPr/>
          <a:lstStyle>
            <a:lvl1pPr defTabSz="457200">
              <a:lnSpc>
                <a:spcPts val="8400"/>
              </a:lnSpc>
              <a:spcBef>
                <a:spcPts val="1500"/>
              </a:spcBef>
              <a:defRPr b="1">
                <a:solidFill>
                  <a:srgbClr val="2F2F2F"/>
                </a:solidFill>
                <a:latin typeface="Helvetica"/>
                <a:ea typeface="Helvetica"/>
                <a:cs typeface="Helvetica"/>
                <a:sym typeface="Helvetica"/>
              </a:defRPr>
            </a:lvl1pPr>
          </a:lstStyle>
          <a:p>
            <a:pPr/>
            <a:r>
              <a:t>缓存</a:t>
            </a:r>
          </a:p>
        </p:txBody>
      </p:sp>
      <p:sp>
        <p:nvSpPr>
          <p:cNvPr id="246" name="缓存无处不在，使用缓存的最好方法是保证你的文件名和文件内容是匹配的（内容改变，名称相应改变）…"/>
          <p:cNvSpPr txBox="1"/>
          <p:nvPr>
            <p:ph type="body" idx="1"/>
          </p:nvPr>
        </p:nvSpPr>
        <p:spPr>
          <a:xfrm>
            <a:off x="952500" y="2302933"/>
            <a:ext cx="11099801" cy="6286501"/>
          </a:xfrm>
          <a:prstGeom prst="rect">
            <a:avLst/>
          </a:prstGeom>
        </p:spPr>
        <p:txBody>
          <a:bodyPr/>
          <a:lstStyle/>
          <a:p>
            <a:pPr defTabSz="457200">
              <a:lnSpc>
                <a:spcPts val="4600"/>
              </a:lnSpc>
              <a:spcBef>
                <a:spcPts val="2500"/>
              </a:spcBef>
              <a:defRPr>
                <a:solidFill>
                  <a:srgbClr val="2F2F2F"/>
                </a:solidFill>
                <a:latin typeface="Helvetica"/>
                <a:ea typeface="Helvetica"/>
                <a:cs typeface="Helvetica"/>
                <a:sym typeface="Helvetica"/>
              </a:defRPr>
            </a:pPr>
            <a:r>
              <a:t>缓存无处不在，使用缓存的最好方法是保证你的文件名和文件内容是匹配的（内容改变，名称相应改变）</a:t>
            </a:r>
          </a:p>
          <a:p>
            <a:pPr defTabSz="457200">
              <a:lnSpc>
                <a:spcPts val="4600"/>
              </a:lnSpc>
              <a:spcBef>
                <a:spcPts val="2500"/>
              </a:spcBef>
              <a:defRPr>
                <a:solidFill>
                  <a:srgbClr val="2F2F2F"/>
                </a:solidFill>
                <a:latin typeface="Helvetica"/>
                <a:ea typeface="Helvetica"/>
                <a:cs typeface="Helvetica"/>
                <a:sym typeface="Helvetica"/>
              </a:defRPr>
            </a:pPr>
            <a:r>
              <a:t>webpack可以把一个哈希值添加到打包的文件名中，使用方法如下,添加特殊的字符串混合体（[name], [id] and [hash]）到输出文件名前</a:t>
            </a:r>
          </a:p>
        </p:txBody>
      </p:sp>
      <p:pic>
        <p:nvPicPr>
          <p:cNvPr id="247" name="图像" descr="图像"/>
          <p:cNvPicPr>
            <a:picLocks noChangeAspect="1"/>
          </p:cNvPicPr>
          <p:nvPr/>
        </p:nvPicPr>
        <p:blipFill>
          <a:blip r:embed="rId2">
            <a:extLst/>
          </a:blip>
          <a:stretch>
            <a:fillRect/>
          </a:stretch>
        </p:blipFill>
        <p:spPr>
          <a:xfrm>
            <a:off x="946150" y="5348816"/>
            <a:ext cx="7861301" cy="1866901"/>
          </a:xfrm>
          <a:prstGeom prst="rect">
            <a:avLst/>
          </a:prstGeom>
          <a:ln w="12700">
            <a:miter lim="400000"/>
          </a:ln>
        </p:spPr>
      </p:pic>
      <p:pic>
        <p:nvPicPr>
          <p:cNvPr id="248" name="图像" descr="图像"/>
          <p:cNvPicPr>
            <a:picLocks noChangeAspect="1"/>
          </p:cNvPicPr>
          <p:nvPr/>
        </p:nvPicPr>
        <p:blipFill>
          <a:blip r:embed="rId3">
            <a:extLst/>
          </a:blip>
          <a:stretch>
            <a:fillRect/>
          </a:stretch>
        </p:blipFill>
        <p:spPr>
          <a:xfrm>
            <a:off x="9410700" y="5236633"/>
            <a:ext cx="2768601" cy="2616201"/>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去除build文件中的残余文件"/>
          <p:cNvSpPr txBox="1"/>
          <p:nvPr>
            <p:ph type="title"/>
          </p:nvPr>
        </p:nvSpPr>
        <p:spPr>
          <a:prstGeom prst="rect">
            <a:avLst/>
          </a:prstGeom>
        </p:spPr>
        <p:txBody>
          <a:bodyPr/>
          <a:lstStyle/>
          <a:p>
            <a:pPr defTabSz="457200">
              <a:lnSpc>
                <a:spcPts val="8400"/>
              </a:lnSpc>
              <a:spcBef>
                <a:spcPts val="1500"/>
              </a:spcBef>
              <a:defRPr b="1">
                <a:solidFill>
                  <a:srgbClr val="2F2F2F"/>
                </a:solidFill>
                <a:latin typeface="Helvetica"/>
                <a:ea typeface="Helvetica"/>
                <a:cs typeface="Helvetica"/>
                <a:sym typeface="Helvetica"/>
              </a:defRPr>
            </a:pPr>
            <a:r>
              <a:t>去除</a:t>
            </a:r>
            <a:r>
              <a:rPr>
                <a:solidFill>
                  <a:srgbClr val="657B83"/>
                </a:solidFill>
                <a:latin typeface="Menlo"/>
                <a:ea typeface="Menlo"/>
                <a:cs typeface="Menlo"/>
                <a:sym typeface="Menlo"/>
              </a:rPr>
              <a:t>build</a:t>
            </a:r>
            <a:r>
              <a:t>文件中的残余文件</a:t>
            </a:r>
          </a:p>
        </p:txBody>
      </p:sp>
      <p:sp>
        <p:nvSpPr>
          <p:cNvPr id="251" name="添加了hash之后，会导致改变文件内容后重新打包时，文件名不同而内容越来越多，因此这里介绍另外一个很好用的插件clean-webpack-plugin…"/>
          <p:cNvSpPr txBox="1"/>
          <p:nvPr>
            <p:ph type="body" idx="1"/>
          </p:nvPr>
        </p:nvSpPr>
        <p:spPr>
          <a:xfrm>
            <a:off x="952500" y="2597149"/>
            <a:ext cx="11099801" cy="6286501"/>
          </a:xfrm>
          <a:prstGeom prst="rect">
            <a:avLst/>
          </a:prstGeom>
        </p:spPr>
        <p:txBody>
          <a:bodyPr/>
          <a:lstStyle/>
          <a:p>
            <a:pPr defTabSz="425195">
              <a:lnSpc>
                <a:spcPts val="4300"/>
              </a:lnSpc>
              <a:defRPr sz="2232">
                <a:solidFill>
                  <a:srgbClr val="2F2F2F"/>
                </a:solidFill>
                <a:latin typeface="Helvetica"/>
                <a:ea typeface="Helvetica"/>
                <a:cs typeface="Helvetica"/>
                <a:sym typeface="Helvetica"/>
              </a:defRPr>
            </a:pPr>
            <a:r>
              <a:t>添加了</a:t>
            </a:r>
            <a:r>
              <a:rPr>
                <a:solidFill>
                  <a:srgbClr val="657B83"/>
                </a:solidFill>
                <a:latin typeface="Menlo"/>
                <a:ea typeface="Menlo"/>
                <a:cs typeface="Menlo"/>
                <a:sym typeface="Menlo"/>
              </a:rPr>
              <a:t>hash</a:t>
            </a:r>
            <a:r>
              <a:t>之后，会导致改变文件内容后重新打包时，文件名不同而内容越来越多，因此这里介绍另外一个很好用的插件</a:t>
            </a:r>
            <a:r>
              <a:rPr>
                <a:solidFill>
                  <a:srgbClr val="657B83"/>
                </a:solidFill>
                <a:latin typeface="Menlo"/>
                <a:ea typeface="Menlo"/>
                <a:cs typeface="Menlo"/>
                <a:sym typeface="Menlo"/>
              </a:rPr>
              <a:t>clean-webpack-plugin</a:t>
            </a:r>
            <a:endParaRPr>
              <a:solidFill>
                <a:srgbClr val="657B83"/>
              </a:solidFill>
              <a:latin typeface="Menlo"/>
              <a:ea typeface="Menlo"/>
              <a:cs typeface="Menlo"/>
              <a:sym typeface="Menlo"/>
            </a:endParaRPr>
          </a:p>
          <a:p>
            <a:pPr defTabSz="425195">
              <a:lnSpc>
                <a:spcPts val="4300"/>
              </a:lnSpc>
              <a:defRPr sz="2232">
                <a:solidFill>
                  <a:srgbClr val="2F2F2F"/>
                </a:solidFill>
                <a:latin typeface="Helvetica"/>
                <a:ea typeface="Helvetica"/>
                <a:cs typeface="Helvetica"/>
                <a:sym typeface="Helvetica"/>
              </a:defRPr>
            </a:pPr>
            <a:endParaRPr>
              <a:solidFill>
                <a:srgbClr val="657B83"/>
              </a:solidFill>
              <a:latin typeface="Menlo"/>
              <a:ea typeface="Menlo"/>
              <a:cs typeface="Menlo"/>
              <a:sym typeface="Menlo"/>
            </a:endParaRPr>
          </a:p>
          <a:p>
            <a:pPr defTabSz="425195">
              <a:lnSpc>
                <a:spcPts val="4300"/>
              </a:lnSpc>
              <a:defRPr b="1" sz="2232">
                <a:solidFill>
                  <a:srgbClr val="2F2F2F"/>
                </a:solidFill>
                <a:latin typeface="Helvetica"/>
                <a:ea typeface="Helvetica"/>
                <a:cs typeface="Helvetica"/>
                <a:sym typeface="Helvetica"/>
              </a:defRPr>
            </a:pPr>
            <a:r>
              <a:t>安装</a:t>
            </a:r>
            <a:r>
              <a:rPr b="0"/>
              <a:t>：</a:t>
            </a:r>
            <a:endParaRPr b="0"/>
          </a:p>
          <a:p>
            <a:pPr defTabSz="425195">
              <a:lnSpc>
                <a:spcPts val="3900"/>
              </a:lnSpc>
              <a:defRPr sz="2232">
                <a:solidFill>
                  <a:srgbClr val="657B83"/>
                </a:solidFill>
                <a:latin typeface="Menlo"/>
                <a:ea typeface="Menlo"/>
                <a:cs typeface="Menlo"/>
                <a:sym typeface="Menlo"/>
              </a:defRPr>
            </a:pPr>
            <a:r>
              <a:t>cnpm install clean-webpack-plugin —save-dev</a:t>
            </a:r>
          </a:p>
          <a:p>
            <a:pPr defTabSz="425195">
              <a:lnSpc>
                <a:spcPts val="3900"/>
              </a:lnSpc>
              <a:defRPr sz="2232">
                <a:solidFill>
                  <a:srgbClr val="657B83"/>
                </a:solidFill>
                <a:latin typeface="Menlo"/>
                <a:ea typeface="Menlo"/>
                <a:cs typeface="Menlo"/>
                <a:sym typeface="Menlo"/>
              </a:defRPr>
            </a:pPr>
          </a:p>
          <a:p>
            <a:pPr defTabSz="425195">
              <a:lnSpc>
                <a:spcPts val="4300"/>
              </a:lnSpc>
              <a:spcBef>
                <a:spcPts val="2300"/>
              </a:spcBef>
              <a:defRPr b="1" sz="2232">
                <a:solidFill>
                  <a:srgbClr val="2F2F2F"/>
                </a:solidFill>
                <a:latin typeface="Helvetica"/>
                <a:ea typeface="Helvetica"/>
                <a:cs typeface="Helvetica"/>
                <a:sym typeface="Helvetica"/>
              </a:defRPr>
            </a:pPr>
            <a:r>
              <a:t>使用</a:t>
            </a:r>
            <a:r>
              <a:rPr b="0"/>
              <a:t>：</a:t>
            </a:r>
            <a:endParaRPr b="0"/>
          </a:p>
          <a:p>
            <a:pPr defTabSz="425195">
              <a:lnSpc>
                <a:spcPts val="3900"/>
              </a:lnSpc>
              <a:spcBef>
                <a:spcPts val="2300"/>
              </a:spcBef>
              <a:defRPr sz="2232">
                <a:solidFill>
                  <a:srgbClr val="657B83"/>
                </a:solidFill>
                <a:latin typeface="Menlo"/>
                <a:ea typeface="Menlo"/>
                <a:cs typeface="Menlo"/>
                <a:sym typeface="Menlo"/>
              </a:defRPr>
            </a:pPr>
            <a:r>
              <a:rPr>
                <a:solidFill>
                  <a:srgbClr val="2F2F2F"/>
                </a:solidFill>
                <a:latin typeface="Helvetica"/>
                <a:ea typeface="Helvetica"/>
                <a:cs typeface="Helvetica"/>
                <a:sym typeface="Helvetica"/>
              </a:rPr>
              <a:t>引入</a:t>
            </a:r>
            <a:r>
              <a:t>clean-webpack-plugin</a:t>
            </a:r>
            <a:r>
              <a:rPr>
                <a:solidFill>
                  <a:srgbClr val="2F2F2F"/>
                </a:solidFill>
                <a:latin typeface="Helvetica"/>
                <a:ea typeface="Helvetica"/>
                <a:cs typeface="Helvetica"/>
                <a:sym typeface="Helvetica"/>
              </a:rPr>
              <a:t>插件后在配置文件的</a:t>
            </a:r>
            <a:r>
              <a:t>plugins</a:t>
            </a:r>
            <a:r>
              <a:rPr>
                <a:solidFill>
                  <a:srgbClr val="2F2F2F"/>
                </a:solidFill>
                <a:latin typeface="Helvetica"/>
                <a:ea typeface="Helvetica"/>
                <a:cs typeface="Helvetica"/>
                <a:sym typeface="Helvetica"/>
              </a:rPr>
              <a:t>中做相应配置即可：</a:t>
            </a:r>
            <a:endParaRPr>
              <a:solidFill>
                <a:srgbClr val="2F2F2F"/>
              </a:solidFill>
              <a:latin typeface="Helvetica"/>
              <a:ea typeface="Helvetica"/>
              <a:cs typeface="Helvetica"/>
              <a:sym typeface="Helvetica"/>
            </a:endParaRPr>
          </a:p>
          <a:p>
            <a:pPr defTabSz="425195">
              <a:lnSpc>
                <a:spcPts val="3900"/>
              </a:lnSpc>
              <a:spcBef>
                <a:spcPts val="2300"/>
              </a:spcBef>
              <a:defRPr sz="2232">
                <a:solidFill>
                  <a:srgbClr val="657B83"/>
                </a:solidFill>
                <a:latin typeface="Menlo"/>
                <a:ea typeface="Menlo"/>
                <a:cs typeface="Menlo"/>
                <a:sym typeface="Menlo"/>
              </a:defRPr>
            </a:pPr>
            <a:endParaRPr>
              <a:solidFill>
                <a:srgbClr val="2F2F2F"/>
              </a:solidFill>
              <a:latin typeface="Helvetica"/>
              <a:ea typeface="Helvetica"/>
              <a:cs typeface="Helvetica"/>
              <a:sym typeface="Helvetica"/>
            </a:endParaRPr>
          </a:p>
          <a:p>
            <a:pPr defTabSz="425195">
              <a:lnSpc>
                <a:spcPct val="100000"/>
              </a:lnSpc>
              <a:defRPr sz="2232">
                <a:solidFill>
                  <a:srgbClr val="4F5D66"/>
                </a:solidFill>
                <a:latin typeface="Consolas"/>
                <a:ea typeface="Consolas"/>
                <a:cs typeface="Consolas"/>
                <a:sym typeface="Consolas"/>
              </a:defRPr>
            </a:pPr>
            <a:r>
              <a:t> </a:t>
            </a:r>
            <a:r>
              <a:rPr>
                <a:solidFill>
                  <a:srgbClr val="698906"/>
                </a:solidFill>
              </a:rPr>
              <a:t>new </a:t>
            </a:r>
            <a:r>
              <a:t>CleanWebpackPlugin(</a:t>
            </a:r>
            <a:r>
              <a:rPr>
                <a:solidFill>
                  <a:srgbClr val="289C97"/>
                </a:solidFill>
              </a:rPr>
              <a:t>'build/*.*'</a:t>
            </a:r>
            <a:r>
              <a:t>, {</a:t>
            </a:r>
            <a:endParaRPr>
              <a:solidFill>
                <a:srgbClr val="000000"/>
              </a:solidFill>
            </a:endParaRPr>
          </a:p>
          <a:p>
            <a:pPr defTabSz="425195">
              <a:lnSpc>
                <a:spcPct val="100000"/>
              </a:lnSpc>
              <a:defRPr sz="2232">
                <a:solidFill>
                  <a:srgbClr val="4F5D66"/>
                </a:solidFill>
                <a:latin typeface="Consolas"/>
                <a:ea typeface="Consolas"/>
                <a:cs typeface="Consolas"/>
                <a:sym typeface="Consolas"/>
              </a:defRPr>
            </a:pPr>
            <a:r>
              <a:t>	      root: __dirname,</a:t>
            </a:r>
            <a:endParaRPr>
              <a:solidFill>
                <a:srgbClr val="000000"/>
              </a:solidFill>
            </a:endParaRPr>
          </a:p>
          <a:p>
            <a:pPr defTabSz="425195">
              <a:lnSpc>
                <a:spcPct val="100000"/>
              </a:lnSpc>
              <a:defRPr sz="2232">
                <a:solidFill>
                  <a:srgbClr val="4F5D66"/>
                </a:solidFill>
                <a:latin typeface="Consolas"/>
                <a:ea typeface="Consolas"/>
                <a:cs typeface="Consolas"/>
                <a:sym typeface="Consolas"/>
              </a:defRPr>
            </a:pPr>
            <a:r>
              <a:t>	      verbose: </a:t>
            </a:r>
            <a:r>
              <a:rPr>
                <a:solidFill>
                  <a:srgbClr val="AD42EF"/>
                </a:solidFill>
              </a:rPr>
              <a:t>true</a:t>
            </a:r>
            <a:r>
              <a:t>,</a:t>
            </a:r>
            <a:endParaRPr>
              <a:solidFill>
                <a:srgbClr val="000000"/>
              </a:solidFill>
            </a:endParaRPr>
          </a:p>
          <a:p>
            <a:pPr defTabSz="425195">
              <a:lnSpc>
                <a:spcPct val="100000"/>
              </a:lnSpc>
              <a:defRPr sz="2232">
                <a:solidFill>
                  <a:srgbClr val="4F5D66"/>
                </a:solidFill>
                <a:latin typeface="Consolas"/>
                <a:ea typeface="Consolas"/>
                <a:cs typeface="Consolas"/>
                <a:sym typeface="Consolas"/>
              </a:defRPr>
            </a:pPr>
            <a:r>
              <a:t>	      dry: </a:t>
            </a:r>
            <a:r>
              <a:rPr>
                <a:solidFill>
                  <a:srgbClr val="AD42EF"/>
                </a:solidFill>
              </a:rPr>
              <a:t>false</a:t>
            </a:r>
            <a:endParaRPr>
              <a:solidFill>
                <a:srgbClr val="000000"/>
              </a:solidFill>
            </a:endParaRPr>
          </a:p>
          <a:p>
            <a:pPr defTabSz="425195">
              <a:lnSpc>
                <a:spcPct val="100000"/>
              </a:lnSpc>
              <a:defRPr sz="2232">
                <a:solidFill>
                  <a:srgbClr val="4F5D66"/>
                </a:solidFill>
                <a:latin typeface="Consolas"/>
                <a:ea typeface="Consolas"/>
                <a:cs typeface="Consolas"/>
                <a:sym typeface="Consolas"/>
              </a:defRPr>
            </a:pPr>
            <a:r>
              <a:t>	 </a:t>
            </a:r>
            <a:r>
              <a:rPr>
                <a:solidFill>
                  <a:srgbClr val="000000"/>
                </a:solidFill>
              </a:rPr>
              <a:t> 	</a:t>
            </a:r>
            <a:r>
              <a:t>})</a:t>
            </a:r>
            <a:endParaRPr>
              <a:solidFill>
                <a:srgbClr val="2F2F2F"/>
              </a:solidFill>
              <a:latin typeface="Helvetica"/>
              <a:ea typeface="Helvetica"/>
              <a:cs typeface="Helvetica"/>
              <a:sym typeface="Helvetica"/>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WebPack和Grunt以及Gulp相比有什么特性"/>
          <p:cNvSpPr txBox="1"/>
          <p:nvPr>
            <p:ph type="title"/>
          </p:nvPr>
        </p:nvSpPr>
        <p:spPr>
          <a:xfrm>
            <a:off x="952500" y="893952"/>
            <a:ext cx="11099801" cy="1522562"/>
          </a:xfrm>
          <a:prstGeom prst="rect">
            <a:avLst/>
          </a:prstGeom>
        </p:spPr>
        <p:txBody>
          <a:bodyPr/>
          <a:lstStyle>
            <a:lvl1pPr defTabSz="411479">
              <a:lnSpc>
                <a:spcPts val="7500"/>
              </a:lnSpc>
              <a:spcBef>
                <a:spcPts val="1300"/>
              </a:spcBef>
              <a:defRPr b="1" sz="3780">
                <a:solidFill>
                  <a:srgbClr val="2F2F2F"/>
                </a:solidFill>
                <a:latin typeface="Helvetica"/>
                <a:ea typeface="Helvetica"/>
                <a:cs typeface="Helvetica"/>
                <a:sym typeface="Helvetica"/>
              </a:defRPr>
            </a:lvl1pPr>
          </a:lstStyle>
          <a:p>
            <a:pPr/>
            <a:r>
              <a:t>WebPack和Grunt以及Gulp相比有什么特性</a:t>
            </a:r>
          </a:p>
        </p:txBody>
      </p:sp>
      <p:sp>
        <p:nvSpPr>
          <p:cNvPr id="130" name="其实Webpack和另外两个并没有太多的可比性，Gulp/Grunt是一种能够优化前端的开发流程的工具，而WebPack是一种模块化的解决方案，不过Webpack的优点使得Webpack在很多场景下可以替代Gulp/Grunt类的工具。…"/>
          <p:cNvSpPr txBox="1"/>
          <p:nvPr>
            <p:ph type="body" sz="half" idx="1"/>
          </p:nvPr>
        </p:nvSpPr>
        <p:spPr>
          <a:xfrm>
            <a:off x="952499" y="2022706"/>
            <a:ext cx="11099801" cy="2829257"/>
          </a:xfrm>
          <a:prstGeom prst="rect">
            <a:avLst/>
          </a:prstGeom>
        </p:spPr>
        <p:txBody>
          <a:bodyPr/>
          <a:lstStyle/>
          <a:p>
            <a:pPr defTabSz="457200">
              <a:spcBef>
                <a:spcPts val="1200"/>
              </a:spcBef>
              <a:defRPr>
                <a:latin typeface="Courier"/>
                <a:ea typeface="Courier"/>
                <a:cs typeface="Courier"/>
                <a:sym typeface="Courier"/>
              </a:defRPr>
            </a:pPr>
            <a:r>
              <a:t>其实Webpack和另外两个并没有太多的可比性，Gulp/Grunt是一种能够优化前端的开发流程的工具，而WebPack是一种模块化的解决方案，不过Webpack的优点使得Webpack在很多场景下可以替代Gulp/Grunt类的工具。</a:t>
            </a:r>
          </a:p>
          <a:p>
            <a:pPr defTabSz="457200">
              <a:spcBef>
                <a:spcPts val="1200"/>
              </a:spcBef>
              <a:defRPr>
                <a:latin typeface="Courier"/>
                <a:ea typeface="Courier"/>
                <a:cs typeface="Courier"/>
                <a:sym typeface="Courier"/>
              </a:defRPr>
            </a:pPr>
            <a:r>
              <a:t>Grunt和Gulp的工作方式是：在一个配置文件中，指明对某些文件进行类似编译，组合，压缩等任务的具体步骤，工具之后可以自动替你完成这些任务。</a:t>
            </a:r>
          </a:p>
        </p:txBody>
      </p:sp>
      <p:pic>
        <p:nvPicPr>
          <p:cNvPr id="131" name="1031000-d0693c06bb3a00e3.png" descr="1031000-d0693c06bb3a00e3.png"/>
          <p:cNvPicPr>
            <a:picLocks noChangeAspect="1"/>
          </p:cNvPicPr>
          <p:nvPr/>
        </p:nvPicPr>
        <p:blipFill>
          <a:blip r:embed="rId2">
            <a:extLst/>
          </a:blip>
          <a:stretch>
            <a:fillRect/>
          </a:stretch>
        </p:blipFill>
        <p:spPr>
          <a:xfrm>
            <a:off x="1299014" y="5140681"/>
            <a:ext cx="10406772" cy="374643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WebPack可以看做是模块打包机：它做的事情是，分析你的项目结构，找到JavaScript模块以及其它的一些浏览器不能直接运行的拓展语言（Scss，TypeScript等），并将其转换和打包为合适的格式供浏览器使用"/>
          <p:cNvSpPr txBox="1"/>
          <p:nvPr>
            <p:ph type="body" sz="quarter" idx="1"/>
          </p:nvPr>
        </p:nvSpPr>
        <p:spPr>
          <a:xfrm>
            <a:off x="952499" y="6040966"/>
            <a:ext cx="11099801" cy="1990578"/>
          </a:xfrm>
          <a:prstGeom prst="rect">
            <a:avLst/>
          </a:prstGeom>
        </p:spPr>
        <p:txBody>
          <a:bodyPr/>
          <a:lstStyle/>
          <a:p>
            <a:pPr defTabSz="457200">
              <a:defRPr>
                <a:solidFill>
                  <a:srgbClr val="2F2F2F"/>
                </a:solidFill>
                <a:latin typeface="Helvetica"/>
                <a:ea typeface="Helvetica"/>
                <a:cs typeface="Helvetica"/>
                <a:sym typeface="Helvetica"/>
              </a:defRPr>
            </a:pPr>
            <a:r>
              <a:t>WebPack可以看做是</a:t>
            </a:r>
            <a:r>
              <a:rPr b="1"/>
              <a:t>模块打包机</a:t>
            </a:r>
            <a:r>
              <a:t>：它做的事情是，分析你的项目结构，找到JavaScript模块以及其它的一些浏览器不能直接运行的拓展语言（Scss，TypeScript等），并将其转换和打包为合适的格式供浏览器使用</a:t>
            </a:r>
          </a:p>
        </p:txBody>
      </p:sp>
      <p:pic>
        <p:nvPicPr>
          <p:cNvPr id="134" name="timg (1).jpeg" descr="timg (1).jpeg"/>
          <p:cNvPicPr>
            <a:picLocks noChangeAspect="1"/>
          </p:cNvPicPr>
          <p:nvPr/>
        </p:nvPicPr>
        <p:blipFill>
          <a:blip r:embed="rId2">
            <a:extLst/>
          </a:blip>
          <a:stretch>
            <a:fillRect/>
          </a:stretch>
        </p:blipFill>
        <p:spPr>
          <a:xfrm>
            <a:off x="2092969" y="1266618"/>
            <a:ext cx="8818862" cy="440943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开始使用Webpack"/>
          <p:cNvSpPr txBox="1"/>
          <p:nvPr>
            <p:ph type="title"/>
          </p:nvPr>
        </p:nvSpPr>
        <p:spPr>
          <a:xfrm>
            <a:off x="952499" y="999066"/>
            <a:ext cx="11099801" cy="956271"/>
          </a:xfrm>
          <a:prstGeom prst="rect">
            <a:avLst/>
          </a:prstGeom>
        </p:spPr>
        <p:txBody>
          <a:bodyPr/>
          <a:lstStyle>
            <a:lvl1pPr defTabSz="457200">
              <a:lnSpc>
                <a:spcPts val="8700"/>
              </a:lnSpc>
              <a:spcBef>
                <a:spcPts val="1500"/>
              </a:spcBef>
              <a:defRPr b="1">
                <a:solidFill>
                  <a:srgbClr val="2F2F2F"/>
                </a:solidFill>
                <a:latin typeface="Helvetica"/>
                <a:ea typeface="Helvetica"/>
                <a:cs typeface="Helvetica"/>
                <a:sym typeface="Helvetica"/>
              </a:defRPr>
            </a:lvl1pPr>
          </a:lstStyle>
          <a:p>
            <a:pPr/>
            <a:r>
              <a:t>开始使用Webpack</a:t>
            </a:r>
          </a:p>
        </p:txBody>
      </p:sp>
      <p:sp>
        <p:nvSpPr>
          <p:cNvPr id="137" name="安装…"/>
          <p:cNvSpPr txBox="1"/>
          <p:nvPr>
            <p:ph type="body" idx="1"/>
          </p:nvPr>
        </p:nvSpPr>
        <p:spPr>
          <a:xfrm>
            <a:off x="952499" y="2360083"/>
            <a:ext cx="11099801" cy="6286501"/>
          </a:xfrm>
          <a:prstGeom prst="rect">
            <a:avLst/>
          </a:prstGeom>
        </p:spPr>
        <p:txBody>
          <a:bodyPr/>
          <a:lstStyle/>
          <a:p>
            <a:pPr defTabSz="457200">
              <a:lnSpc>
                <a:spcPts val="7200"/>
              </a:lnSpc>
              <a:spcBef>
                <a:spcPts val="1500"/>
              </a:spcBef>
              <a:defRPr b="1" sz="3200">
                <a:solidFill>
                  <a:srgbClr val="2F2F2F"/>
                </a:solidFill>
                <a:latin typeface="Helvetica"/>
                <a:ea typeface="Helvetica"/>
                <a:cs typeface="Helvetica"/>
                <a:sym typeface="Helvetica"/>
              </a:defRPr>
            </a:pPr>
            <a:r>
              <a:t>安装</a:t>
            </a:r>
          </a:p>
          <a:p>
            <a:pPr defTabSz="457200">
              <a:lnSpc>
                <a:spcPts val="4600"/>
              </a:lnSpc>
              <a:spcBef>
                <a:spcPts val="2500"/>
              </a:spcBef>
              <a:defRPr>
                <a:solidFill>
                  <a:srgbClr val="2F2F2F"/>
                </a:solidFill>
                <a:latin typeface="Helvetica"/>
                <a:ea typeface="Helvetica"/>
                <a:cs typeface="Helvetica"/>
                <a:sym typeface="Helvetica"/>
              </a:defRPr>
            </a:pPr>
            <a:r>
              <a:t>Webpack可以使用npm安装，新建一个空的练习文件夹（package_demo），在终端中转到该文件夹后执行下述指令就可以完成安装。</a:t>
            </a:r>
          </a:p>
          <a:p>
            <a:pPr defTabSz="457200">
              <a:lnSpc>
                <a:spcPts val="4500"/>
              </a:lnSpc>
              <a:defRPr>
                <a:solidFill>
                  <a:srgbClr val="93A1A1"/>
                </a:solidFill>
                <a:latin typeface="Menlo"/>
                <a:ea typeface="Menlo"/>
                <a:cs typeface="Menlo"/>
                <a:sym typeface="Menlo"/>
              </a:defRPr>
            </a:pPr>
            <a:r>
              <a:t>//创建 package.json</a:t>
            </a:r>
          </a:p>
          <a:p>
            <a:pPr defTabSz="457200">
              <a:lnSpc>
                <a:spcPts val="4500"/>
              </a:lnSpc>
              <a:defRPr>
                <a:solidFill>
                  <a:srgbClr val="93A1A1"/>
                </a:solidFill>
                <a:latin typeface="Menlo"/>
                <a:ea typeface="Menlo"/>
                <a:cs typeface="Menlo"/>
                <a:sym typeface="Menlo"/>
              </a:defRPr>
            </a:pPr>
            <a:r>
              <a:t>npm init -y </a:t>
            </a:r>
          </a:p>
          <a:p>
            <a:pPr defTabSz="457200">
              <a:lnSpc>
                <a:spcPts val="4500"/>
              </a:lnSpc>
              <a:defRPr>
                <a:solidFill>
                  <a:srgbClr val="93A1A1"/>
                </a:solidFill>
                <a:latin typeface="Menlo"/>
                <a:ea typeface="Menlo"/>
                <a:cs typeface="Menlo"/>
                <a:sym typeface="Menlo"/>
              </a:defRPr>
            </a:pPr>
            <a:r>
              <a:t>//全局安装</a:t>
            </a:r>
            <a:endParaRPr>
              <a:solidFill>
                <a:srgbClr val="657B83"/>
              </a:solidFill>
            </a:endParaRPr>
          </a:p>
          <a:p>
            <a:pPr defTabSz="457200">
              <a:lnSpc>
                <a:spcPts val="4500"/>
              </a:lnSpc>
              <a:defRPr>
                <a:solidFill>
                  <a:srgbClr val="657B83"/>
                </a:solidFill>
                <a:latin typeface="Menlo"/>
                <a:ea typeface="Menlo"/>
                <a:cs typeface="Menlo"/>
                <a:sym typeface="Menlo"/>
              </a:defRPr>
            </a:pPr>
            <a:r>
              <a:t>npm install -g webpack</a:t>
            </a:r>
          </a:p>
          <a:p>
            <a:pPr defTabSz="457200">
              <a:lnSpc>
                <a:spcPts val="4500"/>
              </a:lnSpc>
              <a:defRPr>
                <a:solidFill>
                  <a:srgbClr val="93A1A1"/>
                </a:solidFill>
                <a:latin typeface="Menlo"/>
                <a:ea typeface="Menlo"/>
                <a:cs typeface="Menlo"/>
                <a:sym typeface="Menlo"/>
              </a:defRPr>
            </a:pPr>
            <a:r>
              <a:t>//安装到你的项目目录</a:t>
            </a:r>
            <a:endParaRPr>
              <a:solidFill>
                <a:srgbClr val="657B83"/>
              </a:solidFill>
            </a:endParaRPr>
          </a:p>
          <a:p>
            <a:pPr defTabSz="457200">
              <a:lnSpc>
                <a:spcPts val="4500"/>
              </a:lnSpc>
              <a:defRPr>
                <a:solidFill>
                  <a:srgbClr val="657B83"/>
                </a:solidFill>
                <a:latin typeface="Menlo"/>
                <a:ea typeface="Menlo"/>
                <a:cs typeface="Menlo"/>
                <a:sym typeface="Menlo"/>
              </a:defRPr>
            </a:pPr>
            <a:r>
              <a:t>npm install --save-dev webpack</a:t>
            </a:r>
          </a:p>
          <a:p>
            <a:pPr defTabSz="457200">
              <a:lnSpc>
                <a:spcPts val="4500"/>
              </a:lnSpc>
              <a:defRPr>
                <a:solidFill>
                  <a:srgbClr val="657B83"/>
                </a:solidFill>
                <a:latin typeface="Menlo"/>
                <a:ea typeface="Menlo"/>
                <a:cs typeface="Menlo"/>
                <a:sym typeface="Menlo"/>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创建目录结构…"/>
          <p:cNvSpPr txBox="1"/>
          <p:nvPr>
            <p:ph type="body" idx="1"/>
          </p:nvPr>
        </p:nvSpPr>
        <p:spPr>
          <a:xfrm>
            <a:off x="952499" y="1439333"/>
            <a:ext cx="11099801" cy="6286501"/>
          </a:xfrm>
          <a:prstGeom prst="rect">
            <a:avLst/>
          </a:prstGeom>
        </p:spPr>
        <p:txBody>
          <a:bodyPr/>
          <a:lstStyle/>
          <a:p>
            <a:pPr defTabSz="457200">
              <a:lnSpc>
                <a:spcPts val="7200"/>
              </a:lnSpc>
              <a:spcBef>
                <a:spcPts val="1500"/>
              </a:spcBef>
              <a:defRPr b="1" sz="3200">
                <a:solidFill>
                  <a:srgbClr val="2F2F2F"/>
                </a:solidFill>
                <a:latin typeface="Helvetica"/>
                <a:ea typeface="Helvetica"/>
                <a:cs typeface="Helvetica"/>
                <a:sym typeface="Helvetica"/>
              </a:defRPr>
            </a:pPr>
            <a:r>
              <a:t>创建目录结构</a:t>
            </a:r>
          </a:p>
          <a:p>
            <a:pPr defTabSz="457200">
              <a:spcBef>
                <a:spcPts val="2500"/>
              </a:spcBef>
              <a:defRPr>
                <a:solidFill>
                  <a:srgbClr val="2F2F2F"/>
                </a:solidFill>
                <a:latin typeface="Helvetica"/>
                <a:ea typeface="Helvetica"/>
                <a:cs typeface="Helvetica"/>
                <a:sym typeface="Helvetica"/>
              </a:defRPr>
            </a:pPr>
            <a:r>
              <a:t>在webpack_demo中创建两个文件夹,app文件夹和public文件夹，app文件夹用来存放原始数据和我们将写的JavaScript模块，public文件夹用来存放之后供浏览器读取的文件（包括使用webpack打包生成的js文件以及一个</a:t>
            </a:r>
            <a:r>
              <a:rPr sz="1200">
                <a:solidFill>
                  <a:srgbClr val="657B83"/>
                </a:solidFill>
                <a:latin typeface="Menlo"/>
                <a:ea typeface="Menlo"/>
                <a:cs typeface="Menlo"/>
                <a:sym typeface="Menlo"/>
              </a:rPr>
              <a:t>index.html</a:t>
            </a:r>
            <a:r>
              <a:t>文件）。接下来我们再创建三个文件:</a:t>
            </a:r>
          </a:p>
          <a:p>
            <a:pPr defTabSz="457200">
              <a:spcBef>
                <a:spcPts val="2500"/>
              </a:spcBef>
              <a:defRPr>
                <a:solidFill>
                  <a:srgbClr val="2F2F2F"/>
                </a:solidFill>
                <a:latin typeface="Helvetica"/>
                <a:ea typeface="Helvetica"/>
                <a:cs typeface="Helvetica"/>
                <a:sym typeface="Helvetica"/>
              </a:defRPr>
            </a:pPr>
            <a:r>
              <a:t>index.html   放在public文件夹中</a:t>
            </a:r>
          </a:p>
          <a:p>
            <a:pPr defTabSz="457200">
              <a:spcBef>
                <a:spcPts val="2500"/>
              </a:spcBef>
              <a:defRPr>
                <a:solidFill>
                  <a:srgbClr val="2F2F2F"/>
                </a:solidFill>
                <a:latin typeface="Helvetica"/>
                <a:ea typeface="Helvetica"/>
                <a:cs typeface="Helvetica"/>
                <a:sym typeface="Helvetica"/>
              </a:defRPr>
            </a:pPr>
            <a:r>
              <a:t>Greater.js 放在app文件夹中</a:t>
            </a:r>
          </a:p>
          <a:p>
            <a:pPr defTabSz="457200">
              <a:spcBef>
                <a:spcPts val="2500"/>
              </a:spcBef>
              <a:defRPr>
                <a:solidFill>
                  <a:srgbClr val="2F2F2F"/>
                </a:solidFill>
                <a:latin typeface="Helvetica"/>
                <a:ea typeface="Helvetica"/>
                <a:cs typeface="Helvetica"/>
                <a:sym typeface="Helvetica"/>
              </a:defRPr>
            </a:pPr>
            <a:r>
              <a:t>main.js 放在app文件夹中</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此时项目结构如下图所示"/>
          <p:cNvSpPr txBox="1"/>
          <p:nvPr>
            <p:ph type="body" sz="quarter" idx="1"/>
          </p:nvPr>
        </p:nvSpPr>
        <p:spPr>
          <a:xfrm>
            <a:off x="952500" y="1369681"/>
            <a:ext cx="11099801" cy="1054167"/>
          </a:xfrm>
          <a:prstGeom prst="rect">
            <a:avLst/>
          </a:prstGeom>
        </p:spPr>
        <p:txBody>
          <a:bodyPr/>
          <a:lstStyle>
            <a:lvl1pPr defTabSz="457200">
              <a:lnSpc>
                <a:spcPts val="4600"/>
              </a:lnSpc>
              <a:defRPr>
                <a:solidFill>
                  <a:srgbClr val="2F2F2F"/>
                </a:solidFill>
                <a:latin typeface="Helvetica"/>
                <a:ea typeface="Helvetica"/>
                <a:cs typeface="Helvetica"/>
                <a:sym typeface="Helvetica"/>
              </a:defRPr>
            </a:lvl1pPr>
          </a:lstStyle>
          <a:p>
            <a:pPr/>
            <a:r>
              <a:t>此时项目结构如下图所示</a:t>
            </a:r>
          </a:p>
        </p:txBody>
      </p:sp>
      <p:pic>
        <p:nvPicPr>
          <p:cNvPr id="142" name="1031000-976ba1a06fd0702f.png" descr="1031000-976ba1a06fd0702f.png"/>
          <p:cNvPicPr>
            <a:picLocks noChangeAspect="1"/>
          </p:cNvPicPr>
          <p:nvPr/>
        </p:nvPicPr>
        <p:blipFill>
          <a:blip r:embed="rId2">
            <a:extLst/>
          </a:blip>
          <a:stretch>
            <a:fillRect/>
          </a:stretch>
        </p:blipFill>
        <p:spPr>
          <a:xfrm>
            <a:off x="1107545" y="2776107"/>
            <a:ext cx="4406901" cy="48133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