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图片占位符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4" descr="图片 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45" y="-3811"/>
            <a:ext cx="12201526" cy="68630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834" y="605155"/>
            <a:ext cx="1927226" cy="2186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359" y="556894"/>
            <a:ext cx="2404299" cy="264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7723" y="4547234"/>
            <a:ext cx="5464810" cy="634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图片 7" descr="图片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83279" y="4578350"/>
            <a:ext cx="619126" cy="64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图片 11" descr="图片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8445" y="2193925"/>
            <a:ext cx="1947546" cy="153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图片 12" descr="图片 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51779" y="960755"/>
            <a:ext cx="1915796" cy="115824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文本框 13"/>
          <p:cNvSpPr txBox="1"/>
          <p:nvPr/>
        </p:nvSpPr>
        <p:spPr>
          <a:xfrm>
            <a:off x="4776153" y="3585845"/>
            <a:ext cx="264795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</a:t>
            </a:r>
          </a:p>
        </p:txBody>
      </p:sp>
      <p:sp>
        <p:nvSpPr>
          <p:cNvPr id="110" name="文本框 14"/>
          <p:cNvSpPr txBox="1"/>
          <p:nvPr/>
        </p:nvSpPr>
        <p:spPr>
          <a:xfrm>
            <a:off x="3918584" y="4493895"/>
            <a:ext cx="43630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3175" y="6383020"/>
            <a:ext cx="1219708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文本框 4"/>
          <p:cNvSpPr txBox="1"/>
          <p:nvPr/>
        </p:nvSpPr>
        <p:spPr>
          <a:xfrm>
            <a:off x="2376169" y="1850389"/>
            <a:ext cx="7418707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H5</a:t>
            </a:r>
            <a:r>
              <a:t>·Gulp</a:t>
            </a:r>
          </a:p>
        </p:txBody>
      </p:sp>
      <p:sp>
        <p:nvSpPr>
          <p:cNvPr id="114" name="文本框 5"/>
          <p:cNvSpPr txBox="1"/>
          <p:nvPr/>
        </p:nvSpPr>
        <p:spPr>
          <a:xfrm>
            <a:off x="2381249" y="3425190"/>
            <a:ext cx="741870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主讲人：孔德健</a:t>
            </a:r>
          </a:p>
        </p:txBody>
      </p:sp>
      <p:sp>
        <p:nvSpPr>
          <p:cNvPr id="115" name="直接连接符 10"/>
          <p:cNvSpPr/>
          <p:nvPr/>
        </p:nvSpPr>
        <p:spPr>
          <a:xfrm>
            <a:off x="2547303" y="2774314"/>
            <a:ext cx="7105651" cy="1"/>
          </a:xfrm>
          <a:prstGeom prst="line">
            <a:avLst/>
          </a:prstGeom>
          <a:ln w="19050">
            <a:solidFill>
              <a:srgbClr val="2E7FC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20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文本框 10"/>
          <p:cNvSpPr txBox="1"/>
          <p:nvPr/>
        </p:nvSpPr>
        <p:spPr>
          <a:xfrm>
            <a:off x="659765" y="175260"/>
            <a:ext cx="2085976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目录介绍</a:t>
            </a:r>
          </a:p>
        </p:txBody>
      </p:sp>
      <p:grpSp>
        <p:nvGrpSpPr>
          <p:cNvPr id="127" name="组合 48"/>
          <p:cNvGrpSpPr/>
          <p:nvPr/>
        </p:nvGrpSpPr>
        <p:grpSpPr>
          <a:xfrm>
            <a:off x="1934845" y="1063625"/>
            <a:ext cx="1059816" cy="1111036"/>
            <a:chOff x="0" y="0"/>
            <a:chExt cx="1059814" cy="1111035"/>
          </a:xfrm>
        </p:grpSpPr>
        <p:pic>
          <p:nvPicPr>
            <p:cNvPr id="125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58" y="0"/>
              <a:ext cx="1000075" cy="1111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文本框 20"/>
            <p:cNvSpPr txBox="1"/>
            <p:nvPr/>
          </p:nvSpPr>
          <p:spPr>
            <a:xfrm>
              <a:off x="0" y="60160"/>
              <a:ext cx="105981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30" name="组合 49"/>
          <p:cNvGrpSpPr/>
          <p:nvPr/>
        </p:nvGrpSpPr>
        <p:grpSpPr>
          <a:xfrm>
            <a:off x="1934845" y="2367279"/>
            <a:ext cx="1061086" cy="1034416"/>
            <a:chOff x="0" y="0"/>
            <a:chExt cx="1061085" cy="1034415"/>
          </a:xfrm>
        </p:grpSpPr>
        <p:pic>
          <p:nvPicPr>
            <p:cNvPr id="128" name="图片 15" descr="图片 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94" y="-1"/>
              <a:ext cx="1001274" cy="10344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文本框 21"/>
            <p:cNvSpPr txBox="1"/>
            <p:nvPr/>
          </p:nvSpPr>
          <p:spPr>
            <a:xfrm>
              <a:off x="-1" y="34329"/>
              <a:ext cx="1061087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33" name="组合 47"/>
          <p:cNvGrpSpPr/>
          <p:nvPr/>
        </p:nvGrpSpPr>
        <p:grpSpPr>
          <a:xfrm>
            <a:off x="1934845" y="3643629"/>
            <a:ext cx="1032511" cy="1094741"/>
            <a:chOff x="0" y="0"/>
            <a:chExt cx="1032510" cy="1094739"/>
          </a:xfrm>
        </p:grpSpPr>
        <p:pic>
          <p:nvPicPr>
            <p:cNvPr id="131" name="图片 16" descr="图片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78" y="0"/>
              <a:ext cx="974310" cy="10947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文本框 22"/>
            <p:cNvSpPr txBox="1"/>
            <p:nvPr/>
          </p:nvSpPr>
          <p:spPr>
            <a:xfrm>
              <a:off x="-1" y="36331"/>
              <a:ext cx="1032512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36" name="组合 46"/>
          <p:cNvGrpSpPr/>
          <p:nvPr/>
        </p:nvGrpSpPr>
        <p:grpSpPr>
          <a:xfrm>
            <a:off x="1936114" y="4979670"/>
            <a:ext cx="1031876" cy="1018541"/>
            <a:chOff x="0" y="0"/>
            <a:chExt cx="1031875" cy="1018539"/>
          </a:xfrm>
        </p:grpSpPr>
        <p:pic>
          <p:nvPicPr>
            <p:cNvPr id="134" name="图片 17" descr="图片 1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60" y="0"/>
              <a:ext cx="973710" cy="1018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文本框 23"/>
            <p:cNvSpPr txBox="1"/>
            <p:nvPr/>
          </p:nvSpPr>
          <p:spPr>
            <a:xfrm>
              <a:off x="0" y="55152"/>
              <a:ext cx="103187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40" name="组合 29"/>
          <p:cNvGrpSpPr/>
          <p:nvPr/>
        </p:nvGrpSpPr>
        <p:grpSpPr>
          <a:xfrm>
            <a:off x="2926714" y="1014094"/>
            <a:ext cx="5300981" cy="1236346"/>
            <a:chOff x="0" y="0"/>
            <a:chExt cx="5300979" cy="1236344"/>
          </a:xfrm>
        </p:grpSpPr>
        <p:pic>
          <p:nvPicPr>
            <p:cNvPr id="137" name="图片 28" descr="图片 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36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图片 26" descr="图片 2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9993"/>
              <a:ext cx="349412" cy="423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文本框 27"/>
            <p:cNvSpPr txBox="1"/>
            <p:nvPr/>
          </p:nvSpPr>
          <p:spPr>
            <a:xfrm>
              <a:off x="1524227" y="19639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学习目标</a:t>
              </a:r>
            </a:p>
          </p:txBody>
        </p:sp>
      </p:grpSp>
      <p:grpSp>
        <p:nvGrpSpPr>
          <p:cNvPr id="144" name="组合 30"/>
          <p:cNvGrpSpPr/>
          <p:nvPr/>
        </p:nvGrpSpPr>
        <p:grpSpPr>
          <a:xfrm>
            <a:off x="2926714" y="2315209"/>
            <a:ext cx="5300347" cy="1155049"/>
            <a:chOff x="0" y="0"/>
            <a:chExt cx="5300345" cy="1155047"/>
          </a:xfrm>
        </p:grpSpPr>
        <p:pic>
          <p:nvPicPr>
            <p:cNvPr id="141" name="图片 31" descr="图片 3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5300346" cy="1155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图片 33" descr="图片 3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078" y="121445"/>
              <a:ext cx="349370" cy="395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文本框 34"/>
            <p:cNvSpPr txBox="1"/>
            <p:nvPr/>
          </p:nvSpPr>
          <p:spPr>
            <a:xfrm>
              <a:off x="1524044" y="18347"/>
              <a:ext cx="3100971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内容</a:t>
              </a:r>
            </a:p>
          </p:txBody>
        </p:sp>
      </p:grpSp>
      <p:grpSp>
        <p:nvGrpSpPr>
          <p:cNvPr id="148" name="组合 35"/>
          <p:cNvGrpSpPr/>
          <p:nvPr/>
        </p:nvGrpSpPr>
        <p:grpSpPr>
          <a:xfrm>
            <a:off x="2926714" y="3623945"/>
            <a:ext cx="5300981" cy="1226031"/>
            <a:chOff x="0" y="0"/>
            <a:chExt cx="5300979" cy="1226030"/>
          </a:xfrm>
        </p:grpSpPr>
        <p:pic>
          <p:nvPicPr>
            <p:cNvPr id="145" name="图片 36" descr="图片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26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图片 38" descr="图片 3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8909"/>
              <a:ext cx="349412" cy="420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文本框 39"/>
            <p:cNvSpPr txBox="1"/>
            <p:nvPr/>
          </p:nvSpPr>
          <p:spPr>
            <a:xfrm>
              <a:off x="1524227" y="19475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总结回顾</a:t>
              </a:r>
            </a:p>
          </p:txBody>
        </p:sp>
      </p:grpSp>
      <p:grpSp>
        <p:nvGrpSpPr>
          <p:cNvPr id="152" name="组合 40"/>
          <p:cNvGrpSpPr/>
          <p:nvPr/>
        </p:nvGrpSpPr>
        <p:grpSpPr>
          <a:xfrm>
            <a:off x="2926714" y="4979670"/>
            <a:ext cx="5299711" cy="1163964"/>
            <a:chOff x="0" y="0"/>
            <a:chExt cx="5299709" cy="1163962"/>
          </a:xfrm>
        </p:grpSpPr>
        <p:pic>
          <p:nvPicPr>
            <p:cNvPr id="149" name="图片 41" descr="图片 4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299710" cy="1163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图片 43" descr="图片 4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4936" y="122383"/>
              <a:ext cx="349328" cy="398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文本框 44"/>
            <p:cNvSpPr txBox="1"/>
            <p:nvPr/>
          </p:nvSpPr>
          <p:spPr>
            <a:xfrm>
              <a:off x="1523861" y="18489"/>
              <a:ext cx="310060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练习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56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文本框 10"/>
          <p:cNvSpPr txBox="1"/>
          <p:nvPr/>
        </p:nvSpPr>
        <p:spPr>
          <a:xfrm>
            <a:off x="659765" y="175260"/>
            <a:ext cx="2085976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学习目标</a:t>
            </a:r>
          </a:p>
        </p:txBody>
      </p:sp>
      <p:sp>
        <p:nvSpPr>
          <p:cNvPr id="161" name="文本框 65"/>
          <p:cNvSpPr txBox="1"/>
          <p:nvPr/>
        </p:nvSpPr>
        <p:spPr>
          <a:xfrm>
            <a:off x="3700145" y="375284"/>
            <a:ext cx="232537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1.1</a:t>
            </a:r>
            <a:r>
              <a:t>知识目标</a:t>
            </a:r>
          </a:p>
        </p:txBody>
      </p:sp>
      <p:sp>
        <p:nvSpPr>
          <p:cNvPr id="162" name="文本框 2"/>
          <p:cNvSpPr txBox="1"/>
          <p:nvPr/>
        </p:nvSpPr>
        <p:spPr>
          <a:xfrm>
            <a:off x="819895" y="1412185"/>
            <a:ext cx="6231892" cy="623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1</a:t>
            </a:r>
            <a:r>
              <a:t>、</a:t>
            </a:r>
            <a:r>
              <a:t>数据库介绍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2</a:t>
            </a:r>
            <a:r>
              <a:t>、</a:t>
            </a:r>
            <a:r>
              <a:t>安装xampp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3、</a:t>
            </a:r>
            <a:r>
              <a:t>apache服务器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4</a:t>
            </a:r>
            <a:r>
              <a:t>、phpmyadmin 操作数据库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5、</a:t>
            </a:r>
            <a:r>
              <a: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基本sql语句</a:t>
            </a:r>
            <a:endParaRPr b="1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6、nodejs连接数据库</a:t>
            </a:r>
            <a:endParaRPr b="1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rPr b="1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7、综合案例</a:t>
            </a:r>
            <a:endParaRPr b="1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50000"/>
              </a:lnSpc>
              <a:defRPr b="1" sz="2400">
                <a:solidFill>
                  <a:schemeClr val="accent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文本框 4"/>
          <p:cNvSpPr txBox="1"/>
          <p:nvPr/>
        </p:nvSpPr>
        <p:spPr>
          <a:xfrm>
            <a:off x="3252153" y="1640839"/>
            <a:ext cx="569595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6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166" name="文本框 14"/>
          <p:cNvSpPr txBox="1"/>
          <p:nvPr/>
        </p:nvSpPr>
        <p:spPr>
          <a:xfrm>
            <a:off x="3918584" y="2598420"/>
            <a:ext cx="43630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67" name="文本框 7"/>
          <p:cNvSpPr txBox="1"/>
          <p:nvPr/>
        </p:nvSpPr>
        <p:spPr>
          <a:xfrm>
            <a:off x="2718753" y="3888740"/>
            <a:ext cx="676275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本课程版权归积云教育独家所有</a:t>
            </a:r>
          </a:p>
        </p:txBody>
      </p:sp>
      <p:sp>
        <p:nvSpPr>
          <p:cNvPr id="168" name="文本框 8"/>
          <p:cNvSpPr txBox="1"/>
          <p:nvPr/>
        </p:nvSpPr>
        <p:spPr>
          <a:xfrm>
            <a:off x="3471228" y="4879340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未经书面同意私自录制、转载等行为均属违法行为</a:t>
            </a:r>
          </a:p>
        </p:txBody>
      </p:sp>
      <p:sp>
        <p:nvSpPr>
          <p:cNvPr id="169" name="文本框 9"/>
          <p:cNvSpPr txBox="1"/>
          <p:nvPr/>
        </p:nvSpPr>
        <p:spPr>
          <a:xfrm>
            <a:off x="3471228" y="5225415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积云教育将保留所有追责权利</a:t>
            </a:r>
          </a:p>
        </p:txBody>
      </p:sp>
      <p:sp>
        <p:nvSpPr>
          <p:cNvPr id="170" name="直接连接符 10"/>
          <p:cNvSpPr/>
          <p:nvPr/>
        </p:nvSpPr>
        <p:spPr>
          <a:xfrm>
            <a:off x="2547303" y="4603115"/>
            <a:ext cx="710565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