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/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文本占位符 4"/>
          <p:cNvSpPr/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图片占位符 2"/>
          <p:cNvSpPr/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5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4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4" descr="图片 6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45" y="-3811"/>
            <a:ext cx="12201526" cy="686308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5834" y="605155"/>
            <a:ext cx="1927226" cy="2186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6359" y="556894"/>
            <a:ext cx="2404299" cy="264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350" y="3434079"/>
            <a:ext cx="12212956" cy="2518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图片 8" descr="图片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67723" y="4547234"/>
            <a:ext cx="5464810" cy="634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图片 7" descr="图片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83279" y="4578350"/>
            <a:ext cx="619126" cy="641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图片 11" descr="图片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38445" y="2193925"/>
            <a:ext cx="1947546" cy="153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图片 12" descr="图片 1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351779" y="960755"/>
            <a:ext cx="1915796" cy="115824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文本框 13"/>
          <p:cNvSpPr txBox="1"/>
          <p:nvPr/>
        </p:nvSpPr>
        <p:spPr>
          <a:xfrm>
            <a:off x="4776153" y="3585845"/>
            <a:ext cx="264795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积云教育</a:t>
            </a:r>
          </a:p>
        </p:txBody>
      </p:sp>
      <p:sp>
        <p:nvSpPr>
          <p:cNvPr id="110" name="文本框 14"/>
          <p:cNvSpPr txBox="1"/>
          <p:nvPr/>
        </p:nvSpPr>
        <p:spPr>
          <a:xfrm>
            <a:off x="3918584" y="4493895"/>
            <a:ext cx="436308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查看项目目录，你会发现gulp包安装在node_modules目录"/>
          <p:cNvSpPr txBox="1"/>
          <p:nvPr>
            <p:ph type="body" idx="1"/>
          </p:nvPr>
        </p:nvSpPr>
        <p:spPr>
          <a:xfrm>
            <a:off x="838200" y="436810"/>
            <a:ext cx="10515600" cy="5740153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查看项目目录，你会发现</a:t>
            </a:r>
            <a:r>
              <a:t>gulp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包安装在</a:t>
            </a:r>
            <a:r>
              <a:t>node_modules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目录</a:t>
            </a:r>
            <a:endParaRPr>
              <a:solidFill>
                <a:srgbClr val="2F2F2F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8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" y="1149350"/>
            <a:ext cx="4470400" cy="255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项目文件结构"/>
          <p:cNvSpPr txBox="1"/>
          <p:nvPr>
            <p:ph type="body" idx="1"/>
          </p:nvPr>
        </p:nvSpPr>
        <p:spPr>
          <a:xfrm>
            <a:off x="838200" y="423068"/>
            <a:ext cx="10515600" cy="5872065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ts val="6800"/>
              </a:lnSpc>
              <a:spcBef>
                <a:spcPts val="1500"/>
              </a:spcBef>
              <a:buSzTx/>
              <a:buFontTx/>
              <a:buNone/>
              <a:defRPr b="1" sz="24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项目文件结构</a:t>
            </a:r>
          </a:p>
        </p:txBody>
      </p:sp>
      <p:pic>
        <p:nvPicPr>
          <p:cNvPr id="18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750" y="1066800"/>
            <a:ext cx="5356170" cy="281025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app是开发目录 ，我们的代码就放在这个目录下。…"/>
          <p:cNvSpPr txBox="1"/>
          <p:nvPr/>
        </p:nvSpPr>
        <p:spPr>
          <a:xfrm>
            <a:off x="921265" y="4232195"/>
            <a:ext cx="6080037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900"/>
              </a:lnSpc>
              <a:def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app是开发目录</a:t>
            </a:r>
            <a:r>
              <a:t> ，我们的代码就放在这个目录下。</a:t>
            </a:r>
          </a:p>
          <a:p>
            <a:pPr defTabSz="457200">
              <a:lnSpc>
                <a:spcPts val="3900"/>
              </a:lnSpc>
              <a:def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dist</a:t>
            </a:r>
            <a:r>
              <a:t>（distribution的缩写）是存放发行目录，存放优化后的文件</a:t>
            </a:r>
          </a:p>
          <a:p>
            <a:pPr defTabSz="457200">
              <a:lnSpc>
                <a:spcPts val="3500"/>
              </a:lnSpc>
              <a:def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gulpfile.js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是gulp的配置文件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创建gulp任务…"/>
          <p:cNvSpPr txBox="1"/>
          <p:nvPr>
            <p:ph type="body" idx="1"/>
          </p:nvPr>
        </p:nvSpPr>
        <p:spPr>
          <a:xfrm>
            <a:off x="838200" y="580677"/>
            <a:ext cx="10515600" cy="5596286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6800"/>
              </a:lnSpc>
              <a:spcBef>
                <a:spcPts val="1500"/>
              </a:spcBef>
              <a:buSzTx/>
              <a:buFontTx/>
              <a:buNone/>
              <a:defRPr b="1" sz="24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创建gulp任务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19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使用gulp的第一步是在</a:t>
            </a: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gulpfile.js</a:t>
            </a:r>
            <a:r>
              <a:t>中</a:t>
            </a: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require</a:t>
            </a:r>
            <a:r>
              <a:t> gulp.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9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59900"/>
                </a:solidFill>
              </a:rPr>
              <a:t>var</a:t>
            </a:r>
            <a:r>
              <a:t> gulp = </a:t>
            </a:r>
            <a:r>
              <a:rPr>
                <a:solidFill>
                  <a:srgbClr val="268BD2"/>
                </a:solidFill>
              </a:rPr>
              <a:t>require</a:t>
            </a:r>
            <a:r>
              <a:t>(</a:t>
            </a:r>
            <a:r>
              <a:rPr>
                <a:solidFill>
                  <a:srgbClr val="2AA198"/>
                </a:solidFill>
              </a:rPr>
              <a:t>'gulp'</a:t>
            </a:r>
            <a:r>
              <a:t>);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9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3600"/>
              </a:lnSpc>
              <a:spcBef>
                <a:spcPts val="2500"/>
              </a:spcBef>
              <a:buSzTx/>
              <a:buFontTx/>
              <a:buNone/>
              <a:defRPr sz="19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require会在</a:t>
            </a:r>
            <a:r>
              <a:t>node_modules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目录查找名为</a:t>
            </a:r>
            <a:r>
              <a:t>gulp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的包，变量</a:t>
            </a:r>
            <a:r>
              <a:t>gulp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指向gulp包内容</a:t>
            </a:r>
            <a:endParaRPr>
              <a:solidFill>
                <a:srgbClr val="2F2F2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0" indent="0" defTabSz="457200">
              <a:lnSpc>
                <a:spcPts val="4000"/>
              </a:lnSpc>
              <a:spcBef>
                <a:spcPts val="2500"/>
              </a:spcBef>
              <a:buSzTx/>
              <a:buFontTx/>
              <a:buNone/>
              <a:defRPr sz="19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现在我们可以用变量</a:t>
            </a: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gulp</a:t>
            </a:r>
            <a:r>
              <a:t>来创建一个任务，基本的格式是这样的。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900">
                <a:solidFill>
                  <a:srgbClr val="2AA1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57B83"/>
                </a:solidFill>
              </a:rPr>
              <a:t>gulp.task(</a:t>
            </a:r>
            <a:r>
              <a:t>'task-name'</a:t>
            </a:r>
            <a:r>
              <a:rPr>
                <a:solidFill>
                  <a:srgbClr val="657B83"/>
                </a:solidFill>
              </a:rPr>
              <a:t>, </a:t>
            </a:r>
            <a:r>
              <a:rPr>
                <a:solidFill>
                  <a:srgbClr val="859900"/>
                </a:solidFill>
              </a:rPr>
              <a:t>function</a:t>
            </a:r>
            <a:r>
              <a:rPr>
                <a:solidFill>
                  <a:srgbClr val="657B83"/>
                </a:solidFill>
              </a:rPr>
              <a:t>() { </a:t>
            </a: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900">
                <a:solidFill>
                  <a:srgbClr val="93A1A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57B83"/>
                </a:solidFill>
              </a:rPr>
              <a:t>  </a:t>
            </a:r>
            <a:r>
              <a:t>// Stuff here</a:t>
            </a: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9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ask-name表示一个gulp任务名。以下hello任务会打印Hello Sam…"/>
          <p:cNvSpPr txBox="1"/>
          <p:nvPr>
            <p:ph type="body" idx="1"/>
          </p:nvPr>
        </p:nvSpPr>
        <p:spPr>
          <a:xfrm>
            <a:off x="838200" y="577304"/>
            <a:ext cx="10515600" cy="559965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task-name</a:t>
            </a:r>
            <a:r>
              <a:t>表示一个gulp任务名。以下</a:t>
            </a: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hello</a:t>
            </a:r>
            <a:r>
              <a:t>任务会打印</a:t>
            </a: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Hello Sam</a:t>
            </a:r>
            <a:endParaRPr>
              <a:solidFill>
                <a:srgbClr val="657B83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657B83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gulp.task(</a:t>
            </a:r>
            <a:r>
              <a:rPr>
                <a:solidFill>
                  <a:srgbClr val="2AA198"/>
                </a:solidFill>
              </a:rPr>
              <a:t>'hello'</a:t>
            </a:r>
            <a:r>
              <a:t>, </a:t>
            </a:r>
            <a:r>
              <a:rPr>
                <a:solidFill>
                  <a:srgbClr val="859900"/>
                </a:solidFill>
              </a:rPr>
              <a:t>function</a:t>
            </a:r>
            <a:r>
              <a:t>() { </a:t>
            </a: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AA1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57B83"/>
                </a:solidFill>
              </a:rPr>
              <a:t>  </a:t>
            </a:r>
            <a:r>
              <a:rPr>
                <a:solidFill>
                  <a:srgbClr val="268BD2"/>
                </a:solidFill>
              </a:rPr>
              <a:t>console</a:t>
            </a:r>
            <a:r>
              <a:rPr>
                <a:solidFill>
                  <a:srgbClr val="657B83"/>
                </a:solidFill>
              </a:rPr>
              <a:t>.log(</a:t>
            </a:r>
            <a:r>
              <a:t>'Hello Sam'</a:t>
            </a:r>
            <a:r>
              <a:rPr>
                <a:solidFill>
                  <a:srgbClr val="657B83"/>
                </a:solidFill>
              </a:rPr>
              <a:t>);</a:t>
            </a: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在Command Line里执行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gulp hello</a:t>
            </a:r>
          </a:p>
        </p:txBody>
      </p:sp>
      <p:pic>
        <p:nvPicPr>
          <p:cNvPr id="19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650" y="3917950"/>
            <a:ext cx="9842500" cy="130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在实际项目中，一个Gulp任务会比以上复杂。通常会包含两个Gulp方法和一些Gulp插件。…"/>
          <p:cNvSpPr txBox="1"/>
          <p:nvPr>
            <p:ph type="body" idx="1"/>
          </p:nvPr>
        </p:nvSpPr>
        <p:spPr>
          <a:xfrm>
            <a:off x="838200" y="374352"/>
            <a:ext cx="10515600" cy="5802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在实际项目中，一个Gulp任务会比以上复杂。通常会包含两个Gulp方法和一些Gulp插件。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gulp.task('task-name', function () {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return gulp.src('source-files') // 待处理文件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.pipe(aGulpPlugin()) // 用Gulp插件处理文件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.pipe(gulp.dest('destination')) // 输出到目标文件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})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ts val="3900"/>
              </a:lnSpc>
              <a:spcBef>
                <a:spcPts val="250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一个真正意义上的任务包含两个Gulp方法 - </a:t>
            </a: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gulp.src</a:t>
            </a:r>
            <a:r>
              <a:t>和</a:t>
            </a: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gulp-dest</a:t>
            </a:r>
            <a:r>
              <a:t>.</a:t>
            </a:r>
          </a:p>
          <a:p>
            <a:pPr marL="0" indent="0" defTabSz="457200">
              <a:lnSpc>
                <a:spcPts val="3900"/>
              </a:lnSpc>
              <a:spcBef>
                <a:spcPts val="250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下面我们来构建一个真正的任务，把Sass文件编译成CSS文件。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ulp预处理"/>
          <p:cNvSpPr txBox="1"/>
          <p:nvPr>
            <p:ph type="title"/>
          </p:nvPr>
        </p:nvSpPr>
        <p:spPr>
          <a:xfrm>
            <a:off x="838200" y="365125"/>
            <a:ext cx="10515600" cy="1206947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spcBef>
                <a:spcPts val="1500"/>
              </a:spcBef>
              <a:defRPr b="1" sz="24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Gulp预处理</a:t>
            </a:r>
          </a:p>
        </p:txBody>
      </p:sp>
      <p:sp>
        <p:nvSpPr>
          <p:cNvPr id="198" name="gulp-less插件可以把less文件编译成CSS文件。…"/>
          <p:cNvSpPr txBox="1"/>
          <p:nvPr>
            <p:ph type="body" idx="1"/>
          </p:nvPr>
        </p:nvSpPr>
        <p:spPr>
          <a:xfrm>
            <a:off x="838200" y="1063327"/>
            <a:ext cx="10515600" cy="5113636"/>
          </a:xfrm>
          <a:prstGeom prst="rect">
            <a:avLst/>
          </a:prstGeom>
        </p:spPr>
        <p:txBody>
          <a:bodyPr/>
          <a:lstStyle/>
          <a:p>
            <a:pPr marL="0" indent="0" defTabSz="443484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746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gulp-less插件可以把less文件编译成CSS文件。</a:t>
            </a:r>
          </a:p>
          <a:p>
            <a:pPr marL="0" indent="0" defTabSz="443484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746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43484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746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npm install gulp-less —save-dev</a:t>
            </a:r>
          </a:p>
          <a:p>
            <a:pPr marL="0" indent="0" defTabSz="443484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746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43484">
              <a:lnSpc>
                <a:spcPts val="3400"/>
              </a:lnSpc>
              <a:spcBef>
                <a:spcPts val="2400"/>
              </a:spcBef>
              <a:buSzTx/>
              <a:buFontTx/>
              <a:buNone/>
              <a:defRPr sz="1746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安装</a:t>
            </a:r>
            <a:r>
              <a:t>gulp-less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并把配置写入</a:t>
            </a:r>
            <a:r>
              <a:t>package.json</a:t>
            </a:r>
            <a:endParaRPr>
              <a:solidFill>
                <a:srgbClr val="2F2F2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0" indent="0" defTabSz="443484">
              <a:lnSpc>
                <a:spcPts val="3400"/>
              </a:lnSpc>
              <a:spcBef>
                <a:spcPts val="2400"/>
              </a:spcBef>
              <a:buSzTx/>
              <a:buFontTx/>
              <a:buNone/>
              <a:defRPr sz="1746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在</a:t>
            </a:r>
            <a:r>
              <a:t>gulpfile.js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里面引入</a:t>
            </a:r>
            <a:r>
              <a:t>gulp-less</a:t>
            </a:r>
            <a:endParaRPr>
              <a:solidFill>
                <a:srgbClr val="2F2F2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0" indent="0" defTabSz="443484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746">
                <a:solidFill>
                  <a:srgbClr val="2AA1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59900"/>
                </a:solidFill>
              </a:rPr>
              <a:t>var</a:t>
            </a:r>
            <a:r>
              <a:rPr>
                <a:solidFill>
                  <a:srgbClr val="657B83"/>
                </a:solidFill>
              </a:rPr>
              <a:t> less = </a:t>
            </a:r>
            <a:r>
              <a:rPr>
                <a:solidFill>
                  <a:srgbClr val="268BD2"/>
                </a:solidFill>
              </a:rPr>
              <a:t>require</a:t>
            </a:r>
            <a:r>
              <a:rPr>
                <a:solidFill>
                  <a:srgbClr val="657B83"/>
                </a:solidFill>
              </a:rPr>
              <a:t>(</a:t>
            </a:r>
            <a:r>
              <a:t>'gulp-less'</a:t>
            </a:r>
            <a:r>
              <a:rPr>
                <a:solidFill>
                  <a:srgbClr val="657B83"/>
                </a:solidFill>
              </a:rPr>
              <a:t>);</a:t>
            </a:r>
            <a:endParaRPr>
              <a:solidFill>
                <a:srgbClr val="657B83"/>
              </a:solidFill>
            </a:endParaRPr>
          </a:p>
          <a:p>
            <a:pPr marL="0" indent="0" defTabSz="443484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746">
                <a:solidFill>
                  <a:srgbClr val="2AA198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657B83"/>
              </a:solidFill>
            </a:endParaRPr>
          </a:p>
          <a:p>
            <a:pPr marL="0" indent="0" defTabSz="443484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46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我们创建在</a:t>
            </a:r>
            <a:r>
              <a:t>app/less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目录下创建</a:t>
            </a:r>
            <a:r>
              <a:t>style.less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. 在</a:t>
            </a:r>
            <a:r>
              <a:t>gulpfile.js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里面添加</a:t>
            </a:r>
            <a:r>
              <a:t>less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任务</a:t>
            </a:r>
            <a:endParaRPr>
              <a:solidFill>
                <a:srgbClr val="2F2F2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0" indent="0" defTabSz="443484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46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2F2F2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0" indent="0" defTabSz="443484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46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gulp.task('less', function(){</a:t>
            </a:r>
            <a:endParaRPr>
              <a:solidFill>
                <a:srgbClr val="2F2F2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0" indent="0" defTabSz="443484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46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  return gulp.src('app/less/style.less')</a:t>
            </a:r>
            <a:endParaRPr>
              <a:solidFill>
                <a:srgbClr val="2F2F2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0" indent="0" defTabSz="443484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46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    .pipe(less()) // 用gulp-less编译less文件</a:t>
            </a:r>
            <a:endParaRPr>
              <a:solidFill>
                <a:srgbClr val="2F2F2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0" indent="0" defTabSz="443484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46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    .pipe(gulp.dest(‘app/css'))</a:t>
            </a:r>
            <a:endParaRPr>
              <a:solidFill>
                <a:srgbClr val="2F2F2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0" indent="0" defTabSz="443484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46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});</a:t>
            </a:r>
            <a:endParaRPr>
              <a:solidFill>
                <a:srgbClr val="2F2F2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0" indent="0" defTabSz="443484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46">
                <a:latin typeface="Courier"/>
                <a:ea typeface="Courier"/>
                <a:cs typeface="Courier"/>
                <a:sym typeface="Courier"/>
              </a:defRPr>
            </a:pPr>
            <a:r>
              <a:rPr sz="1552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待处理文件</a:t>
            </a:r>
            <a:r>
              <a:t>app/less/style/less</a:t>
            </a:r>
            <a:r>
              <a:rPr sz="1552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,用gulp-less编译后输出到 </a:t>
            </a:r>
            <a:r>
              <a:t>app/css</a:t>
            </a:r>
            <a:r>
              <a:rPr sz="1552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目录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在style.less中添加内容以测试…"/>
          <p:cNvSpPr txBox="1"/>
          <p:nvPr>
            <p:ph type="body" idx="1"/>
          </p:nvPr>
        </p:nvSpPr>
        <p:spPr>
          <a:xfrm>
            <a:off x="838200" y="417710"/>
            <a:ext cx="10515600" cy="5759253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500"/>
              </a:lnSpc>
              <a:spcBef>
                <a:spcPts val="250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在</a:t>
            </a:r>
            <a:r>
              <a:t>style.less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中添加内容以测试</a:t>
            </a:r>
            <a:endParaRPr>
              <a:solidFill>
                <a:srgbClr val="2F2F2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B7EC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body</a:t>
            </a:r>
            <a:r>
              <a:rPr>
                <a:solidFill>
                  <a:srgbClr val="929151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4A8A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4F5D66"/>
                </a:solidFill>
              </a:rPr>
              <a:t>    </a:t>
            </a:r>
            <a:r>
              <a:t>background-color</a:t>
            </a:r>
            <a:r>
              <a:rPr>
                <a:solidFill>
                  <a:srgbClr val="48565D"/>
                </a:solidFill>
              </a:rPr>
              <a:t>:</a:t>
            </a:r>
            <a:r>
              <a:rPr>
                <a:solidFill>
                  <a:srgbClr val="4F5D66"/>
                </a:solidFill>
              </a:rPr>
              <a:t> </a:t>
            </a:r>
            <a:r>
              <a:rPr>
                <a:solidFill>
                  <a:srgbClr val="AD42EF"/>
                </a:solidFill>
              </a:rPr>
              <a:t>#faa</a:t>
            </a:r>
            <a:r>
              <a:rPr>
                <a:solidFill>
                  <a:srgbClr val="4F5D66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92915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929151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在命令行执行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gulp less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查看css目录下，生成了style.css 文件</a:t>
            </a:r>
          </a:p>
        </p:txBody>
      </p:sp>
      <p:pic>
        <p:nvPicPr>
          <p:cNvPr id="20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3244850"/>
            <a:ext cx="8763000" cy="95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编译多个less文件,多个文件以数组的形式传入"/>
          <p:cNvSpPr txBox="1"/>
          <p:nvPr>
            <p:ph type="body" idx="1"/>
          </p:nvPr>
        </p:nvSpPr>
        <p:spPr>
          <a:xfrm>
            <a:off x="838200" y="507751"/>
            <a:ext cx="10515600" cy="566921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编译多个less文件,多个文件以数组的形式传入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  <p:pic>
        <p:nvPicPr>
          <p:cNvPr id="20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1155700"/>
            <a:ext cx="8483600" cy="157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Node glob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spcBef>
                <a:spcPts val="1500"/>
              </a:spcBef>
              <a:defRPr b="1" sz="24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Node globs</a:t>
            </a:r>
          </a:p>
        </p:txBody>
      </p:sp>
      <p:sp>
        <p:nvSpPr>
          <p:cNvPr id="207" name="Globs是文件匹配模式，允许我们在gulp.src方法里面匹配到多个文件，很像正则表达式吧，区别在于Globs用在文件路径上。…"/>
          <p:cNvSpPr txBox="1"/>
          <p:nvPr>
            <p:ph type="body" idx="1"/>
          </p:nvPr>
        </p:nvSpPr>
        <p:spPr>
          <a:xfrm>
            <a:off x="838200" y="1160958"/>
            <a:ext cx="10515600" cy="501600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500"/>
              </a:lnSpc>
              <a:spcBef>
                <a:spcPts val="120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Globs是文件匹配模式，允许我们在gulp.src方法里面匹配到多个文件，很像正则表达式吧，区别在于Globs用在文件路径上。</a:t>
            </a:r>
          </a:p>
          <a:p>
            <a:pPr marL="0" indent="0" defTabSz="457200">
              <a:lnSpc>
                <a:spcPts val="3500"/>
              </a:lnSpc>
              <a:spcBef>
                <a:spcPts val="120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一般情况下,Gulp工作流主要用到以下几种Globs匹配模式：</a:t>
            </a:r>
          </a:p>
          <a:p>
            <a:pPr marL="457200" indent="-45720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	•	*.less 匹配当前目录下所有以.less结尾的文件</a:t>
            </a:r>
          </a:p>
          <a:p>
            <a:pPr marL="457200" indent="-45720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</a:p>
          <a:p>
            <a:pPr marL="457200" indent="-45720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	•	**/*.less 当前目录及所有子目录下，所有以.less结尾的文件</a:t>
            </a:r>
          </a:p>
          <a:p>
            <a:pPr marL="457200" indent="-45720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</a:p>
          <a:p>
            <a:pPr marL="457200" indent="-45720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	•	!not-me.less不包含名为not-me.less文件</a:t>
            </a:r>
          </a:p>
          <a:p>
            <a:pPr marL="457200" indent="-45720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457200" indent="-45720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	!{not,notme}.less不包含名为not.less和notme.less的文件</a:t>
            </a:r>
          </a:p>
          <a:p>
            <a:pPr marL="457200" indent="-45720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457200" indent="-22860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457200" indent="-45720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</a:p>
        </p:txBody>
      </p:sp>
      <p:pic>
        <p:nvPicPr>
          <p:cNvPr id="20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4667250"/>
            <a:ext cx="5791200" cy="184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250" y="1086643"/>
            <a:ext cx="9258300" cy="191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3175" y="6383020"/>
            <a:ext cx="1219708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文本框 4"/>
          <p:cNvSpPr txBox="1"/>
          <p:nvPr/>
        </p:nvSpPr>
        <p:spPr>
          <a:xfrm>
            <a:off x="2376169" y="1850389"/>
            <a:ext cx="7418707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5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H5</a:t>
            </a:r>
            <a:r>
              <a:t>·Gulp</a:t>
            </a:r>
          </a:p>
        </p:txBody>
      </p:sp>
      <p:sp>
        <p:nvSpPr>
          <p:cNvPr id="114" name="文本框 5"/>
          <p:cNvSpPr txBox="1"/>
          <p:nvPr/>
        </p:nvSpPr>
        <p:spPr>
          <a:xfrm>
            <a:off x="2381249" y="3425190"/>
            <a:ext cx="741870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主讲人：孔德健</a:t>
            </a:r>
          </a:p>
        </p:txBody>
      </p:sp>
      <p:sp>
        <p:nvSpPr>
          <p:cNvPr id="115" name="直接连接符 10"/>
          <p:cNvSpPr/>
          <p:nvPr/>
        </p:nvSpPr>
        <p:spPr>
          <a:xfrm>
            <a:off x="2547303" y="2774314"/>
            <a:ext cx="7105651" cy="1"/>
          </a:xfrm>
          <a:prstGeom prst="line">
            <a:avLst/>
          </a:prstGeom>
          <a:ln w="19050">
            <a:solidFill>
              <a:srgbClr val="2E7FC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调用多模块（编译less后压缩css）"/>
          <p:cNvSpPr txBox="1"/>
          <p:nvPr>
            <p:ph type="title"/>
          </p:nvPr>
        </p:nvSpPr>
        <p:spPr>
          <a:xfrm>
            <a:off x="838200" y="365125"/>
            <a:ext cx="10515600" cy="635894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4800"/>
              </a:lnSpc>
              <a:defRPr sz="220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调用多模块（编译less后压缩css）</a:t>
            </a:r>
          </a:p>
        </p:txBody>
      </p:sp>
      <p:sp>
        <p:nvSpPr>
          <p:cNvPr id="213" name="安装 gulp-minify-css…"/>
          <p:cNvSpPr txBox="1"/>
          <p:nvPr>
            <p:ph type="body" idx="1"/>
          </p:nvPr>
        </p:nvSpPr>
        <p:spPr>
          <a:xfrm>
            <a:off x="838200" y="1059308"/>
            <a:ext cx="10515600" cy="5117655"/>
          </a:xfrm>
          <a:prstGeom prst="rect">
            <a:avLst/>
          </a:prstGeom>
        </p:spPr>
        <p:txBody>
          <a:bodyPr/>
          <a:lstStyle/>
          <a:p>
            <a:pPr/>
            <a:r>
              <a:t>安装 gulp-minify-css</a:t>
            </a:r>
          </a:p>
          <a:p>
            <a:pPr/>
          </a:p>
          <a:p>
            <a:pPr/>
            <a:endParaRPr sz="3000"/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3000">
                <a:solidFill>
                  <a:srgbClr val="62BD4B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npm install --save-dev gulp-minify-css</a:t>
            </a: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3000">
                <a:solidFill>
                  <a:srgbClr val="62BD4B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3000">
                <a:solidFill>
                  <a:srgbClr val="62BD4B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在 gulpfile.js 引入 </a:t>
            </a: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3000">
                <a:solidFill>
                  <a:srgbClr val="62BD4B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buSzTx/>
              <a:buFontTx/>
              <a:buNone/>
              <a:defRPr sz="3000">
                <a:solidFill>
                  <a:srgbClr val="62BD4B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2D7A"/>
                </a:solidFill>
              </a:rPr>
              <a:t>var cssmin</a:t>
            </a:r>
            <a:r>
              <a:rPr>
                <a:solidFill>
                  <a:srgbClr val="006FE0"/>
                </a:solidFill>
              </a:rPr>
              <a:t>=</a:t>
            </a:r>
            <a:r>
              <a:rPr>
                <a:solidFill>
                  <a:srgbClr val="004ED0"/>
                </a:solidFill>
              </a:rPr>
              <a:t>require</a:t>
            </a:r>
            <a:r>
              <a:rPr>
                <a:solidFill>
                  <a:srgbClr val="333333"/>
                </a:solidFill>
              </a:rPr>
              <a:t>(</a:t>
            </a:r>
            <a:r>
              <a:t>'gulp-minify-css'</a:t>
            </a:r>
            <a:r>
              <a:rPr>
                <a:solidFill>
                  <a:srgbClr val="333333"/>
                </a:solidFill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250" y="1206500"/>
            <a:ext cx="9994900" cy="276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监听Less文件的改动"/>
          <p:cNvSpPr txBox="1"/>
          <p:nvPr>
            <p:ph type="title"/>
          </p:nvPr>
        </p:nvSpPr>
        <p:spPr>
          <a:xfrm>
            <a:off x="838200" y="365125"/>
            <a:ext cx="10515600" cy="1332360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spcBef>
                <a:spcPts val="1500"/>
              </a:spcBef>
              <a:defRPr b="1" sz="24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监听Less文件的改动</a:t>
            </a:r>
          </a:p>
        </p:txBody>
      </p:sp>
      <p:sp>
        <p:nvSpPr>
          <p:cNvPr id="218" name="若每修改一次less，就要手动执行任务，显然是不合理的，所以当有less文件发生改变时使其自动编译…"/>
          <p:cNvSpPr txBox="1"/>
          <p:nvPr>
            <p:ph type="body" idx="1"/>
          </p:nvPr>
        </p:nvSpPr>
        <p:spPr>
          <a:xfrm>
            <a:off x="838200" y="1174501"/>
            <a:ext cx="10515600" cy="500246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2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若每修改一次less，就要手动执行任务，显然是不合理的，所以当有less文件发生改变时使其自动编译</a:t>
            </a:r>
          </a:p>
          <a:p>
            <a:pPr marL="0" indent="0" defTabSz="457200">
              <a:lnSpc>
                <a:spcPts val="42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watch</a:t>
            </a:r>
            <a:r>
              <a:t>方法的使用规则：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AA1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57B83"/>
                </a:solidFill>
              </a:rPr>
              <a:t>gulp.watch(</a:t>
            </a:r>
            <a:r>
              <a:t>'files-to-watch'</a:t>
            </a:r>
            <a:r>
              <a:rPr>
                <a:solidFill>
                  <a:srgbClr val="657B83"/>
                </a:solidFill>
              </a:rPr>
              <a:t>, [</a:t>
            </a:r>
            <a:r>
              <a:t>'tasks_to_run'</a:t>
            </a:r>
            <a:r>
              <a:rPr>
                <a:solidFill>
                  <a:srgbClr val="657B83"/>
                </a:solidFill>
              </a:rPr>
              <a:t>]);</a:t>
            </a: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AA198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根据我们的需要,在</a:t>
            </a:r>
            <a:r>
              <a:t>gulpfile.js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里添加一行</a:t>
            </a:r>
            <a:endParaRPr>
              <a:solidFill>
                <a:srgbClr val="2F2F2F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AA1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57B83"/>
                </a:solidFill>
              </a:rPr>
              <a:t>gulp.watch(</a:t>
            </a:r>
            <a:r>
              <a:t>'app/less/**/*.less'</a:t>
            </a:r>
            <a:r>
              <a:rPr>
                <a:solidFill>
                  <a:srgbClr val="657B83"/>
                </a:solidFill>
              </a:rPr>
              <a:t>, [</a:t>
            </a:r>
            <a:r>
              <a:t>'less'</a:t>
            </a:r>
            <a:r>
              <a:rPr>
                <a:solidFill>
                  <a:srgbClr val="657B83"/>
                </a:solidFill>
              </a:rPr>
              <a:t>]);</a:t>
            </a: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AA198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57B83"/>
                </a:solidFill>
              </a:rPr>
              <a:t>更多时候，我们需要一次监听多个任务，修改刚才添加的一行为</a:t>
            </a: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93A1A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//自动监听文件改变</a:t>
            </a: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gulp.task(</a:t>
            </a:r>
            <a:r>
              <a:rPr>
                <a:solidFill>
                  <a:srgbClr val="2AA198"/>
                </a:solidFill>
              </a:rPr>
              <a:t>'watch'</a:t>
            </a:r>
            <a:r>
              <a:t>, </a:t>
            </a:r>
            <a:r>
              <a:rPr>
                <a:solidFill>
                  <a:srgbClr val="859900"/>
                </a:solidFill>
              </a:rPr>
              <a:t>function</a:t>
            </a:r>
            <a:r>
              <a:t>(){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AA1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57B83"/>
                </a:solidFill>
              </a:rPr>
              <a:t>  gulp.watch(</a:t>
            </a:r>
            <a:r>
              <a:t>'app/less/**/*.less'</a:t>
            </a:r>
            <a:r>
              <a:rPr>
                <a:solidFill>
                  <a:srgbClr val="657B83"/>
                </a:solidFill>
              </a:rPr>
              <a:t>, [</a:t>
            </a:r>
            <a:r>
              <a:t>'less'</a:t>
            </a:r>
            <a:r>
              <a:rPr>
                <a:solidFill>
                  <a:srgbClr val="657B83"/>
                </a:solidFill>
              </a:rPr>
              <a:t>]); </a:t>
            </a: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93A1A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57B83"/>
                </a:solidFill>
              </a:rPr>
              <a:t>  </a:t>
            </a:r>
            <a:r>
              <a:t>// 其他任务</a:t>
            </a: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浏览器自动刷新…"/>
          <p:cNvSpPr txBox="1"/>
          <p:nvPr>
            <p:ph type="body" idx="1"/>
          </p:nvPr>
        </p:nvSpPr>
        <p:spPr>
          <a:xfrm>
            <a:off x="838200" y="352722"/>
            <a:ext cx="10515600" cy="582424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6300"/>
              </a:lnSpc>
              <a:spcBef>
                <a:spcPts val="1500"/>
              </a:spcBef>
              <a:buSzTx/>
              <a:buFontTx/>
              <a:buNone/>
              <a:defRPr b="1" sz="22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浏览器自动刷新</a:t>
            </a:r>
          </a:p>
          <a:p>
            <a:pPr marL="0" indent="0" defTabSz="457200">
              <a:lnSpc>
                <a:spcPts val="6300"/>
              </a:lnSpc>
              <a:spcBef>
                <a:spcPts val="1500"/>
              </a:spcBef>
              <a:buSzTx/>
              <a:buFontTx/>
              <a:buNone/>
              <a:defRPr b="1" sz="22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浏览器安装   livereload 插件</a:t>
            </a:r>
          </a:p>
          <a:p>
            <a:pPr marL="0" indent="0" defTabSz="457200">
              <a:lnSpc>
                <a:spcPts val="6300"/>
              </a:lnSpc>
              <a:spcBef>
                <a:spcPts val="1500"/>
              </a:spcBef>
              <a:buSzTx/>
              <a:buFontTx/>
              <a:buNone/>
              <a:defRPr b="1" sz="22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安装 gulp-livereload</a:t>
            </a:r>
          </a:p>
          <a:p>
            <a:pPr marL="0" indent="0" defTabSz="457200">
              <a:lnSpc>
                <a:spcPts val="6300"/>
              </a:lnSpc>
              <a:spcBef>
                <a:spcPts val="1500"/>
              </a:spcBef>
              <a:buSzTx/>
              <a:buFontTx/>
              <a:buNone/>
              <a:defRPr b="1" sz="22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npm install —save-dev gulp-livereload</a:t>
            </a:r>
          </a:p>
          <a:p>
            <a:pPr marL="0" indent="0" defTabSz="457200">
              <a:lnSpc>
                <a:spcPts val="6300"/>
              </a:lnSpc>
              <a:spcBef>
                <a:spcPts val="1500"/>
              </a:spcBef>
              <a:buSzTx/>
              <a:buFontTx/>
              <a:buNone/>
              <a:defRPr b="1" sz="22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引入 </a:t>
            </a:r>
            <a:r>
              <a:rPr>
                <a:solidFill>
                  <a:srgbClr val="4663CC"/>
                </a:solidFill>
              </a:rPr>
              <a:t>var  </a:t>
            </a:r>
            <a:r>
              <a:rPr>
                <a:solidFill>
                  <a:srgbClr val="4F5D66"/>
                </a:solidFill>
              </a:rPr>
              <a:t>livereload </a:t>
            </a:r>
            <a:r>
              <a:rPr>
                <a:solidFill>
                  <a:srgbClr val="698906"/>
                </a:solidFill>
              </a:rPr>
              <a:t>= </a:t>
            </a:r>
            <a:r>
              <a:rPr>
                <a:solidFill>
                  <a:srgbClr val="4F5D66"/>
                </a:solidFill>
              </a:rPr>
              <a:t>require(</a:t>
            </a:r>
            <a:r>
              <a:t>‘gulp-livereload'</a:t>
            </a:r>
            <a:r>
              <a:rPr>
                <a:solidFill>
                  <a:srgbClr val="4F5D66"/>
                </a:solidFill>
              </a:rPr>
              <a:t>);</a:t>
            </a:r>
            <a:endParaRPr>
              <a:solidFill>
                <a:srgbClr val="4F5D66"/>
              </a:solidFill>
            </a:endParaRPr>
          </a:p>
        </p:txBody>
      </p:sp>
      <p:pic>
        <p:nvPicPr>
          <p:cNvPr id="22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550" y="3467100"/>
            <a:ext cx="8826500" cy="340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执行  gulp…"/>
          <p:cNvSpPr txBox="1"/>
          <p:nvPr>
            <p:ph type="body" idx="1"/>
          </p:nvPr>
        </p:nvSpPr>
        <p:spPr>
          <a:xfrm>
            <a:off x="838200" y="432147"/>
            <a:ext cx="10515600" cy="5744816"/>
          </a:xfrm>
          <a:prstGeom prst="rect">
            <a:avLst/>
          </a:prstGeom>
        </p:spPr>
        <p:txBody>
          <a:bodyPr/>
          <a:lstStyle/>
          <a:p>
            <a:pPr/>
            <a:r>
              <a:t>执行  gulp </a:t>
            </a:r>
          </a:p>
          <a:p>
            <a:pPr/>
            <a:r>
              <a:t>当less文件发生变化，浏览器自动刷新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ulp 常用插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Gulp 常用插件</a:t>
            </a:r>
          </a:p>
        </p:txBody>
      </p:sp>
      <p:sp>
        <p:nvSpPr>
          <p:cNvPr id="226" name="del (替代gulp-clea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6300"/>
              </a:lnSpc>
              <a:spcBef>
                <a:spcPts val="1500"/>
              </a:spcBef>
              <a:buSzTx/>
              <a:buFontTx/>
              <a:buNone/>
              <a:defRPr b="1" sz="22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del (替代gulp-clean)</a:t>
            </a: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59900"/>
                </a:solidFill>
              </a:rPr>
              <a:t>var</a:t>
            </a:r>
            <a:r>
              <a:t> del = </a:t>
            </a:r>
            <a:r>
              <a:rPr>
                <a:solidFill>
                  <a:srgbClr val="268BD2"/>
                </a:solidFill>
              </a:rPr>
              <a:t>require</a:t>
            </a:r>
            <a:r>
              <a:t>(</a:t>
            </a:r>
            <a:r>
              <a:rPr>
                <a:solidFill>
                  <a:srgbClr val="2AA198"/>
                </a:solidFill>
              </a:rPr>
              <a:t>'del'</a:t>
            </a:r>
            <a:r>
              <a:t>);</a:t>
            </a: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del(</a:t>
            </a:r>
            <a:r>
              <a:rPr>
                <a:solidFill>
                  <a:srgbClr val="2AA198"/>
                </a:solidFill>
              </a:rPr>
              <a:t>'./dist'</a:t>
            </a:r>
            <a:r>
              <a:t>);                      </a:t>
            </a:r>
            <a:r>
              <a:rPr>
                <a:solidFill>
                  <a:srgbClr val="93A1A1"/>
                </a:solidFill>
              </a:rPr>
              <a:t>// 删除整个dist文件夹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ulp-rename…"/>
          <p:cNvSpPr txBox="1"/>
          <p:nvPr>
            <p:ph type="body" idx="1"/>
          </p:nvPr>
        </p:nvSpPr>
        <p:spPr>
          <a:xfrm>
            <a:off x="838200" y="305444"/>
            <a:ext cx="10515600" cy="587151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700"/>
              </a:lnSpc>
              <a:spcBef>
                <a:spcPts val="1400"/>
              </a:spcBef>
              <a:buSzTx/>
              <a:buFontTx/>
              <a:buNone/>
              <a:defRPr b="1" sz="1800">
                <a:latin typeface="Courier"/>
                <a:ea typeface="Courier"/>
                <a:cs typeface="Courier"/>
                <a:sym typeface="Courier"/>
              </a:defRPr>
            </a:pPr>
            <a:r>
              <a:t>gulp-rename</a:t>
            </a:r>
            <a:endParaRPr b="0"/>
          </a:p>
          <a:p>
            <a:pPr marL="0" indent="0" defTabSz="457200">
              <a:lnSpc>
                <a:spcPts val="3500"/>
              </a:lnSpc>
              <a:spcBef>
                <a:spcPts val="120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描述：重命名文件。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var rename = require("gulp-rename");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gulp.src('./hello.txt')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.pipe(rename('gb/goodbye.md'))    // 直接修改文件名和路径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.pipe(gulp.dest('./dist')); 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gulp.src('./hello.txt')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.pipe(rename({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dirname: "text",                // 路径名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basename: "goodbye",            // 主文件名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prefix: "pre-",                 // 前缀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suffix: "-min",                 // 后缀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extname: ".html"                // 扩展名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}))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.pipe(gulp.dest('./dist'));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ulp-concat…"/>
          <p:cNvSpPr txBox="1"/>
          <p:nvPr>
            <p:ph type="body" idx="1"/>
          </p:nvPr>
        </p:nvSpPr>
        <p:spPr>
          <a:xfrm>
            <a:off x="838200" y="587375"/>
            <a:ext cx="10515600" cy="558958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700"/>
              </a:lnSpc>
              <a:spcBef>
                <a:spcPts val="1400"/>
              </a:spcBef>
              <a:buSzTx/>
              <a:buFontTx/>
              <a:buNone/>
              <a:defRPr b="1" sz="1800">
                <a:latin typeface="Courier"/>
                <a:ea typeface="Courier"/>
                <a:cs typeface="Courier"/>
                <a:sym typeface="Courier"/>
              </a:defRPr>
            </a:pPr>
            <a:r>
              <a:t>gulp-concat</a:t>
            </a:r>
            <a:endParaRPr b="0"/>
          </a:p>
          <a:p>
            <a:pPr marL="0" indent="0" defTabSz="457200">
              <a:lnSpc>
                <a:spcPts val="3500"/>
              </a:lnSpc>
              <a:spcBef>
                <a:spcPts val="120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描述：合并文件。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var concat = require('gulp-concat');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gulp.src('./js/*.js')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.pipe(concat('all.js'))         // 合并all.js文件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.pipe(gulp.dest('./dist'));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gulp.src(['./js/demo1.js','./js/demo2.js','./js/demo2.js'])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.pipe(concat('all.js'))         // 按照[]里的顺序合并文件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.pipe(gulp.dest('./dist'));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ulp-filter…"/>
          <p:cNvSpPr txBox="1"/>
          <p:nvPr>
            <p:ph type="body" idx="1"/>
          </p:nvPr>
        </p:nvSpPr>
        <p:spPr>
          <a:xfrm>
            <a:off x="228600" y="9747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384047">
              <a:lnSpc>
                <a:spcPts val="3100"/>
              </a:lnSpc>
              <a:spcBef>
                <a:spcPts val="1100"/>
              </a:spcBef>
              <a:buSzTx/>
              <a:buFontTx/>
              <a:buNone/>
              <a:defRPr b="1" sz="1512">
                <a:latin typeface="Courier"/>
                <a:ea typeface="Courier"/>
                <a:cs typeface="Courier"/>
                <a:sym typeface="Courier"/>
              </a:defRPr>
            </a:pPr>
            <a:r>
              <a:t>gulp-filter</a:t>
            </a:r>
            <a:endParaRPr b="0"/>
          </a:p>
          <a:p>
            <a:pPr marL="0" indent="0" defTabSz="384047">
              <a:lnSpc>
                <a:spcPts val="2900"/>
              </a:lnSpc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  <a:r>
              <a:t>描述：在虚拟文件流中过滤文件。</a:t>
            </a:r>
          </a:p>
          <a:p>
            <a:pPr marL="0" indent="0" defTabSz="384047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  <a:r>
              <a:t>var filter = require('gulp-filter');</a:t>
            </a:r>
          </a:p>
          <a:p>
            <a:pPr marL="0" indent="0" defTabSz="384047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384047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  <a:r>
              <a:t>const f = filter(['**', '!*/index.js']);</a:t>
            </a:r>
          </a:p>
          <a:p>
            <a:pPr marL="0" indent="0" defTabSz="384047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  <a:r>
              <a:t>gulp.src('js/**/*.js')</a:t>
            </a:r>
          </a:p>
          <a:p>
            <a:pPr marL="0" indent="0" defTabSz="384047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  <a:r>
              <a:t>    .pipe(f)                        // 过滤掉index.js这个文件</a:t>
            </a:r>
          </a:p>
          <a:p>
            <a:pPr marL="0" indent="0" defTabSz="384047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.pipe(gulp.dest('dist'));</a:t>
            </a:r>
          </a:p>
          <a:p>
            <a:pPr marL="0" indent="0" defTabSz="384047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384047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  <a:r>
              <a:t>const f1 = filter(['**', '!*/index.js'], {restore: true});</a:t>
            </a:r>
          </a:p>
          <a:p>
            <a:pPr marL="0" indent="0" defTabSz="384047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  <a:r>
              <a:t>gulp.src('js/**/*.js')</a:t>
            </a:r>
          </a:p>
          <a:p>
            <a:pPr marL="0" indent="0" defTabSz="384047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  <a:r>
              <a:t>    .pipe(f1)                       // 过滤掉index.js这个文件</a:t>
            </a:r>
          </a:p>
          <a:p>
            <a:pPr marL="0" indent="0" defTabSz="384047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  <a:r>
              <a:t>    .pipe(uglify())                 // 对其他文件进行压缩</a:t>
            </a:r>
          </a:p>
          <a:p>
            <a:pPr marL="0" indent="0" defTabSz="384047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  <a:r>
              <a:t>    .pipe(f1.restore)               // 返回到未过滤执行的所有文件</a:t>
            </a:r>
          </a:p>
          <a:p>
            <a:pPr marL="0" indent="0" defTabSz="384047">
              <a:lnSpc>
                <a:spcPts val="2900"/>
              </a:lnSpc>
              <a:spcBef>
                <a:spcPts val="0"/>
              </a:spcBef>
              <a:buSzTx/>
              <a:buFontTx/>
              <a:buNone/>
              <a:defRPr sz="1512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.pipe(gulp.dest('dist'));       // 再对所有文件操作，包括index.js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压缩…"/>
          <p:cNvSpPr txBox="1"/>
          <p:nvPr>
            <p:ph type="body" idx="1"/>
          </p:nvPr>
        </p:nvSpPr>
        <p:spPr>
          <a:xfrm>
            <a:off x="6223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370331">
              <a:lnSpc>
                <a:spcPts val="3400"/>
              </a:lnSpc>
              <a:spcBef>
                <a:spcPts val="1200"/>
              </a:spcBef>
              <a:buSzTx/>
              <a:buFontTx/>
              <a:buNone/>
              <a:defRPr b="1" sz="1458">
                <a:latin typeface="Courier"/>
                <a:ea typeface="Courier"/>
                <a:cs typeface="Courier"/>
                <a:sym typeface="Courier"/>
              </a:defRPr>
            </a:pPr>
            <a:r>
              <a:t>压缩</a:t>
            </a:r>
            <a:endParaRPr b="0"/>
          </a:p>
          <a:p>
            <a:pPr marL="0" indent="0" defTabSz="370331">
              <a:lnSpc>
                <a:spcPts val="3000"/>
              </a:lnSpc>
              <a:spcBef>
                <a:spcPts val="1100"/>
              </a:spcBef>
              <a:buSzTx/>
              <a:buFontTx/>
              <a:buNone/>
              <a:defRPr b="1" sz="1458">
                <a:latin typeface="Courier"/>
                <a:ea typeface="Courier"/>
                <a:cs typeface="Courier"/>
                <a:sym typeface="Courier"/>
              </a:defRPr>
            </a:pPr>
            <a:r>
              <a:t>gulp-uglify</a:t>
            </a:r>
            <a:endParaRPr b="0"/>
          </a:p>
          <a:p>
            <a:pPr marL="0" indent="0" defTabSz="370331">
              <a:lnSpc>
                <a:spcPts val="2800"/>
              </a:lnSpc>
              <a:spcBef>
                <a:spcPts val="90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  <a:r>
              <a:t>描述：压缩js文件大小。</a:t>
            </a:r>
          </a:p>
          <a:p>
            <a:pPr marL="0" indent="0" defTabSz="370331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  <a:r>
              <a:t>var uglify = require("gulp-uglify");</a:t>
            </a:r>
          </a:p>
          <a:p>
            <a:pPr marL="0" indent="0" defTabSz="370331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370331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  <a:r>
              <a:t>gulp.src('./hello.js')</a:t>
            </a:r>
          </a:p>
          <a:p>
            <a:pPr marL="0" indent="0" defTabSz="370331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  <a:r>
              <a:t>    .pipe(uglify())                 // 直接压缩hello.js</a:t>
            </a:r>
          </a:p>
          <a:p>
            <a:pPr marL="0" indent="0" defTabSz="370331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.pipe(gulp.dest('./dist'))</a:t>
            </a:r>
          </a:p>
          <a:p>
            <a:pPr marL="0" indent="0" defTabSz="370331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marL="0" indent="0" defTabSz="370331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  <a:r>
              <a:t> gulp.src('./hello.js')</a:t>
            </a:r>
          </a:p>
          <a:p>
            <a:pPr marL="0" indent="0" defTabSz="370331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  <a:r>
              <a:t>    .pipe(uglify({</a:t>
            </a:r>
          </a:p>
          <a:p>
            <a:pPr marL="0" indent="0" defTabSz="370331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  <a:r>
              <a:t>        mangle: true,               // 是否修改变量名，默认为 true</a:t>
            </a:r>
          </a:p>
          <a:p>
            <a:pPr marL="0" indent="0" defTabSz="370331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  <a:r>
              <a:t>        compress: true,             // 是否完全压缩，默认为 true</a:t>
            </a:r>
          </a:p>
          <a:p>
            <a:pPr marL="0" indent="0" defTabSz="370331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  <a:r>
              <a:t>        preserveComments: 'all'     // 保留所有注释</a:t>
            </a:r>
          </a:p>
          <a:p>
            <a:pPr marL="0" indent="0" defTabSz="370331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  <a:r>
              <a:t>    }))</a:t>
            </a:r>
          </a:p>
          <a:p>
            <a:pPr marL="0" indent="0" defTabSz="370331">
              <a:lnSpc>
                <a:spcPts val="2800"/>
              </a:lnSpc>
              <a:spcBef>
                <a:spcPts val="0"/>
              </a:spcBef>
              <a:buSzTx/>
              <a:buFontTx/>
              <a:buNone/>
              <a:defRPr sz="1458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.pipe(gulp.dest('./dist'))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20" name="矩形 4"/>
          <p:cNvSpPr/>
          <p:nvPr/>
        </p:nvSpPr>
        <p:spPr>
          <a:xfrm>
            <a:off x="-10161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矩形 5"/>
          <p:cNvSpPr/>
          <p:nvPr/>
        </p:nvSpPr>
        <p:spPr>
          <a:xfrm>
            <a:off x="2780664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矩形 8"/>
          <p:cNvSpPr/>
          <p:nvPr/>
        </p:nvSpPr>
        <p:spPr>
          <a:xfrm>
            <a:off x="3437254" y="281304"/>
            <a:ext cx="10858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矩形 9"/>
          <p:cNvSpPr/>
          <p:nvPr/>
        </p:nvSpPr>
        <p:spPr>
          <a:xfrm>
            <a:off x="3587750" y="281304"/>
            <a:ext cx="76200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文本框 10"/>
          <p:cNvSpPr txBox="1"/>
          <p:nvPr/>
        </p:nvSpPr>
        <p:spPr>
          <a:xfrm>
            <a:off x="659765" y="175260"/>
            <a:ext cx="2085976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目录介绍</a:t>
            </a:r>
          </a:p>
        </p:txBody>
      </p:sp>
      <p:grpSp>
        <p:nvGrpSpPr>
          <p:cNvPr id="127" name="组合 48"/>
          <p:cNvGrpSpPr/>
          <p:nvPr/>
        </p:nvGrpSpPr>
        <p:grpSpPr>
          <a:xfrm>
            <a:off x="1934845" y="1063625"/>
            <a:ext cx="1059816" cy="1111036"/>
            <a:chOff x="0" y="0"/>
            <a:chExt cx="1059814" cy="1111035"/>
          </a:xfrm>
        </p:grpSpPr>
        <p:pic>
          <p:nvPicPr>
            <p:cNvPr id="125" name="图片 14" descr="图片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258" y="0"/>
              <a:ext cx="1000075" cy="1111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文本框 20"/>
            <p:cNvSpPr txBox="1"/>
            <p:nvPr/>
          </p:nvSpPr>
          <p:spPr>
            <a:xfrm>
              <a:off x="0" y="60160"/>
              <a:ext cx="1059815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130" name="组合 49"/>
          <p:cNvGrpSpPr/>
          <p:nvPr/>
        </p:nvGrpSpPr>
        <p:grpSpPr>
          <a:xfrm>
            <a:off x="1934845" y="2367279"/>
            <a:ext cx="1061086" cy="1034416"/>
            <a:chOff x="0" y="0"/>
            <a:chExt cx="1061085" cy="1034415"/>
          </a:xfrm>
        </p:grpSpPr>
        <p:pic>
          <p:nvPicPr>
            <p:cNvPr id="128" name="图片 15" descr="图片 1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294" y="-1"/>
              <a:ext cx="1001274" cy="10344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文本框 21"/>
            <p:cNvSpPr txBox="1"/>
            <p:nvPr/>
          </p:nvSpPr>
          <p:spPr>
            <a:xfrm>
              <a:off x="-1" y="34329"/>
              <a:ext cx="1061087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33" name="组合 47"/>
          <p:cNvGrpSpPr/>
          <p:nvPr/>
        </p:nvGrpSpPr>
        <p:grpSpPr>
          <a:xfrm>
            <a:off x="1934845" y="3643629"/>
            <a:ext cx="1032511" cy="1094741"/>
            <a:chOff x="0" y="0"/>
            <a:chExt cx="1032510" cy="1094739"/>
          </a:xfrm>
        </p:grpSpPr>
        <p:pic>
          <p:nvPicPr>
            <p:cNvPr id="131" name="图片 16" descr="图片 1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478" y="0"/>
              <a:ext cx="974310" cy="10947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文本框 22"/>
            <p:cNvSpPr txBox="1"/>
            <p:nvPr/>
          </p:nvSpPr>
          <p:spPr>
            <a:xfrm>
              <a:off x="-1" y="36331"/>
              <a:ext cx="1032512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136" name="组合 46"/>
          <p:cNvGrpSpPr/>
          <p:nvPr/>
        </p:nvGrpSpPr>
        <p:grpSpPr>
          <a:xfrm>
            <a:off x="1936114" y="4979670"/>
            <a:ext cx="1031876" cy="1018541"/>
            <a:chOff x="0" y="0"/>
            <a:chExt cx="1031875" cy="1018539"/>
          </a:xfrm>
        </p:grpSpPr>
        <p:pic>
          <p:nvPicPr>
            <p:cNvPr id="134" name="图片 17" descr="图片 1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460" y="0"/>
              <a:ext cx="973710" cy="1018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" name="文本框 23"/>
            <p:cNvSpPr txBox="1"/>
            <p:nvPr/>
          </p:nvSpPr>
          <p:spPr>
            <a:xfrm>
              <a:off x="0" y="55152"/>
              <a:ext cx="1031875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140" name="组合 29"/>
          <p:cNvGrpSpPr/>
          <p:nvPr/>
        </p:nvGrpSpPr>
        <p:grpSpPr>
          <a:xfrm>
            <a:off x="2926714" y="1014094"/>
            <a:ext cx="5300981" cy="1236346"/>
            <a:chOff x="0" y="0"/>
            <a:chExt cx="5300979" cy="1236344"/>
          </a:xfrm>
        </p:grpSpPr>
        <p:pic>
          <p:nvPicPr>
            <p:cNvPr id="137" name="图片 28" descr="图片 2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300980" cy="12363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图片 26" descr="图片 2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5220" y="129993"/>
              <a:ext cx="349412" cy="423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文本框 27"/>
            <p:cNvSpPr txBox="1"/>
            <p:nvPr/>
          </p:nvSpPr>
          <p:spPr>
            <a:xfrm>
              <a:off x="1524227" y="19639"/>
              <a:ext cx="3101342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学习目标</a:t>
              </a:r>
            </a:p>
          </p:txBody>
        </p:sp>
      </p:grpSp>
      <p:grpSp>
        <p:nvGrpSpPr>
          <p:cNvPr id="144" name="组合 30"/>
          <p:cNvGrpSpPr/>
          <p:nvPr/>
        </p:nvGrpSpPr>
        <p:grpSpPr>
          <a:xfrm>
            <a:off x="2926714" y="2315209"/>
            <a:ext cx="5300347" cy="1155049"/>
            <a:chOff x="0" y="0"/>
            <a:chExt cx="5300345" cy="1155047"/>
          </a:xfrm>
        </p:grpSpPr>
        <p:pic>
          <p:nvPicPr>
            <p:cNvPr id="141" name="图片 31" descr="图片 3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5300346" cy="1155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图片 33" descr="图片 3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5078" y="121445"/>
              <a:ext cx="349370" cy="395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文本框 34"/>
            <p:cNvSpPr txBox="1"/>
            <p:nvPr/>
          </p:nvSpPr>
          <p:spPr>
            <a:xfrm>
              <a:off x="1524044" y="18347"/>
              <a:ext cx="3100971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内容</a:t>
              </a:r>
            </a:p>
          </p:txBody>
        </p:sp>
      </p:grpSp>
      <p:grpSp>
        <p:nvGrpSpPr>
          <p:cNvPr id="148" name="组合 35"/>
          <p:cNvGrpSpPr/>
          <p:nvPr/>
        </p:nvGrpSpPr>
        <p:grpSpPr>
          <a:xfrm>
            <a:off x="2926714" y="3623945"/>
            <a:ext cx="5300981" cy="1226031"/>
            <a:chOff x="0" y="0"/>
            <a:chExt cx="5300979" cy="1226030"/>
          </a:xfrm>
        </p:grpSpPr>
        <p:pic>
          <p:nvPicPr>
            <p:cNvPr id="145" name="图片 36" descr="图片 3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300980" cy="12260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图片 38" descr="图片 3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5220" y="128909"/>
              <a:ext cx="349412" cy="4201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文本框 39"/>
            <p:cNvSpPr txBox="1"/>
            <p:nvPr/>
          </p:nvSpPr>
          <p:spPr>
            <a:xfrm>
              <a:off x="1524227" y="19475"/>
              <a:ext cx="3101342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总结回顾</a:t>
              </a:r>
            </a:p>
          </p:txBody>
        </p:sp>
      </p:grpSp>
      <p:grpSp>
        <p:nvGrpSpPr>
          <p:cNvPr id="152" name="组合 40"/>
          <p:cNvGrpSpPr/>
          <p:nvPr/>
        </p:nvGrpSpPr>
        <p:grpSpPr>
          <a:xfrm>
            <a:off x="2926714" y="4979670"/>
            <a:ext cx="5299711" cy="1163964"/>
            <a:chOff x="0" y="0"/>
            <a:chExt cx="5299709" cy="1163962"/>
          </a:xfrm>
        </p:grpSpPr>
        <p:pic>
          <p:nvPicPr>
            <p:cNvPr id="149" name="图片 41" descr="图片 4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299710" cy="11639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图片 43" descr="图片 4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4936" y="122383"/>
              <a:ext cx="349328" cy="398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文本框 44"/>
            <p:cNvSpPr txBox="1"/>
            <p:nvPr/>
          </p:nvSpPr>
          <p:spPr>
            <a:xfrm>
              <a:off x="1523861" y="18489"/>
              <a:ext cx="3100600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2D7FC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练习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ulp-csso…"/>
          <p:cNvSpPr txBox="1"/>
          <p:nvPr>
            <p:ph type="body" idx="1"/>
          </p:nvPr>
        </p:nvSpPr>
        <p:spPr>
          <a:xfrm>
            <a:off x="889000" y="1419225"/>
            <a:ext cx="9602441" cy="435133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6300"/>
              </a:lnSpc>
              <a:spcBef>
                <a:spcPts val="1500"/>
              </a:spcBef>
              <a:buSzTx/>
              <a:buFontTx/>
              <a:buNone/>
              <a:defRPr b="1" sz="22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gulp-csso</a:t>
            </a:r>
          </a:p>
          <a:p>
            <a:pPr marL="0" indent="0" defTabSz="457200">
              <a:lnSpc>
                <a:spcPts val="3900"/>
              </a:lnSpc>
              <a:spcBef>
                <a:spcPts val="250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描述：压缩优化css。</a:t>
            </a: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AA1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59900"/>
                </a:solidFill>
              </a:rPr>
              <a:t>var</a:t>
            </a:r>
            <a:r>
              <a:rPr>
                <a:solidFill>
                  <a:srgbClr val="657B83"/>
                </a:solidFill>
              </a:rPr>
              <a:t> csso = </a:t>
            </a:r>
            <a:r>
              <a:rPr>
                <a:solidFill>
                  <a:srgbClr val="268BD2"/>
                </a:solidFill>
              </a:rPr>
              <a:t>require</a:t>
            </a:r>
            <a:r>
              <a:rPr>
                <a:solidFill>
                  <a:srgbClr val="657B83"/>
                </a:solidFill>
              </a:rPr>
              <a:t>(</a:t>
            </a:r>
            <a:r>
              <a:t>'gulp-csso'</a:t>
            </a:r>
            <a:r>
              <a:rPr>
                <a:solidFill>
                  <a:srgbClr val="657B83"/>
                </a:solidFill>
              </a:rPr>
              <a:t>);</a:t>
            </a: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AA1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57B83"/>
                </a:solidFill>
              </a:rPr>
              <a:t>gulp.src(</a:t>
            </a:r>
            <a:r>
              <a:t>'./css/*.css'</a:t>
            </a:r>
            <a:r>
              <a:rPr>
                <a:solidFill>
                  <a:srgbClr val="657B83"/>
                </a:solidFill>
              </a:rPr>
              <a:t>)</a:t>
            </a:r>
            <a:endParaRPr>
              <a:solidFill>
                <a:srgbClr val="657B83"/>
              </a:solidFill>
            </a:endParaR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.pipe(csso())</a:t>
            </a: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.pipe(gulp.dest(</a:t>
            </a:r>
            <a:r>
              <a:rPr>
                <a:solidFill>
                  <a:srgbClr val="2AA198"/>
                </a:solidFill>
              </a:rPr>
              <a:t>'./dist/css'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ulp-html-minif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700"/>
              </a:lnSpc>
              <a:spcBef>
                <a:spcPts val="1400"/>
              </a:spcBef>
              <a:buSzTx/>
              <a:buFontTx/>
              <a:buNone/>
              <a:defRPr b="1" sz="1800">
                <a:latin typeface="Courier"/>
                <a:ea typeface="Courier"/>
                <a:cs typeface="Courier"/>
                <a:sym typeface="Courier"/>
              </a:defRPr>
            </a:pPr>
            <a:r>
              <a:t>gulp-html-minify</a:t>
            </a:r>
            <a:endParaRPr b="0"/>
          </a:p>
          <a:p>
            <a:pPr marL="0" indent="0" defTabSz="457200">
              <a:lnSpc>
                <a:spcPts val="3500"/>
              </a:lnSpc>
              <a:spcBef>
                <a:spcPts val="120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描述：压缩HTML。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var htmlminify = require('gulp-html-minify');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gulp.src('index.html')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.pipe(htmlminify())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.pipe(gulp.dest('./dist'))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ulp-imagem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700"/>
              </a:lnSpc>
              <a:spcBef>
                <a:spcPts val="1400"/>
              </a:spcBef>
              <a:buSzTx/>
              <a:buFontTx/>
              <a:buNone/>
              <a:defRPr b="1" sz="1800">
                <a:latin typeface="Courier"/>
                <a:ea typeface="Courier"/>
                <a:cs typeface="Courier"/>
                <a:sym typeface="Courier"/>
              </a:defRPr>
            </a:pPr>
            <a:r>
              <a:t>gulp-imagemin</a:t>
            </a:r>
            <a:endParaRPr b="0"/>
          </a:p>
          <a:p>
            <a:pPr marL="0" indent="0" defTabSz="457200">
              <a:lnSpc>
                <a:spcPts val="3500"/>
              </a:lnSpc>
              <a:spcBef>
                <a:spcPts val="120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描述：压缩图片。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var imagemin = require('gulp-imagemin');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gulp.src('./img/*.{jpg,png,gif,ico}')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.pipe(imagemin())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.pipe(gulp.dest('./dist/img'))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ulp-zip…"/>
          <p:cNvSpPr txBox="1"/>
          <p:nvPr>
            <p:ph type="body" idx="1"/>
          </p:nvPr>
        </p:nvSpPr>
        <p:spPr>
          <a:xfrm>
            <a:off x="838200" y="951805"/>
            <a:ext cx="10515600" cy="465286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700"/>
              </a:lnSpc>
              <a:spcBef>
                <a:spcPts val="1400"/>
              </a:spcBef>
              <a:buSzTx/>
              <a:buFontTx/>
              <a:buNone/>
              <a:defRPr b="1" sz="1800">
                <a:latin typeface="Courier"/>
                <a:ea typeface="Courier"/>
                <a:cs typeface="Courier"/>
                <a:sym typeface="Courier"/>
              </a:defRPr>
            </a:pPr>
            <a:r>
              <a:t>gulp-zip</a:t>
            </a:r>
            <a:endParaRPr b="0"/>
          </a:p>
          <a:p>
            <a:pPr marL="0" indent="0" defTabSz="457200">
              <a:lnSpc>
                <a:spcPts val="3500"/>
              </a:lnSpc>
              <a:spcBef>
                <a:spcPts val="120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描述：ZIP压缩文件。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var zip = require('gulp-zip');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gulp.src('./src/*')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.pipe(zip('all.zip'))                   // 压缩成all.zip文件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.pipe(gulp.dest('./dist'))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JS/CSS自动注入…"/>
          <p:cNvSpPr txBox="1"/>
          <p:nvPr>
            <p:ph type="body" idx="1"/>
          </p:nvPr>
        </p:nvSpPr>
        <p:spPr>
          <a:xfrm>
            <a:off x="838200" y="596056"/>
            <a:ext cx="10515600" cy="5665888"/>
          </a:xfrm>
          <a:prstGeom prst="rect">
            <a:avLst/>
          </a:prstGeom>
        </p:spPr>
        <p:txBody>
          <a:bodyPr/>
          <a:lstStyle/>
          <a:p>
            <a:pPr marL="0" indent="0" defTabSz="438911">
              <a:lnSpc>
                <a:spcPts val="4000"/>
              </a:lnSpc>
              <a:spcBef>
                <a:spcPts val="1400"/>
              </a:spcBef>
              <a:buSzTx/>
              <a:buFontTx/>
              <a:buNone/>
              <a:defRPr b="1" sz="1727">
                <a:latin typeface="Courier"/>
                <a:ea typeface="Courier"/>
                <a:cs typeface="Courier"/>
                <a:sym typeface="Courier"/>
              </a:defRPr>
            </a:pPr>
            <a:r>
              <a:t>JS/CSS自动注入</a:t>
            </a:r>
            <a:endParaRPr b="0"/>
          </a:p>
          <a:p>
            <a:pPr marL="0" indent="0" defTabSz="438911">
              <a:lnSpc>
                <a:spcPts val="3600"/>
              </a:lnSpc>
              <a:spcBef>
                <a:spcPts val="1300"/>
              </a:spcBef>
              <a:buSzTx/>
              <a:buFontTx/>
              <a:buNone/>
              <a:defRPr b="1" sz="1727">
                <a:latin typeface="Courier"/>
                <a:ea typeface="Courier"/>
                <a:cs typeface="Courier"/>
                <a:sym typeface="Courier"/>
              </a:defRPr>
            </a:pPr>
            <a:r>
              <a:t>gulp-autoprefixer</a:t>
            </a:r>
            <a:endParaRPr b="0"/>
          </a:p>
          <a:p>
            <a:pPr marL="0" indent="0" defTabSz="438911">
              <a:lnSpc>
                <a:spcPts val="3400"/>
              </a:lnSpc>
              <a:spcBef>
                <a:spcPts val="110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描述：自动为css添加浏览器前缀。</a:t>
            </a: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var autoprefixer = require('gulp-autoprefixer');</a:t>
            </a: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gulp.src('./css/*.css')</a:t>
            </a: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.pipe(autoprefixer())           // 直接添加前缀</a:t>
            </a: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.pipe(gulp.dest('dist'))</a:t>
            </a: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gulp.src('./css/*.css')</a:t>
            </a: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.pipe(autoprefixer({</a:t>
            </a: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    browsers: ['last 2 versions'],      // 浏览器版本</a:t>
            </a: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    cascade：true                       // 美化属性，默认true</a:t>
            </a: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    add: true                           // 是否添加前缀，默认true</a:t>
            </a: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    remove: true                        // 删除过时前缀，默认true</a:t>
            </a: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    flexbox: true                       // 为flexbox属性添加前缀，默认true</a:t>
            </a: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}))</a:t>
            </a:r>
          </a:p>
          <a:p>
            <a:pPr marL="0" indent="0" defTabSz="438911">
              <a:lnSpc>
                <a:spcPts val="3400"/>
              </a:lnSpc>
              <a:spcBef>
                <a:spcPts val="0"/>
              </a:spcBef>
              <a:buSzTx/>
              <a:buFontTx/>
              <a:buNone/>
              <a:defRPr sz="1727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.pipe(gulp.dest('./dist'))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ulp-rev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700"/>
              </a:lnSpc>
              <a:spcBef>
                <a:spcPts val="1400"/>
              </a:spcBef>
              <a:buSzTx/>
              <a:buFontTx/>
              <a:buNone/>
              <a:defRPr b="1" sz="1800">
                <a:latin typeface="Courier"/>
                <a:ea typeface="Courier"/>
                <a:cs typeface="Courier"/>
                <a:sym typeface="Courier"/>
              </a:defRPr>
            </a:pPr>
            <a:r>
              <a:t>gulp-rev</a:t>
            </a:r>
            <a:endParaRPr b="0"/>
          </a:p>
          <a:p>
            <a:pPr marL="0" indent="0" defTabSz="457200">
              <a:lnSpc>
                <a:spcPts val="3500"/>
              </a:lnSpc>
              <a:spcBef>
                <a:spcPts val="120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描述：给静态资源文件名添加hash值:unicorn.css =&gt; unicorn-d41d8cd98f.css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var rev = require('gulp-rev');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gulp.src('./css/*.css')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.pipe(rev())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.pipe(gulp.dest('./dist/css'))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流控制…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420623">
              <a:lnSpc>
                <a:spcPts val="4200"/>
              </a:lnSpc>
              <a:spcBef>
                <a:spcPts val="1300"/>
              </a:spcBef>
              <a:buSzTx/>
              <a:buFontTx/>
              <a:buNone/>
              <a:defRPr b="1" sz="1932">
                <a:latin typeface="Courier"/>
                <a:ea typeface="Courier"/>
                <a:cs typeface="Courier"/>
                <a:sym typeface="Courier"/>
              </a:defRPr>
            </a:pPr>
            <a:r>
              <a:t>流控制</a:t>
            </a:r>
            <a:endParaRPr b="0"/>
          </a:p>
          <a:p>
            <a:pPr marL="0" indent="0" defTabSz="420623">
              <a:lnSpc>
                <a:spcPts val="3700"/>
              </a:lnSpc>
              <a:spcBef>
                <a:spcPts val="1200"/>
              </a:spcBef>
              <a:buSzTx/>
              <a:buFontTx/>
              <a:buNone/>
              <a:defRPr b="1" sz="1932">
                <a:latin typeface="Courier"/>
                <a:ea typeface="Courier"/>
                <a:cs typeface="Courier"/>
                <a:sym typeface="Courier"/>
              </a:defRPr>
            </a:pPr>
            <a:r>
              <a:t>gulp-if</a:t>
            </a:r>
            <a:endParaRPr b="0"/>
          </a:p>
          <a:p>
            <a:pPr marL="0" indent="0" defTabSz="420623">
              <a:lnSpc>
                <a:spcPts val="3600"/>
              </a:lnSpc>
              <a:spcBef>
                <a:spcPts val="1100"/>
              </a:spcBef>
              <a:buSzTx/>
              <a:buFontTx/>
              <a:buNone/>
              <a:defRPr sz="1932">
                <a:latin typeface="Courier"/>
                <a:ea typeface="Courier"/>
                <a:cs typeface="Courier"/>
                <a:sym typeface="Courier"/>
              </a:defRPr>
            </a:pPr>
            <a:r>
              <a:t>描述：有条件地运行一个任务。</a:t>
            </a:r>
          </a:p>
          <a:p>
            <a:pPr marL="0" indent="0" defTabSz="420623">
              <a:lnSpc>
                <a:spcPts val="3600"/>
              </a:lnSpc>
              <a:spcBef>
                <a:spcPts val="0"/>
              </a:spcBef>
              <a:buSzTx/>
              <a:buFontTx/>
              <a:buNone/>
              <a:defRPr sz="1932">
                <a:latin typeface="Courier"/>
                <a:ea typeface="Courier"/>
                <a:cs typeface="Courier"/>
                <a:sym typeface="Courier"/>
              </a:defRPr>
            </a:pPr>
            <a:r>
              <a:t>var gulpif = require('gulp-if');</a:t>
            </a:r>
          </a:p>
          <a:p>
            <a:pPr marL="0" indent="0" defTabSz="420623">
              <a:lnSpc>
                <a:spcPts val="3600"/>
              </a:lnSpc>
              <a:spcBef>
                <a:spcPts val="0"/>
              </a:spcBef>
              <a:buSzTx/>
              <a:buFontTx/>
              <a:buNone/>
              <a:defRPr sz="1932">
                <a:latin typeface="Courier"/>
                <a:ea typeface="Courier"/>
                <a:cs typeface="Courier"/>
                <a:sym typeface="Courier"/>
              </a:defRPr>
            </a:pPr>
            <a:r>
              <a:t>var uglify = require('gulp-uglify');</a:t>
            </a:r>
          </a:p>
          <a:p>
            <a:pPr marL="0" indent="0" defTabSz="420623">
              <a:lnSpc>
                <a:spcPts val="3600"/>
              </a:lnSpc>
              <a:spcBef>
                <a:spcPts val="0"/>
              </a:spcBef>
              <a:buSzTx/>
              <a:buFontTx/>
              <a:buNone/>
              <a:defRPr sz="1932">
                <a:latin typeface="Courier"/>
                <a:ea typeface="Courier"/>
                <a:cs typeface="Courier"/>
                <a:sym typeface="Courier"/>
              </a:defRPr>
            </a:pPr>
            <a:r>
              <a:t>var concat = require('gulp-concat');</a:t>
            </a:r>
          </a:p>
          <a:p>
            <a:pPr marL="0" indent="0" defTabSz="420623">
              <a:lnSpc>
                <a:spcPts val="3600"/>
              </a:lnSpc>
              <a:spcBef>
                <a:spcPts val="0"/>
              </a:spcBef>
              <a:buSzTx/>
              <a:buFontTx/>
              <a:buNone/>
              <a:defRPr sz="1932">
                <a:latin typeface="Courier"/>
                <a:ea typeface="Courier"/>
                <a:cs typeface="Courier"/>
                <a:sym typeface="Courier"/>
              </a:defRPr>
            </a:pPr>
            <a:r>
              <a:t>var condition = true; </a:t>
            </a:r>
          </a:p>
          <a:p>
            <a:pPr marL="0" indent="0" defTabSz="420623">
              <a:lnSpc>
                <a:spcPts val="3600"/>
              </a:lnSpc>
              <a:spcBef>
                <a:spcPts val="0"/>
              </a:spcBef>
              <a:buSzTx/>
              <a:buFontTx/>
              <a:buNone/>
              <a:defRPr sz="1932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20623">
              <a:lnSpc>
                <a:spcPts val="3600"/>
              </a:lnSpc>
              <a:spcBef>
                <a:spcPts val="0"/>
              </a:spcBef>
              <a:buSzTx/>
              <a:buFontTx/>
              <a:buNone/>
              <a:defRPr sz="1932">
                <a:latin typeface="Courier"/>
                <a:ea typeface="Courier"/>
                <a:cs typeface="Courier"/>
                <a:sym typeface="Courier"/>
              </a:defRPr>
            </a:pPr>
            <a:r>
              <a:t>gulp.src('./js/*.js')</a:t>
            </a:r>
          </a:p>
          <a:p>
            <a:pPr marL="0" indent="0" defTabSz="420623">
              <a:lnSpc>
                <a:spcPts val="3600"/>
              </a:lnSpc>
              <a:spcBef>
                <a:spcPts val="0"/>
              </a:spcBef>
              <a:buSzTx/>
              <a:buFontTx/>
              <a:buNone/>
              <a:defRPr sz="1932">
                <a:latin typeface="Courier"/>
                <a:ea typeface="Courier"/>
                <a:cs typeface="Courier"/>
                <a:sym typeface="Courier"/>
              </a:defRPr>
            </a:pPr>
            <a:r>
              <a:t>    .pipe(gulpif(condition, uglify(), concat('all.js')))  // condition为true时执行uglify(), else 执行concat('all.js')</a:t>
            </a:r>
          </a:p>
          <a:p>
            <a:pPr marL="0" indent="0" defTabSz="420623">
              <a:lnSpc>
                <a:spcPts val="3600"/>
              </a:lnSpc>
              <a:spcBef>
                <a:spcPts val="0"/>
              </a:spcBef>
              <a:buSzTx/>
              <a:buFontTx/>
              <a:buNone/>
              <a:defRPr sz="1932">
                <a:latin typeface="Courier"/>
                <a:ea typeface="Courier"/>
                <a:cs typeface="Courier"/>
                <a:sym typeface="Courier"/>
              </a:defRPr>
            </a:pPr>
            <a:r>
              <a:t>    .pipe(gulp.dest('./dist/'));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3434079"/>
            <a:ext cx="12212956" cy="251841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文本框 4"/>
          <p:cNvSpPr txBox="1"/>
          <p:nvPr/>
        </p:nvSpPr>
        <p:spPr>
          <a:xfrm>
            <a:off x="3252153" y="1640839"/>
            <a:ext cx="569595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6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THANKS</a:t>
            </a:r>
          </a:p>
        </p:txBody>
      </p:sp>
      <p:sp>
        <p:nvSpPr>
          <p:cNvPr id="252" name="文本框 14"/>
          <p:cNvSpPr txBox="1"/>
          <p:nvPr/>
        </p:nvSpPr>
        <p:spPr>
          <a:xfrm>
            <a:off x="3918584" y="2598420"/>
            <a:ext cx="43630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253" name="文本框 7"/>
          <p:cNvSpPr txBox="1"/>
          <p:nvPr/>
        </p:nvSpPr>
        <p:spPr>
          <a:xfrm>
            <a:off x="2718753" y="3888740"/>
            <a:ext cx="676275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本课程版权归积云教育独家所有</a:t>
            </a:r>
          </a:p>
        </p:txBody>
      </p:sp>
      <p:sp>
        <p:nvSpPr>
          <p:cNvPr id="254" name="文本框 8"/>
          <p:cNvSpPr txBox="1"/>
          <p:nvPr/>
        </p:nvSpPr>
        <p:spPr>
          <a:xfrm>
            <a:off x="3471228" y="4879340"/>
            <a:ext cx="52578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未经书面同意私自录制、转载等行为均属违法行为</a:t>
            </a:r>
          </a:p>
        </p:txBody>
      </p:sp>
      <p:sp>
        <p:nvSpPr>
          <p:cNvPr id="255" name="文本框 9"/>
          <p:cNvSpPr txBox="1"/>
          <p:nvPr/>
        </p:nvSpPr>
        <p:spPr>
          <a:xfrm>
            <a:off x="3471228" y="5225415"/>
            <a:ext cx="52578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积云教育将保留所有追责权利</a:t>
            </a:r>
          </a:p>
        </p:txBody>
      </p:sp>
      <p:sp>
        <p:nvSpPr>
          <p:cNvPr id="256" name="直接连接符 10"/>
          <p:cNvSpPr/>
          <p:nvPr/>
        </p:nvSpPr>
        <p:spPr>
          <a:xfrm>
            <a:off x="2547303" y="4603115"/>
            <a:ext cx="7105651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56" name="矩形 4"/>
          <p:cNvSpPr/>
          <p:nvPr/>
        </p:nvSpPr>
        <p:spPr>
          <a:xfrm>
            <a:off x="-10161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矩形 5"/>
          <p:cNvSpPr/>
          <p:nvPr/>
        </p:nvSpPr>
        <p:spPr>
          <a:xfrm>
            <a:off x="2780664" y="281304"/>
            <a:ext cx="61277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矩形 8"/>
          <p:cNvSpPr/>
          <p:nvPr/>
        </p:nvSpPr>
        <p:spPr>
          <a:xfrm>
            <a:off x="3437254" y="281304"/>
            <a:ext cx="108586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矩形 9"/>
          <p:cNvSpPr/>
          <p:nvPr/>
        </p:nvSpPr>
        <p:spPr>
          <a:xfrm>
            <a:off x="3587750" y="281304"/>
            <a:ext cx="76200" cy="466726"/>
          </a:xfrm>
          <a:prstGeom prst="rect">
            <a:avLst/>
          </a:prstGeom>
          <a:solidFill>
            <a:srgbClr val="2C7FC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文本框 10"/>
          <p:cNvSpPr txBox="1"/>
          <p:nvPr/>
        </p:nvSpPr>
        <p:spPr>
          <a:xfrm>
            <a:off x="659765" y="175260"/>
            <a:ext cx="2085976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学习目标</a:t>
            </a:r>
          </a:p>
        </p:txBody>
      </p:sp>
      <p:sp>
        <p:nvSpPr>
          <p:cNvPr id="161" name="文本框 65"/>
          <p:cNvSpPr txBox="1"/>
          <p:nvPr/>
        </p:nvSpPr>
        <p:spPr>
          <a:xfrm>
            <a:off x="3700145" y="375284"/>
            <a:ext cx="232537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1.1</a:t>
            </a:r>
            <a:r>
              <a:t>知识目标</a:t>
            </a:r>
          </a:p>
        </p:txBody>
      </p:sp>
      <p:sp>
        <p:nvSpPr>
          <p:cNvPr id="162" name="文本框 2"/>
          <p:cNvSpPr txBox="1"/>
          <p:nvPr/>
        </p:nvSpPr>
        <p:spPr>
          <a:xfrm>
            <a:off x="819895" y="1412185"/>
            <a:ext cx="6231892" cy="480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2E75B6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t>1</a:t>
            </a:r>
            <a:r>
              <a:t>、什么是</a:t>
            </a:r>
            <a:r>
              <a:t>gulp</a:t>
            </a:r>
            <a:r>
              <a:t>？</a:t>
            </a:r>
          </a:p>
          <a:p>
            <a:pPr>
              <a:lnSpc>
                <a:spcPct val="150000"/>
              </a:lnSpc>
              <a:defRPr sz="2400">
                <a:solidFill>
                  <a:srgbClr val="2E75B6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t>2</a:t>
            </a:r>
            <a:r>
              <a:t>、安装</a:t>
            </a:r>
            <a:r>
              <a:t>gulp</a:t>
            </a:r>
          </a:p>
          <a:p>
            <a:pPr>
              <a:lnSpc>
                <a:spcPct val="150000"/>
              </a:lnSpc>
              <a:defRPr sz="2400">
                <a:solidFill>
                  <a:srgbClr val="2E75B6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t>3、</a:t>
            </a:r>
            <a:r>
              <a:t>gulp</a:t>
            </a:r>
            <a:r>
              <a:t>核心</a:t>
            </a:r>
            <a:r>
              <a:t>API</a:t>
            </a:r>
          </a:p>
          <a:p>
            <a:pPr>
              <a:lnSpc>
                <a:spcPct val="150000"/>
              </a:lnSpc>
              <a:defRPr sz="2400">
                <a:solidFill>
                  <a:srgbClr val="2E75B6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t>4</a:t>
            </a:r>
            <a:r>
              <a:t>、创建</a:t>
            </a:r>
            <a:r>
              <a:t>gulp</a:t>
            </a:r>
            <a:r>
              <a:t>项目</a:t>
            </a:r>
          </a:p>
          <a:p>
            <a:pPr>
              <a:lnSpc>
                <a:spcPct val="150000"/>
              </a:lnSpc>
              <a:defRPr sz="2400">
                <a:solidFill>
                  <a:srgbClr val="2E75B6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t>5、</a:t>
            </a:r>
            <a:r>
              <a:rPr>
                <a:solidFill>
                  <a:schemeClr val="accent5"/>
                </a:solidFill>
              </a:rPr>
              <a:t>gulp常用插件</a:t>
            </a:r>
            <a:endParaRPr b="1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50000"/>
              </a:lnSpc>
              <a:defRPr b="1" sz="2400">
                <a:solidFill>
                  <a:schemeClr val="accent5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66" name="标题 2"/>
          <p:cNvSpPr txBox="1"/>
          <p:nvPr>
            <p:ph type="title"/>
          </p:nvPr>
        </p:nvSpPr>
        <p:spPr>
          <a:xfrm>
            <a:off x="604740" y="378377"/>
            <a:ext cx="6483351" cy="653416"/>
          </a:xfrm>
          <a:prstGeom prst="rect">
            <a:avLst/>
          </a:prstGeom>
        </p:spPr>
        <p:txBody>
          <a:bodyPr/>
          <a:lstStyle/>
          <a:p>
            <a:pPr defTabSz="594359">
              <a:defRPr sz="3120"/>
            </a:pPr>
            <a:r>
              <a:t> </a:t>
            </a:r>
            <a:r>
              <a:rPr b="1">
                <a:solidFill>
                  <a:schemeClr val="accent5"/>
                </a:solidFill>
              </a:rPr>
              <a:t>一、</a:t>
            </a:r>
            <a:r>
              <a:rPr>
                <a:solidFill>
                  <a:schemeClr val="accent5"/>
                </a:solidFill>
              </a:rPr>
              <a:t>gulp</a:t>
            </a:r>
            <a:r>
              <a:rPr b="1">
                <a:solidFill>
                  <a:schemeClr val="accent5"/>
                </a:solidFill>
              </a:rPr>
              <a:t>简介</a:t>
            </a:r>
          </a:p>
        </p:txBody>
      </p:sp>
      <p:sp>
        <p:nvSpPr>
          <p:cNvPr id="167" name="文本框 1"/>
          <p:cNvSpPr txBox="1"/>
          <p:nvPr/>
        </p:nvSpPr>
        <p:spPr>
          <a:xfrm>
            <a:off x="577850" y="1202689"/>
            <a:ext cx="9833124" cy="466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2400">
                <a:solidFill>
                  <a:schemeClr val="accent5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1</a:t>
            </a:r>
            <a:r>
              <a:t>、什么是</a:t>
            </a:r>
            <a:r>
              <a:t>gulp?</a:t>
            </a:r>
          </a:p>
          <a:p>
            <a:pPr>
              <a:lnSpc>
                <a:spcPct val="130000"/>
              </a:lnSpc>
              <a:defRPr sz="2400">
                <a:solidFill>
                  <a:schemeClr val="accent5"/>
                </a:solidFill>
              </a:defRPr>
            </a:pPr>
            <a:r>
              <a:t>Gulp</a:t>
            </a:r>
            <a:r>
              <a:t>是基于</a:t>
            </a:r>
            <a:r>
              <a:t>node</a:t>
            </a:r>
            <a:r>
              <a:t>的一个构建工具（自动任务运行器），开发者可以使用它构建自动化工作流程（前端集成开发环境），一些常见，重复的任务，例如：网页自动刷新、</a:t>
            </a:r>
            <a:r>
              <a:t>css</a:t>
            </a:r>
            <a:r>
              <a:t>预处理、代码检测、图片压缩等等</a:t>
            </a:r>
            <a:r>
              <a:t>...</a:t>
            </a:r>
            <a:r>
              <a:t>只需要简单的命令就能全部完成。使用它可以简化工作，让你把工作重点放在功能开发上，同时减少人为失误，提高开发效率和质量</a:t>
            </a:r>
          </a:p>
          <a:p>
            <a:pPr>
              <a:lnSpc>
                <a:spcPct val="130000"/>
              </a:lnSpc>
              <a:defRPr sz="2400">
                <a:solidFill>
                  <a:schemeClr val="accent5"/>
                </a:solidFill>
              </a:defRPr>
            </a:pPr>
          </a:p>
          <a:p>
            <a:pPr>
              <a:lnSpc>
                <a:spcPct val="130000"/>
              </a:lnSpc>
              <a:defRPr sz="2400">
                <a:solidFill>
                  <a:schemeClr val="accent5"/>
                </a:solidFill>
                <a:latin typeface="宋体"/>
                <a:ea typeface="宋体"/>
                <a:cs typeface="宋体"/>
                <a:sym typeface="宋体"/>
              </a:defRPr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10161" y="6383020"/>
            <a:ext cx="1220216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71" name="标题 2"/>
          <p:cNvSpPr txBox="1"/>
          <p:nvPr>
            <p:ph type="title"/>
          </p:nvPr>
        </p:nvSpPr>
        <p:spPr>
          <a:xfrm>
            <a:off x="843280" y="365125"/>
            <a:ext cx="6483351" cy="653416"/>
          </a:xfrm>
          <a:prstGeom prst="rect">
            <a:avLst/>
          </a:prstGeom>
        </p:spPr>
        <p:txBody>
          <a:bodyPr/>
          <a:lstStyle/>
          <a:p>
            <a:pPr defTabSz="896111">
              <a:defRPr b="1" sz="3136">
                <a:solidFill>
                  <a:srgbClr val="2C7FC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四、安装</a:t>
            </a:r>
            <a:r>
              <a:t>gulp</a:t>
            </a:r>
          </a:p>
        </p:txBody>
      </p:sp>
      <p:sp>
        <p:nvSpPr>
          <p:cNvPr id="172" name="内容占位符 3"/>
          <p:cNvSpPr txBox="1"/>
          <p:nvPr>
            <p:ph type="body" idx="1"/>
          </p:nvPr>
        </p:nvSpPr>
        <p:spPr>
          <a:xfrm>
            <a:off x="979584" y="1056915"/>
            <a:ext cx="9973310" cy="561086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300"/>
              </a:lnSpc>
              <a:spcBef>
                <a:spcPts val="2500"/>
              </a:spcBef>
              <a:buSzTx/>
              <a:buFontTx/>
              <a:buNone/>
              <a:defRPr sz="21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安装Gulp之前，你要先安装Node.</a:t>
            </a:r>
            <a:br/>
            <a:r>
              <a:t>安装好Node后，用以下命令安装Gulp</a:t>
            </a:r>
          </a:p>
          <a:p>
            <a:pPr marL="0" indent="0" defTabSz="457200">
              <a:lnSpc>
                <a:spcPts val="42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npm install gulp -g</a:t>
            </a:r>
            <a:endParaRPr sz="1300"/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npm install</a:t>
            </a:r>
            <a:r>
              <a:t> npm会安装Gulp到电脑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-g</a:t>
            </a:r>
            <a:r>
              <a:t>参数表示全局安装，可以在系统任务目录下运行</a:t>
            </a: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gulp</a:t>
            </a:r>
            <a:endParaRPr sz="13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创建Gulp项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spcBef>
                <a:spcPts val="1500"/>
              </a:spcBef>
              <a:defRPr b="1" sz="24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创建Gulp项目</a:t>
            </a:r>
          </a:p>
        </p:txBody>
      </p:sp>
      <p:sp>
        <p:nvSpPr>
          <p:cNvPr id="175" name="创建一个名为gulpdemo的目录，在目录下运行npm in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创建一个名为</a:t>
            </a:r>
            <a:r>
              <a:t>gulpdemo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的目录，在目录下运行</a:t>
            </a:r>
            <a:r>
              <a:t>npm init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mkdir gulpdemo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68BD2"/>
                </a:solidFill>
              </a:rPr>
              <a:t>cd</a:t>
            </a:r>
            <a:r>
              <a:t> gulpdemo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npm init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pm init会在项目下创建一个package.json文件，以保存项目相关信息，如项目名，项目依赖包等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npm init</a:t>
            </a:r>
            <a:r>
              <a:t>会在项目下创建一个</a:t>
            </a: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package.json</a:t>
            </a:r>
            <a:r>
              <a:t>文件，以保存项目相关信息，如项目名，项目依赖包等。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根据</a:t>
            </a:r>
            <a:r>
              <a:t>npm init</a:t>
            </a:r>
            <a:r>
              <a:rPr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rPr>
              <a:t>的提示生成</a:t>
            </a:r>
            <a:r>
              <a:t>package.json</a:t>
            </a:r>
          </a:p>
          <a:p>
            <a:pPr marL="0" indent="0" defTabSz="457200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pic>
        <p:nvPicPr>
          <p:cNvPr id="1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900" y="3308350"/>
            <a:ext cx="7823200" cy="308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安装gulp依赖包到项目中…"/>
          <p:cNvSpPr txBox="1"/>
          <p:nvPr>
            <p:ph type="body" idx="1"/>
          </p:nvPr>
        </p:nvSpPr>
        <p:spPr>
          <a:xfrm>
            <a:off x="838200" y="273397"/>
            <a:ext cx="10515600" cy="5903566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安装gulp依赖包到项目中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npm install gulp --save-dev</a:t>
            </a: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这次我们只是把gulp安装到项目目录，而不是全局。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--save-dev</a:t>
            </a:r>
            <a:r>
              <a:t>会增加开发依赖(dev dependency)配置到</a:t>
            </a:r>
            <a:r>
              <a:rPr>
                <a:solidFill>
                  <a:srgbClr val="657B83"/>
                </a:solidFill>
                <a:latin typeface="Menlo"/>
                <a:ea typeface="Menlo"/>
                <a:cs typeface="Menlo"/>
                <a:sym typeface="Menlo"/>
              </a:rPr>
              <a:t>package.json</a:t>
            </a:r>
            <a:endParaRPr>
              <a:solidFill>
                <a:srgbClr val="657B83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2F2F2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657B83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pic>
        <p:nvPicPr>
          <p:cNvPr id="18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900" y="2571750"/>
            <a:ext cx="7645400" cy="387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