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60" r:id="rId7"/>
    <p:sldId id="347" r:id="rId8"/>
    <p:sldId id="401" r:id="rId9"/>
    <p:sldId id="402" r:id="rId10"/>
    <p:sldId id="403" r:id="rId11"/>
    <p:sldId id="404" r:id="rId12"/>
    <p:sldId id="405" r:id="rId13"/>
    <p:sldId id="406" r:id="rId14"/>
    <p:sldId id="407" r:id="rId15"/>
    <p:sldId id="408" r:id="rId16"/>
    <p:sldId id="295" r:id="rId17"/>
    <p:sldId id="379" r:id="rId18"/>
    <p:sldId id="264"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7FC2"/>
    <a:srgbClr val="2D7FC2"/>
    <a:srgbClr val="333333"/>
    <a:srgbClr val="0F627C"/>
    <a:srgbClr val="2E7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pic>
        <p:nvPicPr>
          <p:cNvPr id="65" name="图片 64" descr="PPT模板3"/>
          <p:cNvPicPr>
            <a:picLocks noChangeAspect="1"/>
          </p:cNvPicPr>
          <p:nvPr userDrawn="1"/>
        </p:nvPicPr>
        <p:blipFill>
          <a:blip r:embed="rId11"/>
          <a:stretch>
            <a:fillRect/>
          </a:stretch>
        </p:blipFill>
        <p:spPr>
          <a:xfrm>
            <a:off x="-4445" y="-3810"/>
            <a:ext cx="12201525" cy="68630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1" name="图片 10" descr="PPT模板"/>
          <p:cNvPicPr>
            <a:picLocks noChangeAspect="1"/>
          </p:cNvPicPr>
          <p:nvPr/>
        </p:nvPicPr>
        <p:blipFill>
          <a:blip r:embed="rId1"/>
          <a:stretch>
            <a:fillRect/>
          </a:stretch>
        </p:blipFill>
        <p:spPr>
          <a:xfrm>
            <a:off x="4775835" y="605155"/>
            <a:ext cx="1927225" cy="2186305"/>
          </a:xfrm>
          <a:prstGeom prst="rect">
            <a:avLst/>
          </a:prstGeom>
        </p:spPr>
      </p:pic>
      <p:pic>
        <p:nvPicPr>
          <p:cNvPr id="10" name="图片 9" descr="PPT模板"/>
          <p:cNvPicPr>
            <a:picLocks noChangeAspect="1"/>
          </p:cNvPicPr>
          <p:nvPr/>
        </p:nvPicPr>
        <p:blipFill>
          <a:blip r:embed="rId2"/>
          <a:stretch>
            <a:fillRect/>
          </a:stretch>
        </p:blipFill>
        <p:spPr>
          <a:xfrm>
            <a:off x="5166360" y="556895"/>
            <a:ext cx="2404298" cy="2646000"/>
          </a:xfrm>
          <a:prstGeom prst="rect">
            <a:avLst/>
          </a:prstGeom>
        </p:spPr>
      </p:pic>
      <p:pic>
        <p:nvPicPr>
          <p:cNvPr id="6" name="图片 5" descr="PPT模板"/>
          <p:cNvPicPr>
            <a:picLocks noChangeAspect="1"/>
          </p:cNvPicPr>
          <p:nvPr/>
        </p:nvPicPr>
        <p:blipFill>
          <a:blip r:embed="rId3"/>
          <a:stretch>
            <a:fillRect/>
          </a:stretch>
        </p:blipFill>
        <p:spPr>
          <a:xfrm>
            <a:off x="-6350" y="3434080"/>
            <a:ext cx="12212955" cy="2518410"/>
          </a:xfrm>
          <a:prstGeom prst="rect">
            <a:avLst/>
          </a:prstGeom>
        </p:spPr>
      </p:pic>
      <p:pic>
        <p:nvPicPr>
          <p:cNvPr id="9" name="图片 8" descr="PPT模板"/>
          <p:cNvPicPr>
            <a:picLocks noChangeAspect="1"/>
          </p:cNvPicPr>
          <p:nvPr/>
        </p:nvPicPr>
        <p:blipFill>
          <a:blip r:embed="rId4"/>
          <a:stretch>
            <a:fillRect/>
          </a:stretch>
        </p:blipFill>
        <p:spPr>
          <a:xfrm>
            <a:off x="3367723" y="4547235"/>
            <a:ext cx="5464810" cy="634365"/>
          </a:xfrm>
          <a:prstGeom prst="rect">
            <a:avLst/>
          </a:prstGeom>
        </p:spPr>
      </p:pic>
      <p:pic>
        <p:nvPicPr>
          <p:cNvPr id="8" name="图片 7" descr="PPT模板"/>
          <p:cNvPicPr>
            <a:picLocks noChangeAspect="1"/>
          </p:cNvPicPr>
          <p:nvPr/>
        </p:nvPicPr>
        <p:blipFill>
          <a:blip r:embed="rId5"/>
          <a:stretch>
            <a:fillRect/>
          </a:stretch>
        </p:blipFill>
        <p:spPr>
          <a:xfrm>
            <a:off x="3383280" y="4578350"/>
            <a:ext cx="619125" cy="641985"/>
          </a:xfrm>
          <a:prstGeom prst="rect">
            <a:avLst/>
          </a:prstGeom>
        </p:spPr>
      </p:pic>
      <p:pic>
        <p:nvPicPr>
          <p:cNvPr id="12" name="图片 11" descr="PPT模板"/>
          <p:cNvPicPr>
            <a:picLocks noChangeAspect="1"/>
          </p:cNvPicPr>
          <p:nvPr/>
        </p:nvPicPr>
        <p:blipFill>
          <a:blip r:embed="rId6"/>
          <a:stretch>
            <a:fillRect/>
          </a:stretch>
        </p:blipFill>
        <p:spPr>
          <a:xfrm>
            <a:off x="5338445" y="2193925"/>
            <a:ext cx="1947545" cy="153035"/>
          </a:xfrm>
          <a:prstGeom prst="rect">
            <a:avLst/>
          </a:prstGeom>
        </p:spPr>
      </p:pic>
      <p:pic>
        <p:nvPicPr>
          <p:cNvPr id="13" name="图片 12" descr="PPT模板"/>
          <p:cNvPicPr>
            <a:picLocks noChangeAspect="1"/>
          </p:cNvPicPr>
          <p:nvPr/>
        </p:nvPicPr>
        <p:blipFill>
          <a:blip r:embed="rId7"/>
          <a:stretch>
            <a:fillRect/>
          </a:stretch>
        </p:blipFill>
        <p:spPr>
          <a:xfrm>
            <a:off x="5351780" y="960755"/>
            <a:ext cx="1915795" cy="1158240"/>
          </a:xfrm>
          <a:prstGeom prst="rect">
            <a:avLst/>
          </a:prstGeom>
        </p:spPr>
      </p:pic>
      <p:sp>
        <p:nvSpPr>
          <p:cNvPr id="14" name="文本框 13"/>
          <p:cNvSpPr txBox="1"/>
          <p:nvPr/>
        </p:nvSpPr>
        <p:spPr>
          <a:xfrm>
            <a:off x="4776153" y="3585845"/>
            <a:ext cx="2647950" cy="842010"/>
          </a:xfrm>
          <a:prstGeom prst="rect">
            <a:avLst/>
          </a:prstGeom>
          <a:noFill/>
        </p:spPr>
        <p:txBody>
          <a:bodyPr wrap="square" rtlCol="0">
            <a:spAutoFit/>
          </a:bodyPr>
          <a:p>
            <a:pPr algn="ctr"/>
            <a:r>
              <a:rPr lang="zh-CN" altLang="en-US" sz="4600" b="1">
                <a:solidFill>
                  <a:schemeClr val="bg1"/>
                </a:solidFill>
                <a:latin typeface="微软雅黑" panose="020B0503020204020204" charset="-122"/>
                <a:ea typeface="微软雅黑" panose="020B0503020204020204" charset="-122"/>
              </a:rPr>
              <a:t>积云教育</a:t>
            </a:r>
            <a:endParaRPr lang="zh-CN" altLang="en-US" sz="4600" b="1">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3918585" y="4493895"/>
            <a:ext cx="4363085" cy="808990"/>
          </a:xfrm>
          <a:prstGeom prst="rect">
            <a:avLst/>
          </a:prstGeom>
          <a:noFill/>
        </p:spPr>
        <p:txBody>
          <a:bodyPr wrap="square" rtlCol="0">
            <a:spAutoFit/>
          </a:bodyPr>
          <a:p>
            <a:pPr algn="ctr"/>
            <a:r>
              <a:rPr lang="en-US" altLang="zh-CN" sz="4400">
                <a:solidFill>
                  <a:schemeClr val="bg1"/>
                </a:solidFill>
                <a:latin typeface="微软雅黑" panose="020B0503020204020204" charset="-122"/>
                <a:ea typeface="微软雅黑" panose="020B0503020204020204" charset="-122"/>
              </a:rPr>
              <a:t>www.usian.cn</a:t>
            </a:r>
            <a:endParaRPr lang="en-US" altLang="zh-CN" sz="440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3. position</a:t>
            </a:r>
            <a:r>
              <a:rPr lang="zh-CN" altLang="en-US" sz="3200" b="1">
                <a:solidFill>
                  <a:srgbClr val="2C7FC2"/>
                </a:solidFill>
                <a:latin typeface="微软雅黑" panose="020B0503020204020204" charset="-122"/>
                <a:ea typeface="微软雅黑" panose="020B0503020204020204" charset="-122"/>
                <a:cs typeface="+mn-cs"/>
                <a:sym typeface="+mn-ea"/>
              </a:rPr>
              <a:t>属性</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708660" y="1202690"/>
            <a:ext cx="10857865" cy="2861310"/>
          </a:xfrm>
          <a:prstGeom prst="rect">
            <a:avLst/>
          </a:prstGeom>
          <a:noFill/>
        </p:spPr>
        <p:txBody>
          <a:bodyPr wrap="square" rtlCol="0" anchor="t">
            <a:spAutoFit/>
          </a:bodyPr>
          <a:p>
            <a:pPr lvl="1" fontAlgn="auto">
              <a:lnSpc>
                <a:spcPct val="150000"/>
              </a:lnSpc>
            </a:pPr>
            <a:r>
              <a:rPr lang="en-US" altLang="zh-CN" sz="2400" b="1" dirty="0">
                <a:solidFill>
                  <a:schemeClr val="accent1">
                    <a:lumMod val="75000"/>
                  </a:schemeClr>
                </a:solidFill>
                <a:latin typeface="宋体" panose="02010600030101010101" pitchFamily="2" charset="-122"/>
                <a:ea typeface="宋体" panose="02010600030101010101" pitchFamily="2" charset="-122"/>
                <a:sym typeface="+mn-ea"/>
              </a:rPr>
              <a:t>2.偏移属性</a:t>
            </a:r>
            <a:endParaRPr lang="en-US" altLang="zh-CN" sz="2400" b="1" dirty="0">
              <a:solidFill>
                <a:schemeClr val="accent1">
                  <a:lumMod val="75000"/>
                </a:schemeClr>
              </a:solidFill>
              <a:latin typeface="宋体" panose="02010600030101010101" pitchFamily="2" charset="-122"/>
              <a:ea typeface="宋体" panose="02010600030101010101" pitchFamily="2" charset="-122"/>
              <a:sym typeface="+mn-ea"/>
            </a:endParaRPr>
          </a:p>
          <a:p>
            <a:pPr lvl="2" fontAlgn="auto">
              <a:lnSpc>
                <a:spcPct val="150000"/>
              </a:lnSpc>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top 定义了一个定位元素的上外边距边界与其包含块上边界之间的偏移。 </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lvl="2" fontAlgn="auto">
              <a:lnSpc>
                <a:spcPct val="150000"/>
              </a:lnSpc>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right 定义了定位元素右外边距边界与其包含块右边界之间的偏移。 </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lvl="2" fontAlgn="auto">
              <a:lnSpc>
                <a:spcPct val="150000"/>
              </a:lnSpc>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bottom 定义了定位元素下外边距边界与其包含块下边界之间的偏移。 </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lvl="2" fontAlgn="auto">
              <a:lnSpc>
                <a:spcPct val="150000"/>
              </a:lnSpc>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left 定义了定位元素左外边距边界与其包含块左边界之间的偏移。</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3. position</a:t>
            </a:r>
            <a:r>
              <a:rPr lang="zh-CN" altLang="en-US" sz="3200" b="1">
                <a:solidFill>
                  <a:srgbClr val="2C7FC2"/>
                </a:solidFill>
                <a:latin typeface="微软雅黑" panose="020B0503020204020204" charset="-122"/>
                <a:ea typeface="微软雅黑" panose="020B0503020204020204" charset="-122"/>
                <a:cs typeface="+mn-cs"/>
                <a:sym typeface="+mn-ea"/>
              </a:rPr>
              <a:t>属性</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930910" y="1202690"/>
            <a:ext cx="10635615" cy="4728210"/>
          </a:xfrm>
          <a:prstGeom prst="rect">
            <a:avLst/>
          </a:prstGeom>
          <a:noFill/>
        </p:spPr>
        <p:txBody>
          <a:bodyPr wrap="square" rtlCol="0" anchor="t">
            <a:spAutoFit/>
          </a:bodyPr>
          <a:p>
            <a:pPr algn="l">
              <a:lnSpc>
                <a:spcPct val="130000"/>
              </a:lnSpc>
              <a:spcBef>
                <a:spcPts val="500"/>
              </a:spcBef>
              <a:spcAft>
                <a:spcPts val="0"/>
              </a:spcAft>
            </a:pPr>
            <a:r>
              <a:rPr lang="en-US" altLang="zh-CN" sz="2400" b="1" dirty="0">
                <a:solidFill>
                  <a:schemeClr val="accent1"/>
                </a:solidFill>
                <a:latin typeface="微软雅黑" panose="020B0503020204020204" charset="-122"/>
                <a:ea typeface="微软雅黑" panose="020B0503020204020204" charset="-122"/>
                <a:sym typeface="+mn-ea"/>
              </a:rPr>
              <a:t>         </a:t>
            </a:r>
            <a:r>
              <a:rPr lang="zh-CN" altLang="en-US" sz="2400" b="1" dirty="0">
                <a:solidFill>
                  <a:schemeClr val="accent1"/>
                </a:solidFill>
                <a:latin typeface="微软雅黑" panose="020B0503020204020204" charset="-122"/>
                <a:ea typeface="微软雅黑" panose="020B0503020204020204" charset="-122"/>
                <a:sym typeface="+mn-ea"/>
              </a:rPr>
              <a:t>3.定位元素的层叠顺序------</a:t>
            </a:r>
            <a:r>
              <a:rPr lang="en-US" altLang="zh-CN" sz="2400" b="1" dirty="0">
                <a:solidFill>
                  <a:schemeClr val="accent1"/>
                </a:solidFill>
                <a:latin typeface="微软雅黑" panose="020B0503020204020204" charset="-122"/>
                <a:ea typeface="微软雅黑" panose="020B0503020204020204" charset="-122"/>
                <a:sym typeface="+mn-ea"/>
              </a:rPr>
              <a:t>Z-index</a:t>
            </a:r>
            <a:r>
              <a:rPr lang="zh-CN" altLang="en-US" sz="2400" b="1" dirty="0">
                <a:solidFill>
                  <a:schemeClr val="accent1"/>
                </a:solidFill>
                <a:latin typeface="微软雅黑" panose="020B0503020204020204" charset="-122"/>
                <a:ea typeface="微软雅黑" panose="020B0503020204020204" charset="-122"/>
                <a:sym typeface="+mn-ea"/>
              </a:rPr>
              <a:t>属性</a:t>
            </a:r>
            <a:endParaRPr lang="zh-CN" altLang="en-US" sz="2400" b="1" dirty="0">
              <a:solidFill>
                <a:schemeClr val="accent1"/>
              </a:solidFill>
              <a:latin typeface="微软雅黑" panose="020B0503020204020204" charset="-122"/>
              <a:ea typeface="微软雅黑" panose="020B0503020204020204" charset="-122"/>
              <a:sym typeface="+mn-ea"/>
            </a:endParaRPr>
          </a:p>
          <a:p>
            <a:pPr lvl="2" algn="l">
              <a:lnSpc>
                <a:spcPct val="130000"/>
              </a:lnSpc>
              <a:spcBef>
                <a:spcPts val="500"/>
              </a:spcBef>
              <a:spcAft>
                <a:spcPts val="0"/>
              </a:spcAft>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z-index属性：设置</a:t>
            </a:r>
            <a:r>
              <a:rPr lang="zh-CN" altLang="en-US" sz="2400" dirty="0">
                <a:solidFill>
                  <a:schemeClr val="accent1">
                    <a:lumMod val="75000"/>
                  </a:schemeClr>
                </a:solidFill>
                <a:latin typeface="宋体" panose="02010600030101010101" pitchFamily="2" charset="-122"/>
                <a:ea typeface="宋体" panose="02010600030101010101" pitchFamily="2" charset="-122"/>
                <a:sym typeface="+mn-ea"/>
              </a:rPr>
              <a:t>定位</a:t>
            </a: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元素的层叠顺序，属性值为无单位的整数值，值较大的元素会叠加在值较小的元素之上；Z-index</a:t>
            </a:r>
            <a:r>
              <a:rPr lang="zh-CN" altLang="en-US" sz="2400" dirty="0">
                <a:solidFill>
                  <a:schemeClr val="accent1">
                    <a:lumMod val="75000"/>
                  </a:schemeClr>
                </a:solidFill>
                <a:latin typeface="宋体" panose="02010600030101010101" pitchFamily="2" charset="-122"/>
                <a:ea typeface="宋体" panose="02010600030101010101" pitchFamily="2" charset="-122"/>
                <a:sym typeface="+mn-ea"/>
              </a:rPr>
              <a:t>只就有定位元素而言，</a:t>
            </a:r>
            <a:endParaRPr lang="zh-CN" altLang="en-US" sz="2400" dirty="0">
              <a:solidFill>
                <a:schemeClr val="accent1">
                  <a:lumMod val="75000"/>
                </a:schemeClr>
              </a:solidFill>
              <a:latin typeface="宋体" panose="02010600030101010101" pitchFamily="2" charset="-122"/>
              <a:ea typeface="宋体" panose="02010600030101010101" pitchFamily="2" charset="-122"/>
              <a:sym typeface="+mn-ea"/>
            </a:endParaRPr>
          </a:p>
          <a:p>
            <a:pPr lvl="2" algn="l">
              <a:lnSpc>
                <a:spcPct val="130000"/>
              </a:lnSpc>
              <a:spcBef>
                <a:spcPts val="500"/>
              </a:spcBef>
              <a:spcAft>
                <a:spcPts val="0"/>
              </a:spcAft>
              <a:buNone/>
            </a:pPr>
            <a:r>
              <a:rPr lang="zh-CN" altLang="en-US" sz="2400" dirty="0">
                <a:solidFill>
                  <a:schemeClr val="accent1">
                    <a:lumMod val="75000"/>
                  </a:schemeClr>
                </a:solidFill>
                <a:latin typeface="宋体" panose="02010600030101010101" pitchFamily="2" charset="-122"/>
                <a:ea typeface="宋体" panose="02010600030101010101" pitchFamily="2" charset="-122"/>
                <a:sym typeface="+mn-ea"/>
              </a:rPr>
              <a:t>无定位的元素设置</a:t>
            </a: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Z-index</a:t>
            </a:r>
            <a:r>
              <a:rPr lang="zh-CN" altLang="en-US" sz="2400" dirty="0">
                <a:solidFill>
                  <a:schemeClr val="accent1">
                    <a:lumMod val="75000"/>
                  </a:schemeClr>
                </a:solidFill>
                <a:latin typeface="宋体" panose="02010600030101010101" pitchFamily="2" charset="-122"/>
                <a:ea typeface="宋体" panose="02010600030101010101" pitchFamily="2" charset="-122"/>
                <a:sym typeface="+mn-ea"/>
              </a:rPr>
              <a:t>值没有任何意义</a:t>
            </a:r>
            <a:endParaRPr lang="zh-CN" altLang="en-US" sz="2400" dirty="0">
              <a:solidFill>
                <a:schemeClr val="accent1">
                  <a:lumMod val="75000"/>
                </a:schemeClr>
              </a:solidFill>
              <a:latin typeface="宋体" panose="02010600030101010101" pitchFamily="2" charset="-122"/>
              <a:ea typeface="宋体" panose="02010600030101010101" pitchFamily="2" charset="-122"/>
              <a:sym typeface="+mn-ea"/>
            </a:endParaRPr>
          </a:p>
          <a:p>
            <a:pPr lvl="2" algn="l">
              <a:lnSpc>
                <a:spcPct val="130000"/>
              </a:lnSpc>
              <a:spcBef>
                <a:spcPts val="500"/>
              </a:spcBef>
              <a:spcAft>
                <a:spcPts val="0"/>
              </a:spcAft>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（1）元素可拥有负的z-index属性值，默认值是：auto,默认层是：0层</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lvl="2" algn="l">
              <a:lnSpc>
                <a:spcPct val="130000"/>
              </a:lnSpc>
              <a:spcBef>
                <a:spcPts val="500"/>
              </a:spcBef>
              <a:spcAft>
                <a:spcPts val="0"/>
              </a:spcAft>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（2）当没有设置属性或者层数相同时，跟在body中的书写顺序有关，后面的元素显示在上面---后设置的显示在上面</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lvl="2" algn="l">
              <a:lnSpc>
                <a:spcPct val="130000"/>
              </a:lnSpc>
              <a:spcBef>
                <a:spcPts val="500"/>
              </a:spcBef>
              <a:spcAft>
                <a:spcPts val="0"/>
              </a:spcAft>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（3）z-index的属性值，只能为整数</a:t>
            </a:r>
            <a:r>
              <a:rPr lang="zh-CN" altLang="en-US" sz="2400" dirty="0">
                <a:solidFill>
                  <a:schemeClr val="accent1">
                    <a:lumMod val="75000"/>
                  </a:schemeClr>
                </a:solidFill>
                <a:latin typeface="宋体" panose="02010600030101010101" pitchFamily="2" charset="-122"/>
                <a:ea typeface="宋体" panose="02010600030101010101" pitchFamily="2" charset="-122"/>
                <a:sym typeface="+mn-ea"/>
              </a:rPr>
              <a:t>（</a:t>
            </a: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正整数，0，负整数</a:t>
            </a:r>
            <a:r>
              <a:rPr lang="zh-CN" altLang="en-US" sz="2400" dirty="0">
                <a:solidFill>
                  <a:schemeClr val="accent1">
                    <a:lumMod val="75000"/>
                  </a:schemeClr>
                </a:solidFill>
                <a:latin typeface="宋体" panose="02010600030101010101" pitchFamily="2" charset="-122"/>
                <a:ea typeface="宋体" panose="02010600030101010101" pitchFamily="2" charset="-122"/>
                <a:sym typeface="+mn-ea"/>
              </a:rPr>
              <a:t>）</a:t>
            </a:r>
            <a:endParaRPr lang="zh-CN" altLang="en-US" sz="2400" dirty="0">
              <a:solidFill>
                <a:schemeClr val="accent1">
                  <a:lumMod val="75000"/>
                </a:schemeClr>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3.</a:t>
            </a:r>
            <a:r>
              <a:rPr lang="zh-CN" altLang="en-US" sz="3200" b="1">
                <a:solidFill>
                  <a:srgbClr val="2C7FC2"/>
                </a:solidFill>
                <a:latin typeface="微软雅黑" panose="020B0503020204020204" charset="-122"/>
                <a:ea typeface="微软雅黑" panose="020B0503020204020204" charset="-122"/>
                <a:cs typeface="+mn-cs"/>
                <a:sym typeface="+mn-ea"/>
              </a:rPr>
              <a:t>补充属性</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10160" y="1202690"/>
            <a:ext cx="3109595" cy="570865"/>
          </a:xfrm>
          <a:prstGeom prst="rect">
            <a:avLst/>
          </a:prstGeom>
          <a:noFill/>
        </p:spPr>
        <p:txBody>
          <a:bodyPr wrap="square" rtlCol="0" anchor="t">
            <a:spAutoFit/>
          </a:bodyPr>
          <a:p>
            <a:pPr algn="l">
              <a:lnSpc>
                <a:spcPct val="130000"/>
              </a:lnSpc>
              <a:spcBef>
                <a:spcPts val="500"/>
              </a:spcBef>
              <a:spcAft>
                <a:spcPts val="0"/>
              </a:spcAft>
            </a:pPr>
            <a:r>
              <a:rPr lang="en-US" altLang="zh-CN" sz="2400" b="1" dirty="0">
                <a:solidFill>
                  <a:schemeClr val="accent1"/>
                </a:solidFill>
                <a:latin typeface="微软雅黑" panose="020B0503020204020204" charset="-122"/>
                <a:ea typeface="微软雅黑" panose="020B0503020204020204" charset="-122"/>
                <a:sym typeface="+mn-ea"/>
              </a:rPr>
              <a:t>   </a:t>
            </a:r>
            <a:r>
              <a:rPr lang="en-US" altLang="zh-CN" sz="2400" b="1" dirty="0" smtClean="0">
                <a:solidFill>
                  <a:schemeClr val="accent1">
                    <a:lumMod val="75000"/>
                  </a:schemeClr>
                </a:solidFill>
                <a:latin typeface="宋体" panose="02010600030101010101" pitchFamily="2" charset="-122"/>
                <a:ea typeface="宋体" panose="02010600030101010101" pitchFamily="2" charset="-122"/>
                <a:sym typeface="+mn-ea"/>
              </a:rPr>
              <a:t>1</a:t>
            </a:r>
            <a:r>
              <a:rPr lang="zh-CN" altLang="en-US" sz="2400" b="1" dirty="0" smtClean="0">
                <a:solidFill>
                  <a:schemeClr val="accent1">
                    <a:lumMod val="75000"/>
                  </a:schemeClr>
                </a:solidFill>
                <a:latin typeface="宋体" panose="02010600030101010101" pitchFamily="2" charset="-122"/>
                <a:ea typeface="宋体" panose="02010600030101010101" pitchFamily="2" charset="-122"/>
                <a:sym typeface="+mn-ea"/>
              </a:rPr>
              <a:t>、</a:t>
            </a:r>
            <a:r>
              <a:rPr lang="en-US" altLang="zh-CN" sz="2400" b="1" dirty="0" smtClean="0">
                <a:solidFill>
                  <a:schemeClr val="accent1">
                    <a:lumMod val="75000"/>
                  </a:schemeClr>
                </a:solidFill>
                <a:latin typeface="宋体" panose="02010600030101010101" pitchFamily="2" charset="-122"/>
                <a:ea typeface="宋体" panose="02010600030101010101" pitchFamily="2" charset="-122"/>
                <a:sym typeface="+mn-ea"/>
              </a:rPr>
              <a:t>cursor</a:t>
            </a:r>
            <a:r>
              <a:rPr lang="zh-CN" altLang="en-US" sz="2400" b="1" dirty="0" smtClean="0">
                <a:solidFill>
                  <a:schemeClr val="accent1">
                    <a:lumMod val="75000"/>
                  </a:schemeClr>
                </a:solidFill>
                <a:latin typeface="宋体" panose="02010600030101010101" pitchFamily="2" charset="-122"/>
                <a:ea typeface="宋体" panose="02010600030101010101" pitchFamily="2" charset="-122"/>
                <a:sym typeface="+mn-ea"/>
              </a:rPr>
              <a:t>属性</a:t>
            </a:r>
            <a:endParaRPr lang="zh-CN" altLang="en-US" sz="2400" b="1" dirty="0" smtClean="0">
              <a:solidFill>
                <a:schemeClr val="accent1">
                  <a:lumMod val="75000"/>
                </a:schemeClr>
              </a:solidFill>
              <a:latin typeface="宋体" panose="02010600030101010101" pitchFamily="2" charset="-122"/>
              <a:ea typeface="宋体" panose="02010600030101010101" pitchFamily="2" charset="-122"/>
              <a:sym typeface="+mn-ea"/>
            </a:endParaRPr>
          </a:p>
        </p:txBody>
      </p:sp>
      <p:graphicFrame>
        <p:nvGraphicFramePr>
          <p:cNvPr id="6" name="表格 5"/>
          <p:cNvGraphicFramePr>
            <a:graphicFrameLocks noGrp="1"/>
          </p:cNvGraphicFramePr>
          <p:nvPr/>
        </p:nvGraphicFramePr>
        <p:xfrm>
          <a:off x="2646045" y="901700"/>
          <a:ext cx="9449435" cy="5527040"/>
        </p:xfrm>
        <a:graphic>
          <a:graphicData uri="http://schemas.openxmlformats.org/drawingml/2006/table">
            <a:tbl>
              <a:tblPr/>
              <a:tblGrid>
                <a:gridCol w="2054225"/>
                <a:gridCol w="7395210"/>
              </a:tblGrid>
              <a:tr h="317500">
                <a:tc>
                  <a:txBody>
                    <a:bodyPr/>
                    <a:p>
                      <a:r>
                        <a:rPr lang="en-US" sz="1800" dirty="0">
                          <a:solidFill>
                            <a:schemeClr val="tx1"/>
                          </a:solidFill>
                          <a:effectLst/>
                        </a:rPr>
                        <a:t>default</a:t>
                      </a:r>
                      <a:endParaRPr lang="en-US" sz="1800" dirty="0">
                        <a:solidFill>
                          <a:schemeClr val="tx1"/>
                        </a:solidFill>
                        <a:effectLst/>
                      </a:endParaRPr>
                    </a:p>
                  </a:txBody>
                  <a:tcPr marL="43561" marR="43561" marT="21780" marB="21780" anchor="ctr">
                    <a:lnL>
                      <a:noFill/>
                    </a:lnL>
                    <a:lnR>
                      <a:noFill/>
                    </a:lnR>
                    <a:lnT>
                      <a:noFill/>
                    </a:lnT>
                    <a:lnB>
                      <a:noFill/>
                    </a:lnB>
                    <a:solidFill>
                      <a:srgbClr val="FFFFFF"/>
                    </a:solidFill>
                  </a:tcPr>
                </a:tc>
                <a:tc>
                  <a:txBody>
                    <a:bodyPr/>
                    <a:p>
                      <a:r>
                        <a:rPr lang="zh-CN" altLang="en-US" sz="1800" dirty="0"/>
                        <a:t>默认光标（通常是一个箭头）</a:t>
                      </a:r>
                      <a:endParaRPr lang="zh-CN" altLang="en-US" sz="1800" dirty="0"/>
                    </a:p>
                  </a:txBody>
                  <a:tcPr marL="43561" marR="43561" marT="21780" marB="21780" anchor="ctr">
                    <a:lnL>
                      <a:noFill/>
                    </a:lnL>
                    <a:lnR>
                      <a:noFill/>
                    </a:lnR>
                    <a:lnT>
                      <a:noFill/>
                    </a:lnT>
                    <a:lnB>
                      <a:noFill/>
                    </a:lnB>
                    <a:solidFill>
                      <a:srgbClr val="FFFFFF"/>
                    </a:solidFill>
                  </a:tcPr>
                </a:tc>
              </a:tr>
              <a:tr h="317500">
                <a:tc>
                  <a:txBody>
                    <a:bodyPr/>
                    <a:p>
                      <a:r>
                        <a:rPr lang="en-US" sz="1800" b="1" dirty="0">
                          <a:solidFill>
                            <a:schemeClr val="tx1"/>
                          </a:solidFill>
                          <a:effectLst/>
                        </a:rPr>
                        <a:t>auto</a:t>
                      </a:r>
                      <a:endParaRPr lang="en-US" sz="1800" b="1" dirty="0">
                        <a:solidFill>
                          <a:schemeClr val="tx1"/>
                        </a:solidFill>
                        <a:effectLst/>
                      </a:endParaRPr>
                    </a:p>
                  </a:txBody>
                  <a:tcPr marL="43561" marR="43561" marT="21780" marB="21780" anchor="ctr">
                    <a:lnL>
                      <a:noFill/>
                    </a:lnL>
                    <a:lnR>
                      <a:noFill/>
                    </a:lnR>
                    <a:lnT>
                      <a:noFill/>
                    </a:lnT>
                    <a:lnB>
                      <a:noFill/>
                    </a:lnB>
                    <a:solidFill>
                      <a:srgbClr val="FFFFFF"/>
                    </a:solidFill>
                  </a:tcPr>
                </a:tc>
                <a:tc>
                  <a:txBody>
                    <a:bodyPr/>
                    <a:p>
                      <a:r>
                        <a:rPr lang="zh-CN" altLang="en-US" sz="1800" dirty="0"/>
                        <a:t>默认。浏览器设置的光标。</a:t>
                      </a:r>
                      <a:endParaRPr lang="zh-CN" altLang="en-US" sz="1800" dirty="0"/>
                    </a:p>
                  </a:txBody>
                  <a:tcPr marL="43561" marR="43561" marT="21780" marB="21780" anchor="ctr">
                    <a:lnL>
                      <a:noFill/>
                    </a:lnL>
                    <a:lnR>
                      <a:noFill/>
                    </a:lnR>
                    <a:lnT>
                      <a:noFill/>
                    </a:lnT>
                    <a:lnB>
                      <a:noFill/>
                    </a:lnB>
                    <a:solidFill>
                      <a:srgbClr val="FFFFFF"/>
                    </a:solidFill>
                  </a:tcPr>
                </a:tc>
              </a:tr>
              <a:tr h="317500">
                <a:tc>
                  <a:txBody>
                    <a:bodyPr/>
                    <a:p>
                      <a:r>
                        <a:rPr lang="en-US" sz="1800" dirty="0">
                          <a:solidFill>
                            <a:schemeClr val="tx1"/>
                          </a:solidFill>
                          <a:effectLst/>
                        </a:rPr>
                        <a:t>crosshair</a:t>
                      </a:r>
                      <a:endParaRPr lang="en-US" sz="1800" dirty="0">
                        <a:solidFill>
                          <a:schemeClr val="tx1"/>
                        </a:solidFill>
                        <a:effectLst/>
                      </a:endParaRPr>
                    </a:p>
                  </a:txBody>
                  <a:tcPr marL="43561" marR="43561" marT="21780" marB="21780" anchor="ctr">
                    <a:lnL>
                      <a:noFill/>
                    </a:lnL>
                    <a:lnR>
                      <a:noFill/>
                    </a:lnR>
                    <a:lnT>
                      <a:noFill/>
                    </a:lnT>
                    <a:lnB>
                      <a:noFill/>
                    </a:lnB>
                    <a:solidFill>
                      <a:srgbClr val="FFFFFF"/>
                    </a:solidFill>
                  </a:tcPr>
                </a:tc>
                <a:tc>
                  <a:txBody>
                    <a:bodyPr/>
                    <a:p>
                      <a:r>
                        <a:rPr lang="zh-CN" altLang="en-US" sz="1800" dirty="0"/>
                        <a:t>光标呈现为十字线。</a:t>
                      </a:r>
                      <a:endParaRPr lang="zh-CN" altLang="en-US" sz="1800" dirty="0"/>
                    </a:p>
                  </a:txBody>
                  <a:tcPr marL="43561" marR="43561" marT="21780" marB="21780" anchor="ctr">
                    <a:lnL>
                      <a:noFill/>
                    </a:lnL>
                    <a:lnR>
                      <a:noFill/>
                    </a:lnR>
                    <a:lnT>
                      <a:noFill/>
                    </a:lnT>
                    <a:lnB>
                      <a:noFill/>
                    </a:lnB>
                    <a:solidFill>
                      <a:srgbClr val="FFFFFF"/>
                    </a:solidFill>
                  </a:tcPr>
                </a:tc>
              </a:tr>
              <a:tr h="591820">
                <a:tc>
                  <a:txBody>
                    <a:bodyPr/>
                    <a:p>
                      <a:r>
                        <a:rPr lang="en-US" sz="1800" dirty="0">
                          <a:solidFill>
                            <a:srgbClr val="FF0000"/>
                          </a:solidFill>
                          <a:effectLst/>
                        </a:rPr>
                        <a:t>pointer</a:t>
                      </a:r>
                      <a:endParaRPr lang="en-US" sz="1800" dirty="0"/>
                    </a:p>
                  </a:txBody>
                  <a:tcPr marL="43561" marR="43561" marT="21780" marB="21780" anchor="ctr">
                    <a:lnL>
                      <a:noFill/>
                    </a:lnL>
                    <a:lnR>
                      <a:noFill/>
                    </a:lnR>
                    <a:lnT>
                      <a:noFill/>
                    </a:lnT>
                    <a:lnB>
                      <a:noFill/>
                    </a:lnB>
                    <a:solidFill>
                      <a:srgbClr val="FFFFFF"/>
                    </a:solidFill>
                  </a:tcPr>
                </a:tc>
                <a:tc>
                  <a:txBody>
                    <a:bodyPr/>
                    <a:p>
                      <a:r>
                        <a:rPr lang="zh-CN" altLang="en-US" sz="1800"/>
                        <a:t>光标呈现为指示链接的指针（一只手）</a:t>
                      </a:r>
                      <a:r>
                        <a:rPr lang="en-US" altLang="zh-CN" sz="1800"/>
                        <a:t>/</a:t>
                      </a:r>
                      <a:r>
                        <a:rPr lang="zh-CN" altLang="en-US" sz="1800"/>
                        <a:t>在</a:t>
                      </a:r>
                      <a:r>
                        <a:rPr lang="en-US" altLang="zh-CN" sz="1800"/>
                        <a:t>IE</a:t>
                      </a:r>
                      <a:r>
                        <a:rPr lang="zh-CN" altLang="en-US" sz="1800"/>
                        <a:t>中效果与</a:t>
                      </a:r>
                      <a:r>
                        <a:rPr lang="en-US" altLang="zh-CN" sz="1800"/>
                        <a:t>hand</a:t>
                      </a:r>
                      <a:r>
                        <a:rPr lang="zh-CN" altLang="en-US" sz="1800"/>
                        <a:t>相同，所以</a:t>
                      </a:r>
                      <a:r>
                        <a:rPr lang="en-US" altLang="zh-CN" sz="1800"/>
                        <a:t>hand</a:t>
                      </a:r>
                      <a:r>
                        <a:rPr lang="zh-CN" altLang="en-US" sz="1800"/>
                        <a:t>不是所有浏览器都兼容的</a:t>
                      </a:r>
                      <a:endParaRPr lang="zh-CN" altLang="en-US" sz="1800"/>
                    </a:p>
                  </a:txBody>
                  <a:tcPr marL="43561" marR="43561" marT="21780" marB="21780" anchor="ctr">
                    <a:lnL>
                      <a:noFill/>
                    </a:lnL>
                    <a:lnR>
                      <a:noFill/>
                    </a:lnR>
                    <a:lnT>
                      <a:noFill/>
                    </a:lnT>
                    <a:lnB>
                      <a:noFill/>
                    </a:lnB>
                    <a:solidFill>
                      <a:srgbClr val="FFFFFF"/>
                    </a:solidFill>
                  </a:tcPr>
                </a:tc>
              </a:tr>
              <a:tr h="317500">
                <a:tc>
                  <a:txBody>
                    <a:bodyPr/>
                    <a:p>
                      <a:r>
                        <a:rPr lang="en-US" sz="1800" dirty="0" smtClean="0">
                          <a:solidFill>
                            <a:schemeClr val="tx1"/>
                          </a:solidFill>
                          <a:effectLst/>
                        </a:rPr>
                        <a:t>Move</a:t>
                      </a:r>
                      <a:endParaRPr lang="en-US" sz="1800" dirty="0" smtClean="0">
                        <a:solidFill>
                          <a:schemeClr val="tx1"/>
                        </a:solidFill>
                        <a:effectLst/>
                      </a:endParaRPr>
                    </a:p>
                  </a:txBody>
                  <a:tcPr marL="43561" marR="43561" marT="21780" marB="21780" anchor="ctr">
                    <a:lnL>
                      <a:noFill/>
                    </a:lnL>
                    <a:lnR>
                      <a:noFill/>
                    </a:lnR>
                    <a:lnT>
                      <a:noFill/>
                    </a:lnT>
                    <a:lnB>
                      <a:noFill/>
                    </a:lnB>
                    <a:solidFill>
                      <a:srgbClr val="FFFFFF"/>
                    </a:solidFill>
                  </a:tcPr>
                </a:tc>
                <a:tc>
                  <a:txBody>
                    <a:bodyPr/>
                    <a:p>
                      <a:r>
                        <a:rPr lang="zh-CN" altLang="en-US" sz="1800" dirty="0"/>
                        <a:t>此光标指示某对象可被移动。</a:t>
                      </a:r>
                      <a:endParaRPr lang="zh-CN" altLang="en-US" sz="1800" dirty="0"/>
                    </a:p>
                  </a:txBody>
                  <a:tcPr marL="43561" marR="43561" marT="21780" marB="21780" anchor="ctr">
                    <a:lnL>
                      <a:noFill/>
                    </a:lnL>
                    <a:lnR>
                      <a:noFill/>
                    </a:lnR>
                    <a:lnT>
                      <a:noFill/>
                    </a:lnT>
                    <a:lnB>
                      <a:noFill/>
                    </a:lnB>
                    <a:solidFill>
                      <a:srgbClr val="FFFFFF"/>
                    </a:solidFill>
                  </a:tcPr>
                </a:tc>
              </a:tr>
              <a:tr h="317500">
                <a:tc>
                  <a:txBody>
                    <a:bodyPr/>
                    <a:p>
                      <a:r>
                        <a:rPr lang="en-US" sz="1800" dirty="0">
                          <a:solidFill>
                            <a:schemeClr val="tx1"/>
                          </a:solidFill>
                          <a:effectLst/>
                        </a:rPr>
                        <a:t>e-resize</a:t>
                      </a:r>
                      <a:endParaRPr lang="en-US" sz="1800" dirty="0">
                        <a:solidFill>
                          <a:schemeClr val="tx1"/>
                        </a:solidFill>
                        <a:effectLst/>
                      </a:endParaRPr>
                    </a:p>
                  </a:txBody>
                  <a:tcPr marL="43561" marR="43561" marT="21780" marB="21780" anchor="ctr">
                    <a:lnL>
                      <a:noFill/>
                    </a:lnL>
                    <a:lnR>
                      <a:noFill/>
                    </a:lnR>
                    <a:lnT>
                      <a:noFill/>
                    </a:lnT>
                    <a:lnB>
                      <a:noFill/>
                    </a:lnB>
                    <a:solidFill>
                      <a:srgbClr val="FFFFFF"/>
                    </a:solidFill>
                  </a:tcPr>
                </a:tc>
                <a:tc>
                  <a:txBody>
                    <a:bodyPr/>
                    <a:p>
                      <a:r>
                        <a:rPr lang="zh-CN" altLang="en-US" sz="1800"/>
                        <a:t>此光标指示矩形框的边缘可被向右（东）移动。</a:t>
                      </a:r>
                      <a:endParaRPr lang="zh-CN" altLang="en-US" sz="1800"/>
                    </a:p>
                  </a:txBody>
                  <a:tcPr marL="43561" marR="43561" marT="21780" marB="21780" anchor="ctr">
                    <a:lnL>
                      <a:noFill/>
                    </a:lnL>
                    <a:lnR>
                      <a:noFill/>
                    </a:lnR>
                    <a:lnT>
                      <a:noFill/>
                    </a:lnT>
                    <a:lnB>
                      <a:noFill/>
                    </a:lnB>
                    <a:solidFill>
                      <a:srgbClr val="FFFFFF"/>
                    </a:solidFill>
                  </a:tcPr>
                </a:tc>
              </a:tr>
              <a:tr h="353695">
                <a:tc>
                  <a:txBody>
                    <a:bodyPr/>
                    <a:p>
                      <a:r>
                        <a:rPr lang="en-US" sz="1800" dirty="0">
                          <a:solidFill>
                            <a:schemeClr val="tx1"/>
                          </a:solidFill>
                          <a:effectLst/>
                        </a:rPr>
                        <a:t>ne-resize</a:t>
                      </a:r>
                      <a:endParaRPr lang="en-US" sz="1800" dirty="0">
                        <a:solidFill>
                          <a:schemeClr val="tx1"/>
                        </a:solidFill>
                        <a:effectLst/>
                      </a:endParaRPr>
                    </a:p>
                  </a:txBody>
                  <a:tcPr marL="43561" marR="43561" marT="21780" marB="21780" anchor="ctr">
                    <a:lnL>
                      <a:noFill/>
                    </a:lnL>
                    <a:lnR>
                      <a:noFill/>
                    </a:lnR>
                    <a:lnT>
                      <a:noFill/>
                    </a:lnT>
                    <a:lnB>
                      <a:noFill/>
                    </a:lnB>
                    <a:solidFill>
                      <a:srgbClr val="FFFFFF"/>
                    </a:solidFill>
                  </a:tcPr>
                </a:tc>
                <a:tc>
                  <a:txBody>
                    <a:bodyPr/>
                    <a:p>
                      <a:r>
                        <a:rPr lang="zh-CN" altLang="en-US" sz="1800"/>
                        <a:t>此光标指示矩形框的边缘可被向上及向右移动（北</a:t>
                      </a:r>
                      <a:r>
                        <a:rPr lang="en-US" altLang="zh-CN" sz="1800"/>
                        <a:t>/</a:t>
                      </a:r>
                      <a:r>
                        <a:rPr lang="zh-CN" altLang="en-US" sz="1800"/>
                        <a:t>东）。</a:t>
                      </a:r>
                      <a:endParaRPr lang="zh-CN" altLang="en-US" sz="1800"/>
                    </a:p>
                  </a:txBody>
                  <a:tcPr marL="43561" marR="43561" marT="21780" marB="21780" anchor="ctr">
                    <a:lnL>
                      <a:noFill/>
                    </a:lnL>
                    <a:lnR>
                      <a:noFill/>
                    </a:lnR>
                    <a:lnT>
                      <a:noFill/>
                    </a:lnT>
                    <a:lnB>
                      <a:noFill/>
                    </a:lnB>
                    <a:solidFill>
                      <a:srgbClr val="FFFFFF"/>
                    </a:solidFill>
                  </a:tcPr>
                </a:tc>
              </a:tr>
              <a:tr h="345440">
                <a:tc>
                  <a:txBody>
                    <a:bodyPr/>
                    <a:p>
                      <a:r>
                        <a:rPr lang="en-US" sz="1800" dirty="0" err="1">
                          <a:solidFill>
                            <a:schemeClr val="tx1"/>
                          </a:solidFill>
                          <a:effectLst/>
                        </a:rPr>
                        <a:t>nw</a:t>
                      </a:r>
                      <a:r>
                        <a:rPr lang="en-US" sz="1800" dirty="0">
                          <a:solidFill>
                            <a:schemeClr val="tx1"/>
                          </a:solidFill>
                          <a:effectLst/>
                        </a:rPr>
                        <a:t>-resize</a:t>
                      </a:r>
                      <a:endParaRPr lang="en-US" sz="1800" dirty="0">
                        <a:solidFill>
                          <a:schemeClr val="tx1"/>
                        </a:solidFill>
                        <a:effectLst/>
                      </a:endParaRPr>
                    </a:p>
                  </a:txBody>
                  <a:tcPr marL="43561" marR="43561" marT="21780" marB="21780" anchor="ctr">
                    <a:lnL>
                      <a:noFill/>
                    </a:lnL>
                    <a:lnR>
                      <a:noFill/>
                    </a:lnR>
                    <a:lnT>
                      <a:noFill/>
                    </a:lnT>
                    <a:lnB>
                      <a:noFill/>
                    </a:lnB>
                    <a:solidFill>
                      <a:srgbClr val="FFFFFF"/>
                    </a:solidFill>
                  </a:tcPr>
                </a:tc>
                <a:tc>
                  <a:txBody>
                    <a:bodyPr/>
                    <a:p>
                      <a:r>
                        <a:rPr lang="zh-CN" altLang="en-US" sz="1800"/>
                        <a:t>此光标指示矩形框的边缘可被向上及向左移动（北</a:t>
                      </a:r>
                      <a:r>
                        <a:rPr lang="en-US" altLang="zh-CN" sz="1800"/>
                        <a:t>/</a:t>
                      </a:r>
                      <a:r>
                        <a:rPr lang="zh-CN" altLang="en-US" sz="1800"/>
                        <a:t>西）。</a:t>
                      </a:r>
                      <a:endParaRPr lang="zh-CN" altLang="en-US" sz="1800"/>
                    </a:p>
                  </a:txBody>
                  <a:tcPr marL="43561" marR="43561" marT="21780" marB="21780" anchor="ctr">
                    <a:lnL>
                      <a:noFill/>
                    </a:lnL>
                    <a:lnR>
                      <a:noFill/>
                    </a:lnR>
                    <a:lnT>
                      <a:noFill/>
                    </a:lnT>
                    <a:lnB>
                      <a:noFill/>
                    </a:lnB>
                    <a:solidFill>
                      <a:srgbClr val="FFFFFF"/>
                    </a:solidFill>
                  </a:tcPr>
                </a:tc>
              </a:tr>
              <a:tr h="317500">
                <a:tc>
                  <a:txBody>
                    <a:bodyPr/>
                    <a:p>
                      <a:r>
                        <a:rPr lang="en-US" sz="1800" dirty="0">
                          <a:solidFill>
                            <a:schemeClr val="tx1"/>
                          </a:solidFill>
                          <a:effectLst/>
                        </a:rPr>
                        <a:t>n-resize</a:t>
                      </a:r>
                      <a:endParaRPr lang="en-US" sz="1800" dirty="0">
                        <a:solidFill>
                          <a:schemeClr val="tx1"/>
                        </a:solidFill>
                        <a:effectLst/>
                      </a:endParaRPr>
                    </a:p>
                  </a:txBody>
                  <a:tcPr marL="43561" marR="43561" marT="21780" marB="21780" anchor="ctr">
                    <a:lnL>
                      <a:noFill/>
                    </a:lnL>
                    <a:lnR>
                      <a:noFill/>
                    </a:lnR>
                    <a:lnT>
                      <a:noFill/>
                    </a:lnT>
                    <a:lnB>
                      <a:noFill/>
                    </a:lnB>
                    <a:solidFill>
                      <a:srgbClr val="FFFFFF"/>
                    </a:solidFill>
                  </a:tcPr>
                </a:tc>
                <a:tc>
                  <a:txBody>
                    <a:bodyPr/>
                    <a:p>
                      <a:r>
                        <a:rPr lang="zh-CN" altLang="en-US" sz="1800"/>
                        <a:t>此光标指示矩形框的边缘可被向上（北）移动。</a:t>
                      </a:r>
                      <a:endParaRPr lang="zh-CN" altLang="en-US" sz="1800"/>
                    </a:p>
                  </a:txBody>
                  <a:tcPr marL="43561" marR="43561" marT="21780" marB="21780" anchor="ctr">
                    <a:lnL>
                      <a:noFill/>
                    </a:lnL>
                    <a:lnR>
                      <a:noFill/>
                    </a:lnR>
                    <a:lnT>
                      <a:noFill/>
                    </a:lnT>
                    <a:lnB>
                      <a:noFill/>
                    </a:lnB>
                    <a:solidFill>
                      <a:srgbClr val="FFFFFF"/>
                    </a:solidFill>
                  </a:tcPr>
                </a:tc>
              </a:tr>
              <a:tr h="353060">
                <a:tc>
                  <a:txBody>
                    <a:bodyPr/>
                    <a:p>
                      <a:r>
                        <a:rPr lang="en-US" sz="1800" dirty="0">
                          <a:solidFill>
                            <a:schemeClr val="tx1"/>
                          </a:solidFill>
                          <a:effectLst/>
                        </a:rPr>
                        <a:t>se-resize</a:t>
                      </a:r>
                      <a:endParaRPr lang="en-US" sz="1800" dirty="0">
                        <a:solidFill>
                          <a:schemeClr val="tx1"/>
                        </a:solidFill>
                        <a:effectLst/>
                      </a:endParaRPr>
                    </a:p>
                  </a:txBody>
                  <a:tcPr marL="43561" marR="43561" marT="21780" marB="21780" anchor="ctr">
                    <a:lnL>
                      <a:noFill/>
                    </a:lnL>
                    <a:lnR>
                      <a:noFill/>
                    </a:lnR>
                    <a:lnT>
                      <a:noFill/>
                    </a:lnT>
                    <a:lnB>
                      <a:noFill/>
                    </a:lnB>
                    <a:solidFill>
                      <a:srgbClr val="FFFFFF"/>
                    </a:solidFill>
                  </a:tcPr>
                </a:tc>
                <a:tc>
                  <a:txBody>
                    <a:bodyPr/>
                    <a:p>
                      <a:r>
                        <a:rPr lang="zh-CN" altLang="en-US" sz="1800"/>
                        <a:t>此光标指示矩形框的边缘可被向下及向右移动（南</a:t>
                      </a:r>
                      <a:r>
                        <a:rPr lang="en-US" altLang="zh-CN" sz="1800"/>
                        <a:t>/</a:t>
                      </a:r>
                      <a:r>
                        <a:rPr lang="zh-CN" altLang="en-US" sz="1800"/>
                        <a:t>东）。</a:t>
                      </a:r>
                      <a:endParaRPr lang="zh-CN" altLang="en-US" sz="1800"/>
                    </a:p>
                  </a:txBody>
                  <a:tcPr marL="43561" marR="43561" marT="21780" marB="21780" anchor="ctr">
                    <a:lnL>
                      <a:noFill/>
                    </a:lnL>
                    <a:lnR>
                      <a:noFill/>
                    </a:lnR>
                    <a:lnT>
                      <a:noFill/>
                    </a:lnT>
                    <a:lnB>
                      <a:noFill/>
                    </a:lnB>
                    <a:solidFill>
                      <a:srgbClr val="FFFFFF"/>
                    </a:solidFill>
                  </a:tcPr>
                </a:tc>
              </a:tr>
              <a:tr h="354330">
                <a:tc>
                  <a:txBody>
                    <a:bodyPr/>
                    <a:p>
                      <a:r>
                        <a:rPr lang="en-US" sz="1800" dirty="0" err="1">
                          <a:solidFill>
                            <a:schemeClr val="tx1"/>
                          </a:solidFill>
                          <a:effectLst/>
                        </a:rPr>
                        <a:t>sw</a:t>
                      </a:r>
                      <a:r>
                        <a:rPr lang="en-US" sz="1800" dirty="0">
                          <a:solidFill>
                            <a:schemeClr val="tx1"/>
                          </a:solidFill>
                          <a:effectLst/>
                        </a:rPr>
                        <a:t>-resize</a:t>
                      </a:r>
                      <a:endParaRPr lang="en-US" sz="1800" dirty="0">
                        <a:solidFill>
                          <a:schemeClr val="tx1"/>
                        </a:solidFill>
                        <a:effectLst/>
                      </a:endParaRPr>
                    </a:p>
                  </a:txBody>
                  <a:tcPr marL="43561" marR="43561" marT="21780" marB="21780" anchor="ctr">
                    <a:lnL>
                      <a:noFill/>
                    </a:lnL>
                    <a:lnR>
                      <a:noFill/>
                    </a:lnR>
                    <a:lnT>
                      <a:noFill/>
                    </a:lnT>
                    <a:lnB>
                      <a:noFill/>
                    </a:lnB>
                    <a:solidFill>
                      <a:srgbClr val="FFFFFF"/>
                    </a:solidFill>
                  </a:tcPr>
                </a:tc>
                <a:tc>
                  <a:txBody>
                    <a:bodyPr/>
                    <a:p>
                      <a:r>
                        <a:rPr lang="zh-CN" altLang="en-US" sz="1800"/>
                        <a:t>此光标指示矩形框的边缘可被向下及向左移动（南</a:t>
                      </a:r>
                      <a:r>
                        <a:rPr lang="en-US" altLang="zh-CN" sz="1800"/>
                        <a:t>/</a:t>
                      </a:r>
                      <a:r>
                        <a:rPr lang="zh-CN" altLang="en-US" sz="1800"/>
                        <a:t>西）。</a:t>
                      </a:r>
                      <a:endParaRPr lang="zh-CN" altLang="en-US" sz="1800"/>
                    </a:p>
                  </a:txBody>
                  <a:tcPr marL="43561" marR="43561" marT="21780" marB="21780" anchor="ctr">
                    <a:lnL>
                      <a:noFill/>
                    </a:lnL>
                    <a:lnR>
                      <a:noFill/>
                    </a:lnR>
                    <a:lnT>
                      <a:noFill/>
                    </a:lnT>
                    <a:lnB>
                      <a:noFill/>
                    </a:lnB>
                    <a:solidFill>
                      <a:srgbClr val="FFFFFF"/>
                    </a:solidFill>
                  </a:tcPr>
                </a:tc>
              </a:tr>
              <a:tr h="317500">
                <a:tc>
                  <a:txBody>
                    <a:bodyPr/>
                    <a:p>
                      <a:r>
                        <a:rPr lang="en-US" sz="1800" dirty="0">
                          <a:solidFill>
                            <a:schemeClr val="tx1"/>
                          </a:solidFill>
                          <a:effectLst/>
                        </a:rPr>
                        <a:t>s-resize</a:t>
                      </a:r>
                      <a:endParaRPr lang="en-US" sz="1800" dirty="0">
                        <a:solidFill>
                          <a:schemeClr val="tx1"/>
                        </a:solidFill>
                        <a:effectLst/>
                      </a:endParaRPr>
                    </a:p>
                  </a:txBody>
                  <a:tcPr marL="43561" marR="43561" marT="21780" marB="21780" anchor="ctr">
                    <a:lnL>
                      <a:noFill/>
                    </a:lnL>
                    <a:lnR>
                      <a:noFill/>
                    </a:lnR>
                    <a:lnT>
                      <a:noFill/>
                    </a:lnT>
                    <a:lnB>
                      <a:noFill/>
                    </a:lnB>
                    <a:solidFill>
                      <a:srgbClr val="FFFFFF"/>
                    </a:solidFill>
                  </a:tcPr>
                </a:tc>
                <a:tc>
                  <a:txBody>
                    <a:bodyPr/>
                    <a:p>
                      <a:r>
                        <a:rPr lang="zh-CN" altLang="en-US" sz="1800"/>
                        <a:t>此光标指示矩形框的边缘可被向下移动（南）。</a:t>
                      </a:r>
                      <a:endParaRPr lang="zh-CN" altLang="en-US" sz="1800"/>
                    </a:p>
                  </a:txBody>
                  <a:tcPr marL="43561" marR="43561" marT="21780" marB="21780" anchor="ctr">
                    <a:lnL>
                      <a:noFill/>
                    </a:lnL>
                    <a:lnR>
                      <a:noFill/>
                    </a:lnR>
                    <a:lnT>
                      <a:noFill/>
                    </a:lnT>
                    <a:lnB>
                      <a:noFill/>
                    </a:lnB>
                    <a:solidFill>
                      <a:srgbClr val="FFFFFF"/>
                    </a:solidFill>
                  </a:tcPr>
                </a:tc>
              </a:tr>
              <a:tr h="317500">
                <a:tc>
                  <a:txBody>
                    <a:bodyPr/>
                    <a:p>
                      <a:r>
                        <a:rPr lang="en-US" sz="1800" dirty="0">
                          <a:solidFill>
                            <a:schemeClr val="tx1"/>
                          </a:solidFill>
                          <a:effectLst/>
                        </a:rPr>
                        <a:t>w-resize</a:t>
                      </a:r>
                      <a:endParaRPr lang="en-US" sz="1800" dirty="0">
                        <a:solidFill>
                          <a:schemeClr val="tx1"/>
                        </a:solidFill>
                        <a:effectLst/>
                      </a:endParaRPr>
                    </a:p>
                  </a:txBody>
                  <a:tcPr marL="43561" marR="43561" marT="21780" marB="21780" anchor="ctr">
                    <a:lnL>
                      <a:noFill/>
                    </a:lnL>
                    <a:lnR>
                      <a:noFill/>
                    </a:lnR>
                    <a:lnT>
                      <a:noFill/>
                    </a:lnT>
                    <a:lnB>
                      <a:noFill/>
                    </a:lnB>
                    <a:solidFill>
                      <a:srgbClr val="FFFFFF"/>
                    </a:solidFill>
                  </a:tcPr>
                </a:tc>
                <a:tc>
                  <a:txBody>
                    <a:bodyPr/>
                    <a:p>
                      <a:r>
                        <a:rPr lang="zh-CN" altLang="en-US" sz="1800"/>
                        <a:t>此光标指示矩形框的边缘可被向左移动（西）。</a:t>
                      </a:r>
                      <a:endParaRPr lang="zh-CN" altLang="en-US" sz="1800"/>
                    </a:p>
                  </a:txBody>
                  <a:tcPr marL="43561" marR="43561" marT="21780" marB="21780" anchor="ctr">
                    <a:lnL>
                      <a:noFill/>
                    </a:lnL>
                    <a:lnR>
                      <a:noFill/>
                    </a:lnR>
                    <a:lnT>
                      <a:noFill/>
                    </a:lnT>
                    <a:lnB>
                      <a:noFill/>
                    </a:lnB>
                    <a:solidFill>
                      <a:srgbClr val="FFFFFF"/>
                    </a:solidFill>
                  </a:tcPr>
                </a:tc>
              </a:tr>
              <a:tr h="317500">
                <a:tc>
                  <a:txBody>
                    <a:bodyPr/>
                    <a:p>
                      <a:r>
                        <a:rPr lang="en-US" sz="1800" dirty="0">
                          <a:solidFill>
                            <a:schemeClr val="tx1"/>
                          </a:solidFill>
                          <a:effectLst/>
                        </a:rPr>
                        <a:t>text</a:t>
                      </a:r>
                      <a:endParaRPr lang="en-US" sz="1800" dirty="0">
                        <a:solidFill>
                          <a:schemeClr val="tx1"/>
                        </a:solidFill>
                        <a:effectLst/>
                      </a:endParaRPr>
                    </a:p>
                  </a:txBody>
                  <a:tcPr marL="43561" marR="43561" marT="21780" marB="21780" anchor="ctr">
                    <a:lnL>
                      <a:noFill/>
                    </a:lnL>
                    <a:lnR>
                      <a:noFill/>
                    </a:lnR>
                    <a:lnT>
                      <a:noFill/>
                    </a:lnT>
                    <a:lnB>
                      <a:noFill/>
                    </a:lnB>
                    <a:solidFill>
                      <a:srgbClr val="FFFFFF"/>
                    </a:solidFill>
                  </a:tcPr>
                </a:tc>
                <a:tc>
                  <a:txBody>
                    <a:bodyPr/>
                    <a:p>
                      <a:r>
                        <a:rPr lang="zh-CN" altLang="en-US" sz="1800"/>
                        <a:t>此光标指示文本。</a:t>
                      </a:r>
                      <a:endParaRPr lang="zh-CN" altLang="en-US" sz="1800"/>
                    </a:p>
                  </a:txBody>
                  <a:tcPr marL="43561" marR="43561" marT="21780" marB="21780" anchor="ctr">
                    <a:lnL>
                      <a:noFill/>
                    </a:lnL>
                    <a:lnR>
                      <a:noFill/>
                    </a:lnR>
                    <a:lnT>
                      <a:noFill/>
                    </a:lnT>
                    <a:lnB>
                      <a:noFill/>
                    </a:lnB>
                    <a:solidFill>
                      <a:srgbClr val="FFFFFF"/>
                    </a:solidFill>
                  </a:tcPr>
                </a:tc>
              </a:tr>
              <a:tr h="317500">
                <a:tc>
                  <a:txBody>
                    <a:bodyPr/>
                    <a:p>
                      <a:r>
                        <a:rPr lang="en-US" sz="1800" dirty="0">
                          <a:solidFill>
                            <a:schemeClr val="tx1"/>
                          </a:solidFill>
                          <a:effectLst/>
                        </a:rPr>
                        <a:t>wait</a:t>
                      </a:r>
                      <a:endParaRPr lang="en-US" sz="1800" dirty="0">
                        <a:solidFill>
                          <a:schemeClr val="tx1"/>
                        </a:solidFill>
                        <a:effectLst/>
                      </a:endParaRPr>
                    </a:p>
                  </a:txBody>
                  <a:tcPr marL="43561" marR="43561" marT="21780" marB="21780" anchor="ctr">
                    <a:lnL>
                      <a:noFill/>
                    </a:lnL>
                    <a:lnR>
                      <a:noFill/>
                    </a:lnR>
                    <a:lnT>
                      <a:noFill/>
                    </a:lnT>
                    <a:lnB>
                      <a:noFill/>
                    </a:lnB>
                    <a:solidFill>
                      <a:srgbClr val="FFFFFF"/>
                    </a:solidFill>
                  </a:tcPr>
                </a:tc>
                <a:tc>
                  <a:txBody>
                    <a:bodyPr/>
                    <a:p>
                      <a:r>
                        <a:rPr lang="zh-CN" altLang="en-US" sz="1800"/>
                        <a:t>此光标指示程序正忙（通常是一只表或沙漏）。</a:t>
                      </a:r>
                      <a:endParaRPr lang="zh-CN" altLang="en-US" sz="1800"/>
                    </a:p>
                  </a:txBody>
                  <a:tcPr marL="43561" marR="43561" marT="21780" marB="21780" anchor="ctr">
                    <a:lnL>
                      <a:noFill/>
                    </a:lnL>
                    <a:lnR>
                      <a:noFill/>
                    </a:lnR>
                    <a:lnT>
                      <a:noFill/>
                    </a:lnT>
                    <a:lnB>
                      <a:noFill/>
                    </a:lnB>
                    <a:solidFill>
                      <a:srgbClr val="FFFFFF"/>
                    </a:solidFill>
                  </a:tcPr>
                </a:tc>
              </a:tr>
              <a:tr h="353695">
                <a:tc>
                  <a:txBody>
                    <a:bodyPr/>
                    <a:p>
                      <a:r>
                        <a:rPr lang="en-US" sz="1800" dirty="0">
                          <a:solidFill>
                            <a:schemeClr val="tx1"/>
                          </a:solidFill>
                          <a:effectLst/>
                        </a:rPr>
                        <a:t>help</a:t>
                      </a:r>
                      <a:endParaRPr lang="en-US" sz="1800" dirty="0">
                        <a:solidFill>
                          <a:schemeClr val="tx1"/>
                        </a:solidFill>
                        <a:effectLst/>
                      </a:endParaRPr>
                    </a:p>
                  </a:txBody>
                  <a:tcPr marL="43561" marR="43561" marT="21780" marB="21780" anchor="ctr">
                    <a:lnL>
                      <a:noFill/>
                    </a:lnL>
                    <a:lnR>
                      <a:noFill/>
                    </a:lnR>
                    <a:lnT>
                      <a:noFill/>
                    </a:lnT>
                    <a:lnB>
                      <a:noFill/>
                    </a:lnB>
                    <a:solidFill>
                      <a:srgbClr val="FFFFFF"/>
                    </a:solidFill>
                  </a:tcPr>
                </a:tc>
                <a:tc>
                  <a:txBody>
                    <a:bodyPr/>
                    <a:p>
                      <a:r>
                        <a:rPr lang="zh-CN" altLang="en-US" sz="1800" dirty="0"/>
                        <a:t>此光标指示可用的帮助（通常是一个问号或一个气球）。</a:t>
                      </a:r>
                      <a:endParaRPr lang="zh-CN" altLang="en-US" sz="1800" dirty="0"/>
                    </a:p>
                  </a:txBody>
                  <a:tcPr marL="43561" marR="43561" marT="21780" marB="21780" anchor="ctr">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3.</a:t>
            </a:r>
            <a:r>
              <a:rPr lang="zh-CN" altLang="en-US" sz="3200" b="1">
                <a:solidFill>
                  <a:srgbClr val="2C7FC2"/>
                </a:solidFill>
                <a:latin typeface="微软雅黑" panose="020B0503020204020204" charset="-122"/>
                <a:ea typeface="微软雅黑" panose="020B0503020204020204" charset="-122"/>
                <a:cs typeface="+mn-cs"/>
                <a:sym typeface="+mn-ea"/>
              </a:rPr>
              <a:t>补充属性</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pPr marL="0" indent="0">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使用浮点数指定对象的不透明度。值被约束在[0.0-1.0]范围内，如果超过了这个范围，其计算结果将截取到与之最相近的值。</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indent="0">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IE8以前使用 filter:alpha(opacity=40)(</a:t>
            </a:r>
            <a:r>
              <a:rPr lang="zh-CN" altLang="en-US" sz="2400" dirty="0">
                <a:solidFill>
                  <a:schemeClr val="accent1">
                    <a:lumMod val="75000"/>
                  </a:schemeClr>
                </a:solidFill>
                <a:latin typeface="宋体" panose="02010600030101010101" pitchFamily="2" charset="-122"/>
                <a:ea typeface="宋体" panose="02010600030101010101" pitchFamily="2" charset="-122"/>
                <a:sym typeface="+mn-ea"/>
              </a:rPr>
              <a:t>取值范围为</a:t>
            </a: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0-100)</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p:txBody>
      </p:sp>
      <p:sp>
        <p:nvSpPr>
          <p:cNvPr id="2" name="文本框 1"/>
          <p:cNvSpPr txBox="1"/>
          <p:nvPr/>
        </p:nvSpPr>
        <p:spPr>
          <a:xfrm>
            <a:off x="1365885" y="1202690"/>
            <a:ext cx="6616700" cy="570865"/>
          </a:xfrm>
          <a:prstGeom prst="rect">
            <a:avLst/>
          </a:prstGeom>
          <a:noFill/>
        </p:spPr>
        <p:txBody>
          <a:bodyPr wrap="square" rtlCol="0" anchor="t">
            <a:spAutoFit/>
          </a:bodyPr>
          <a:p>
            <a:pPr algn="l">
              <a:lnSpc>
                <a:spcPct val="130000"/>
              </a:lnSpc>
              <a:spcBef>
                <a:spcPts val="500"/>
              </a:spcBef>
              <a:spcAft>
                <a:spcPts val="0"/>
              </a:spcAft>
            </a:pPr>
            <a:r>
              <a:rPr lang="en-US" altLang="zh-CN" sz="2400" b="1" dirty="0">
                <a:solidFill>
                  <a:schemeClr val="accent1"/>
                </a:solidFill>
                <a:latin typeface="微软雅黑" panose="020B0503020204020204" charset="-122"/>
                <a:ea typeface="微软雅黑" panose="020B0503020204020204" charset="-122"/>
                <a:sym typeface="+mn-ea"/>
              </a:rPr>
              <a:t>   </a:t>
            </a:r>
            <a:r>
              <a:rPr lang="en-US" altLang="zh-CN" sz="2400" b="1" dirty="0" smtClean="0">
                <a:solidFill>
                  <a:schemeClr val="accent1">
                    <a:lumMod val="75000"/>
                  </a:schemeClr>
                </a:solidFill>
                <a:latin typeface="宋体" panose="02010600030101010101" pitchFamily="2" charset="-122"/>
                <a:ea typeface="宋体" panose="02010600030101010101" pitchFamily="2" charset="-122"/>
                <a:sym typeface="+mn-ea"/>
              </a:rPr>
              <a:t>1</a:t>
            </a:r>
            <a:r>
              <a:rPr lang="zh-CN" altLang="en-US" sz="2400" b="1" dirty="0" smtClean="0">
                <a:solidFill>
                  <a:schemeClr val="accent1">
                    <a:lumMod val="75000"/>
                  </a:schemeClr>
                </a:solidFill>
                <a:latin typeface="宋体" panose="02010600030101010101" pitchFamily="2" charset="-122"/>
                <a:ea typeface="宋体" panose="02010600030101010101" pitchFamily="2" charset="-122"/>
                <a:sym typeface="+mn-ea"/>
              </a:rPr>
              <a:t>、</a:t>
            </a:r>
            <a:r>
              <a:rPr lang="en-US" altLang="zh-CN" sz="2400" b="1" dirty="0" smtClean="0">
                <a:solidFill>
                  <a:schemeClr val="accent1">
                    <a:lumMod val="75000"/>
                  </a:schemeClr>
                </a:solidFill>
                <a:latin typeface="宋体" panose="02010600030101010101" pitchFamily="2" charset="-122"/>
                <a:ea typeface="宋体" panose="02010600030101010101" pitchFamily="2" charset="-122"/>
                <a:sym typeface="+mn-ea"/>
              </a:rPr>
              <a:t>opacity</a:t>
            </a:r>
            <a:r>
              <a:rPr lang="zh-CN" altLang="en-US" sz="2400" b="1" dirty="0" smtClean="0">
                <a:solidFill>
                  <a:schemeClr val="accent1">
                    <a:lumMod val="75000"/>
                  </a:schemeClr>
                </a:solidFill>
                <a:latin typeface="宋体" panose="02010600030101010101" pitchFamily="2" charset="-122"/>
                <a:ea typeface="宋体" panose="02010600030101010101" pitchFamily="2" charset="-122"/>
                <a:sym typeface="+mn-ea"/>
              </a:rPr>
              <a:t>属性</a:t>
            </a:r>
            <a:endParaRPr lang="zh-CN" altLang="en-US" sz="2400" b="1" dirty="0" smtClean="0">
              <a:solidFill>
                <a:schemeClr val="accent1">
                  <a:lumMod val="75000"/>
                </a:schemeClr>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45160"/>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练习</a:t>
            </a:r>
            <a:r>
              <a:rPr lang="en-US" altLang="zh-CN" sz="3600" b="1">
                <a:solidFill>
                  <a:srgbClr val="2C7FC2"/>
                </a:solidFill>
                <a:latin typeface="微软雅黑" panose="020B0503020204020204" charset="-122"/>
                <a:ea typeface="微软雅黑" panose="020B0503020204020204" charset="-122"/>
              </a:rPr>
              <a:t>1</a:t>
            </a:r>
            <a:endParaRPr lang="en-US" altLang="zh-CN" sz="3600" b="1">
              <a:solidFill>
                <a:srgbClr val="2C7FC2"/>
              </a:solidFill>
              <a:latin typeface="微软雅黑" panose="020B0503020204020204" charset="-122"/>
              <a:ea typeface="微软雅黑" panose="020B0503020204020204" charset="-122"/>
            </a:endParaRPr>
          </a:p>
        </p:txBody>
      </p:sp>
      <p:sp>
        <p:nvSpPr>
          <p:cNvPr id="3" name="文本框 2"/>
          <p:cNvSpPr txBox="1"/>
          <p:nvPr/>
        </p:nvSpPr>
        <p:spPr>
          <a:xfrm>
            <a:off x="659765" y="1358900"/>
            <a:ext cx="5884545" cy="460375"/>
          </a:xfrm>
          <a:prstGeom prst="rect">
            <a:avLst/>
          </a:prstGeom>
          <a:noFill/>
        </p:spPr>
        <p:txBody>
          <a:bodyPr wrap="square" rtlCol="0">
            <a:spAutoFit/>
          </a:bodyPr>
          <a:p>
            <a:r>
              <a:rPr lang="zh-CN" altLang="en-US" sz="2400" b="1">
                <a:solidFill>
                  <a:schemeClr val="accent1">
                    <a:lumMod val="75000"/>
                  </a:schemeClr>
                </a:solidFill>
              </a:rPr>
              <a:t>运用定位方法实现如下页面</a:t>
            </a:r>
            <a:endParaRPr lang="zh-CN" altLang="en-US" sz="2400" b="1">
              <a:solidFill>
                <a:schemeClr val="accent1">
                  <a:lumMod val="75000"/>
                </a:schemeClr>
              </a:solidFill>
            </a:endParaRPr>
          </a:p>
        </p:txBody>
      </p:sp>
      <p:pic>
        <p:nvPicPr>
          <p:cNvPr id="4" name="图片 3"/>
          <p:cNvPicPr>
            <a:picLocks noChangeAspect="1"/>
          </p:cNvPicPr>
          <p:nvPr/>
        </p:nvPicPr>
        <p:blipFill>
          <a:blip r:embed="rId2"/>
          <a:stretch>
            <a:fillRect/>
          </a:stretch>
        </p:blipFill>
        <p:spPr>
          <a:xfrm>
            <a:off x="1651000" y="2092960"/>
            <a:ext cx="8418830" cy="390398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45160"/>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练习</a:t>
            </a:r>
            <a:r>
              <a:rPr lang="en-US" altLang="zh-CN" sz="3600" b="1">
                <a:solidFill>
                  <a:srgbClr val="2C7FC2"/>
                </a:solidFill>
                <a:latin typeface="微软雅黑" panose="020B0503020204020204" charset="-122"/>
                <a:ea typeface="微软雅黑" panose="020B0503020204020204" charset="-122"/>
              </a:rPr>
              <a:t>2</a:t>
            </a:r>
            <a:endParaRPr lang="en-US" altLang="zh-CN" sz="3600" b="1">
              <a:solidFill>
                <a:srgbClr val="2C7FC2"/>
              </a:solidFill>
              <a:latin typeface="微软雅黑" panose="020B0503020204020204" charset="-122"/>
              <a:ea typeface="微软雅黑" panose="020B0503020204020204" charset="-122"/>
            </a:endParaRPr>
          </a:p>
        </p:txBody>
      </p:sp>
      <p:sp>
        <p:nvSpPr>
          <p:cNvPr id="3" name="文本框 2"/>
          <p:cNvSpPr txBox="1"/>
          <p:nvPr/>
        </p:nvSpPr>
        <p:spPr>
          <a:xfrm>
            <a:off x="659765" y="1358900"/>
            <a:ext cx="3644900" cy="460375"/>
          </a:xfrm>
          <a:prstGeom prst="rect">
            <a:avLst/>
          </a:prstGeom>
          <a:noFill/>
        </p:spPr>
        <p:txBody>
          <a:bodyPr wrap="square" rtlCol="0">
            <a:spAutoFit/>
          </a:bodyPr>
          <a:p>
            <a:r>
              <a:rPr lang="zh-CN" altLang="en-US" sz="2400" b="1">
                <a:solidFill>
                  <a:schemeClr val="accent1">
                    <a:lumMod val="75000"/>
                  </a:schemeClr>
                </a:solidFill>
              </a:rPr>
              <a:t>实现如下网页</a:t>
            </a:r>
            <a:endParaRPr lang="zh-CN" altLang="en-US" sz="2400" b="1">
              <a:solidFill>
                <a:schemeClr val="accent1">
                  <a:lumMod val="75000"/>
                </a:schemeClr>
              </a:solidFill>
            </a:endParaRPr>
          </a:p>
        </p:txBody>
      </p:sp>
      <p:pic>
        <p:nvPicPr>
          <p:cNvPr id="2" name="图片 1" descr="作业3"/>
          <p:cNvPicPr>
            <a:picLocks noChangeAspect="1"/>
          </p:cNvPicPr>
          <p:nvPr/>
        </p:nvPicPr>
        <p:blipFill>
          <a:blip r:embed="rId2"/>
          <a:stretch>
            <a:fillRect/>
          </a:stretch>
        </p:blipFill>
        <p:spPr>
          <a:xfrm>
            <a:off x="1056640" y="2209800"/>
            <a:ext cx="10057765" cy="378269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PPT模板"/>
          <p:cNvPicPr>
            <a:picLocks noChangeAspect="1"/>
          </p:cNvPicPr>
          <p:nvPr/>
        </p:nvPicPr>
        <p:blipFill>
          <a:blip r:embed="rId1"/>
          <a:stretch>
            <a:fillRect/>
          </a:stretch>
        </p:blipFill>
        <p:spPr>
          <a:xfrm>
            <a:off x="-6350" y="3434080"/>
            <a:ext cx="12212955" cy="2518410"/>
          </a:xfrm>
          <a:prstGeom prst="rect">
            <a:avLst/>
          </a:prstGeom>
        </p:spPr>
      </p:pic>
      <p:sp>
        <p:nvSpPr>
          <p:cNvPr id="5" name="文本框 4"/>
          <p:cNvSpPr txBox="1"/>
          <p:nvPr/>
        </p:nvSpPr>
        <p:spPr>
          <a:xfrm>
            <a:off x="3252153" y="1640840"/>
            <a:ext cx="5695950" cy="1168400"/>
          </a:xfrm>
          <a:prstGeom prst="rect">
            <a:avLst/>
          </a:prstGeom>
          <a:noFill/>
        </p:spPr>
        <p:txBody>
          <a:bodyPr wrap="square" rtlCol="0">
            <a:spAutoFit/>
          </a:bodyPr>
          <a:p>
            <a:pPr algn="ctr"/>
            <a:r>
              <a:rPr lang="en-US" altLang="zh-CN" sz="6600" b="1">
                <a:solidFill>
                  <a:srgbClr val="2E7FC1"/>
                </a:solidFill>
                <a:latin typeface="微软雅黑" panose="020B0503020204020204" charset="-122"/>
                <a:ea typeface="微软雅黑" panose="020B0503020204020204" charset="-122"/>
              </a:rPr>
              <a:t>THANKS</a:t>
            </a:r>
            <a:endParaRPr lang="en-US" altLang="zh-CN" sz="6600" b="1">
              <a:solidFill>
                <a:srgbClr val="2E7FC1"/>
              </a:solidFill>
              <a:latin typeface="微软雅黑" panose="020B0503020204020204" charset="-122"/>
              <a:ea typeface="微软雅黑" panose="020B0503020204020204" charset="-122"/>
            </a:endParaRPr>
          </a:p>
        </p:txBody>
      </p:sp>
      <p:sp>
        <p:nvSpPr>
          <p:cNvPr id="15" name="文本框 14"/>
          <p:cNvSpPr txBox="1"/>
          <p:nvPr/>
        </p:nvSpPr>
        <p:spPr>
          <a:xfrm>
            <a:off x="3918585" y="2598420"/>
            <a:ext cx="4363085" cy="743585"/>
          </a:xfrm>
          <a:prstGeom prst="rect">
            <a:avLst/>
          </a:prstGeom>
          <a:noFill/>
        </p:spPr>
        <p:txBody>
          <a:bodyPr wrap="square" rtlCol="0">
            <a:spAutoFit/>
          </a:bodyPr>
          <a:p>
            <a:pPr algn="ctr"/>
            <a:r>
              <a:rPr lang="en-US" altLang="zh-CN" sz="4000">
                <a:solidFill>
                  <a:srgbClr val="2E7FC1"/>
                </a:solidFill>
                <a:latin typeface="微软雅黑" panose="020B0503020204020204" charset="-122"/>
                <a:ea typeface="微软雅黑" panose="020B0503020204020204" charset="-122"/>
              </a:rPr>
              <a:t>www.usian.cn</a:t>
            </a:r>
            <a:endParaRPr lang="en-US" altLang="zh-CN" sz="4000">
              <a:solidFill>
                <a:srgbClr val="2E7FC1"/>
              </a:solidFill>
              <a:latin typeface="微软雅黑" panose="020B0503020204020204" charset="-122"/>
              <a:ea typeface="微软雅黑" panose="020B0503020204020204" charset="-122"/>
            </a:endParaRPr>
          </a:p>
        </p:txBody>
      </p:sp>
      <p:sp>
        <p:nvSpPr>
          <p:cNvPr id="8" name="文本框 7"/>
          <p:cNvSpPr txBox="1"/>
          <p:nvPr/>
        </p:nvSpPr>
        <p:spPr>
          <a:xfrm>
            <a:off x="2718753" y="3888740"/>
            <a:ext cx="6762750" cy="678815"/>
          </a:xfrm>
          <a:prstGeom prst="rect">
            <a:avLst/>
          </a:prstGeom>
          <a:noFill/>
        </p:spPr>
        <p:txBody>
          <a:bodyPr wrap="square" rtlCol="0">
            <a:spAutoFit/>
          </a:bodyPr>
          <a:p>
            <a:pPr algn="ctr"/>
            <a:r>
              <a:rPr lang="zh-CN" altLang="en-US" sz="3600" b="1">
                <a:solidFill>
                  <a:schemeClr val="bg1"/>
                </a:solidFill>
                <a:latin typeface="微软雅黑" panose="020B0503020204020204" charset="-122"/>
                <a:ea typeface="微软雅黑" panose="020B0503020204020204" charset="-122"/>
              </a:rPr>
              <a:t>本课程版权归积云教育独家所有</a:t>
            </a:r>
            <a:endParaRPr lang="zh-CN" altLang="en-US" sz="3600" b="1">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3471228" y="4879340"/>
            <a:ext cx="5257800" cy="384810"/>
          </a:xfrm>
          <a:prstGeom prst="rect">
            <a:avLst/>
          </a:prstGeom>
          <a:noFill/>
        </p:spPr>
        <p:txBody>
          <a:bodyPr wrap="square" rtlCol="0">
            <a:spAutoFit/>
          </a:bodyPr>
          <a:p>
            <a:pPr algn="ctr"/>
            <a:r>
              <a:rPr lang="zh-CN" altLang="en-US" b="1">
                <a:solidFill>
                  <a:schemeClr val="bg1"/>
                </a:solidFill>
                <a:latin typeface="微软雅黑" panose="020B0503020204020204" charset="-122"/>
                <a:ea typeface="微软雅黑" panose="020B0503020204020204" charset="-122"/>
              </a:rPr>
              <a:t>未经书面同意私自录制、转载等行为均属违法行为</a:t>
            </a:r>
            <a:endParaRPr lang="zh-CN" altLang="en-US" b="1">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3471228" y="5225415"/>
            <a:ext cx="5257800" cy="384810"/>
          </a:xfrm>
          <a:prstGeom prst="rect">
            <a:avLst/>
          </a:prstGeom>
          <a:noFill/>
        </p:spPr>
        <p:txBody>
          <a:bodyPr wrap="square" rtlCol="0">
            <a:spAutoFit/>
          </a:bodyPr>
          <a:p>
            <a:pPr algn="ctr"/>
            <a:r>
              <a:rPr lang="zh-CN" altLang="en-US" b="1">
                <a:solidFill>
                  <a:schemeClr val="bg1"/>
                </a:solidFill>
                <a:latin typeface="微软雅黑" panose="020B0503020204020204" charset="-122"/>
                <a:ea typeface="微软雅黑" panose="020B0503020204020204" charset="-122"/>
              </a:rPr>
              <a:t>积云教育将保留所有追责权利</a:t>
            </a:r>
            <a:endParaRPr lang="zh-CN" altLang="en-US" b="1">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2547303" y="4603115"/>
            <a:ext cx="71056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3175" y="6383020"/>
            <a:ext cx="12197080" cy="476250"/>
          </a:xfrm>
          <a:prstGeom prst="rect">
            <a:avLst/>
          </a:prstGeom>
        </p:spPr>
      </p:pic>
      <p:sp>
        <p:nvSpPr>
          <p:cNvPr id="5" name="文本框 4"/>
          <p:cNvSpPr txBox="1"/>
          <p:nvPr/>
        </p:nvSpPr>
        <p:spPr>
          <a:xfrm>
            <a:off x="2376170" y="1850390"/>
            <a:ext cx="7418705" cy="860425"/>
          </a:xfrm>
          <a:prstGeom prst="rect">
            <a:avLst/>
          </a:prstGeom>
          <a:noFill/>
        </p:spPr>
        <p:txBody>
          <a:bodyPr wrap="square" rtlCol="0">
            <a:spAutoFit/>
          </a:bodyPr>
          <a:p>
            <a:pPr algn="ctr"/>
            <a:r>
              <a:rPr lang="en-US" altLang="zh-CN" sz="5000" b="1">
                <a:solidFill>
                  <a:srgbClr val="2E7FC1"/>
                </a:solidFill>
                <a:latin typeface="微软雅黑" panose="020B0503020204020204" charset="-122"/>
                <a:ea typeface="微软雅黑" panose="020B0503020204020204" charset="-122"/>
              </a:rPr>
              <a:t>H5</a:t>
            </a:r>
            <a:r>
              <a:rPr lang="zh-CN" altLang="en-US" sz="5000" b="1">
                <a:solidFill>
                  <a:srgbClr val="2E7FC1"/>
                </a:solidFill>
                <a:latin typeface="微软雅黑" panose="020B0503020204020204" charset="-122"/>
                <a:ea typeface="微软雅黑" panose="020B0503020204020204" charset="-122"/>
              </a:rPr>
              <a:t>·</a:t>
            </a:r>
            <a:r>
              <a:rPr lang="zh-CN" sz="5000" b="1">
                <a:solidFill>
                  <a:srgbClr val="2E7FC1"/>
                </a:solidFill>
                <a:latin typeface="微软雅黑" panose="020B0503020204020204" charset="-122"/>
                <a:ea typeface="微软雅黑" panose="020B0503020204020204" charset="-122"/>
              </a:rPr>
              <a:t>第</a:t>
            </a:r>
            <a:r>
              <a:rPr lang="en-US" altLang="zh-CN" sz="5000" b="1">
                <a:solidFill>
                  <a:srgbClr val="2E7FC1"/>
                </a:solidFill>
                <a:latin typeface="微软雅黑" panose="020B0503020204020204" charset="-122"/>
                <a:ea typeface="微软雅黑" panose="020B0503020204020204" charset="-122"/>
              </a:rPr>
              <a:t>08</a:t>
            </a:r>
            <a:r>
              <a:rPr lang="zh-CN" altLang="en-US" sz="5000" b="1">
                <a:solidFill>
                  <a:srgbClr val="2E7FC1"/>
                </a:solidFill>
                <a:latin typeface="微软雅黑" panose="020B0503020204020204" charset="-122"/>
                <a:ea typeface="微软雅黑" panose="020B0503020204020204" charset="-122"/>
              </a:rPr>
              <a:t>单元</a:t>
            </a:r>
            <a:endParaRPr lang="zh-CN" altLang="en-US" sz="5000" b="1">
              <a:solidFill>
                <a:srgbClr val="2E7FC1"/>
              </a:solidFill>
              <a:latin typeface="微软雅黑" panose="020B0503020204020204" charset="-122"/>
              <a:ea typeface="微软雅黑" panose="020B0503020204020204" charset="-122"/>
            </a:endParaRPr>
          </a:p>
        </p:txBody>
      </p:sp>
      <p:sp>
        <p:nvSpPr>
          <p:cNvPr id="6" name="文本框 5"/>
          <p:cNvSpPr txBox="1"/>
          <p:nvPr/>
        </p:nvSpPr>
        <p:spPr>
          <a:xfrm>
            <a:off x="2381250" y="3425190"/>
            <a:ext cx="7418705" cy="553085"/>
          </a:xfrm>
          <a:prstGeom prst="rect">
            <a:avLst/>
          </a:prstGeom>
          <a:noFill/>
        </p:spPr>
        <p:txBody>
          <a:bodyPr wrap="square" rtlCol="0">
            <a:spAutoFit/>
          </a:bodyPr>
          <a:p>
            <a:pPr algn="ctr"/>
            <a:r>
              <a:rPr lang="zh-CN" altLang="en-US" sz="3000" b="1">
                <a:solidFill>
                  <a:srgbClr val="2E7FC1"/>
                </a:solidFill>
                <a:latin typeface="微软雅黑" panose="020B0503020204020204" charset="-122"/>
                <a:ea typeface="微软雅黑" panose="020B0503020204020204" charset="-122"/>
              </a:rPr>
              <a:t>主讲人：</a:t>
            </a:r>
            <a:endParaRPr lang="zh-CN" altLang="en-US" sz="3000" b="1">
              <a:solidFill>
                <a:srgbClr val="2E7FC1"/>
              </a:solidFill>
              <a:latin typeface="微软雅黑" panose="020B0503020204020204" charset="-122"/>
              <a:ea typeface="微软雅黑" panose="020B0503020204020204" charset="-122"/>
            </a:endParaRPr>
          </a:p>
        </p:txBody>
      </p:sp>
      <p:cxnSp>
        <p:nvCxnSpPr>
          <p:cNvPr id="11" name="直接连接符 10"/>
          <p:cNvCxnSpPr/>
          <p:nvPr/>
        </p:nvCxnSpPr>
        <p:spPr>
          <a:xfrm>
            <a:off x="2547303" y="2774315"/>
            <a:ext cx="7105650" cy="0"/>
          </a:xfrm>
          <a:prstGeom prst="line">
            <a:avLst/>
          </a:prstGeom>
          <a:ln w="19050">
            <a:solidFill>
              <a:srgbClr val="2E7FC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目录介绍</a:t>
            </a:r>
            <a:endParaRPr lang="zh-CN" altLang="en-US" sz="3600" b="1">
              <a:solidFill>
                <a:srgbClr val="2C7FC2"/>
              </a:solidFill>
              <a:latin typeface="微软雅黑" panose="020B0503020204020204" charset="-122"/>
              <a:ea typeface="微软雅黑" panose="020B0503020204020204" charset="-122"/>
            </a:endParaRPr>
          </a:p>
        </p:txBody>
      </p:sp>
      <p:grpSp>
        <p:nvGrpSpPr>
          <p:cNvPr id="49" name="组合 48"/>
          <p:cNvGrpSpPr/>
          <p:nvPr/>
        </p:nvGrpSpPr>
        <p:grpSpPr>
          <a:xfrm>
            <a:off x="1934845" y="1063625"/>
            <a:ext cx="1059815" cy="1111036"/>
            <a:chOff x="3057" y="2112"/>
            <a:chExt cx="1366" cy="1145"/>
          </a:xfrm>
        </p:grpSpPr>
        <p:pic>
          <p:nvPicPr>
            <p:cNvPr id="15" name="图片 14" descr="PPT模板4"/>
            <p:cNvPicPr>
              <a:picLocks noChangeAspect="1"/>
            </p:cNvPicPr>
            <p:nvPr/>
          </p:nvPicPr>
          <p:blipFill>
            <a:blip r:embed="rId2"/>
            <a:stretch>
              <a:fillRect/>
            </a:stretch>
          </p:blipFill>
          <p:spPr>
            <a:xfrm>
              <a:off x="3096" y="2112"/>
              <a:ext cx="1289" cy="1145"/>
            </a:xfrm>
            <a:prstGeom prst="rect">
              <a:avLst/>
            </a:prstGeom>
          </p:spPr>
        </p:pic>
        <p:sp>
          <p:nvSpPr>
            <p:cNvPr id="21" name="文本框 20"/>
            <p:cNvSpPr txBox="1"/>
            <p:nvPr/>
          </p:nvSpPr>
          <p:spPr>
            <a:xfrm>
              <a:off x="3057" y="2174"/>
              <a:ext cx="1366" cy="855"/>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01</a:t>
              </a:r>
              <a:endParaRPr lang="en-US" altLang="zh-CN" sz="4800" b="1">
                <a:solidFill>
                  <a:schemeClr val="bg1"/>
                </a:solidFill>
                <a:latin typeface="微软雅黑" panose="020B0503020204020204" charset="-122"/>
                <a:ea typeface="微软雅黑" panose="020B0503020204020204" charset="-122"/>
              </a:endParaRPr>
            </a:p>
          </p:txBody>
        </p:sp>
      </p:grpSp>
      <p:grpSp>
        <p:nvGrpSpPr>
          <p:cNvPr id="50" name="组合 49"/>
          <p:cNvGrpSpPr/>
          <p:nvPr/>
        </p:nvGrpSpPr>
        <p:grpSpPr>
          <a:xfrm>
            <a:off x="1934845" y="2367280"/>
            <a:ext cx="1061085" cy="1034415"/>
            <a:chOff x="3057" y="3504"/>
            <a:chExt cx="1366" cy="1145"/>
          </a:xfrm>
        </p:grpSpPr>
        <p:pic>
          <p:nvPicPr>
            <p:cNvPr id="16" name="图片 15" descr="PPT模板4"/>
            <p:cNvPicPr>
              <a:picLocks noChangeAspect="1"/>
            </p:cNvPicPr>
            <p:nvPr/>
          </p:nvPicPr>
          <p:blipFill>
            <a:blip r:embed="rId2"/>
            <a:stretch>
              <a:fillRect/>
            </a:stretch>
          </p:blipFill>
          <p:spPr>
            <a:xfrm>
              <a:off x="3096" y="3504"/>
              <a:ext cx="1289" cy="1145"/>
            </a:xfrm>
            <a:prstGeom prst="rect">
              <a:avLst/>
            </a:prstGeom>
          </p:spPr>
        </p:pic>
        <p:sp>
          <p:nvSpPr>
            <p:cNvPr id="22" name="文本框 21"/>
            <p:cNvSpPr txBox="1"/>
            <p:nvPr/>
          </p:nvSpPr>
          <p:spPr>
            <a:xfrm>
              <a:off x="3057" y="3542"/>
              <a:ext cx="1366" cy="919"/>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02</a:t>
              </a:r>
              <a:endParaRPr lang="en-US" altLang="zh-CN" sz="4800" b="1">
                <a:solidFill>
                  <a:schemeClr val="bg1"/>
                </a:solidFill>
                <a:latin typeface="微软雅黑" panose="020B0503020204020204" charset="-122"/>
                <a:ea typeface="微软雅黑" panose="020B0503020204020204" charset="-122"/>
              </a:endParaRPr>
            </a:p>
          </p:txBody>
        </p:sp>
      </p:grpSp>
      <p:grpSp>
        <p:nvGrpSpPr>
          <p:cNvPr id="48" name="组合 47"/>
          <p:cNvGrpSpPr/>
          <p:nvPr/>
        </p:nvGrpSpPr>
        <p:grpSpPr>
          <a:xfrm>
            <a:off x="1934845" y="3643630"/>
            <a:ext cx="1032510" cy="1094740"/>
            <a:chOff x="3057" y="4896"/>
            <a:chExt cx="1366" cy="1145"/>
          </a:xfrm>
        </p:grpSpPr>
        <p:pic>
          <p:nvPicPr>
            <p:cNvPr id="17" name="图片 16" descr="PPT模板4"/>
            <p:cNvPicPr>
              <a:picLocks noChangeAspect="1"/>
            </p:cNvPicPr>
            <p:nvPr/>
          </p:nvPicPr>
          <p:blipFill>
            <a:blip r:embed="rId2"/>
            <a:stretch>
              <a:fillRect/>
            </a:stretch>
          </p:blipFill>
          <p:spPr>
            <a:xfrm>
              <a:off x="3096" y="4896"/>
              <a:ext cx="1289" cy="1145"/>
            </a:xfrm>
            <a:prstGeom prst="rect">
              <a:avLst/>
            </a:prstGeom>
          </p:spPr>
        </p:pic>
        <p:sp>
          <p:nvSpPr>
            <p:cNvPr id="23" name="文本框 22"/>
            <p:cNvSpPr txBox="1"/>
            <p:nvPr/>
          </p:nvSpPr>
          <p:spPr>
            <a:xfrm>
              <a:off x="3057" y="4934"/>
              <a:ext cx="1366" cy="868"/>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03</a:t>
              </a:r>
              <a:endParaRPr lang="en-US" altLang="zh-CN" sz="4800" b="1">
                <a:solidFill>
                  <a:schemeClr val="bg1"/>
                </a:solidFill>
                <a:latin typeface="微软雅黑" panose="020B0503020204020204" charset="-122"/>
                <a:ea typeface="微软雅黑" panose="020B0503020204020204" charset="-122"/>
              </a:endParaRPr>
            </a:p>
          </p:txBody>
        </p:sp>
      </p:grpSp>
      <p:grpSp>
        <p:nvGrpSpPr>
          <p:cNvPr id="47" name="组合 46"/>
          <p:cNvGrpSpPr/>
          <p:nvPr/>
        </p:nvGrpSpPr>
        <p:grpSpPr>
          <a:xfrm>
            <a:off x="1936115" y="4979670"/>
            <a:ext cx="1031875" cy="1018540"/>
            <a:chOff x="3057" y="6414"/>
            <a:chExt cx="1366" cy="1145"/>
          </a:xfrm>
        </p:grpSpPr>
        <p:pic>
          <p:nvPicPr>
            <p:cNvPr id="18" name="图片 17" descr="PPT模板4"/>
            <p:cNvPicPr>
              <a:picLocks noChangeAspect="1"/>
            </p:cNvPicPr>
            <p:nvPr/>
          </p:nvPicPr>
          <p:blipFill>
            <a:blip r:embed="rId2"/>
            <a:stretch>
              <a:fillRect/>
            </a:stretch>
          </p:blipFill>
          <p:spPr>
            <a:xfrm>
              <a:off x="3096" y="6414"/>
              <a:ext cx="1289" cy="1145"/>
            </a:xfrm>
            <a:prstGeom prst="rect">
              <a:avLst/>
            </a:prstGeom>
          </p:spPr>
        </p:pic>
        <p:sp>
          <p:nvSpPr>
            <p:cNvPr id="24" name="文本框 23"/>
            <p:cNvSpPr txBox="1"/>
            <p:nvPr/>
          </p:nvSpPr>
          <p:spPr>
            <a:xfrm>
              <a:off x="3057" y="6476"/>
              <a:ext cx="1366" cy="933"/>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04</a:t>
              </a:r>
              <a:endParaRPr lang="en-US" altLang="zh-CN" sz="4800" b="1">
                <a:solidFill>
                  <a:schemeClr val="bg1"/>
                </a:solidFill>
                <a:latin typeface="微软雅黑" panose="020B0503020204020204" charset="-122"/>
                <a:ea typeface="微软雅黑" panose="020B0503020204020204" charset="-122"/>
              </a:endParaRPr>
            </a:p>
          </p:txBody>
        </p:sp>
      </p:grpSp>
      <p:grpSp>
        <p:nvGrpSpPr>
          <p:cNvPr id="30" name="组合 29"/>
          <p:cNvGrpSpPr/>
          <p:nvPr/>
        </p:nvGrpSpPr>
        <p:grpSpPr>
          <a:xfrm>
            <a:off x="2926715" y="1014095"/>
            <a:ext cx="5300980" cy="1236345"/>
            <a:chOff x="4573" y="1695"/>
            <a:chExt cx="6114" cy="1322"/>
          </a:xfrm>
        </p:grpSpPr>
        <p:pic>
          <p:nvPicPr>
            <p:cNvPr id="29" name="图片 28" descr="PPT模板4"/>
            <p:cNvPicPr>
              <a:picLocks noChangeAspect="1"/>
            </p:cNvPicPr>
            <p:nvPr/>
          </p:nvPicPr>
          <p:blipFill>
            <a:blip r:embed="rId3"/>
            <a:stretch>
              <a:fillRect/>
            </a:stretch>
          </p:blipFill>
          <p:spPr>
            <a:xfrm>
              <a:off x="4573" y="1695"/>
              <a:ext cx="6114" cy="1322"/>
            </a:xfrm>
            <a:prstGeom prst="rect">
              <a:avLst/>
            </a:prstGeom>
          </p:spPr>
        </p:pic>
        <p:sp>
          <p:nvSpPr>
            <p:cNvPr id="26" name="文本框 25"/>
            <p:cNvSpPr txBox="1"/>
            <p:nvPr/>
          </p:nvSpPr>
          <p:spPr>
            <a:xfrm>
              <a:off x="4621" y="2433"/>
              <a:ext cx="5736" cy="394"/>
            </a:xfrm>
            <a:prstGeom prst="rect">
              <a:avLst/>
            </a:prstGeom>
            <a:noFill/>
          </p:spPr>
          <p:txBody>
            <a:bodyPr wrap="square" rtlCol="0">
              <a:spAutoFit/>
            </a:bodyPr>
            <a:p>
              <a:pPr algn="l"/>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27" name="图片 26" descr="icon办公2 副本 3"/>
            <p:cNvPicPr>
              <a:picLocks noChangeAspect="1"/>
            </p:cNvPicPr>
            <p:nvPr/>
          </p:nvPicPr>
          <p:blipFill>
            <a:blip r:embed="rId4"/>
            <a:stretch>
              <a:fillRect/>
            </a:stretch>
          </p:blipFill>
          <p:spPr>
            <a:xfrm>
              <a:off x="5940" y="1834"/>
              <a:ext cx="403" cy="453"/>
            </a:xfrm>
            <a:prstGeom prst="rect">
              <a:avLst/>
            </a:prstGeom>
          </p:spPr>
        </p:pic>
        <p:sp>
          <p:nvSpPr>
            <p:cNvPr id="28" name="文本框 27"/>
            <p:cNvSpPr txBox="1"/>
            <p:nvPr/>
          </p:nvSpPr>
          <p:spPr>
            <a:xfrm>
              <a:off x="6331" y="1716"/>
              <a:ext cx="3577" cy="624"/>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学习目标</a:t>
              </a:r>
              <a:endParaRPr lang="zh-CN" altLang="en-US" sz="3200" b="1">
                <a:solidFill>
                  <a:srgbClr val="2D7FC2"/>
                </a:solidFill>
                <a:latin typeface="微软雅黑" panose="020B0503020204020204" charset="-122"/>
                <a:ea typeface="微软雅黑" panose="020B0503020204020204" charset="-122"/>
              </a:endParaRPr>
            </a:p>
          </p:txBody>
        </p:sp>
      </p:grpSp>
      <p:grpSp>
        <p:nvGrpSpPr>
          <p:cNvPr id="31" name="组合 30"/>
          <p:cNvGrpSpPr/>
          <p:nvPr/>
        </p:nvGrpSpPr>
        <p:grpSpPr>
          <a:xfrm>
            <a:off x="2926715" y="2315210"/>
            <a:ext cx="5300345" cy="1155047"/>
            <a:chOff x="4573" y="1695"/>
            <a:chExt cx="6114" cy="1322"/>
          </a:xfrm>
        </p:grpSpPr>
        <p:pic>
          <p:nvPicPr>
            <p:cNvPr id="32" name="图片 31" descr="PPT模板4"/>
            <p:cNvPicPr>
              <a:picLocks noChangeAspect="1"/>
            </p:cNvPicPr>
            <p:nvPr/>
          </p:nvPicPr>
          <p:blipFill>
            <a:blip r:embed="rId3"/>
            <a:stretch>
              <a:fillRect/>
            </a:stretch>
          </p:blipFill>
          <p:spPr>
            <a:xfrm>
              <a:off x="4573" y="1695"/>
              <a:ext cx="6114" cy="1322"/>
            </a:xfrm>
            <a:prstGeom prst="rect">
              <a:avLst/>
            </a:prstGeom>
          </p:spPr>
        </p:pic>
        <p:sp>
          <p:nvSpPr>
            <p:cNvPr id="33" name="文本框 32"/>
            <p:cNvSpPr txBox="1"/>
            <p:nvPr/>
          </p:nvSpPr>
          <p:spPr>
            <a:xfrm>
              <a:off x="4653" y="2433"/>
              <a:ext cx="5705" cy="422"/>
            </a:xfrm>
            <a:prstGeom prst="rect">
              <a:avLst/>
            </a:prstGeom>
            <a:noFill/>
          </p:spPr>
          <p:txBody>
            <a:bodyPr wrap="square" rtlCol="0">
              <a:spAutoFit/>
            </a:bodyP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34" name="图片 33" descr="icon办公2 副本 3"/>
            <p:cNvPicPr>
              <a:picLocks noChangeAspect="1"/>
            </p:cNvPicPr>
            <p:nvPr/>
          </p:nvPicPr>
          <p:blipFill>
            <a:blip r:embed="rId4"/>
            <a:stretch>
              <a:fillRect/>
            </a:stretch>
          </p:blipFill>
          <p:spPr>
            <a:xfrm>
              <a:off x="5940" y="1834"/>
              <a:ext cx="403" cy="453"/>
            </a:xfrm>
            <a:prstGeom prst="rect">
              <a:avLst/>
            </a:prstGeom>
          </p:spPr>
        </p:pic>
        <p:sp>
          <p:nvSpPr>
            <p:cNvPr id="35" name="文本框 34"/>
            <p:cNvSpPr txBox="1"/>
            <p:nvPr/>
          </p:nvSpPr>
          <p:spPr>
            <a:xfrm>
              <a:off x="6331" y="1716"/>
              <a:ext cx="3577" cy="668"/>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内容</a:t>
              </a:r>
              <a:endParaRPr lang="zh-CN" altLang="en-US" sz="3200" b="1">
                <a:solidFill>
                  <a:srgbClr val="2D7FC2"/>
                </a:solidFill>
                <a:latin typeface="微软雅黑" panose="020B0503020204020204" charset="-122"/>
                <a:ea typeface="微软雅黑" panose="020B0503020204020204" charset="-122"/>
              </a:endParaRPr>
            </a:p>
          </p:txBody>
        </p:sp>
      </p:grpSp>
      <p:grpSp>
        <p:nvGrpSpPr>
          <p:cNvPr id="36" name="组合 35"/>
          <p:cNvGrpSpPr/>
          <p:nvPr/>
        </p:nvGrpSpPr>
        <p:grpSpPr>
          <a:xfrm>
            <a:off x="2926715" y="3623945"/>
            <a:ext cx="5300980" cy="1226030"/>
            <a:chOff x="4573" y="1695"/>
            <a:chExt cx="6114" cy="1322"/>
          </a:xfrm>
        </p:grpSpPr>
        <p:pic>
          <p:nvPicPr>
            <p:cNvPr id="37" name="图片 36" descr="PPT模板4"/>
            <p:cNvPicPr>
              <a:picLocks noChangeAspect="1"/>
            </p:cNvPicPr>
            <p:nvPr/>
          </p:nvPicPr>
          <p:blipFill>
            <a:blip r:embed="rId3"/>
            <a:stretch>
              <a:fillRect/>
            </a:stretch>
          </p:blipFill>
          <p:spPr>
            <a:xfrm>
              <a:off x="4573" y="1695"/>
              <a:ext cx="6114" cy="1322"/>
            </a:xfrm>
            <a:prstGeom prst="rect">
              <a:avLst/>
            </a:prstGeom>
          </p:spPr>
        </p:pic>
        <p:sp>
          <p:nvSpPr>
            <p:cNvPr id="38" name="文本框 37"/>
            <p:cNvSpPr txBox="1"/>
            <p:nvPr/>
          </p:nvSpPr>
          <p:spPr>
            <a:xfrm>
              <a:off x="4873" y="2433"/>
              <a:ext cx="5277" cy="397"/>
            </a:xfrm>
            <a:prstGeom prst="rect">
              <a:avLst/>
            </a:prstGeom>
            <a:noFill/>
          </p:spPr>
          <p:txBody>
            <a:bodyPr wrap="square" rtlCol="0">
              <a:spAutoFit/>
            </a:bodyP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39" name="图片 38" descr="icon办公2 副本 3"/>
            <p:cNvPicPr>
              <a:picLocks noChangeAspect="1"/>
            </p:cNvPicPr>
            <p:nvPr/>
          </p:nvPicPr>
          <p:blipFill>
            <a:blip r:embed="rId4"/>
            <a:stretch>
              <a:fillRect/>
            </a:stretch>
          </p:blipFill>
          <p:spPr>
            <a:xfrm>
              <a:off x="5940" y="1834"/>
              <a:ext cx="403" cy="453"/>
            </a:xfrm>
            <a:prstGeom prst="rect">
              <a:avLst/>
            </a:prstGeom>
          </p:spPr>
        </p:pic>
        <p:sp>
          <p:nvSpPr>
            <p:cNvPr id="40" name="文本框 39"/>
            <p:cNvSpPr txBox="1"/>
            <p:nvPr/>
          </p:nvSpPr>
          <p:spPr>
            <a:xfrm>
              <a:off x="6331" y="1716"/>
              <a:ext cx="3577" cy="629"/>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总结回顾</a:t>
              </a:r>
              <a:endParaRPr lang="zh-CN" altLang="en-US" sz="3200" b="1">
                <a:solidFill>
                  <a:srgbClr val="2D7FC2"/>
                </a:solidFill>
                <a:latin typeface="微软雅黑" panose="020B0503020204020204" charset="-122"/>
                <a:ea typeface="微软雅黑" panose="020B0503020204020204" charset="-122"/>
              </a:endParaRPr>
            </a:p>
          </p:txBody>
        </p:sp>
      </p:grpSp>
      <p:grpSp>
        <p:nvGrpSpPr>
          <p:cNvPr id="41" name="组合 40"/>
          <p:cNvGrpSpPr/>
          <p:nvPr/>
        </p:nvGrpSpPr>
        <p:grpSpPr>
          <a:xfrm>
            <a:off x="2926715" y="4979670"/>
            <a:ext cx="5299710" cy="1163963"/>
            <a:chOff x="4573" y="1695"/>
            <a:chExt cx="6114" cy="1322"/>
          </a:xfrm>
        </p:grpSpPr>
        <p:pic>
          <p:nvPicPr>
            <p:cNvPr id="42" name="图片 41" descr="PPT模板4"/>
            <p:cNvPicPr>
              <a:picLocks noChangeAspect="1"/>
            </p:cNvPicPr>
            <p:nvPr/>
          </p:nvPicPr>
          <p:blipFill>
            <a:blip r:embed="rId3"/>
            <a:stretch>
              <a:fillRect/>
            </a:stretch>
          </p:blipFill>
          <p:spPr>
            <a:xfrm>
              <a:off x="4573" y="1695"/>
              <a:ext cx="6114" cy="1322"/>
            </a:xfrm>
            <a:prstGeom prst="rect">
              <a:avLst/>
            </a:prstGeom>
          </p:spPr>
        </p:pic>
        <p:sp>
          <p:nvSpPr>
            <p:cNvPr id="43" name="文本框 42"/>
            <p:cNvSpPr txBox="1"/>
            <p:nvPr/>
          </p:nvSpPr>
          <p:spPr>
            <a:xfrm>
              <a:off x="4653" y="2433"/>
              <a:ext cx="5706" cy="418"/>
            </a:xfrm>
            <a:prstGeom prst="rect">
              <a:avLst/>
            </a:prstGeom>
            <a:noFill/>
          </p:spPr>
          <p:txBody>
            <a:bodyPr wrap="square" rtlCol="0">
              <a:spAutoFit/>
            </a:bodyP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44" name="图片 43" descr="icon办公2 副本 3"/>
            <p:cNvPicPr>
              <a:picLocks noChangeAspect="1"/>
            </p:cNvPicPr>
            <p:nvPr/>
          </p:nvPicPr>
          <p:blipFill>
            <a:blip r:embed="rId4"/>
            <a:stretch>
              <a:fillRect/>
            </a:stretch>
          </p:blipFill>
          <p:spPr>
            <a:xfrm>
              <a:off x="5940" y="1834"/>
              <a:ext cx="403" cy="453"/>
            </a:xfrm>
            <a:prstGeom prst="rect">
              <a:avLst/>
            </a:prstGeom>
          </p:spPr>
        </p:pic>
        <p:sp>
          <p:nvSpPr>
            <p:cNvPr id="45" name="文本框 44"/>
            <p:cNvSpPr txBox="1"/>
            <p:nvPr/>
          </p:nvSpPr>
          <p:spPr>
            <a:xfrm>
              <a:off x="6331" y="1716"/>
              <a:ext cx="3577" cy="663"/>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练习</a:t>
              </a:r>
              <a:endParaRPr lang="zh-CN" altLang="en-US" sz="3200" b="1">
                <a:solidFill>
                  <a:srgbClr val="2D7FC2"/>
                </a:solidFill>
                <a:latin typeface="微软雅黑" panose="020B0503020204020204" charset="-122"/>
                <a:ea typeface="微软雅黑" panose="020B050302020402020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学习目标</a:t>
            </a:r>
            <a:endParaRPr lang="zh-CN" altLang="en-US" sz="3600" b="1">
              <a:solidFill>
                <a:srgbClr val="2C7FC2"/>
              </a:solidFill>
              <a:latin typeface="微软雅黑" panose="020B0503020204020204" charset="-122"/>
              <a:ea typeface="微软雅黑" panose="020B0503020204020204" charset="-122"/>
            </a:endParaRPr>
          </a:p>
        </p:txBody>
      </p:sp>
      <p:sp>
        <p:nvSpPr>
          <p:cNvPr id="66" name="文本框 65"/>
          <p:cNvSpPr txBox="1"/>
          <p:nvPr/>
        </p:nvSpPr>
        <p:spPr>
          <a:xfrm>
            <a:off x="3700145" y="375285"/>
            <a:ext cx="2325370" cy="483235"/>
          </a:xfrm>
          <a:prstGeom prst="rect">
            <a:avLst/>
          </a:prstGeom>
          <a:noFill/>
        </p:spPr>
        <p:txBody>
          <a:bodyPr wrap="square" rtlCol="0">
            <a:spAutoFit/>
          </a:bodyPr>
          <a:p>
            <a:pPr algn="l"/>
            <a:r>
              <a:rPr lang="en-US" altLang="zh-CN" sz="2400" b="1">
                <a:solidFill>
                  <a:srgbClr val="2C7FC2"/>
                </a:solidFill>
                <a:latin typeface="微软雅黑" panose="020B0503020204020204" charset="-122"/>
                <a:ea typeface="微软雅黑" panose="020B0503020204020204" charset="-122"/>
              </a:rPr>
              <a:t>1.1</a:t>
            </a:r>
            <a:r>
              <a:rPr lang="zh-CN" altLang="en-US" sz="2400" b="1">
                <a:solidFill>
                  <a:srgbClr val="2C7FC2"/>
                </a:solidFill>
                <a:latin typeface="微软雅黑" panose="020B0503020204020204" charset="-122"/>
                <a:ea typeface="微软雅黑" panose="020B0503020204020204" charset="-122"/>
              </a:rPr>
              <a:t>知识目标</a:t>
            </a:r>
            <a:endParaRPr lang="zh-CN" altLang="en-US" sz="2400" b="1">
              <a:solidFill>
                <a:srgbClr val="2C7FC2"/>
              </a:solidFill>
              <a:latin typeface="微软雅黑" panose="020B0503020204020204" charset="-122"/>
              <a:ea typeface="微软雅黑" panose="020B0503020204020204" charset="-122"/>
            </a:endParaRPr>
          </a:p>
        </p:txBody>
      </p:sp>
      <p:sp>
        <p:nvSpPr>
          <p:cNvPr id="3" name="文本框 2"/>
          <p:cNvSpPr txBox="1"/>
          <p:nvPr/>
        </p:nvSpPr>
        <p:spPr>
          <a:xfrm>
            <a:off x="1256665" y="1581150"/>
            <a:ext cx="6231890" cy="2676525"/>
          </a:xfrm>
          <a:prstGeom prst="rect">
            <a:avLst/>
          </a:prstGeom>
          <a:noFill/>
        </p:spPr>
        <p:txBody>
          <a:bodyPr wrap="square" rtlCol="0">
            <a:spAutoFit/>
          </a:bodyPr>
          <a:p>
            <a:pPr>
              <a:lnSpc>
                <a:spcPct val="150000"/>
              </a:lnSpc>
            </a:pPr>
            <a:r>
              <a:rPr lang="en-US" altLang="zh-CN" sz="2800" b="1">
                <a:solidFill>
                  <a:schemeClr val="accent1">
                    <a:lumMod val="75000"/>
                  </a:schemeClr>
                </a:solidFill>
                <a:latin typeface="宋体" panose="02010600030101010101" pitchFamily="2" charset="-122"/>
                <a:ea typeface="宋体" panose="02010600030101010101" pitchFamily="2" charset="-122"/>
              </a:rPr>
              <a:t>1</a:t>
            </a:r>
            <a:r>
              <a:rPr lang="zh-CN" altLang="en-US" sz="2800" b="1">
                <a:solidFill>
                  <a:schemeClr val="accent1">
                    <a:lumMod val="75000"/>
                  </a:schemeClr>
                </a:solidFill>
                <a:latin typeface="宋体" panose="02010600030101010101" pitchFamily="2" charset="-122"/>
                <a:ea typeface="宋体" panose="02010600030101010101" pitchFamily="2" charset="-122"/>
              </a:rPr>
              <a:t>、</a:t>
            </a:r>
            <a:r>
              <a:rPr lang="en-US" altLang="zh-CN" sz="2800" b="1">
                <a:solidFill>
                  <a:schemeClr val="accent1">
                    <a:lumMod val="75000"/>
                  </a:schemeClr>
                </a:solidFill>
                <a:latin typeface="宋体" panose="02010600030101010101" pitchFamily="2" charset="-122"/>
                <a:ea typeface="宋体" panose="02010600030101010101" pitchFamily="2" charset="-122"/>
              </a:rPr>
              <a:t>overflow</a:t>
            </a:r>
            <a:r>
              <a:rPr lang="zh-CN" altLang="en-US" sz="2800" b="1">
                <a:solidFill>
                  <a:schemeClr val="accent1">
                    <a:lumMod val="75000"/>
                  </a:schemeClr>
                </a:solidFill>
                <a:latin typeface="宋体" panose="02010600030101010101" pitchFamily="2" charset="-122"/>
                <a:ea typeface="宋体" panose="02010600030101010101" pitchFamily="2" charset="-122"/>
              </a:rPr>
              <a:t>属性</a:t>
            </a:r>
            <a:endParaRPr lang="zh-CN" altLang="en-US" sz="2800" b="1">
              <a:solidFill>
                <a:schemeClr val="accent1">
                  <a:lumMod val="75000"/>
                </a:schemeClr>
              </a:solidFill>
              <a:latin typeface="宋体" panose="02010600030101010101" pitchFamily="2" charset="-122"/>
              <a:ea typeface="宋体" panose="02010600030101010101" pitchFamily="2" charset="-122"/>
            </a:endParaRPr>
          </a:p>
          <a:p>
            <a:pPr>
              <a:lnSpc>
                <a:spcPct val="150000"/>
              </a:lnSpc>
            </a:pPr>
            <a:r>
              <a:rPr lang="en-US" altLang="zh-CN" sz="2800" b="1">
                <a:solidFill>
                  <a:schemeClr val="accent1">
                    <a:lumMod val="75000"/>
                  </a:schemeClr>
                </a:solidFill>
                <a:latin typeface="宋体" panose="02010600030101010101" pitchFamily="2" charset="-122"/>
                <a:ea typeface="宋体" panose="02010600030101010101" pitchFamily="2" charset="-122"/>
              </a:rPr>
              <a:t>2</a:t>
            </a:r>
            <a:r>
              <a:rPr lang="zh-CN" altLang="en-US" sz="2800" b="1">
                <a:solidFill>
                  <a:schemeClr val="accent1">
                    <a:lumMod val="75000"/>
                  </a:schemeClr>
                </a:solidFill>
                <a:latin typeface="宋体" panose="02010600030101010101" pitchFamily="2" charset="-122"/>
                <a:ea typeface="宋体" panose="02010600030101010101" pitchFamily="2" charset="-122"/>
              </a:rPr>
              <a:t>、</a:t>
            </a:r>
            <a:r>
              <a:rPr lang="en-US" altLang="zh-CN" sz="2800" b="1">
                <a:solidFill>
                  <a:schemeClr val="accent1">
                    <a:lumMod val="75000"/>
                  </a:schemeClr>
                </a:solidFill>
                <a:latin typeface="宋体" panose="02010600030101010101" pitchFamily="2" charset="-122"/>
                <a:ea typeface="宋体" panose="02010600030101010101" pitchFamily="2" charset="-122"/>
              </a:rPr>
              <a:t>visibility</a:t>
            </a:r>
            <a:r>
              <a:rPr lang="zh-CN" altLang="en-US" sz="2800" b="1">
                <a:solidFill>
                  <a:schemeClr val="accent1">
                    <a:lumMod val="75000"/>
                  </a:schemeClr>
                </a:solidFill>
                <a:latin typeface="宋体" panose="02010600030101010101" pitchFamily="2" charset="-122"/>
                <a:ea typeface="宋体" panose="02010600030101010101" pitchFamily="2" charset="-122"/>
              </a:rPr>
              <a:t>属性</a:t>
            </a:r>
            <a:endParaRPr lang="zh-CN" altLang="en-US" sz="2800" b="1">
              <a:solidFill>
                <a:schemeClr val="accent1">
                  <a:lumMod val="75000"/>
                </a:schemeClr>
              </a:solidFill>
              <a:latin typeface="宋体" panose="02010600030101010101" pitchFamily="2" charset="-122"/>
              <a:ea typeface="宋体" panose="02010600030101010101" pitchFamily="2" charset="-122"/>
            </a:endParaRPr>
          </a:p>
          <a:p>
            <a:pPr>
              <a:lnSpc>
                <a:spcPct val="150000"/>
              </a:lnSpc>
            </a:pPr>
            <a:r>
              <a:rPr lang="en-US" altLang="zh-CN" sz="2800" b="1">
                <a:solidFill>
                  <a:schemeClr val="accent1">
                    <a:lumMod val="75000"/>
                  </a:schemeClr>
                </a:solidFill>
                <a:latin typeface="宋体" panose="02010600030101010101" pitchFamily="2" charset="-122"/>
                <a:ea typeface="宋体" panose="02010600030101010101" pitchFamily="2" charset="-122"/>
              </a:rPr>
              <a:t>3</a:t>
            </a:r>
            <a:r>
              <a:rPr lang="zh-CN" altLang="en-US" sz="2800" b="1">
                <a:solidFill>
                  <a:schemeClr val="accent1">
                    <a:lumMod val="75000"/>
                  </a:schemeClr>
                </a:solidFill>
                <a:latin typeface="宋体" panose="02010600030101010101" pitchFamily="2" charset="-122"/>
                <a:ea typeface="宋体" panose="02010600030101010101" pitchFamily="2" charset="-122"/>
              </a:rPr>
              <a:t>、</a:t>
            </a:r>
            <a:r>
              <a:rPr lang="en-US" altLang="zh-CN" sz="2800" b="1">
                <a:solidFill>
                  <a:schemeClr val="accent1">
                    <a:lumMod val="75000"/>
                  </a:schemeClr>
                </a:solidFill>
                <a:latin typeface="宋体" panose="02010600030101010101" pitchFamily="2" charset="-122"/>
                <a:ea typeface="宋体" panose="02010600030101010101" pitchFamily="2" charset="-122"/>
              </a:rPr>
              <a:t>position</a:t>
            </a:r>
            <a:r>
              <a:rPr lang="zh-CN" altLang="en-US" sz="2800" b="1">
                <a:solidFill>
                  <a:schemeClr val="accent1">
                    <a:lumMod val="75000"/>
                  </a:schemeClr>
                </a:solidFill>
                <a:latin typeface="宋体" panose="02010600030101010101" pitchFamily="2" charset="-122"/>
                <a:ea typeface="宋体" panose="02010600030101010101" pitchFamily="2" charset="-122"/>
              </a:rPr>
              <a:t>属性</a:t>
            </a:r>
            <a:endParaRPr lang="zh-CN" altLang="en-US" sz="2800" b="1">
              <a:solidFill>
                <a:schemeClr val="accent1">
                  <a:lumMod val="75000"/>
                </a:schemeClr>
              </a:solidFill>
              <a:latin typeface="宋体" panose="02010600030101010101" pitchFamily="2" charset="-122"/>
              <a:ea typeface="宋体" panose="02010600030101010101" pitchFamily="2" charset="-122"/>
            </a:endParaRPr>
          </a:p>
          <a:p>
            <a:pPr>
              <a:lnSpc>
                <a:spcPct val="150000"/>
              </a:lnSpc>
            </a:pPr>
            <a:r>
              <a:rPr lang="en-US" altLang="zh-CN" sz="2800" b="1">
                <a:solidFill>
                  <a:schemeClr val="accent1">
                    <a:lumMod val="75000"/>
                  </a:schemeClr>
                </a:solidFill>
                <a:latin typeface="宋体" panose="02010600030101010101" pitchFamily="2" charset="-122"/>
                <a:ea typeface="宋体" panose="02010600030101010101" pitchFamily="2" charset="-122"/>
              </a:rPr>
              <a:t>4</a:t>
            </a:r>
            <a:r>
              <a:rPr lang="zh-CN" altLang="en-US" sz="2800" b="1">
                <a:solidFill>
                  <a:schemeClr val="accent1">
                    <a:lumMod val="75000"/>
                  </a:schemeClr>
                </a:solidFill>
                <a:latin typeface="宋体" panose="02010600030101010101" pitchFamily="2" charset="-122"/>
                <a:ea typeface="宋体" panose="02010600030101010101" pitchFamily="2" charset="-122"/>
              </a:rPr>
              <a:t>、补充属性</a:t>
            </a:r>
            <a:endParaRPr lang="zh-CN" altLang="en-US" sz="2800" b="1">
              <a:solidFill>
                <a:schemeClr val="accent1">
                  <a:lumMod val="7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1 . overflow</a:t>
            </a:r>
            <a:r>
              <a:rPr lang="zh-CN" altLang="en-US" sz="3200" b="1">
                <a:solidFill>
                  <a:srgbClr val="2C7FC2"/>
                </a:solidFill>
                <a:latin typeface="微软雅黑" panose="020B0503020204020204" charset="-122"/>
                <a:ea typeface="微软雅黑" panose="020B0503020204020204" charset="-122"/>
                <a:cs typeface="+mn-cs"/>
                <a:sym typeface="+mn-ea"/>
              </a:rPr>
              <a:t>属性</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1217295" y="1202690"/>
            <a:ext cx="9630410" cy="5703570"/>
          </a:xfrm>
          <a:prstGeom prst="rect">
            <a:avLst/>
          </a:prstGeom>
          <a:noFill/>
        </p:spPr>
        <p:txBody>
          <a:bodyPr wrap="square" rtlCol="0" anchor="t">
            <a:spAutoFit/>
          </a:bodyPr>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（1）基本类型：</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在css中，可以使用overflow属性来指定对于盒中容纳不下的内容的显示方式。</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visible： -可见	对溢出内容不做处理，内容可能会超出容器。（默认）</a:t>
            </a:r>
            <a:endParaRPr lang="en-US" altLang="zh-CN" sz="2400" dirty="0">
              <a:solidFill>
                <a:schemeClr val="accent1">
                  <a:lumMod val="75000"/>
                </a:schemeClr>
              </a:solidFill>
              <a:latin typeface="宋体" panose="02010600030101010101" pitchFamily="2" charset="-122"/>
              <a:ea typeface="宋体" panose="02010600030101010101" pitchFamily="2" charset="-122"/>
              <a:sym typeface="+mn-ea"/>
            </a:endParaRPr>
          </a:p>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hidden：--隐藏	隐藏溢出容器的内容且不出现滚动条。</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scroll：--滚动	隐藏溢出容器的内容，溢出的内容将以卷动滚动条的方式呈现。（不论是否内容溢出都会显示）</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auto：按需出现滚动条当内容没有溢出容器时不出现滚动条，当内容溢出容器时出现滚动条，按需出现滚动条。</a:t>
            </a:r>
            <a:endParaRPr lang="zh-CN" altLang="en-US" sz="2400" dirty="0"/>
          </a:p>
          <a:p>
            <a:pPr algn="l" fontAlgn="auto">
              <a:lnSpc>
                <a:spcPct val="120000"/>
              </a:lnSpc>
            </a:pPr>
            <a:endParaRPr lang="en-US" altLang="zh-CN" sz="2400" dirty="0">
              <a:solidFill>
                <a:schemeClr val="accent1">
                  <a:lumMod val="75000"/>
                </a:schemeClr>
              </a:solidFill>
              <a:latin typeface="宋体" panose="02010600030101010101" pitchFamily="2" charset="-122"/>
              <a:ea typeface="宋体" panose="02010600030101010101" pitchFamily="2" charset="-122"/>
              <a:sym typeface="+mn-ea"/>
            </a:endParaRPr>
          </a:p>
          <a:p>
            <a:pPr algn="l" fontAlgn="auto">
              <a:lnSpc>
                <a:spcPct val="120000"/>
              </a:lnSpc>
            </a:pPr>
            <a:endParaRPr lang="zh-CN" altLang="en-US" sz="2000" dirty="0">
              <a:solidFill>
                <a:schemeClr val="accent1">
                  <a:lumMod val="75000"/>
                </a:schemeClr>
              </a:solidFill>
              <a:latin typeface="宋体" panose="02010600030101010101" pitchFamily="2" charset="-122"/>
              <a:ea typeface="宋体" panose="02010600030101010101" pitchFamily="2" charset="-122"/>
              <a:sym typeface="+mn-ea"/>
            </a:endParaRPr>
          </a:p>
          <a:p>
            <a:pPr marL="342900" indent="-342900" algn="l" fontAlgn="auto">
              <a:lnSpc>
                <a:spcPct val="120000"/>
              </a:lnSpc>
              <a:spcBef>
                <a:spcPts val="0"/>
              </a:spcBef>
              <a:spcAft>
                <a:spcPts val="0"/>
              </a:spcAft>
              <a:buFont typeface="Wingdings" panose="05000000000000000000" charset="0"/>
              <a:buChar char="Ø"/>
            </a:pPr>
            <a:endParaRPr lang="zh-CN" altLang="en-US" sz="2000" dirty="0">
              <a:solidFill>
                <a:schemeClr val="accent1">
                  <a:lumMod val="75000"/>
                </a:schemeClr>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1 . overflow</a:t>
            </a:r>
            <a:r>
              <a:rPr lang="zh-CN" altLang="en-US" sz="3200" b="1">
                <a:solidFill>
                  <a:srgbClr val="2C7FC2"/>
                </a:solidFill>
                <a:latin typeface="微软雅黑" panose="020B0503020204020204" charset="-122"/>
                <a:ea typeface="微软雅黑" panose="020B0503020204020204" charset="-122"/>
                <a:cs typeface="+mn-cs"/>
                <a:sym typeface="+mn-ea"/>
              </a:rPr>
              <a:t>属性</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1217295" y="1202690"/>
            <a:ext cx="9630410" cy="5703570"/>
          </a:xfrm>
          <a:prstGeom prst="rect">
            <a:avLst/>
          </a:prstGeom>
          <a:noFill/>
        </p:spPr>
        <p:txBody>
          <a:bodyPr wrap="square" rtlCol="0" anchor="t">
            <a:spAutoFit/>
          </a:bodyPr>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（2）overflow-x属性和overflow-y属性</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可以单独设置在水平方向上或垂直方向上如果内容超出盒的容纳范围时的显示方式。</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visible： 对溢出内容不做处理，内容可能会超出容器。</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hidden： 隐藏溢出容器的内容且不出现滚动条。</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scroll： 隐藏溢出容器的内容，溢出的内容将以卷动滚动条的方式呈现。</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auto： 当内容没有溢出容器时不出现滚动条，当内容溢出容器时出现滚动条，按需出现滚动条。</a:t>
            </a:r>
            <a:endParaRPr lang="zh-CN" altLang="en-US" sz="2400" dirty="0"/>
          </a:p>
          <a:p>
            <a:pPr marL="0" algn="l" fontAlgn="auto">
              <a:lnSpc>
                <a:spcPct val="120000"/>
              </a:lnSpc>
              <a:buNone/>
            </a:pPr>
            <a:endParaRPr lang="zh-CN" altLang="en-US" sz="2400" dirty="0"/>
          </a:p>
          <a:p>
            <a:pPr algn="l" fontAlgn="auto">
              <a:lnSpc>
                <a:spcPct val="120000"/>
              </a:lnSpc>
            </a:pPr>
            <a:endParaRPr lang="en-US" altLang="zh-CN" sz="2400" dirty="0">
              <a:solidFill>
                <a:schemeClr val="accent1">
                  <a:lumMod val="75000"/>
                </a:schemeClr>
              </a:solidFill>
              <a:latin typeface="宋体" panose="02010600030101010101" pitchFamily="2" charset="-122"/>
              <a:ea typeface="宋体" panose="02010600030101010101" pitchFamily="2" charset="-122"/>
              <a:sym typeface="+mn-ea"/>
            </a:endParaRPr>
          </a:p>
          <a:p>
            <a:pPr algn="l" fontAlgn="auto">
              <a:lnSpc>
                <a:spcPct val="120000"/>
              </a:lnSpc>
            </a:pPr>
            <a:endParaRPr lang="zh-CN" altLang="en-US" sz="2000" dirty="0">
              <a:solidFill>
                <a:schemeClr val="accent1">
                  <a:lumMod val="75000"/>
                </a:schemeClr>
              </a:solidFill>
              <a:latin typeface="宋体" panose="02010600030101010101" pitchFamily="2" charset="-122"/>
              <a:ea typeface="宋体" panose="02010600030101010101" pitchFamily="2" charset="-122"/>
              <a:sym typeface="+mn-ea"/>
            </a:endParaRPr>
          </a:p>
          <a:p>
            <a:pPr marL="342900" indent="-342900" algn="l" fontAlgn="auto">
              <a:lnSpc>
                <a:spcPct val="120000"/>
              </a:lnSpc>
              <a:spcBef>
                <a:spcPts val="0"/>
              </a:spcBef>
              <a:spcAft>
                <a:spcPts val="0"/>
              </a:spcAft>
              <a:buFont typeface="Wingdings" panose="05000000000000000000" charset="0"/>
              <a:buChar char="Ø"/>
            </a:pPr>
            <a:endParaRPr lang="zh-CN" altLang="en-US" sz="2000" dirty="0">
              <a:solidFill>
                <a:schemeClr val="accent1">
                  <a:lumMod val="75000"/>
                </a:schemeClr>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2 . visibility</a:t>
            </a:r>
            <a:r>
              <a:rPr lang="zh-CN" altLang="en-US" sz="3200" b="1">
                <a:solidFill>
                  <a:srgbClr val="2C7FC2"/>
                </a:solidFill>
                <a:latin typeface="微软雅黑" panose="020B0503020204020204" charset="-122"/>
                <a:ea typeface="微软雅黑" panose="020B0503020204020204" charset="-122"/>
                <a:cs typeface="+mn-cs"/>
                <a:sym typeface="+mn-ea"/>
              </a:rPr>
              <a:t>属性</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1217295" y="1202690"/>
            <a:ext cx="9630410" cy="6146800"/>
          </a:xfrm>
          <a:prstGeom prst="rect">
            <a:avLst/>
          </a:prstGeom>
          <a:noFill/>
        </p:spPr>
        <p:txBody>
          <a:bodyPr wrap="square" rtlCol="0" anchor="t">
            <a:spAutoFit/>
          </a:bodyPr>
          <a:p>
            <a:pPr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visibility 属性-可见性</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设置或检索是否显示对象。与display属性不同，此属性为隐藏的对象保留其占据的物理空间。这意味着元素仍占据其本来的空间，不过可以完全不可见。</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visible：设置对象可视</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hidden：设置对象隐藏</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思考：visibility:hidden与display:none的区别</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algn="l" fontAlgn="auto">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visibility:hidden设置不可见的元素也会占据页面上的空间。</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marL="0" algn="l">
              <a:lnSpc>
                <a:spcPct val="120000"/>
              </a:lnSpc>
              <a:buNone/>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	display:none设置元素的不可见， 不占据页面空间。</a:t>
            </a:r>
            <a:endParaRPr lang="zh-CN" altLang="en-US" sz="2400" dirty="0"/>
          </a:p>
          <a:p>
            <a:pPr marL="0" algn="l" fontAlgn="auto">
              <a:lnSpc>
                <a:spcPct val="120000"/>
              </a:lnSpc>
              <a:buNone/>
            </a:pPr>
            <a:endParaRPr lang="zh-CN" altLang="en-US" sz="2400" dirty="0"/>
          </a:p>
          <a:p>
            <a:pPr marL="0" algn="l" fontAlgn="auto">
              <a:lnSpc>
                <a:spcPct val="120000"/>
              </a:lnSpc>
              <a:buNone/>
            </a:pPr>
            <a:endParaRPr lang="zh-CN" altLang="en-US" sz="2400" dirty="0"/>
          </a:p>
          <a:p>
            <a:pPr algn="l" fontAlgn="auto">
              <a:lnSpc>
                <a:spcPct val="120000"/>
              </a:lnSpc>
            </a:pPr>
            <a:endParaRPr lang="en-US" altLang="zh-CN" sz="2400" dirty="0">
              <a:solidFill>
                <a:schemeClr val="accent1">
                  <a:lumMod val="75000"/>
                </a:schemeClr>
              </a:solidFill>
              <a:latin typeface="宋体" panose="02010600030101010101" pitchFamily="2" charset="-122"/>
              <a:ea typeface="宋体" panose="02010600030101010101" pitchFamily="2" charset="-122"/>
              <a:sym typeface="+mn-ea"/>
            </a:endParaRPr>
          </a:p>
          <a:p>
            <a:pPr algn="l" fontAlgn="auto">
              <a:lnSpc>
                <a:spcPct val="120000"/>
              </a:lnSpc>
            </a:pPr>
            <a:endParaRPr lang="zh-CN" altLang="en-US" sz="2000" dirty="0">
              <a:solidFill>
                <a:schemeClr val="accent1">
                  <a:lumMod val="75000"/>
                </a:schemeClr>
              </a:solidFill>
              <a:latin typeface="宋体" panose="02010600030101010101" pitchFamily="2" charset="-122"/>
              <a:ea typeface="宋体" panose="02010600030101010101" pitchFamily="2" charset="-122"/>
              <a:sym typeface="+mn-ea"/>
            </a:endParaRPr>
          </a:p>
          <a:p>
            <a:pPr marL="342900" indent="-342900" algn="l" fontAlgn="auto">
              <a:lnSpc>
                <a:spcPct val="120000"/>
              </a:lnSpc>
              <a:spcBef>
                <a:spcPts val="0"/>
              </a:spcBef>
              <a:spcAft>
                <a:spcPts val="0"/>
              </a:spcAft>
              <a:buFont typeface="Wingdings" panose="05000000000000000000" charset="0"/>
              <a:buChar char="Ø"/>
            </a:pPr>
            <a:endParaRPr lang="zh-CN" altLang="en-US" sz="2000" dirty="0">
              <a:solidFill>
                <a:schemeClr val="accent1">
                  <a:lumMod val="75000"/>
                </a:schemeClr>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3. position</a:t>
            </a:r>
            <a:r>
              <a:rPr lang="zh-CN" altLang="en-US" sz="3200" b="1">
                <a:solidFill>
                  <a:srgbClr val="2C7FC2"/>
                </a:solidFill>
                <a:latin typeface="微软雅黑" panose="020B0503020204020204" charset="-122"/>
                <a:ea typeface="微软雅黑" panose="020B0503020204020204" charset="-122"/>
                <a:cs typeface="+mn-cs"/>
                <a:sym typeface="+mn-ea"/>
              </a:rPr>
              <a:t>属性</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sp>
        <p:nvSpPr>
          <p:cNvPr id="2" name="文本框 1"/>
          <p:cNvSpPr txBox="1"/>
          <p:nvPr/>
        </p:nvSpPr>
        <p:spPr>
          <a:xfrm>
            <a:off x="1217295" y="1202690"/>
            <a:ext cx="9630410" cy="5372100"/>
          </a:xfrm>
          <a:prstGeom prst="rect">
            <a:avLst/>
          </a:prstGeom>
          <a:noFill/>
        </p:spPr>
        <p:txBody>
          <a:bodyPr wrap="square" rtlCol="0" anchor="t">
            <a:spAutoFit/>
          </a:bodyPr>
          <a:p>
            <a:pPr lvl="1" fontAlgn="auto">
              <a:lnSpc>
                <a:spcPct val="150000"/>
              </a:lnSpc>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1. 定位的四个属性</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lvl="2" fontAlgn="auto">
              <a:lnSpc>
                <a:spcPct val="150000"/>
              </a:lnSpc>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（1）默认值（静态）：static</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lvl="2" fontAlgn="auto">
              <a:lnSpc>
                <a:spcPct val="150000"/>
              </a:lnSpc>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（2）绝对定位：absolute</a:t>
            </a:r>
            <a:endParaRPr lang="en-US" altLang="zh-CN" sz="2400" dirty="0">
              <a:solidFill>
                <a:schemeClr val="accent1">
                  <a:lumMod val="75000"/>
                </a:schemeClr>
              </a:solidFill>
              <a:latin typeface="宋体" panose="02010600030101010101" pitchFamily="2" charset="-122"/>
              <a:ea typeface="宋体" panose="02010600030101010101" pitchFamily="2" charset="-122"/>
            </a:endParaRPr>
          </a:p>
          <a:p>
            <a:pPr lvl="2" fontAlgn="auto">
              <a:lnSpc>
                <a:spcPct val="150000"/>
              </a:lnSpc>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（3）相对定位：relative</a:t>
            </a:r>
            <a:endParaRPr lang="en-US" altLang="zh-CN" sz="2400" dirty="0">
              <a:solidFill>
                <a:schemeClr val="accent1">
                  <a:lumMod val="75000"/>
                </a:schemeClr>
              </a:solidFill>
              <a:latin typeface="宋体" panose="02010600030101010101" pitchFamily="2" charset="-122"/>
              <a:ea typeface="宋体" panose="02010600030101010101" pitchFamily="2" charset="-122"/>
              <a:sym typeface="+mn-ea"/>
            </a:endParaRPr>
          </a:p>
          <a:p>
            <a:pPr lvl="2" fontAlgn="auto">
              <a:lnSpc>
                <a:spcPct val="150000"/>
              </a:lnSpc>
            </a:pPr>
            <a:r>
              <a:rPr lang="en-US" altLang="zh-CN" sz="2400" dirty="0">
                <a:solidFill>
                  <a:schemeClr val="accent1">
                    <a:lumMod val="75000"/>
                  </a:schemeClr>
                </a:solidFill>
                <a:latin typeface="宋体" panose="02010600030101010101" pitchFamily="2" charset="-122"/>
                <a:ea typeface="宋体" panose="02010600030101010101" pitchFamily="2" charset="-122"/>
                <a:sym typeface="+mn-ea"/>
              </a:rPr>
              <a:t>（4）固定定位：fixed    </a:t>
            </a:r>
            <a:endParaRPr lang="zh-CN" altLang="en-US" sz="2400" dirty="0"/>
          </a:p>
          <a:p>
            <a:pPr algn="l" fontAlgn="auto">
              <a:lnSpc>
                <a:spcPct val="120000"/>
              </a:lnSpc>
              <a:buNone/>
            </a:pPr>
            <a:endParaRPr lang="zh-CN" altLang="en-US" sz="2400" dirty="0"/>
          </a:p>
          <a:p>
            <a:pPr marL="0" algn="l" fontAlgn="auto">
              <a:lnSpc>
                <a:spcPct val="120000"/>
              </a:lnSpc>
              <a:buNone/>
            </a:pPr>
            <a:endParaRPr lang="zh-CN" altLang="en-US" sz="2400" dirty="0"/>
          </a:p>
          <a:p>
            <a:pPr marL="0" algn="l" fontAlgn="auto">
              <a:lnSpc>
                <a:spcPct val="120000"/>
              </a:lnSpc>
              <a:buNone/>
            </a:pPr>
            <a:endParaRPr lang="zh-CN" altLang="en-US" sz="2400" dirty="0"/>
          </a:p>
          <a:p>
            <a:pPr algn="l" fontAlgn="auto">
              <a:lnSpc>
                <a:spcPct val="120000"/>
              </a:lnSpc>
            </a:pPr>
            <a:endParaRPr lang="en-US" altLang="zh-CN" sz="2400" dirty="0">
              <a:solidFill>
                <a:schemeClr val="accent1">
                  <a:lumMod val="75000"/>
                </a:schemeClr>
              </a:solidFill>
              <a:latin typeface="宋体" panose="02010600030101010101" pitchFamily="2" charset="-122"/>
              <a:ea typeface="宋体" panose="02010600030101010101" pitchFamily="2" charset="-122"/>
              <a:sym typeface="+mn-ea"/>
            </a:endParaRPr>
          </a:p>
          <a:p>
            <a:pPr algn="l" fontAlgn="auto">
              <a:lnSpc>
                <a:spcPct val="120000"/>
              </a:lnSpc>
            </a:pPr>
            <a:endParaRPr lang="zh-CN" altLang="en-US" sz="2000" dirty="0">
              <a:solidFill>
                <a:schemeClr val="accent1">
                  <a:lumMod val="75000"/>
                </a:schemeClr>
              </a:solidFill>
              <a:latin typeface="宋体" panose="02010600030101010101" pitchFamily="2" charset="-122"/>
              <a:ea typeface="宋体" panose="02010600030101010101" pitchFamily="2" charset="-122"/>
              <a:sym typeface="+mn-ea"/>
            </a:endParaRPr>
          </a:p>
          <a:p>
            <a:pPr marL="342900" indent="-342900" algn="l" fontAlgn="auto">
              <a:lnSpc>
                <a:spcPct val="120000"/>
              </a:lnSpc>
              <a:spcBef>
                <a:spcPts val="0"/>
              </a:spcBef>
              <a:spcAft>
                <a:spcPts val="0"/>
              </a:spcAft>
              <a:buFont typeface="Wingdings" panose="05000000000000000000" charset="0"/>
              <a:buChar char="Ø"/>
            </a:pPr>
            <a:endParaRPr lang="zh-CN" altLang="en-US" sz="2000" dirty="0">
              <a:solidFill>
                <a:schemeClr val="accent1">
                  <a:lumMod val="75000"/>
                </a:schemeClr>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3 . position</a:t>
            </a:r>
            <a:r>
              <a:rPr lang="zh-CN" altLang="en-US" sz="3200" b="1">
                <a:solidFill>
                  <a:srgbClr val="2C7FC2"/>
                </a:solidFill>
                <a:latin typeface="微软雅黑" panose="020B0503020204020204" charset="-122"/>
                <a:ea typeface="微软雅黑" panose="020B0503020204020204" charset="-122"/>
                <a:cs typeface="+mn-cs"/>
                <a:sym typeface="+mn-ea"/>
              </a:rPr>
              <a:t>属性</a:t>
            </a:r>
            <a:endParaRPr lang="zh-CN" altLang="en-US"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p>
            <a:pPr marL="0" indent="0" algn="l">
              <a:lnSpc>
                <a:spcPct val="150000"/>
              </a:lnSpc>
              <a:buNone/>
            </a:pPr>
            <a:endParaRPr lang="zh-CN" altLang="en-US" dirty="0"/>
          </a:p>
          <a:p>
            <a:endParaRPr lang="zh-CN" altLang="en-US" dirty="0"/>
          </a:p>
        </p:txBody>
      </p:sp>
      <p:graphicFrame>
        <p:nvGraphicFramePr>
          <p:cNvPr id="5" name="表格 4"/>
          <p:cNvGraphicFramePr/>
          <p:nvPr/>
        </p:nvGraphicFramePr>
        <p:xfrm>
          <a:off x="1555750" y="1325245"/>
          <a:ext cx="8952865" cy="4888230"/>
        </p:xfrm>
        <a:graphic>
          <a:graphicData uri="http://schemas.openxmlformats.org/drawingml/2006/table">
            <a:tbl>
              <a:tblPr firstRow="1" bandRow="1">
                <a:tableStyleId>{5940675A-B579-460E-94D1-54222C63F5DA}</a:tableStyleId>
              </a:tblPr>
              <a:tblGrid>
                <a:gridCol w="2667635"/>
                <a:gridCol w="6285230"/>
              </a:tblGrid>
              <a:tr h="486410">
                <a:tc>
                  <a:txBody>
                    <a:bodyPr/>
                    <a:p>
                      <a:pPr marL="0" indent="0" algn="ctr">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值</a:t>
                      </a:r>
                      <a:endParaRPr lang="zh-CN" altLang="en-US" sz="14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描述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3705">
                <a:tc>
                  <a:txBody>
                    <a:bodyPr/>
                    <a:p>
                      <a:pPr marL="0" indent="0" algn="ctr">
                        <a:buNone/>
                      </a:pPr>
                      <a:r>
                        <a:rPr lang="en-US" altLang="zh-CN" sz="1400" b="0" u="none" dirty="0">
                          <a:latin typeface="微软雅黑" panose="020B0503020204020204" charset="-122"/>
                          <a:ea typeface="微软雅黑" panose="020B0503020204020204" charset="-122"/>
                          <a:cs typeface="微软雅黑" panose="020B0503020204020204" charset="-122"/>
                        </a:rPr>
                        <a:t>static-</a:t>
                      </a:r>
                      <a:r>
                        <a:rPr lang="zh-CN" altLang="en-US" sz="1400" b="0" u="none" dirty="0">
                          <a:latin typeface="微软雅黑" panose="020B0503020204020204" charset="-122"/>
                          <a:ea typeface="微软雅黑" panose="020B0503020204020204" charset="-122"/>
                          <a:cs typeface="微软雅黑" panose="020B0503020204020204" charset="-122"/>
                        </a:rPr>
                        <a:t>静态定位</a:t>
                      </a:r>
                      <a:endParaRPr lang="zh-CN" altLang="en-US" sz="1400" b="0" u="none" dirty="0">
                        <a:latin typeface="微软雅黑" panose="020B0503020204020204" charset="-122"/>
                        <a:ea typeface="微软雅黑" panose="020B0503020204020204" charset="-122"/>
                        <a:cs typeface="微软雅黑" panose="020B0503020204020204"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400" b="0" u="none" dirty="0">
                          <a:latin typeface="微软雅黑" panose="020B0503020204020204" charset="-122"/>
                          <a:ea typeface="微软雅黑" panose="020B0503020204020204" charset="-122"/>
                          <a:cs typeface="微软雅黑" panose="020B0503020204020204" charset="-122"/>
                        </a:rPr>
                        <a:t>默认值。</a:t>
                      </a:r>
                      <a:r>
                        <a:rPr lang="zh-CN" altLang="en-US" sz="1400" b="0" u="none" dirty="0">
                          <a:highlight>
                            <a:srgbClr val="FFFFFF"/>
                          </a:highlight>
                          <a:latin typeface="微软雅黑" panose="020B0503020204020204" charset="-122"/>
                          <a:ea typeface="微软雅黑" panose="020B0503020204020204" charset="-122"/>
                          <a:cs typeface="微软雅黑" panose="020B0503020204020204" charset="-122"/>
                        </a:rPr>
                        <a:t>对象遵循常规流。</a:t>
                      </a:r>
                      <a:r>
                        <a:rPr lang="zh-CN" altLang="en-US" sz="1400" b="0" u="none" dirty="0">
                          <a:latin typeface="微软雅黑" panose="020B0503020204020204" charset="-122"/>
                          <a:ea typeface="微软雅黑" panose="020B0503020204020204" charset="-122"/>
                          <a:cs typeface="微软雅黑" panose="020B0503020204020204" charset="-122"/>
                        </a:rPr>
                        <a:t>没有定位。</a:t>
                      </a:r>
                      <a:endParaRPr lang="zh-CN" altLang="en-US" sz="1400" b="0" u="none" dirty="0">
                        <a:latin typeface="微软雅黑" panose="020B0503020204020204" charset="-122"/>
                        <a:ea typeface="微软雅黑" panose="020B0503020204020204" charset="-122"/>
                        <a:cs typeface="微软雅黑" panose="020B0503020204020204" charset="-122"/>
                      </a:endParaRPr>
                    </a:p>
                  </a:txBody>
                  <a:tcPr marL="0" marR="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43965">
                <a:tc>
                  <a:txBody>
                    <a:bodyPr/>
                    <a:p>
                      <a:pPr marL="0" indent="0" algn="ctr">
                        <a:buNone/>
                      </a:pPr>
                      <a:r>
                        <a:rPr lang="en-US" altLang="zh-CN" sz="1400" b="0" u="none" dirty="0">
                          <a:latin typeface="微软雅黑" panose="020B0503020204020204" charset="-122"/>
                          <a:ea typeface="微软雅黑" panose="020B0503020204020204" charset="-122"/>
                          <a:cs typeface="微软雅黑" panose="020B0503020204020204" charset="-122"/>
                        </a:rPr>
                        <a:t>relative-</a:t>
                      </a:r>
                      <a:r>
                        <a:rPr lang="zh-CN" altLang="en-US" sz="1400" b="0" u="none" dirty="0">
                          <a:latin typeface="微软雅黑" panose="020B0503020204020204" charset="-122"/>
                          <a:ea typeface="微软雅黑" panose="020B0503020204020204" charset="-122"/>
                          <a:cs typeface="微软雅黑" panose="020B0503020204020204" charset="-122"/>
                        </a:rPr>
                        <a:t>相对定位</a:t>
                      </a:r>
                      <a:endParaRPr lang="zh-CN" altLang="en-US" sz="1400" b="0" u="none" dirty="0">
                        <a:latin typeface="微软雅黑" panose="020B0503020204020204" charset="-122"/>
                        <a:ea typeface="微软雅黑" panose="020B0503020204020204" charset="-122"/>
                        <a:cs typeface="微软雅黑" panose="020B0503020204020204"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400" b="0" u="none" dirty="0">
                          <a:highlight>
                            <a:srgbClr val="FFFFFF"/>
                          </a:highlight>
                          <a:latin typeface="微软雅黑" panose="020B0503020204020204" charset="-122"/>
                          <a:ea typeface="微软雅黑" panose="020B0503020204020204" charset="-122"/>
                          <a:cs typeface="微软雅黑" panose="020B0503020204020204" charset="-122"/>
                        </a:rPr>
                        <a:t>不脱离文档流，参考自身静态位置通过 </a:t>
                      </a:r>
                      <a:r>
                        <a:rPr lang="en-US" altLang="zh-CN" sz="1400" b="0" u="none" dirty="0" err="1">
                          <a:highlight>
                            <a:srgbClr val="FFFFFF"/>
                          </a:highlight>
                          <a:latin typeface="微软雅黑" panose="020B0503020204020204" charset="-122"/>
                          <a:ea typeface="微软雅黑" panose="020B0503020204020204" charset="-122"/>
                          <a:cs typeface="微软雅黑" panose="020B0503020204020204" charset="-122"/>
                        </a:rPr>
                        <a:t>top,bottom,left,right</a:t>
                      </a:r>
                      <a:r>
                        <a:rPr lang="en-US" altLang="zh-CN" sz="1400" b="0" u="none" dirty="0">
                          <a:highlight>
                            <a:srgbClr val="FFFFFF"/>
                          </a:highlight>
                          <a:latin typeface="微软雅黑" panose="020B0503020204020204" charset="-122"/>
                          <a:ea typeface="微软雅黑" panose="020B0503020204020204" charset="-122"/>
                          <a:cs typeface="微软雅黑" panose="020B0503020204020204" charset="-122"/>
                        </a:rPr>
                        <a:t> </a:t>
                      </a:r>
                      <a:r>
                        <a:rPr lang="zh-CN" altLang="en-US" sz="1400" b="0" u="none" dirty="0">
                          <a:highlight>
                            <a:srgbClr val="FFFFFF"/>
                          </a:highlight>
                          <a:latin typeface="微软雅黑" panose="020B0503020204020204" charset="-122"/>
                          <a:ea typeface="微软雅黑" panose="020B0503020204020204" charset="-122"/>
                          <a:cs typeface="微软雅黑" panose="020B0503020204020204" charset="-122"/>
                        </a:rPr>
                        <a:t>定位，偏移属性进行偏移时</a:t>
                      </a:r>
                      <a:r>
                        <a:rPr lang="zh-CN" altLang="en-US" sz="1400" b="0" u="none" dirty="0">
                          <a:solidFill>
                            <a:srgbClr val="FF0000"/>
                          </a:solidFill>
                          <a:highlight>
                            <a:srgbClr val="FFFFFF"/>
                          </a:highlight>
                          <a:latin typeface="微软雅黑" panose="020B0503020204020204" charset="-122"/>
                          <a:ea typeface="微软雅黑" panose="020B0503020204020204" charset="-122"/>
                          <a:cs typeface="微软雅黑" panose="020B0503020204020204" charset="-122"/>
                        </a:rPr>
                        <a:t>不会影响常规流中的任何元素（与</a:t>
                      </a:r>
                      <a:r>
                        <a:rPr lang="en-US" altLang="zh-CN" sz="1400" b="0" u="none" dirty="0">
                          <a:solidFill>
                            <a:srgbClr val="FF0000"/>
                          </a:solidFill>
                          <a:highlight>
                            <a:srgbClr val="FFFFFF"/>
                          </a:highlight>
                          <a:latin typeface="微软雅黑" panose="020B0503020204020204" charset="-122"/>
                          <a:ea typeface="微软雅黑" panose="020B0503020204020204" charset="-122"/>
                          <a:cs typeface="微软雅黑" panose="020B0503020204020204" charset="-122"/>
                        </a:rPr>
                        <a:t>margin</a:t>
                      </a:r>
                      <a:r>
                        <a:rPr lang="zh-CN" altLang="en-US" sz="1400" b="0" u="none" dirty="0">
                          <a:solidFill>
                            <a:srgbClr val="FF0000"/>
                          </a:solidFill>
                          <a:highlight>
                            <a:srgbClr val="FFFFFF"/>
                          </a:highlight>
                          <a:latin typeface="微软雅黑" panose="020B0503020204020204" charset="-122"/>
                          <a:ea typeface="微软雅黑" panose="020B0503020204020204" charset="-122"/>
                          <a:cs typeface="微软雅黑" panose="020B0503020204020204" charset="-122"/>
                        </a:rPr>
                        <a:t>区别）</a:t>
                      </a:r>
                      <a:r>
                        <a:rPr lang="zh-CN" altLang="en-US" sz="1400" b="0" u="none" dirty="0">
                          <a:highlight>
                            <a:srgbClr val="FFFFFF"/>
                          </a:highlight>
                          <a:latin typeface="微软雅黑" panose="020B0503020204020204" charset="-122"/>
                          <a:ea typeface="微软雅黑" panose="020B0503020204020204" charset="-122"/>
                          <a:cs typeface="微软雅黑" panose="020B0503020204020204" charset="-122"/>
                        </a:rPr>
                        <a:t>。以自身的原始位置进行偏移，原始位置保留。</a:t>
                      </a:r>
                      <a:endParaRPr lang="zh-CN" altLang="en-US" sz="1400" b="0" u="none" dirty="0">
                        <a:highlight>
                          <a:srgbClr val="FFFFFF"/>
                        </a:highlight>
                        <a:latin typeface="微软雅黑" panose="020B0503020204020204" charset="-122"/>
                        <a:ea typeface="微软雅黑" panose="020B0503020204020204" charset="-122"/>
                        <a:cs typeface="微软雅黑" panose="020B0503020204020204" charset="-122"/>
                      </a:endParaRPr>
                    </a:p>
                  </a:txBody>
                  <a:tcPr marL="0" marR="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49730">
                <a:tc>
                  <a:txBody>
                    <a:bodyPr/>
                    <a:p>
                      <a:pPr marL="0" indent="0" algn="ctr">
                        <a:buNone/>
                      </a:pPr>
                      <a:r>
                        <a:rPr lang="en-US" altLang="zh-CN" sz="1400" b="0" u="none" dirty="0">
                          <a:solidFill>
                            <a:srgbClr val="000000"/>
                          </a:solidFill>
                          <a:latin typeface="微软雅黑" panose="020B0503020204020204" charset="-122"/>
                          <a:ea typeface="微软雅黑" panose="020B0503020204020204" charset="-122"/>
                          <a:cs typeface="微软雅黑" panose="020B0503020204020204" charset="-122"/>
                        </a:rPr>
                        <a:t>absolute-</a:t>
                      </a:r>
                      <a:r>
                        <a:rPr lang="zh-CN" altLang="en-US" sz="1400" b="0" u="none" dirty="0">
                          <a:solidFill>
                            <a:srgbClr val="000000"/>
                          </a:solidFill>
                          <a:latin typeface="微软雅黑" panose="020B0503020204020204" charset="-122"/>
                          <a:ea typeface="微软雅黑" panose="020B0503020204020204" charset="-122"/>
                          <a:cs typeface="微软雅黑" panose="020B0503020204020204" charset="-122"/>
                        </a:rPr>
                        <a:t>绝对定位</a:t>
                      </a:r>
                      <a:endParaRPr lang="zh-CN" altLang="en-US" sz="1400" b="0" u="none"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400" b="0" u="none" dirty="0">
                          <a:latin typeface="微软雅黑" panose="020B0503020204020204" charset="-122"/>
                          <a:ea typeface="微软雅黑" panose="020B0503020204020204" charset="-122"/>
                          <a:cs typeface="微软雅黑" panose="020B0503020204020204" charset="-122"/>
                        </a:rPr>
                        <a:t>脱离文档流，通过 </a:t>
                      </a:r>
                      <a:r>
                        <a:rPr lang="en-US" altLang="zh-CN" sz="1400" b="0" u="none" dirty="0" err="1">
                          <a:latin typeface="微软雅黑" panose="020B0503020204020204" charset="-122"/>
                          <a:ea typeface="微软雅黑" panose="020B0503020204020204" charset="-122"/>
                          <a:cs typeface="微软雅黑" panose="020B0503020204020204" charset="-122"/>
                        </a:rPr>
                        <a:t>top,bottom,left,right</a:t>
                      </a:r>
                      <a:r>
                        <a:rPr lang="en-US" altLang="zh-CN" sz="1400" b="0" u="none" dirty="0">
                          <a:latin typeface="微软雅黑" panose="020B0503020204020204" charset="-122"/>
                          <a:ea typeface="微软雅黑" panose="020B0503020204020204" charset="-122"/>
                          <a:cs typeface="微软雅黑" panose="020B0503020204020204" charset="-122"/>
                        </a:rPr>
                        <a:t> </a:t>
                      </a:r>
                      <a:r>
                        <a:rPr lang="zh-CN" altLang="en-US" sz="1400" b="0" u="none" dirty="0">
                          <a:latin typeface="微软雅黑" panose="020B0503020204020204" charset="-122"/>
                          <a:ea typeface="微软雅黑" panose="020B0503020204020204" charset="-122"/>
                          <a:cs typeface="微软雅黑" panose="020B0503020204020204" charset="-122"/>
                        </a:rPr>
                        <a:t>定位。设置绝对定位的元素，相对于具有</a:t>
                      </a:r>
                      <a:r>
                        <a:rPr lang="zh-CN" altLang="en-US" sz="1400" b="0" u="sng" dirty="0">
                          <a:solidFill>
                            <a:srgbClr val="FF0000"/>
                          </a:solidFill>
                          <a:latin typeface="微软雅黑" panose="020B0503020204020204" charset="-122"/>
                          <a:ea typeface="微软雅黑" panose="020B0503020204020204" charset="-122"/>
                          <a:cs typeface="微软雅黑" panose="020B0503020204020204" charset="-122"/>
                        </a:rPr>
                        <a:t>定位属性</a:t>
                      </a:r>
                      <a:r>
                        <a:rPr lang="zh-CN" altLang="en-US" sz="1400" b="0" u="none" dirty="0">
                          <a:solidFill>
                            <a:srgbClr val="FF0000"/>
                          </a:solidFill>
                          <a:latin typeface="微软雅黑" panose="020B0503020204020204" charset="-122"/>
                          <a:ea typeface="微软雅黑" panose="020B0503020204020204" charset="-122"/>
                          <a:cs typeface="微软雅黑" panose="020B0503020204020204" charset="-122"/>
                        </a:rPr>
                        <a:t>的父级元素（除静态定位以外）</a:t>
                      </a:r>
                      <a:r>
                        <a:rPr lang="zh-CN" altLang="en-US" sz="1400" b="0" u="none" dirty="0">
                          <a:latin typeface="微软雅黑" panose="020B0503020204020204" charset="-122"/>
                          <a:ea typeface="微软雅黑" panose="020B0503020204020204" charset="-122"/>
                          <a:cs typeface="微软雅黑" panose="020B0503020204020204" charset="-122"/>
                        </a:rPr>
                        <a:t>偏移。如果对象的父级没有设置定位属性，</a:t>
                      </a:r>
                      <a:r>
                        <a:rPr lang="en-US" altLang="zh-CN" sz="1400" b="0" u="none" dirty="0">
                          <a:latin typeface="微软雅黑" panose="020B0503020204020204" charset="-122"/>
                          <a:ea typeface="微软雅黑" panose="020B0503020204020204" charset="-122"/>
                          <a:cs typeface="微软雅黑" panose="020B0503020204020204" charset="-122"/>
                        </a:rPr>
                        <a:t>absolute</a:t>
                      </a:r>
                      <a:r>
                        <a:rPr lang="zh-CN" altLang="en-US" sz="1400" b="0" u="none" dirty="0">
                          <a:latin typeface="微软雅黑" panose="020B0503020204020204" charset="-122"/>
                          <a:ea typeface="微软雅黑" panose="020B0503020204020204" charset="-122"/>
                          <a:cs typeface="微软雅黑" panose="020B0503020204020204" charset="-122"/>
                        </a:rPr>
                        <a:t>元素将以</a:t>
                      </a:r>
                      <a:r>
                        <a:rPr lang="en-US" altLang="zh-CN" sz="1400" b="0" u="none" dirty="0">
                          <a:latin typeface="微软雅黑" panose="020B0503020204020204" charset="-122"/>
                          <a:ea typeface="微软雅黑" panose="020B0503020204020204" charset="-122"/>
                          <a:cs typeface="微软雅黑" panose="020B0503020204020204" charset="-122"/>
                        </a:rPr>
                        <a:t>body</a:t>
                      </a:r>
                      <a:r>
                        <a:rPr lang="zh-CN" altLang="en-US" sz="1400" b="0" u="none" dirty="0">
                          <a:latin typeface="微软雅黑" panose="020B0503020204020204" charset="-122"/>
                          <a:ea typeface="微软雅黑" panose="020B0503020204020204" charset="-122"/>
                          <a:cs typeface="微软雅黑" panose="020B0503020204020204" charset="-122"/>
                        </a:rPr>
                        <a:t>坐标原点进行定位。</a:t>
                      </a:r>
                      <a:endParaRPr lang="zh-CN" altLang="en-US" sz="1400" b="0" u="none" dirty="0">
                        <a:latin typeface="微软雅黑" panose="020B0503020204020204" charset="-122"/>
                        <a:ea typeface="微软雅黑" panose="020B0503020204020204" charset="-122"/>
                        <a:cs typeface="微软雅黑" panose="020B0503020204020204" charset="-122"/>
                      </a:endParaRPr>
                    </a:p>
                  </a:txBody>
                  <a:tcPr marL="0" marR="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74420">
                <a:tc>
                  <a:txBody>
                    <a:bodyPr/>
                    <a:p>
                      <a:pPr marL="0" indent="0" algn="ctr">
                        <a:buNone/>
                      </a:pPr>
                      <a:r>
                        <a:rPr lang="en-US" altLang="zh-CN" sz="1400" b="0" u="none" dirty="0">
                          <a:latin typeface="微软雅黑" panose="020B0503020204020204" charset="-122"/>
                          <a:ea typeface="微软雅黑" panose="020B0503020204020204" charset="-122"/>
                          <a:cs typeface="微软雅黑" panose="020B0503020204020204" charset="-122"/>
                        </a:rPr>
                        <a:t>fixed-</a:t>
                      </a:r>
                      <a:r>
                        <a:rPr lang="zh-CN" altLang="en-US" sz="1400" b="0" u="none" dirty="0">
                          <a:latin typeface="微软雅黑" panose="020B0503020204020204" charset="-122"/>
                          <a:ea typeface="微软雅黑" panose="020B0503020204020204" charset="-122"/>
                          <a:cs typeface="微软雅黑" panose="020B0503020204020204" charset="-122"/>
                        </a:rPr>
                        <a:t>固定定位</a:t>
                      </a:r>
                      <a:endParaRPr lang="zh-CN" altLang="en-US" sz="1400" b="0" u="none" dirty="0">
                        <a:latin typeface="微软雅黑" panose="020B0503020204020204" charset="-122"/>
                        <a:ea typeface="微软雅黑" panose="020B0503020204020204" charset="-122"/>
                        <a:cs typeface="微软雅黑" panose="020B0503020204020204"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400" b="0" u="none" dirty="0">
                          <a:highlight>
                            <a:srgbClr val="FFFFFF"/>
                          </a:highlight>
                          <a:latin typeface="微软雅黑" panose="020B0503020204020204" charset="-122"/>
                          <a:ea typeface="微软雅黑" panose="020B0503020204020204" charset="-122"/>
                          <a:cs typeface="微软雅黑" panose="020B0503020204020204" charset="-122"/>
                        </a:rPr>
                        <a:t>与</a:t>
                      </a:r>
                      <a:r>
                        <a:rPr lang="en-US" altLang="zh-CN" sz="1400" b="0" u="none" dirty="0">
                          <a:highlight>
                            <a:srgbClr val="FFFFFF"/>
                          </a:highlight>
                          <a:latin typeface="微软雅黑" panose="020B0503020204020204" charset="-122"/>
                          <a:ea typeface="微软雅黑" panose="020B0503020204020204" charset="-122"/>
                          <a:cs typeface="微软雅黑" panose="020B0503020204020204" charset="-122"/>
                        </a:rPr>
                        <a:t>absolute</a:t>
                      </a:r>
                      <a:r>
                        <a:rPr lang="zh-CN" altLang="en-US" sz="1400" b="0" u="none" dirty="0">
                          <a:highlight>
                            <a:srgbClr val="FFFFFF"/>
                          </a:highlight>
                          <a:latin typeface="微软雅黑" panose="020B0503020204020204" charset="-122"/>
                          <a:ea typeface="微软雅黑" panose="020B0503020204020204" charset="-122"/>
                          <a:cs typeface="微软雅黑" panose="020B0503020204020204" charset="-122"/>
                        </a:rPr>
                        <a:t>一致，但偏移定位是以</a:t>
                      </a:r>
                      <a:r>
                        <a:rPr lang="zh-CN" altLang="en-US" sz="1400" b="0" u="none" dirty="0">
                          <a:solidFill>
                            <a:srgbClr val="FF0000"/>
                          </a:solidFill>
                          <a:highlight>
                            <a:srgbClr val="FFFFFF"/>
                          </a:highlight>
                          <a:latin typeface="微软雅黑" panose="020B0503020204020204" charset="-122"/>
                          <a:ea typeface="微软雅黑" panose="020B0503020204020204" charset="-122"/>
                          <a:cs typeface="微软雅黑" panose="020B0503020204020204" charset="-122"/>
                        </a:rPr>
                        <a:t>窗口</a:t>
                      </a:r>
                      <a:r>
                        <a:rPr lang="zh-CN" altLang="en-US" sz="1400" b="0" u="none" dirty="0">
                          <a:highlight>
                            <a:srgbClr val="FFFFFF"/>
                          </a:highlight>
                          <a:latin typeface="微软雅黑" panose="020B0503020204020204" charset="-122"/>
                          <a:ea typeface="微软雅黑" panose="020B0503020204020204" charset="-122"/>
                          <a:cs typeface="微软雅黑" panose="020B0503020204020204" charset="-122"/>
                        </a:rPr>
                        <a:t>为参考。当出现滚动条时，对象不会随着滚动。</a:t>
                      </a:r>
                      <a:endParaRPr lang="zh-CN" altLang="en-US" sz="1400" b="0" u="none" dirty="0">
                        <a:highlight>
                          <a:srgbClr val="FFFFFF"/>
                        </a:highlight>
                        <a:latin typeface="微软雅黑" panose="020B0503020204020204" charset="-122"/>
                        <a:ea typeface="微软雅黑" panose="020B0503020204020204" charset="-122"/>
                        <a:cs typeface="微软雅黑" panose="020B0503020204020204" charset="-122"/>
                      </a:endParaRPr>
                    </a:p>
                  </a:txBody>
                  <a:tcPr marL="0" marR="0" marT="0" marB="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2556</Words>
  <Application>WPS 演示</Application>
  <PresentationFormat>宽屏</PresentationFormat>
  <Paragraphs>266</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微软雅黑</vt:lpstr>
      <vt:lpstr>Wingdings</vt:lpstr>
      <vt:lpstr>Arial Unicode MS</vt:lpstr>
      <vt:lpstr>Calibri Light</vt:lpstr>
      <vt:lpstr>Calibri</vt:lpstr>
      <vt:lpstr>Office 主题</vt:lpstr>
      <vt:lpstr>PowerPoint 演示文稿</vt:lpstr>
      <vt:lpstr>PowerPoint 演示文稿</vt:lpstr>
      <vt:lpstr>PowerPoint 演示文稿</vt:lpstr>
      <vt:lpstr>PowerPoint 演示文稿</vt:lpstr>
      <vt:lpstr> 1 . overflow属性</vt:lpstr>
      <vt:lpstr> 1 . overflow属性</vt:lpstr>
      <vt:lpstr> 2 . visibility属性</vt:lpstr>
      <vt:lpstr> 3. position属性</vt:lpstr>
      <vt:lpstr> 3 . position属性</vt:lpstr>
      <vt:lpstr> 3. position属性</vt:lpstr>
      <vt:lpstr> 3. position属性</vt:lpstr>
      <vt:lpstr> 3.补充属性</vt:lpstr>
      <vt:lpstr> 3.补充属性</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jywl</dc:creator>
  <cp:lastModifiedBy>王争</cp:lastModifiedBy>
  <cp:revision>289</cp:revision>
  <dcterms:created xsi:type="dcterms:W3CDTF">2017-04-21T01:04:00Z</dcterms:created>
  <dcterms:modified xsi:type="dcterms:W3CDTF">2017-07-12T07:12:08Z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