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06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6" r:id="rId22"/>
    <p:sldId id="447" r:id="rId23"/>
    <p:sldId id="445" r:id="rId24"/>
    <p:sldId id="451" r:id="rId25"/>
    <p:sldId id="452" r:id="rId26"/>
    <p:sldId id="453" r:id="rId27"/>
    <p:sldId id="454" r:id="rId28"/>
    <p:sldId id="455" r:id="rId29"/>
    <p:sldId id="456" r:id="rId30"/>
    <p:sldId id="264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函数参数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497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algn="l" defTabSz="457200" fontAlgn="auto">
              <a:buFont typeface="Arial" panose="020B0604020202020204" pitchFamily="34" charset="0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声明带一个参数的函数，并执行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algn="l" defTabSz="457200" fontAlgn="auto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 alertName(name){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54610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alert(“我的名字叫:”+name);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//函数调用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alertName(“John”);</a:t>
            </a:r>
            <a:endParaRPr lang="zh-CN" altLang="en-US" sz="2200" dirty="0"/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函数参数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5246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algn="l" defTabSz="457200">
              <a:buFont typeface="Arial" panose="020B0604020202020204" pitchFamily="34" charset="0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buFont typeface="Arial" panose="020B0604020202020204" pitchFamily="34" charset="0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buFont typeface="Arial" panose="020B0604020202020204" pitchFamily="34" charset="0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声明带两个参数的函数试一试，并执行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 alertName(name,gender){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54610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alert(“我的名字叫:”+name+”我的性别是:”+gender);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//函数调用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alertName(“John”，”女”);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函数参数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练习1：定义一个打印n行直角三角形的函数。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练习2：定义函数，求两个数中的较大者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练习3：定义函数，求两个数的和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函数返回值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2665" y="1202690"/>
            <a:ext cx="10186670" cy="6972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2740" indent="55245" defTabSz="443230">
              <a:lnSpc>
                <a:spcPct val="120000"/>
              </a:lnSpc>
              <a:spcBef>
                <a:spcPts val="0"/>
              </a:spcBef>
              <a:buSzTx/>
              <a:buNone/>
              <a:defRPr sz="349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函数通过return关键字返回指定的值，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在使用 return 语句时，函数会停止执行。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function  Fn(){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1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var a = 10;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1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return a;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//函数调用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 = 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Fn();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algn="l" defTabSz="45720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函数里面可以没有return，如果有，只能有一个。不能有多个return；</a:t>
            </a:r>
            <a:endParaRPr sz="2200" b="0" u="none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   函数里面，return后面不允许书写程序了，也就是说写在后面的程序无效；</a:t>
            </a:r>
            <a:endParaRPr lang="zh-CN" altLang="en-US" sz="2200" b="0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0" algn="l" defTabSz="457200">
              <a:lnSpc>
                <a:spcPct val="15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函数返回值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2665" y="1202690"/>
            <a:ext cx="10186670" cy="5892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2740" indent="55245" defTabSz="443230">
              <a:lnSpc>
                <a:spcPct val="150000"/>
              </a:lnSpc>
              <a:spcBef>
                <a:spcPts val="0"/>
              </a:spcBef>
              <a:buSzTx/>
              <a:buNone/>
              <a:defRPr sz="349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32740" indent="55245" defTabSz="443230">
              <a:lnSpc>
                <a:spcPct val="150000"/>
              </a:lnSpc>
              <a:spcBef>
                <a:spcPts val="0"/>
              </a:spcBef>
              <a:buSzTx/>
              <a:buNone/>
              <a:defRPr sz="349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写一个有参数和返回值的函数，并且把参数返回出来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编写两个数值相加的函数，把结果返回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3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、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编写一个函数 f(x) = 4x</a:t>
            </a:r>
            <a:r>
              <a:rPr lang="en-US" sz="2200" baseline="30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2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+3x+2，使用户通过提示对话框输入x的值，能得到相应的计算结果。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pPr marL="342900" indent="5715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4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、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输入一个数，判断奇偶性（带参数、带返回值）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b="0" u="none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algn="l" defTabSz="457200">
              <a:lnSpc>
                <a:spcPct val="150000"/>
              </a:lnSpc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7.js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全局函数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202690"/>
            <a:ext cx="6087745" cy="518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8.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递归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70C0"/>
                </a:solidFill>
              </a:rPr>
              <a:t>在函数内部调用函数本身</a:t>
            </a:r>
            <a:endParaRPr lang="zh-CN" altLang="en-US" sz="2400">
              <a:solidFill>
                <a:srgbClr val="0070C0"/>
              </a:solidFill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95" y="2214880"/>
            <a:ext cx="4577080" cy="339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30000"/>
              </a:lnSpc>
            </a:pPr>
            <a:r>
              <a:rPr 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作用域：指变量的作用范围</a:t>
            </a:r>
            <a:endParaRPr lang="zh-CN" sz="2400" b="1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根据变量的作用范围可以分为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全局变量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和 </a:t>
            </a:r>
            <a:r>
              <a:rPr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局部变量</a:t>
            </a:r>
            <a:r>
              <a:rPr 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在函数内部声明的变量（局部变量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在函数外部并不能访问</a:t>
            </a:r>
            <a:r>
              <a:rPr 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在函数外部声明的变量（全局变量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在函数内部可以访问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所有变量都存在于一个执行环境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作用域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中，这个执行环境决定了变量的生命周期，</a:t>
            </a:r>
            <a:r>
              <a:rPr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以及</a:t>
            </a:r>
            <a:r>
              <a:rPr 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哪</a:t>
            </a:r>
            <a:r>
              <a:rPr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一部分代码可以访问其中的变量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3608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局部变量</a:t>
            </a:r>
            <a:endParaRPr sz="2800" b="1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457200" algn="l">
              <a:lnSpc>
                <a:spcPct val="130000"/>
              </a:lnSpc>
              <a:buNone/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节约内存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algn="l">
              <a:lnSpc>
                <a:spcPct val="130000"/>
              </a:lnSpc>
              <a:buNone/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受作用域保护，不会被意外修改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全局变量</a:t>
            </a:r>
            <a:endParaRPr sz="2800" b="1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457200" algn="l">
              <a:lnSpc>
                <a:spcPct val="130000"/>
              </a:lnSpc>
              <a:buNone/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内存占用持久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algn="l">
              <a:lnSpc>
                <a:spcPct val="130000"/>
              </a:lnSpc>
              <a:buNone/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方便多个函数共用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860280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在 JavaScript 函数内部声明的变量是局部变量，所以只能在函数内部访问它。（该变量的作用域是局部的）。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您可以在不同的函数中使用名称相同的局部变量，因为只有声明过该变量的函数才能识别出该变量。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局部变量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在函数调用时创建，只要函数运行完毕，局部变量就会被删除。</a:t>
            </a: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因此局部变量节省内存空间</a:t>
            </a:r>
            <a:endParaRPr 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8602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直接声明在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script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标签下的变量</a:t>
            </a: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是全局变量，网页上的所有函数都能访问它。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如果把值赋给尚未声明的变量，该变量将被自动作为全局变量声明。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全局的变量全局的函数都是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window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对象的属性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全局变量在整个程序运行过程当中都不会销毁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</a:t>
            </a:r>
            <a:endParaRPr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局部变量与全局变量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作用域链：</a:t>
            </a:r>
            <a:endParaRPr 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的所有变量都存在于某一作用域中，除了全局作用域，每一个作用域都是存在于某个作用域中的，在视图访问一个变量时，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引擎会从当前作用域开始向上查找，直到找到全局作用域为止，如果全局作用域也没有声明此变量，那么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引擎会报错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61135"/>
            <a:ext cx="911161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定义函数，此函数的返回值是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1+2+3+……+N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，其中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为调用函数时传入的参数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、定义一个函数，该函数的功能为，传入一个值，返回这个值的平方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、定义一个函数，传入一个数组（数组当中的元素都是数值类型），返回数组当中最大的数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、定义一个函数，传入一个数值，判断传入的值能否被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同时整除，若能，返回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若不能，返回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1447165"/>
            <a:ext cx="911161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、编写函数，传入一个三位数，如果是水仙花数返回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true,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 ,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例如传入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153 ,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水仙花数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个位三次方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十位三次方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百位三次方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、编写函数，返回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之间的一个随机整数（包括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），（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均为正整数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、编写函数，传入一个年份，判断此年份是否是闰年，若是返回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，否则返回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闰年：能被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整除，但不能被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整除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能被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整除且能被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400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整除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8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725170"/>
            <a:ext cx="7290435" cy="4418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423035" y="5340985"/>
            <a:ext cx="926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70C0"/>
                </a:solidFill>
              </a:rPr>
              <a:t>编写函数，输入路程和吨位，返回费用</a:t>
            </a: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3970" y="1390650"/>
            <a:ext cx="9264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         9</a:t>
            </a:r>
            <a:r>
              <a:rPr lang="zh-CN" altLang="en-US" sz="2400">
                <a:solidFill>
                  <a:srgbClr val="0070C0"/>
                </a:solidFill>
              </a:rPr>
              <a:t>、</a:t>
            </a:r>
            <a:r>
              <a:rPr lang="zh-CN" altLang="en-US" sz="2400">
                <a:solidFill>
                  <a:srgbClr val="0070C0"/>
                </a:solidFill>
              </a:rPr>
              <a:t>一个球从从</a:t>
            </a:r>
            <a:r>
              <a:rPr lang="en-US" altLang="zh-CN" sz="2400">
                <a:solidFill>
                  <a:srgbClr val="0070C0"/>
                </a:solidFill>
              </a:rPr>
              <a:t>100</a:t>
            </a:r>
            <a:r>
              <a:rPr lang="zh-CN" altLang="en-US" sz="2400">
                <a:solidFill>
                  <a:srgbClr val="0070C0"/>
                </a:solidFill>
              </a:rPr>
              <a:t>米高度自由下落，每次落地后，反跳回原高度的一半，再落下，再反弹，求它第十次落地时，共经过多少米，第</a:t>
            </a:r>
            <a:r>
              <a:rPr lang="en-US" altLang="zh-CN" sz="2400">
                <a:solidFill>
                  <a:srgbClr val="0070C0"/>
                </a:solidFill>
              </a:rPr>
              <a:t>10</a:t>
            </a:r>
            <a:r>
              <a:rPr lang="zh-CN" altLang="en-US" sz="2400">
                <a:solidFill>
                  <a:srgbClr val="0070C0"/>
                </a:solidFill>
              </a:rPr>
              <a:t>次</a:t>
            </a:r>
            <a:r>
              <a:rPr lang="zh-CN" altLang="en-US" sz="2400">
                <a:solidFill>
                  <a:srgbClr val="0070C0"/>
                </a:solidFill>
              </a:rPr>
              <a:t>反弹多高</a:t>
            </a:r>
            <a:endParaRPr lang="zh-CN" altLang="en-US" sz="2400">
              <a:solidFill>
                <a:srgbClr val="0070C0"/>
              </a:solidFill>
            </a:endParaRPr>
          </a:p>
          <a:p>
            <a:endParaRPr lang="zh-CN" altLang="en-US" sz="2400">
              <a:solidFill>
                <a:srgbClr val="0070C0"/>
              </a:solidFill>
            </a:endParaRPr>
          </a:p>
          <a:p>
            <a:r>
              <a:rPr lang="zh-CN" altLang="en-US" sz="2400">
                <a:solidFill>
                  <a:srgbClr val="0070C0"/>
                </a:solidFill>
              </a:rPr>
              <a:t>        </a:t>
            </a:r>
            <a:r>
              <a:rPr lang="en-US" altLang="zh-CN" sz="2400">
                <a:solidFill>
                  <a:srgbClr val="0070C0"/>
                </a:solidFill>
              </a:rPr>
              <a:t>10</a:t>
            </a:r>
            <a:r>
              <a:rPr lang="zh-CN" altLang="en-US" sz="2400">
                <a:solidFill>
                  <a:srgbClr val="0070C0"/>
                </a:solidFill>
              </a:rPr>
              <a:t>、猴子吃桃问题，猴子第</a:t>
            </a:r>
            <a:r>
              <a:rPr lang="en-US" altLang="zh-CN" sz="2400">
                <a:solidFill>
                  <a:srgbClr val="0070C0"/>
                </a:solidFill>
              </a:rPr>
              <a:t>1</a:t>
            </a:r>
            <a:r>
              <a:rPr lang="zh-CN" altLang="en-US" sz="2400">
                <a:solidFill>
                  <a:srgbClr val="0070C0"/>
                </a:solidFill>
              </a:rPr>
              <a:t>天摘下若干个桃子，当即吃了一半，还不过瘾，又多吃了一个，第</a:t>
            </a:r>
            <a:r>
              <a:rPr lang="en-US" altLang="zh-CN" sz="2400">
                <a:solidFill>
                  <a:srgbClr val="0070C0"/>
                </a:solidFill>
              </a:rPr>
              <a:t>2</a:t>
            </a:r>
            <a:r>
              <a:rPr lang="zh-CN" altLang="en-US" sz="2400">
                <a:solidFill>
                  <a:srgbClr val="0070C0"/>
                </a:solidFill>
              </a:rPr>
              <a:t>天早上又将剩下的桃子吃了一半，又多吃了一个，以后每天早上都吃了前一天剩下的一半零一个，到第</a:t>
            </a:r>
            <a:r>
              <a:rPr lang="en-US" altLang="zh-CN" sz="2400">
                <a:solidFill>
                  <a:srgbClr val="0070C0"/>
                </a:solidFill>
              </a:rPr>
              <a:t>10</a:t>
            </a:r>
            <a:r>
              <a:rPr lang="zh-CN" altLang="en-US" sz="2400">
                <a:solidFill>
                  <a:srgbClr val="0070C0"/>
                </a:solidFill>
              </a:rPr>
              <a:t>天早上想再吃时，就只剩下一个桃子了，求第一天共摘多少个桃子？</a:t>
            </a: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3970" y="1390650"/>
            <a:ext cx="9264650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</a:rPr>
              <a:t>11</a:t>
            </a:r>
            <a:r>
              <a:rPr lang="zh-CN" altLang="en-US" sz="2400">
                <a:solidFill>
                  <a:srgbClr val="0070C0"/>
                </a:solidFill>
              </a:rPr>
              <a:t>、一个男生和一个女生各输入自己的出生月份，可以验证他们的缘分如何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公式=男生月份%女生月份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   0　有恋爱的缘分，可以终成眷属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   1　有恋爱的缘分，但未必成为眷属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   2　有朋友的缘分，可以发展成为恋人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   3　有朋友的缘分，但未必可以发展成为恋人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 编写函数，分别传入男生月份和女生月份，返回他们的缘分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10.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3970" y="1390650"/>
            <a:ext cx="926465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</a:rPr>
              <a:t>12</a:t>
            </a:r>
            <a:endParaRPr lang="en-US" sz="240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70C0"/>
              </a:solidFill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15" y="1559560"/>
            <a:ext cx="8613140" cy="3475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62100" y="5215890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编写函数，传入任一点的坐标，返回该点的建筑高度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、函数的声明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、函数的调用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、函数的参数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、局部变量与全局变量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函数定义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5518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函数是具有一定功能的代码块的集合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Yuanti SC Regular"/>
              </a:rPr>
              <a:t>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函数对任何语言来说都是一个核心的概念</a:t>
            </a: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函数，是一种封装（将一些语句，封装到函数里面）。通过函数可以封装任意多条语句，而且可以在任何地方、任何时候调用执行。ECMAScript中的函数使用function关键字来声明，后跟一组参数以及函数体，也就是包裹在花括号中的代码块，前面使用了关键词 function：当调用该函数时，会执行函数内的代码。</a:t>
            </a: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function 函数名(</a:t>
            </a:r>
            <a:r>
              <a:rPr 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endParaRPr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		</a:t>
            </a:r>
            <a:r>
              <a:rPr 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代码块</a:t>
            </a:r>
            <a:endParaRPr 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</a:t>
            </a:r>
            <a:r>
              <a:rPr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函数定义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5554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、函数声明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57150" algn="l" defTabSz="457200" fontAlgn="auto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函数名() {			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algn="l" defTabSz="457200" fontAlgn="auto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函数体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algn="l" defTabSz="457200" fontAlgn="auto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   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例如: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function Fn(){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alert(“哎呀，困死了！！”)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注：1.函数命名跟变量一样，只能是字母、数字、下划线、美元符号，不能以数字开头。后边（）里</a:t>
            </a: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面是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放参数用的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2</a:t>
            </a: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</a:t>
            </a: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声明的第二种方式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  fn = function(){  }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函数调用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5723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函数必须通过调用才可以使用。调用时通过其函数名调用，后面要加上一对圆括号。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函数名字();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当点击按钮时执行 fn 函数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2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 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定义函数，页面输出“hello world!”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单击页面上的一个按钮，显示一个直角三角形（星号打印）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函数优点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函数的功能、好处：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342900" indent="0" defTabSz="457200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1） 将会被大量重复的语句写在函数里面，这样以后需要这些语句的时候，直接调用函数，不用重写那些语句。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2） 简化编程，让编程变的模块化。</a:t>
            </a:r>
            <a:endParaRPr lang="zh-CN" altLang="en-US" sz="2200" dirty="0"/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函数参数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4369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200000"/>
              </a:lnSpc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	 参数分为实际参数和形式参数，即实参和形参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0" indent="0" fontAlgn="auto">
              <a:lnSpc>
                <a:spcPct val="200000"/>
              </a:lnSpc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		实参：真实的数值、字符串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0" indent="0" fontAlgn="auto">
              <a:lnSpc>
                <a:spcPct val="200000"/>
              </a:lnSpc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		形参：一个接收实参的变量</a:t>
            </a: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</a:endParaRPr>
          </a:p>
          <a:p>
            <a:pPr marL="0" indent="0" fontAlgn="auto">
              <a:lnSpc>
                <a:spcPct val="200000"/>
              </a:lnSpc>
            </a:pP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注：参数可以</a:t>
            </a: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有</a:t>
            </a:r>
            <a:r>
              <a:rPr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Yuanti SC Regular"/>
                <a:sym typeface="+mn-ea"/>
              </a:rPr>
              <a:t>多个。</a:t>
            </a:r>
            <a:endParaRPr lang="zh-CN" altLang="en-US" sz="2200" dirty="0"/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0" defTabSz="457200">
              <a:spcBef>
                <a:spcPts val="0"/>
              </a:spcBef>
              <a:buSzTx/>
              <a:buFont typeface="Wingdings" panose="05000000000000000000" pitchFamily="2" charset="2"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3328</Words>
  <Application>WPS 演示</Application>
  <PresentationFormat>宽屏</PresentationFormat>
  <Paragraphs>378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Yuanti SC Regular</vt:lpstr>
      <vt:lpstr>Wingdings</vt:lpstr>
      <vt:lpstr>Arial Unicode MS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 . 函数定义</vt:lpstr>
      <vt:lpstr> 1 . 函数定义</vt:lpstr>
      <vt:lpstr>2. 函数调用</vt:lpstr>
      <vt:lpstr>3. 函数优点</vt:lpstr>
      <vt:lpstr>4. 函数参数</vt:lpstr>
      <vt:lpstr>4. 函数参数</vt:lpstr>
      <vt:lpstr>4. 函数参数</vt:lpstr>
      <vt:lpstr>4. 函数参数</vt:lpstr>
      <vt:lpstr>5. 函数返回值</vt:lpstr>
      <vt:lpstr>6. 函数返回值</vt:lpstr>
      <vt:lpstr>7.js全局函数</vt:lpstr>
      <vt:lpstr>8.递归</vt:lpstr>
      <vt:lpstr>9 . 局部变量与全局变量</vt:lpstr>
      <vt:lpstr>9 . 局部变量与全局变量</vt:lpstr>
      <vt:lpstr>9 . 局部变量与全局变量</vt:lpstr>
      <vt:lpstr>9 . 局部变量与全局变量</vt:lpstr>
      <vt:lpstr>9 . 局部变量与全局变量</vt:lpstr>
      <vt:lpstr>9 . 局部变量与全局变量</vt:lpstr>
      <vt:lpstr>10. 练习</vt:lpstr>
      <vt:lpstr>10. 练习</vt:lpstr>
      <vt:lpstr>10. 练习</vt:lpstr>
      <vt:lpstr>10. 练习</vt:lpstr>
      <vt:lpstr>10. 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401</cp:revision>
  <dcterms:created xsi:type="dcterms:W3CDTF">2017-04-21T01:04:00Z</dcterms:created>
  <dcterms:modified xsi:type="dcterms:W3CDTF">2017-07-17T02:10:59Z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