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60" r:id="rId7"/>
    <p:sldId id="262" r:id="rId8"/>
    <p:sldId id="347" r:id="rId9"/>
    <p:sldId id="348" r:id="rId10"/>
    <p:sldId id="349" r:id="rId11"/>
    <p:sldId id="350" r:id="rId12"/>
    <p:sldId id="351" r:id="rId13"/>
    <p:sldId id="352" r:id="rId14"/>
    <p:sldId id="353" r:id="rId15"/>
    <p:sldId id="354" r:id="rId16"/>
    <p:sldId id="355" r:id="rId17"/>
    <p:sldId id="356" r:id="rId18"/>
    <p:sldId id="263" r:id="rId19"/>
    <p:sldId id="295" r:id="rId20"/>
    <p:sldId id="264"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7FC2"/>
    <a:srgbClr val="2D7FC2"/>
    <a:srgbClr val="333333"/>
    <a:srgbClr val="0F627C"/>
    <a:srgbClr val="2E7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pic>
        <p:nvPicPr>
          <p:cNvPr id="65" name="图片 64" descr="PPT模板3"/>
          <p:cNvPicPr>
            <a:picLocks noChangeAspect="1"/>
          </p:cNvPicPr>
          <p:nvPr userDrawn="1"/>
        </p:nvPicPr>
        <p:blipFill>
          <a:blip r:embed="rId11"/>
          <a:stretch>
            <a:fillRect/>
          </a:stretch>
        </p:blipFill>
        <p:spPr>
          <a:xfrm>
            <a:off x="-4445" y="-3810"/>
            <a:ext cx="12201525" cy="68630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2" Type="http://schemas.openxmlformats.org/officeDocument/2006/relationships/slideLayout" Target="../slideLayouts/slideLayout2.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tags" Target="../tags/tag5.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1" name="图片 10" descr="PPT模板"/>
          <p:cNvPicPr>
            <a:picLocks noChangeAspect="1"/>
          </p:cNvPicPr>
          <p:nvPr/>
        </p:nvPicPr>
        <p:blipFill>
          <a:blip r:embed="rId1"/>
          <a:stretch>
            <a:fillRect/>
          </a:stretch>
        </p:blipFill>
        <p:spPr>
          <a:xfrm>
            <a:off x="4775835" y="605155"/>
            <a:ext cx="1927225" cy="2186305"/>
          </a:xfrm>
          <a:prstGeom prst="rect">
            <a:avLst/>
          </a:prstGeom>
        </p:spPr>
      </p:pic>
      <p:pic>
        <p:nvPicPr>
          <p:cNvPr id="10" name="图片 9" descr="PPT模板"/>
          <p:cNvPicPr>
            <a:picLocks noChangeAspect="1"/>
          </p:cNvPicPr>
          <p:nvPr/>
        </p:nvPicPr>
        <p:blipFill>
          <a:blip r:embed="rId2"/>
          <a:stretch>
            <a:fillRect/>
          </a:stretch>
        </p:blipFill>
        <p:spPr>
          <a:xfrm>
            <a:off x="5166360" y="556895"/>
            <a:ext cx="2404298" cy="2646000"/>
          </a:xfrm>
          <a:prstGeom prst="rect">
            <a:avLst/>
          </a:prstGeom>
        </p:spPr>
      </p:pic>
      <p:pic>
        <p:nvPicPr>
          <p:cNvPr id="6" name="图片 5" descr="PPT模板"/>
          <p:cNvPicPr>
            <a:picLocks noChangeAspect="1"/>
          </p:cNvPicPr>
          <p:nvPr/>
        </p:nvPicPr>
        <p:blipFill>
          <a:blip r:embed="rId3"/>
          <a:stretch>
            <a:fillRect/>
          </a:stretch>
        </p:blipFill>
        <p:spPr>
          <a:xfrm>
            <a:off x="-6350" y="3434080"/>
            <a:ext cx="12212955" cy="2518410"/>
          </a:xfrm>
          <a:prstGeom prst="rect">
            <a:avLst/>
          </a:prstGeom>
        </p:spPr>
      </p:pic>
      <p:pic>
        <p:nvPicPr>
          <p:cNvPr id="9" name="图片 8" descr="PPT模板"/>
          <p:cNvPicPr>
            <a:picLocks noChangeAspect="1"/>
          </p:cNvPicPr>
          <p:nvPr/>
        </p:nvPicPr>
        <p:blipFill>
          <a:blip r:embed="rId4"/>
          <a:stretch>
            <a:fillRect/>
          </a:stretch>
        </p:blipFill>
        <p:spPr>
          <a:xfrm>
            <a:off x="3367723" y="4547235"/>
            <a:ext cx="5464810" cy="634365"/>
          </a:xfrm>
          <a:prstGeom prst="rect">
            <a:avLst/>
          </a:prstGeom>
        </p:spPr>
      </p:pic>
      <p:pic>
        <p:nvPicPr>
          <p:cNvPr id="8" name="图片 7" descr="PPT模板"/>
          <p:cNvPicPr>
            <a:picLocks noChangeAspect="1"/>
          </p:cNvPicPr>
          <p:nvPr/>
        </p:nvPicPr>
        <p:blipFill>
          <a:blip r:embed="rId5"/>
          <a:stretch>
            <a:fillRect/>
          </a:stretch>
        </p:blipFill>
        <p:spPr>
          <a:xfrm>
            <a:off x="3383280" y="4578350"/>
            <a:ext cx="619125" cy="641985"/>
          </a:xfrm>
          <a:prstGeom prst="rect">
            <a:avLst/>
          </a:prstGeom>
        </p:spPr>
      </p:pic>
      <p:pic>
        <p:nvPicPr>
          <p:cNvPr id="12" name="图片 11" descr="PPT模板"/>
          <p:cNvPicPr>
            <a:picLocks noChangeAspect="1"/>
          </p:cNvPicPr>
          <p:nvPr/>
        </p:nvPicPr>
        <p:blipFill>
          <a:blip r:embed="rId6"/>
          <a:stretch>
            <a:fillRect/>
          </a:stretch>
        </p:blipFill>
        <p:spPr>
          <a:xfrm>
            <a:off x="5338445" y="2193925"/>
            <a:ext cx="1947545" cy="153035"/>
          </a:xfrm>
          <a:prstGeom prst="rect">
            <a:avLst/>
          </a:prstGeom>
        </p:spPr>
      </p:pic>
      <p:pic>
        <p:nvPicPr>
          <p:cNvPr id="13" name="图片 12" descr="PPT模板"/>
          <p:cNvPicPr>
            <a:picLocks noChangeAspect="1"/>
          </p:cNvPicPr>
          <p:nvPr/>
        </p:nvPicPr>
        <p:blipFill>
          <a:blip r:embed="rId7"/>
          <a:stretch>
            <a:fillRect/>
          </a:stretch>
        </p:blipFill>
        <p:spPr>
          <a:xfrm>
            <a:off x="5351780" y="960755"/>
            <a:ext cx="1915795" cy="1158240"/>
          </a:xfrm>
          <a:prstGeom prst="rect">
            <a:avLst/>
          </a:prstGeom>
        </p:spPr>
      </p:pic>
      <p:sp>
        <p:nvSpPr>
          <p:cNvPr id="14" name="文本框 13"/>
          <p:cNvSpPr txBox="1"/>
          <p:nvPr/>
        </p:nvSpPr>
        <p:spPr>
          <a:xfrm>
            <a:off x="4776153" y="3585845"/>
            <a:ext cx="2647950" cy="842010"/>
          </a:xfrm>
          <a:prstGeom prst="rect">
            <a:avLst/>
          </a:prstGeom>
          <a:noFill/>
        </p:spPr>
        <p:txBody>
          <a:bodyPr wrap="square" rtlCol="0">
            <a:spAutoFit/>
          </a:bodyPr>
          <a:p>
            <a:pPr algn="ctr"/>
            <a:r>
              <a:rPr lang="zh-CN" altLang="en-US" sz="4600" b="1">
                <a:solidFill>
                  <a:schemeClr val="bg1"/>
                </a:solidFill>
                <a:latin typeface="微软雅黑" panose="020B0503020204020204" charset="-122"/>
                <a:ea typeface="微软雅黑" panose="020B0503020204020204" charset="-122"/>
              </a:rPr>
              <a:t>积云教育</a:t>
            </a:r>
            <a:endParaRPr lang="zh-CN" altLang="en-US" sz="4600" b="1">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3918585" y="4493895"/>
            <a:ext cx="4363085" cy="808990"/>
          </a:xfrm>
          <a:prstGeom prst="rect">
            <a:avLst/>
          </a:prstGeom>
          <a:noFill/>
        </p:spPr>
        <p:txBody>
          <a:bodyPr wrap="square" rtlCol="0">
            <a:spAutoFit/>
          </a:bodyPr>
          <a:p>
            <a:pPr algn="ctr"/>
            <a:r>
              <a:rPr lang="en-US" altLang="zh-CN" sz="4400">
                <a:solidFill>
                  <a:schemeClr val="bg1"/>
                </a:solidFill>
                <a:latin typeface="微软雅黑" panose="020B0503020204020204" charset="-122"/>
                <a:ea typeface="微软雅黑" panose="020B0503020204020204" charset="-122"/>
              </a:rPr>
              <a:t>www.usian.cn</a:t>
            </a:r>
            <a:endParaRPr lang="en-US" altLang="zh-CN" sz="44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sz="3200" b="1">
                <a:solidFill>
                  <a:srgbClr val="2C7FC2"/>
                </a:solidFill>
                <a:latin typeface="微软雅黑" panose="020B0503020204020204" charset="-122"/>
                <a:ea typeface="微软雅黑" panose="020B0503020204020204" charset="-122"/>
                <a:cs typeface="+mn-cs"/>
                <a:sym typeface="+mn-ea"/>
              </a:rPr>
              <a:t>3.背</a:t>
            </a:r>
            <a:r>
              <a:rPr lang="zh-CN" altLang="en-US" sz="3200" b="1">
                <a:solidFill>
                  <a:srgbClr val="2C7FC2"/>
                </a:solidFill>
                <a:latin typeface="微软雅黑" panose="020B0503020204020204" charset="-122"/>
                <a:ea typeface="微软雅黑" panose="020B0503020204020204" charset="-122"/>
                <a:cs typeface="+mn-cs"/>
                <a:sym typeface="+mn-ea"/>
              </a:rPr>
              <a:t>景</a:t>
            </a:r>
            <a:r>
              <a:rPr lang="zh-CN" sz="3200" b="1">
                <a:solidFill>
                  <a:srgbClr val="2C7FC2"/>
                </a:solidFill>
                <a:latin typeface="微软雅黑" panose="020B0503020204020204" charset="-122"/>
                <a:ea typeface="微软雅黑" panose="020B0503020204020204" charset="-122"/>
                <a:cs typeface="+mn-cs"/>
                <a:sym typeface="+mn-ea"/>
              </a:rPr>
              <a:t>属性</a:t>
            </a:r>
            <a:endParaRPr 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6" name="文本框 5"/>
          <p:cNvSpPr txBox="1"/>
          <p:nvPr/>
        </p:nvSpPr>
        <p:spPr>
          <a:xfrm>
            <a:off x="843280" y="1433195"/>
            <a:ext cx="10377170" cy="5629275"/>
          </a:xfrm>
          <a:prstGeom prst="rect">
            <a:avLst/>
          </a:prstGeom>
          <a:noFill/>
        </p:spPr>
        <p:txBody>
          <a:bodyPr wrap="square" rtlCol="0">
            <a:spAutoFit/>
          </a:bodyPr>
          <a:p>
            <a:pPr algn="l" fontAlgn="auto">
              <a:lnSpc>
                <a:spcPct val="120000"/>
              </a:lnSpc>
              <a:spcBef>
                <a:spcPts val="0"/>
              </a:spcBef>
              <a:spcAft>
                <a:spcPts val="0"/>
              </a:spcAft>
              <a:buNone/>
            </a:pPr>
            <a:r>
              <a:rPr lang="zh-CN" altLang="en-US" sz="2400">
                <a:solidFill>
                  <a:schemeClr val="accent1">
                    <a:lumMod val="75000"/>
                  </a:schemeClr>
                </a:solidFill>
                <a:sym typeface="+mn-ea"/>
              </a:rPr>
              <a:t>背景颜色 ：background-color:颜色;  </a:t>
            </a:r>
            <a:endParaRPr lang="zh-CN" altLang="en-US" sz="2400" b="0" u="none">
              <a:solidFill>
                <a:schemeClr val="accent1">
                  <a:lumMod val="75000"/>
                </a:schemeClr>
              </a:solidFill>
              <a:sym typeface="+mn-ea"/>
            </a:endParaRPr>
          </a:p>
          <a:p>
            <a:pPr algn="l" fontAlgn="auto">
              <a:lnSpc>
                <a:spcPct val="120000"/>
              </a:lnSpc>
              <a:spcBef>
                <a:spcPts val="0"/>
              </a:spcBef>
              <a:spcAft>
                <a:spcPts val="0"/>
              </a:spcAft>
              <a:buNone/>
            </a:pPr>
            <a:r>
              <a:rPr lang="zh-CN" altLang="en-US" sz="2400">
                <a:solidFill>
                  <a:schemeClr val="accent1">
                    <a:lumMod val="75000"/>
                  </a:schemeClr>
                </a:solidFill>
                <a:sym typeface="+mn-ea"/>
              </a:rPr>
              <a:t>背景图像 ：background-image:url(图片地址); </a:t>
            </a:r>
            <a:endParaRPr lang="zh-CN" altLang="en-US" sz="2400" b="0" u="none">
              <a:solidFill>
                <a:schemeClr val="accent1">
                  <a:lumMod val="75000"/>
                </a:schemeClr>
              </a:solidFill>
              <a:sym typeface="+mn-ea"/>
            </a:endParaRPr>
          </a:p>
          <a:p>
            <a:pPr algn="l" fontAlgn="auto">
              <a:lnSpc>
                <a:spcPct val="120000"/>
              </a:lnSpc>
              <a:spcBef>
                <a:spcPts val="0"/>
              </a:spcBef>
              <a:spcAft>
                <a:spcPts val="0"/>
              </a:spcAft>
              <a:buNone/>
            </a:pPr>
            <a:r>
              <a:rPr lang="zh-CN" altLang="en-US" sz="2400">
                <a:solidFill>
                  <a:schemeClr val="accent1">
                    <a:lumMod val="75000"/>
                  </a:schemeClr>
                </a:solidFill>
                <a:sym typeface="+mn-ea"/>
              </a:rPr>
              <a:t>背景图像的重复方式 ：background-repeat:repeat(重复 默认值）/no-repeat(不重复)/repeat-x(横向重复)/repeat-y(纵向重复);   </a:t>
            </a:r>
            <a:endParaRPr lang="zh-CN" altLang="en-US" sz="2400" b="0" u="none">
              <a:solidFill>
                <a:schemeClr val="accent1">
                  <a:lumMod val="75000"/>
                </a:schemeClr>
              </a:solidFill>
              <a:sym typeface="+mn-ea"/>
            </a:endParaRPr>
          </a:p>
          <a:p>
            <a:pPr algn="l" fontAlgn="auto">
              <a:lnSpc>
                <a:spcPct val="120000"/>
              </a:lnSpc>
              <a:spcBef>
                <a:spcPts val="0"/>
              </a:spcBef>
              <a:spcAft>
                <a:spcPts val="0"/>
              </a:spcAft>
              <a:buNone/>
            </a:pPr>
            <a:r>
              <a:rPr lang="zh-CN" altLang="en-US" sz="2400">
                <a:solidFill>
                  <a:schemeClr val="accent1">
                    <a:lumMod val="75000"/>
                  </a:schemeClr>
                </a:solidFill>
                <a:sym typeface="+mn-ea"/>
              </a:rPr>
              <a:t>背景图像位置：background-position：水平  垂直；      </a:t>
            </a:r>
            <a:endParaRPr lang="zh-CN" altLang="en-US" sz="2400">
              <a:solidFill>
                <a:schemeClr val="accent1">
                  <a:lumMod val="75000"/>
                </a:schemeClr>
              </a:solidFill>
              <a:sym typeface="+mn-ea"/>
            </a:endParaRPr>
          </a:p>
          <a:p>
            <a:pPr marL="0" algn="l" fontAlgn="auto">
              <a:lnSpc>
                <a:spcPct val="120000"/>
              </a:lnSpc>
              <a:spcBef>
                <a:spcPts val="0"/>
              </a:spcBef>
              <a:spcAft>
                <a:spcPts val="0"/>
              </a:spcAft>
              <a:buNone/>
            </a:pPr>
            <a:r>
              <a:rPr lang="zh-CN" altLang="en-US" sz="2400">
                <a:solidFill>
                  <a:schemeClr val="accent1">
                    <a:lumMod val="75000"/>
                  </a:schemeClr>
                </a:solidFill>
                <a:sym typeface="+mn-ea"/>
              </a:rPr>
              <a:t>	水平：left左、center中、right右 垂直：top上、center中、bottom下 </a:t>
            </a:r>
            <a:endParaRPr lang="zh-CN" altLang="en-US" sz="2400">
              <a:solidFill>
                <a:schemeClr val="accent1">
                  <a:lumMod val="75000"/>
                </a:schemeClr>
              </a:solidFill>
              <a:sym typeface="+mn-ea"/>
            </a:endParaRPr>
          </a:p>
          <a:p>
            <a:pPr marL="0" algn="l" fontAlgn="auto">
              <a:lnSpc>
                <a:spcPct val="120000"/>
              </a:lnSpc>
              <a:spcBef>
                <a:spcPts val="0"/>
              </a:spcBef>
              <a:spcAft>
                <a:spcPts val="0"/>
              </a:spcAft>
              <a:buNone/>
            </a:pPr>
            <a:r>
              <a:rPr lang="zh-CN" altLang="en-US" sz="2400">
                <a:solidFill>
                  <a:schemeClr val="accent1">
                    <a:lumMod val="75000"/>
                  </a:schemeClr>
                </a:solidFill>
                <a:sym typeface="+mn-ea"/>
              </a:rPr>
              <a:t>	注：当表示上下、左右都居中时可以写一个值center   </a:t>
            </a:r>
            <a:endParaRPr lang="zh-CN" altLang="en-US" sz="2400">
              <a:solidFill>
                <a:schemeClr val="accent1">
                  <a:lumMod val="75000"/>
                </a:schemeClr>
              </a:solidFill>
              <a:sym typeface="+mn-ea"/>
            </a:endParaRPr>
          </a:p>
          <a:p>
            <a:pPr marL="0" algn="l" fontAlgn="auto">
              <a:lnSpc>
                <a:spcPct val="120000"/>
              </a:lnSpc>
              <a:spcBef>
                <a:spcPts val="0"/>
              </a:spcBef>
              <a:spcAft>
                <a:spcPts val="0"/>
              </a:spcAft>
              <a:buNone/>
            </a:pPr>
            <a:r>
              <a:rPr lang="zh-CN" altLang="en-US" sz="2400">
                <a:solidFill>
                  <a:schemeClr val="accent1">
                    <a:lumMod val="75000"/>
                  </a:schemeClr>
                </a:solidFill>
                <a:sym typeface="+mn-ea"/>
              </a:rPr>
              <a:t>		可以取的值为关键字，数值，百分比</a:t>
            </a:r>
            <a:endParaRPr lang="zh-CN" altLang="en-US" sz="2400" u="none">
              <a:solidFill>
                <a:schemeClr val="accent1">
                  <a:lumMod val="75000"/>
                </a:schemeClr>
              </a:solidFill>
              <a:sym typeface="+mn-ea"/>
            </a:endParaRPr>
          </a:p>
          <a:p>
            <a:pPr algn="l" fontAlgn="auto">
              <a:lnSpc>
                <a:spcPct val="120000"/>
              </a:lnSpc>
              <a:spcBef>
                <a:spcPts val="0"/>
              </a:spcBef>
              <a:spcAft>
                <a:spcPts val="0"/>
              </a:spcAft>
              <a:buNone/>
            </a:pPr>
            <a:r>
              <a:rPr lang="zh-CN" altLang="en-US" sz="2400">
                <a:solidFill>
                  <a:schemeClr val="accent1">
                    <a:lumMod val="75000"/>
                  </a:schemeClr>
                </a:solidFill>
                <a:sym typeface="+mn-ea"/>
              </a:rPr>
              <a:t>背景附件 ：background-attachment:fixed(固定)/scroll(滚动，默认); </a:t>
            </a:r>
            <a:endParaRPr lang="zh-CN" altLang="en-US" sz="2400" b="0" u="none">
              <a:solidFill>
                <a:schemeClr val="accent1">
                  <a:lumMod val="75000"/>
                </a:schemeClr>
              </a:solidFill>
              <a:sym typeface="+mn-ea"/>
            </a:endParaRPr>
          </a:p>
          <a:p>
            <a:pPr marL="0" indent="0" algn="l" fontAlgn="auto">
              <a:lnSpc>
                <a:spcPct val="120000"/>
              </a:lnSpc>
              <a:spcBef>
                <a:spcPts val="0"/>
              </a:spcBef>
              <a:spcAft>
                <a:spcPts val="0"/>
              </a:spcAft>
              <a:buNone/>
            </a:pPr>
            <a:r>
              <a:rPr lang="zh-CN" altLang="en-US" sz="2400">
                <a:solidFill>
                  <a:schemeClr val="accent1">
                    <a:lumMod val="75000"/>
                  </a:schemeClr>
                </a:solidFill>
                <a:sym typeface="+mn-ea"/>
              </a:rPr>
              <a:t>背景复合属性：background: #fff   url(图片地址)   no-repeat  left  center fixed;</a:t>
            </a:r>
            <a:endParaRPr lang="zh-CN" altLang="en-US" sz="2400">
              <a:solidFill>
                <a:schemeClr val="accent1">
                  <a:lumMod val="75000"/>
                </a:schemeClr>
              </a:solidFill>
              <a:sym typeface="+mn-ea"/>
            </a:endParaRPr>
          </a:p>
          <a:p>
            <a:pPr marL="0" indent="0" algn="l" fontAlgn="auto">
              <a:lnSpc>
                <a:spcPct val="120000"/>
              </a:lnSpc>
              <a:spcBef>
                <a:spcPts val="0"/>
              </a:spcBef>
              <a:spcAft>
                <a:spcPts val="0"/>
              </a:spcAft>
              <a:buNone/>
            </a:pPr>
            <a:r>
              <a:rPr lang="zh-CN" altLang="en-US" sz="2400">
                <a:solidFill>
                  <a:schemeClr val="accent1">
                    <a:lumMod val="75000"/>
                  </a:schemeClr>
                </a:solidFill>
                <a:sym typeface="+mn-ea"/>
              </a:rPr>
              <a:t>	                 属性值的顺序可调换</a:t>
            </a:r>
            <a:endParaRPr lang="zh-CN" altLang="en-US" sz="2000">
              <a:solidFill>
                <a:schemeClr val="accent1">
                  <a:lumMod val="75000"/>
                </a:schemeClr>
              </a:solidFill>
              <a:sym typeface="+mn-ea"/>
            </a:endParaRPr>
          </a:p>
          <a:p>
            <a:pPr algn="l" fontAlgn="auto">
              <a:lnSpc>
                <a:spcPct val="120000"/>
              </a:lnSpc>
              <a:spcBef>
                <a:spcPts val="0"/>
              </a:spcBef>
              <a:spcAft>
                <a:spcPts val="0"/>
              </a:spcAft>
              <a:buNone/>
            </a:pPr>
            <a:endParaRPr lang="zh-CN" altLang="en-US" dirty="0">
              <a:solidFill>
                <a:schemeClr val="accent1">
                  <a:lumMod val="75000"/>
                </a:schemeClr>
              </a:solidFill>
              <a:latin typeface="+mn-lt"/>
              <a:ea typeface="+mn-ea"/>
              <a:sym typeface="+mn-ea"/>
            </a:endParaRPr>
          </a:p>
          <a:p>
            <a:pPr algn="l" fontAlgn="auto">
              <a:lnSpc>
                <a:spcPct val="120000"/>
              </a:lnSpc>
              <a:spcBef>
                <a:spcPts val="0"/>
              </a:spcBef>
              <a:spcAft>
                <a:spcPts val="0"/>
              </a:spcAft>
              <a:buNone/>
            </a:pPr>
            <a:endParaRPr lang="zh-CN" altLang="en-US" dirty="0">
              <a:solidFill>
                <a:schemeClr val="accent1">
                  <a:lumMod val="75000"/>
                </a:schemeClr>
              </a:solidFill>
              <a:latin typeface="+mn-lt"/>
              <a:ea typeface="+mn-ea"/>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3</a:t>
            </a:r>
            <a:r>
              <a:rPr lang="en-US" altLang="zh-CN" sz="3200" b="1">
                <a:solidFill>
                  <a:srgbClr val="2C7FC2"/>
                </a:solidFill>
                <a:latin typeface="微软雅黑" panose="020B0503020204020204" charset="-122"/>
                <a:ea typeface="微软雅黑" panose="020B0503020204020204" charset="-122"/>
                <a:cs typeface="+mn-cs"/>
                <a:sym typeface="+mn-ea"/>
              </a:rPr>
              <a:t>.</a:t>
            </a:r>
            <a:r>
              <a:rPr lang="zh-CN" altLang="en-US" sz="3200" b="1">
                <a:solidFill>
                  <a:srgbClr val="2C7FC2"/>
                </a:solidFill>
                <a:latin typeface="微软雅黑" panose="020B0503020204020204" charset="-122"/>
                <a:ea typeface="微软雅黑" panose="020B0503020204020204" charset="-122"/>
                <a:cs typeface="+mn-cs"/>
                <a:sym typeface="+mn-ea"/>
              </a:rPr>
              <a:t>背景</a:t>
            </a:r>
            <a:r>
              <a:rPr lang="zh-CN" sz="3200" b="1">
                <a:solidFill>
                  <a:srgbClr val="2C7FC2"/>
                </a:solidFill>
                <a:latin typeface="微软雅黑" panose="020B0503020204020204" charset="-122"/>
                <a:ea typeface="微软雅黑" panose="020B0503020204020204" charset="-122"/>
                <a:cs typeface="+mn-cs"/>
                <a:sym typeface="+mn-ea"/>
              </a:rPr>
              <a:t>属性</a:t>
            </a:r>
            <a:endParaRPr 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6" name="文本框 5"/>
          <p:cNvSpPr txBox="1"/>
          <p:nvPr/>
        </p:nvSpPr>
        <p:spPr>
          <a:xfrm>
            <a:off x="412750" y="1433195"/>
            <a:ext cx="11475720" cy="4743450"/>
          </a:xfrm>
          <a:prstGeom prst="rect">
            <a:avLst/>
          </a:prstGeom>
          <a:noFill/>
        </p:spPr>
        <p:txBody>
          <a:bodyPr wrap="square" rtlCol="0">
            <a:spAutoFit/>
          </a:bodyPr>
          <a:p>
            <a:pPr algn="l" fontAlgn="auto">
              <a:lnSpc>
                <a:spcPct val="120000"/>
              </a:lnSpc>
              <a:spcBef>
                <a:spcPts val="0"/>
              </a:spcBef>
              <a:spcAft>
                <a:spcPts val="0"/>
              </a:spcAft>
              <a:buNone/>
            </a:pPr>
            <a:r>
              <a:rPr lang="zh-CN" altLang="en-US" sz="2400">
                <a:solidFill>
                  <a:schemeClr val="accent1">
                    <a:lumMod val="75000"/>
                  </a:schemeClr>
                </a:solidFill>
                <a:sym typeface="+mn-ea"/>
              </a:rPr>
              <a:t>background-size:背景尺寸</a:t>
            </a:r>
            <a:endParaRPr lang="zh-CN" altLang="en-US" sz="2400">
              <a:solidFill>
                <a:schemeClr val="accent1">
                  <a:lumMod val="75000"/>
                </a:schemeClr>
              </a:solidFill>
              <a:sym typeface="+mn-ea"/>
            </a:endParaRPr>
          </a:p>
          <a:p>
            <a:pPr algn="l" fontAlgn="auto">
              <a:lnSpc>
                <a:spcPct val="120000"/>
              </a:lnSpc>
              <a:spcBef>
                <a:spcPts val="0"/>
              </a:spcBef>
              <a:spcAft>
                <a:spcPts val="0"/>
              </a:spcAft>
              <a:buNone/>
            </a:pPr>
            <a:r>
              <a:rPr lang="zh-CN" altLang="en-US" sz="2400">
                <a:solidFill>
                  <a:schemeClr val="accent1">
                    <a:lumMod val="75000"/>
                  </a:schemeClr>
                </a:solidFill>
                <a:sym typeface="+mn-ea"/>
              </a:rPr>
              <a:t>       值：20px  20px</a:t>
            </a:r>
            <a:r>
              <a:rPr lang="zh-CN" altLang="en-US" sz="2400">
                <a:solidFill>
                  <a:schemeClr val="accent1">
                    <a:lumMod val="75000"/>
                  </a:schemeClr>
                </a:solidFill>
              </a:rPr>
              <a:t>  固定背景图的大小</a:t>
            </a:r>
            <a:endParaRPr lang="zh-CN" altLang="en-US" sz="2400">
              <a:solidFill>
                <a:schemeClr val="accent1">
                  <a:lumMod val="75000"/>
                </a:schemeClr>
              </a:solidFill>
            </a:endParaRPr>
          </a:p>
          <a:p>
            <a:pPr algn="l" fontAlgn="auto">
              <a:lnSpc>
                <a:spcPct val="120000"/>
              </a:lnSpc>
              <a:spcBef>
                <a:spcPts val="0"/>
              </a:spcBef>
              <a:spcAft>
                <a:spcPts val="0"/>
              </a:spcAft>
              <a:buNone/>
            </a:pPr>
            <a:r>
              <a:rPr lang="zh-CN" altLang="en-US" sz="2400">
                <a:solidFill>
                  <a:schemeClr val="accent1">
                    <a:lumMod val="75000"/>
                  </a:schemeClr>
                </a:solidFill>
                <a:sym typeface="+mn-ea"/>
              </a:rPr>
              <a:t>       100%  100%   填充这个盒子</a:t>
            </a:r>
            <a:endParaRPr lang="zh-CN" altLang="en-US" sz="2400">
              <a:solidFill>
                <a:schemeClr val="accent1">
                  <a:lumMod val="75000"/>
                </a:schemeClr>
              </a:solidFill>
            </a:endParaRPr>
          </a:p>
          <a:p>
            <a:pPr marL="0" lvl="2" algn="l">
              <a:lnSpc>
                <a:spcPct val="120000"/>
              </a:lnSpc>
              <a:spcBef>
                <a:spcPts val="0"/>
              </a:spcBef>
              <a:spcAft>
                <a:spcPts val="0"/>
              </a:spcAft>
              <a:buNone/>
            </a:pPr>
            <a:r>
              <a:rPr lang="zh-CN" altLang="en-US" sz="2400">
                <a:solidFill>
                  <a:schemeClr val="accent1">
                    <a:lumMod val="75000"/>
                  </a:schemeClr>
                </a:solidFill>
                <a:sym typeface="+mn-ea"/>
              </a:rPr>
              <a:t>       contain--使原始图像的宽度或高度完全等于盒子的宽度或高度</a:t>
            </a:r>
            <a:endParaRPr lang="zh-CN" altLang="en-US" sz="2400">
              <a:solidFill>
                <a:schemeClr val="accent1">
                  <a:lumMod val="75000"/>
                </a:schemeClr>
              </a:solidFill>
            </a:endParaRPr>
          </a:p>
          <a:p>
            <a:pPr marL="0" lvl="2" algn="l">
              <a:lnSpc>
                <a:spcPct val="120000"/>
              </a:lnSpc>
              <a:spcBef>
                <a:spcPts val="0"/>
              </a:spcBef>
              <a:spcAft>
                <a:spcPts val="0"/>
              </a:spcAft>
              <a:buNone/>
            </a:pPr>
            <a:r>
              <a:rPr lang="zh-CN" altLang="en-US" sz="2400">
                <a:solidFill>
                  <a:schemeClr val="accent1">
                    <a:lumMod val="75000"/>
                  </a:schemeClr>
                </a:solidFill>
                <a:sym typeface="+mn-ea"/>
              </a:rPr>
              <a:t>       cover--使原始图像在维持纵横比的前提下将背景图像自动缩放到填满元素内部</a:t>
            </a:r>
            <a:endParaRPr lang="zh-CN" altLang="en-US" sz="2400">
              <a:solidFill>
                <a:schemeClr val="accent1">
                  <a:lumMod val="75000"/>
                </a:schemeClr>
              </a:solidFill>
            </a:endParaRPr>
          </a:p>
          <a:p>
            <a:pPr algn="l" fontAlgn="auto">
              <a:lnSpc>
                <a:spcPct val="120000"/>
              </a:lnSpc>
              <a:spcBef>
                <a:spcPts val="0"/>
              </a:spcBef>
              <a:spcAft>
                <a:spcPts val="0"/>
              </a:spcAft>
              <a:buNone/>
            </a:pPr>
            <a:r>
              <a:rPr lang="zh-CN" altLang="en-US" sz="2400">
                <a:solidFill>
                  <a:schemeClr val="accent1">
                    <a:lumMod val="75000"/>
                  </a:schemeClr>
                </a:solidFill>
                <a:sym typeface="+mn-ea"/>
              </a:rPr>
              <a:t>一个元素中显示多个背景：</a:t>
            </a:r>
            <a:endParaRPr lang="zh-CN" altLang="en-US" sz="2400">
              <a:solidFill>
                <a:schemeClr val="accent1">
                  <a:lumMod val="75000"/>
                </a:schemeClr>
              </a:solidFill>
            </a:endParaRPr>
          </a:p>
          <a:p>
            <a:pPr marL="0" lvl="2" algn="l">
              <a:lnSpc>
                <a:spcPct val="120000"/>
              </a:lnSpc>
              <a:spcBef>
                <a:spcPts val="0"/>
              </a:spcBef>
              <a:spcAft>
                <a:spcPts val="0"/>
              </a:spcAft>
              <a:buNone/>
            </a:pPr>
            <a:r>
              <a:rPr lang="zh-CN" altLang="en-US" sz="2400">
                <a:solidFill>
                  <a:schemeClr val="accent1">
                    <a:lumMod val="75000"/>
                  </a:schemeClr>
                </a:solidFill>
                <a:sym typeface="+mn-ea"/>
              </a:rPr>
              <a:t>background: </a:t>
            </a:r>
            <a:endParaRPr lang="zh-CN" altLang="en-US" sz="2400">
              <a:solidFill>
                <a:schemeClr val="accent1">
                  <a:lumMod val="75000"/>
                </a:schemeClr>
              </a:solidFill>
            </a:endParaRPr>
          </a:p>
          <a:p>
            <a:pPr marL="0" lvl="2" algn="l">
              <a:lnSpc>
                <a:spcPct val="120000"/>
              </a:lnSpc>
              <a:spcBef>
                <a:spcPts val="0"/>
              </a:spcBef>
              <a:spcAft>
                <a:spcPts val="0"/>
              </a:spcAft>
              <a:buNone/>
            </a:pPr>
            <a:r>
              <a:rPr lang="zh-CN" altLang="en-US" sz="2400">
                <a:solidFill>
                  <a:schemeClr val="accent1">
                    <a:lumMod val="75000"/>
                  </a:schemeClr>
                </a:solidFill>
                <a:sym typeface="+mn-ea"/>
              </a:rPr>
              <a:t>url(3.jpg) no-repeat 50px 50px/100px 100px,</a:t>
            </a:r>
            <a:endParaRPr lang="zh-CN" altLang="en-US" sz="2400">
              <a:solidFill>
                <a:schemeClr val="accent1">
                  <a:lumMod val="75000"/>
                </a:schemeClr>
              </a:solidFill>
            </a:endParaRPr>
          </a:p>
          <a:p>
            <a:pPr marL="0" lvl="2" algn="l">
              <a:lnSpc>
                <a:spcPct val="120000"/>
              </a:lnSpc>
              <a:spcBef>
                <a:spcPts val="0"/>
              </a:spcBef>
              <a:spcAft>
                <a:spcPts val="0"/>
              </a:spcAft>
              <a:buNone/>
            </a:pPr>
            <a:r>
              <a:rPr lang="zh-CN" altLang="en-US" sz="2400">
                <a:solidFill>
                  <a:schemeClr val="accent1">
                    <a:lumMod val="75000"/>
                  </a:schemeClr>
                </a:solidFill>
                <a:sym typeface="+mn-ea"/>
              </a:rPr>
              <a:t>url(1.jpg) no-repeat 350px 350px/100px 100px;</a:t>
            </a:r>
            <a:endParaRPr lang="zh-CN" altLang="en-US" sz="2000">
              <a:solidFill>
                <a:schemeClr val="accent1">
                  <a:lumMod val="75000"/>
                </a:schemeClr>
              </a:solidFill>
              <a:sym typeface="+mn-ea"/>
            </a:endParaRPr>
          </a:p>
          <a:p>
            <a:pPr algn="l" fontAlgn="auto">
              <a:lnSpc>
                <a:spcPct val="120000"/>
              </a:lnSpc>
              <a:spcBef>
                <a:spcPts val="0"/>
              </a:spcBef>
              <a:spcAft>
                <a:spcPts val="0"/>
              </a:spcAft>
              <a:buNone/>
            </a:pPr>
            <a:endParaRPr lang="zh-CN" altLang="en-US" dirty="0">
              <a:solidFill>
                <a:schemeClr val="accent1">
                  <a:lumMod val="75000"/>
                </a:schemeClr>
              </a:solidFill>
              <a:latin typeface="+mn-lt"/>
              <a:ea typeface="+mn-ea"/>
              <a:sym typeface="+mn-ea"/>
            </a:endParaRPr>
          </a:p>
          <a:p>
            <a:pPr algn="l" fontAlgn="auto">
              <a:lnSpc>
                <a:spcPct val="120000"/>
              </a:lnSpc>
              <a:spcBef>
                <a:spcPts val="0"/>
              </a:spcBef>
              <a:spcAft>
                <a:spcPts val="0"/>
              </a:spcAft>
              <a:buNone/>
            </a:pPr>
            <a:endParaRPr lang="zh-CN" altLang="en-US" dirty="0">
              <a:solidFill>
                <a:schemeClr val="accent1">
                  <a:lumMod val="75000"/>
                </a:schemeClr>
              </a:solidFill>
              <a:latin typeface="+mn-lt"/>
              <a:ea typeface="+mn-ea"/>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4</a:t>
            </a:r>
            <a:r>
              <a:rPr lang="en-US" altLang="zh-CN" sz="3200" b="1">
                <a:solidFill>
                  <a:srgbClr val="2C7FC2"/>
                </a:solidFill>
                <a:latin typeface="微软雅黑" panose="020B0503020204020204" charset="-122"/>
                <a:ea typeface="微软雅黑" panose="020B0503020204020204" charset="-122"/>
                <a:cs typeface="+mn-cs"/>
                <a:sym typeface="+mn-ea"/>
              </a:rPr>
              <a:t>.</a:t>
            </a:r>
            <a:r>
              <a:rPr lang="zh-CN" altLang="en-US" sz="3200" b="1">
                <a:solidFill>
                  <a:srgbClr val="2C7FC2"/>
                </a:solidFill>
                <a:latin typeface="微软雅黑" panose="020B0503020204020204" charset="-122"/>
                <a:ea typeface="微软雅黑" panose="020B0503020204020204" charset="-122"/>
                <a:cs typeface="+mn-cs"/>
                <a:sym typeface="+mn-ea"/>
              </a:rPr>
              <a:t>列表</a:t>
            </a:r>
            <a:r>
              <a:rPr lang="zh-CN" sz="3200" b="1">
                <a:solidFill>
                  <a:srgbClr val="2C7FC2"/>
                </a:solidFill>
                <a:latin typeface="微软雅黑" panose="020B0503020204020204" charset="-122"/>
                <a:ea typeface="微软雅黑" panose="020B0503020204020204" charset="-122"/>
                <a:cs typeface="+mn-cs"/>
                <a:sym typeface="+mn-ea"/>
              </a:rPr>
              <a:t>属性</a:t>
            </a:r>
            <a:endParaRPr 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6" name="文本框 5"/>
          <p:cNvSpPr txBox="1"/>
          <p:nvPr/>
        </p:nvSpPr>
        <p:spPr>
          <a:xfrm>
            <a:off x="412750" y="1433195"/>
            <a:ext cx="11475720" cy="4078605"/>
          </a:xfrm>
          <a:prstGeom prst="rect">
            <a:avLst/>
          </a:prstGeom>
          <a:noFill/>
        </p:spPr>
        <p:txBody>
          <a:bodyPr wrap="square" rtlCol="0">
            <a:spAutoFit/>
          </a:bodyPr>
          <a:p>
            <a:pPr algn="l" fontAlgn="auto">
              <a:lnSpc>
                <a:spcPct val="120000"/>
              </a:lnSpc>
              <a:spcBef>
                <a:spcPts val="0"/>
              </a:spcBef>
              <a:spcAft>
                <a:spcPts val="0"/>
              </a:spcAft>
              <a:buNone/>
            </a:pPr>
            <a:r>
              <a:rPr lang="zh-CN" altLang="en-US" sz="2400">
                <a:solidFill>
                  <a:schemeClr val="accent1">
                    <a:lumMod val="75000"/>
                  </a:schemeClr>
                </a:solidFill>
                <a:sym typeface="+mn-ea"/>
              </a:rPr>
              <a:t>列表项目类型：list-style-type:none;/disc;/circle;/square;</a:t>
            </a:r>
            <a:endParaRPr lang="zh-CN" altLang="en-US" sz="2400">
              <a:solidFill>
                <a:schemeClr val="accent1">
                  <a:lumMod val="75000"/>
                </a:schemeClr>
              </a:solidFill>
            </a:endParaRPr>
          </a:p>
          <a:p>
            <a:pPr marL="0" algn="l" fontAlgn="auto">
              <a:lnSpc>
                <a:spcPct val="120000"/>
              </a:lnSpc>
              <a:spcBef>
                <a:spcPts val="0"/>
              </a:spcBef>
              <a:spcAft>
                <a:spcPts val="0"/>
              </a:spcAft>
              <a:buNone/>
            </a:pPr>
            <a:endParaRPr lang="zh-CN" altLang="en-US" sz="2400">
              <a:solidFill>
                <a:schemeClr val="accent1">
                  <a:lumMod val="75000"/>
                </a:schemeClr>
              </a:solidFill>
            </a:endParaRPr>
          </a:p>
          <a:p>
            <a:pPr algn="l" fontAlgn="auto">
              <a:lnSpc>
                <a:spcPct val="120000"/>
              </a:lnSpc>
              <a:spcBef>
                <a:spcPts val="0"/>
              </a:spcBef>
              <a:spcAft>
                <a:spcPts val="0"/>
              </a:spcAft>
              <a:buNone/>
            </a:pPr>
            <a:r>
              <a:rPr lang="zh-CN" altLang="en-US" sz="2400">
                <a:solidFill>
                  <a:schemeClr val="accent1">
                    <a:lumMod val="75000"/>
                  </a:schemeClr>
                </a:solidFill>
                <a:sym typeface="+mn-ea"/>
              </a:rPr>
              <a:t>列表项目位置 ：list-style-position:inside;(列表项向右移）/outside;(列表项目正常显示）</a:t>
            </a:r>
            <a:endParaRPr lang="zh-CN" altLang="en-US" sz="2400">
              <a:solidFill>
                <a:schemeClr val="accent1">
                  <a:lumMod val="75000"/>
                </a:schemeClr>
              </a:solidFill>
              <a:sym typeface="+mn-ea"/>
            </a:endParaRPr>
          </a:p>
          <a:p>
            <a:pPr algn="l" fontAlgn="auto">
              <a:lnSpc>
                <a:spcPct val="120000"/>
              </a:lnSpc>
              <a:spcBef>
                <a:spcPts val="0"/>
              </a:spcBef>
              <a:spcAft>
                <a:spcPts val="0"/>
              </a:spcAft>
              <a:buNone/>
            </a:pPr>
            <a:endParaRPr lang="zh-CN" altLang="en-US" sz="2400">
              <a:solidFill>
                <a:schemeClr val="accent1">
                  <a:lumMod val="75000"/>
                </a:schemeClr>
              </a:solidFill>
            </a:endParaRPr>
          </a:p>
          <a:p>
            <a:pPr algn="l" fontAlgn="auto">
              <a:lnSpc>
                <a:spcPct val="120000"/>
              </a:lnSpc>
              <a:spcBef>
                <a:spcPts val="0"/>
              </a:spcBef>
              <a:spcAft>
                <a:spcPts val="0"/>
              </a:spcAft>
              <a:buNone/>
            </a:pPr>
            <a:r>
              <a:rPr lang="zh-CN" altLang="en-US" sz="2400">
                <a:solidFill>
                  <a:schemeClr val="accent1">
                    <a:lumMod val="75000"/>
                  </a:schemeClr>
                </a:solidFill>
                <a:sym typeface="+mn-ea"/>
              </a:rPr>
              <a:t>列表项目图片：list-style-image:url(位置)/none;</a:t>
            </a:r>
            <a:endParaRPr lang="zh-CN" altLang="en-US" sz="2400">
              <a:solidFill>
                <a:schemeClr val="accent1">
                  <a:lumMod val="75000"/>
                </a:schemeClr>
              </a:solidFill>
              <a:sym typeface="+mn-ea"/>
            </a:endParaRPr>
          </a:p>
          <a:p>
            <a:pPr algn="l" fontAlgn="auto">
              <a:lnSpc>
                <a:spcPct val="120000"/>
              </a:lnSpc>
              <a:spcBef>
                <a:spcPts val="0"/>
              </a:spcBef>
              <a:spcAft>
                <a:spcPts val="0"/>
              </a:spcAft>
              <a:buNone/>
            </a:pPr>
            <a:endParaRPr lang="zh-CN" altLang="en-US" sz="2400">
              <a:solidFill>
                <a:schemeClr val="accent1">
                  <a:lumMod val="75000"/>
                </a:schemeClr>
              </a:solidFill>
              <a:sym typeface="+mn-ea"/>
            </a:endParaRPr>
          </a:p>
          <a:p>
            <a:pPr algn="l" fontAlgn="auto">
              <a:lnSpc>
                <a:spcPct val="120000"/>
              </a:lnSpc>
              <a:spcBef>
                <a:spcPts val="0"/>
              </a:spcBef>
              <a:spcAft>
                <a:spcPts val="0"/>
              </a:spcAft>
              <a:buNone/>
            </a:pPr>
            <a:r>
              <a:rPr lang="zh-CN" altLang="en-US" sz="2400">
                <a:solidFill>
                  <a:schemeClr val="accent1">
                    <a:lumMod val="75000"/>
                  </a:schemeClr>
                </a:solidFill>
                <a:sym typeface="+mn-ea"/>
              </a:rPr>
              <a:t> 不显示任何图像 ：list-style:none   ;</a:t>
            </a:r>
            <a:endParaRPr lang="zh-CN" altLang="en-US" sz="2400">
              <a:solidFill>
                <a:schemeClr val="accent1">
                  <a:lumMod val="75000"/>
                </a:schemeClr>
              </a:solidFill>
              <a:sym typeface="+mn-ea"/>
            </a:endParaRPr>
          </a:p>
          <a:p>
            <a:pPr algn="l" fontAlgn="auto">
              <a:lnSpc>
                <a:spcPct val="120000"/>
              </a:lnSpc>
              <a:spcBef>
                <a:spcPts val="0"/>
              </a:spcBef>
              <a:spcAft>
                <a:spcPts val="0"/>
              </a:spcAft>
              <a:buNone/>
            </a:pPr>
            <a:endParaRPr lang="zh-CN" altLang="en-US" sz="2400">
              <a:solidFill>
                <a:schemeClr val="accent1">
                  <a:lumMod val="75000"/>
                </a:schemeClr>
              </a:solidFill>
              <a:latin typeface="+mn-lt"/>
              <a:ea typeface="+mn-ea"/>
              <a:sym typeface="+mn-ea"/>
            </a:endParaRPr>
          </a:p>
          <a:p>
            <a:pPr algn="l" fontAlgn="auto">
              <a:lnSpc>
                <a:spcPct val="120000"/>
              </a:lnSpc>
              <a:spcBef>
                <a:spcPts val="0"/>
              </a:spcBef>
              <a:spcAft>
                <a:spcPts val="0"/>
              </a:spcAft>
              <a:buNone/>
            </a:pPr>
            <a:endParaRPr lang="zh-CN" altLang="en-US" sz="2400">
              <a:solidFill>
                <a:schemeClr val="accent1">
                  <a:lumMod val="75000"/>
                </a:schemeClr>
              </a:solidFill>
              <a:latin typeface="+mn-lt"/>
              <a:ea typeface="+mn-ea"/>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5</a:t>
            </a:r>
            <a:r>
              <a:rPr lang="en-US" altLang="zh-CN" sz="3200" b="1">
                <a:solidFill>
                  <a:srgbClr val="2C7FC2"/>
                </a:solidFill>
                <a:latin typeface="微软雅黑" panose="020B0503020204020204" charset="-122"/>
                <a:ea typeface="微软雅黑" panose="020B0503020204020204" charset="-122"/>
                <a:cs typeface="+mn-cs"/>
                <a:sym typeface="+mn-ea"/>
              </a:rPr>
              <a:t>.</a:t>
            </a:r>
            <a:r>
              <a:rPr lang="zh-CN" altLang="en-US" sz="3200" b="1">
                <a:solidFill>
                  <a:srgbClr val="2C7FC2"/>
                </a:solidFill>
                <a:latin typeface="微软雅黑" panose="020B0503020204020204" charset="-122"/>
                <a:ea typeface="微软雅黑" panose="020B0503020204020204" charset="-122"/>
                <a:cs typeface="+mn-cs"/>
                <a:sym typeface="+mn-ea"/>
              </a:rPr>
              <a:t>透明度</a:t>
            </a:r>
            <a:endParaRPr 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6" name="文本框 5"/>
          <p:cNvSpPr txBox="1"/>
          <p:nvPr/>
        </p:nvSpPr>
        <p:spPr>
          <a:xfrm>
            <a:off x="412750" y="1433195"/>
            <a:ext cx="11475720" cy="2379345"/>
          </a:xfrm>
          <a:prstGeom prst="rect">
            <a:avLst/>
          </a:prstGeom>
          <a:noFill/>
        </p:spPr>
        <p:txBody>
          <a:bodyPr wrap="square" rtlCol="0">
            <a:spAutoFit/>
          </a:bodyPr>
          <a:p>
            <a:pPr>
              <a:lnSpc>
                <a:spcPct val="130000"/>
              </a:lnSpc>
            </a:pPr>
            <a:r>
              <a:rPr lang="en-US" altLang="zh-CN" sz="2400" dirty="0" smtClean="0">
                <a:solidFill>
                  <a:srgbClr val="FF0000"/>
                </a:solidFill>
                <a:latin typeface="Arial" panose="020B0604020202020204" pitchFamily="34" charset="0"/>
                <a:ea typeface="微软雅黑" panose="020B0503020204020204" charset="-122"/>
                <a:sym typeface="+mn-ea"/>
              </a:rPr>
              <a:t>opacity:0.5</a:t>
            </a:r>
            <a:endParaRPr lang="en-US" altLang="zh-CN" sz="2400" dirty="0" smtClean="0">
              <a:solidFill>
                <a:srgbClr val="FF0000"/>
              </a:solidFill>
              <a:latin typeface="Arial" panose="020B0604020202020204" pitchFamily="34" charset="0"/>
              <a:ea typeface="微软雅黑" panose="020B0503020204020204" charset="-122"/>
            </a:endParaRPr>
          </a:p>
          <a:p>
            <a:pPr>
              <a:lnSpc>
                <a:spcPct val="130000"/>
              </a:lnSpc>
            </a:pPr>
            <a:r>
              <a:rPr lang="en-US" altLang="zh-CN" sz="2400" dirty="0" smtClean="0">
                <a:solidFill>
                  <a:srgbClr val="FF0000"/>
                </a:solidFill>
                <a:latin typeface="Arial" panose="020B0604020202020204" pitchFamily="34" charset="0"/>
                <a:ea typeface="微软雅黑" panose="020B0503020204020204" charset="-122"/>
                <a:sym typeface="+mn-ea"/>
              </a:rPr>
              <a:t>filter:alpha(opacity=20)</a:t>
            </a:r>
            <a:r>
              <a:rPr lang="zh-CN" altLang="en-US" sz="2400" dirty="0" smtClean="0">
                <a:solidFill>
                  <a:srgbClr val="FF0000"/>
                </a:solidFill>
                <a:latin typeface="Arial" panose="020B0604020202020204" pitchFamily="34" charset="0"/>
                <a:ea typeface="微软雅黑" panose="020B0503020204020204" charset="-122"/>
                <a:sym typeface="+mn-ea"/>
              </a:rPr>
              <a:t>（解决</a:t>
            </a:r>
            <a:r>
              <a:rPr lang="en-US" altLang="zh-CN" sz="2400" dirty="0" smtClean="0">
                <a:solidFill>
                  <a:srgbClr val="FF0000"/>
                </a:solidFill>
                <a:latin typeface="Arial" panose="020B0604020202020204" pitchFamily="34" charset="0"/>
                <a:ea typeface="微软雅黑" panose="020B0503020204020204" charset="-122"/>
                <a:sym typeface="+mn-ea"/>
              </a:rPr>
              <a:t>IE</a:t>
            </a:r>
            <a:r>
              <a:rPr lang="zh-CN" altLang="en-US" sz="2400" dirty="0" smtClean="0">
                <a:solidFill>
                  <a:srgbClr val="FF0000"/>
                </a:solidFill>
                <a:latin typeface="Arial" panose="020B0604020202020204" pitchFamily="34" charset="0"/>
                <a:ea typeface="微软雅黑" panose="020B0503020204020204" charset="-122"/>
                <a:sym typeface="+mn-ea"/>
              </a:rPr>
              <a:t>的兼容性</a:t>
            </a:r>
            <a:r>
              <a:rPr lang="zh-CN" altLang="en-US" sz="2400" dirty="0" smtClean="0">
                <a:solidFill>
                  <a:srgbClr val="FF0000"/>
                </a:solidFill>
                <a:latin typeface="Arial" panose="020B0604020202020204" pitchFamily="34" charset="0"/>
                <a:ea typeface="微软雅黑" panose="020B0503020204020204" charset="-122"/>
                <a:sym typeface="+mn-ea"/>
              </a:rPr>
              <a:t>）</a:t>
            </a:r>
            <a:endParaRPr lang="zh-CN" altLang="en-US" sz="2400" dirty="0" smtClean="0">
              <a:solidFill>
                <a:srgbClr val="FF0000"/>
              </a:solidFill>
              <a:latin typeface="Arial" panose="020B0604020202020204" pitchFamily="34" charset="0"/>
              <a:ea typeface="微软雅黑" panose="020B0503020204020204" charset="-122"/>
              <a:sym typeface="+mn-ea"/>
            </a:endParaRPr>
          </a:p>
          <a:p>
            <a:pPr algn="l" fontAlgn="auto">
              <a:lnSpc>
                <a:spcPct val="120000"/>
              </a:lnSpc>
              <a:spcBef>
                <a:spcPts val="0"/>
              </a:spcBef>
              <a:spcAft>
                <a:spcPts val="0"/>
              </a:spcAft>
              <a:buNone/>
            </a:pPr>
            <a:endParaRPr lang="zh-CN" altLang="en-US" sz="2400">
              <a:solidFill>
                <a:schemeClr val="accent1">
                  <a:lumMod val="75000"/>
                </a:schemeClr>
              </a:solidFill>
              <a:sym typeface="+mn-ea"/>
            </a:endParaRPr>
          </a:p>
          <a:p>
            <a:pPr algn="l" fontAlgn="auto">
              <a:lnSpc>
                <a:spcPct val="120000"/>
              </a:lnSpc>
              <a:spcBef>
                <a:spcPts val="0"/>
              </a:spcBef>
              <a:spcAft>
                <a:spcPts val="0"/>
              </a:spcAft>
              <a:buNone/>
            </a:pPr>
            <a:endParaRPr lang="zh-CN" altLang="en-US" sz="2400">
              <a:solidFill>
                <a:schemeClr val="accent1">
                  <a:lumMod val="75000"/>
                </a:schemeClr>
              </a:solidFill>
              <a:latin typeface="+mn-lt"/>
              <a:ea typeface="+mn-ea"/>
              <a:sym typeface="+mn-ea"/>
            </a:endParaRPr>
          </a:p>
          <a:p>
            <a:pPr algn="l" fontAlgn="auto">
              <a:lnSpc>
                <a:spcPct val="120000"/>
              </a:lnSpc>
              <a:spcBef>
                <a:spcPts val="0"/>
              </a:spcBef>
              <a:spcAft>
                <a:spcPts val="0"/>
              </a:spcAft>
              <a:buNone/>
            </a:pPr>
            <a:endParaRPr lang="zh-CN" altLang="en-US" sz="2400">
              <a:solidFill>
                <a:schemeClr val="accent1">
                  <a:lumMod val="75000"/>
                </a:schemeClr>
              </a:solidFill>
              <a:latin typeface="+mn-lt"/>
              <a:ea typeface="+mn-ea"/>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pPr algn="l"/>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6.</a:t>
            </a:r>
            <a:r>
              <a:rPr lang="en-US" altLang="zh-CN" sz="3200" b="1">
                <a:solidFill>
                  <a:srgbClr val="2C7FC2"/>
                </a:solidFill>
                <a:latin typeface="微软雅黑" panose="020B0503020204020204" charset="-122"/>
                <a:ea typeface="微软雅黑" panose="020B0503020204020204" charset="-122"/>
                <a:cs typeface="+mn-cs"/>
                <a:sym typeface="+mn-ea"/>
              </a:rPr>
              <a:t>CSS的继承性和层叠性</a:t>
            </a:r>
            <a:endParaRPr lang="en-US" altLang="zh-CN" sz="3200" b="1">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412750" y="1433195"/>
            <a:ext cx="11475720" cy="3636010"/>
          </a:xfrm>
          <a:prstGeom prst="rect">
            <a:avLst/>
          </a:prstGeom>
          <a:noFill/>
        </p:spPr>
        <p:txBody>
          <a:bodyPr wrap="square" rtlCol="0">
            <a:spAutoFit/>
          </a:bodyPr>
          <a:p>
            <a:pPr algn="l" fontAlgn="auto">
              <a:lnSpc>
                <a:spcPct val="120000"/>
              </a:lnSpc>
              <a:spcBef>
                <a:spcPts val="0"/>
              </a:spcBef>
              <a:spcAft>
                <a:spcPts val="0"/>
              </a:spcAft>
            </a:pPr>
            <a:r>
              <a:rPr lang="zh-CN" altLang="en-US" sz="2400" b="1">
                <a:solidFill>
                  <a:schemeClr val="accent1">
                    <a:lumMod val="75000"/>
                  </a:schemeClr>
                </a:solidFill>
                <a:sym typeface="+mn-ea"/>
              </a:rPr>
              <a:t>继承性</a:t>
            </a:r>
            <a:r>
              <a:rPr lang="zh-CN" altLang="en-US" sz="2400">
                <a:solidFill>
                  <a:schemeClr val="accent1">
                    <a:lumMod val="75000"/>
                  </a:schemeClr>
                </a:solidFill>
                <a:sym typeface="+mn-ea"/>
              </a:rPr>
              <a:t>：有一些属性，当给自己设置的时候，自己的后代都继承上了，这个就是继承性。</a:t>
            </a:r>
            <a:endParaRPr lang="zh-CN" altLang="en-US" sz="2400">
              <a:solidFill>
                <a:schemeClr val="accent1">
                  <a:lumMod val="75000"/>
                </a:schemeClr>
              </a:solidFill>
              <a:sym typeface="+mn-ea"/>
            </a:endParaRPr>
          </a:p>
          <a:p>
            <a:pPr algn="l" fontAlgn="auto">
              <a:lnSpc>
                <a:spcPct val="120000"/>
              </a:lnSpc>
              <a:spcBef>
                <a:spcPts val="0"/>
              </a:spcBef>
              <a:spcAft>
                <a:spcPts val="0"/>
              </a:spcAft>
            </a:pPr>
            <a:r>
              <a:rPr lang="zh-CN" altLang="en-US" sz="2400">
                <a:solidFill>
                  <a:schemeClr val="accent1">
                    <a:lumMod val="75000"/>
                  </a:schemeClr>
                </a:solidFill>
                <a:sym typeface="+mn-ea"/>
              </a:rPr>
              <a:t> 哪些属性能继承？</a:t>
            </a:r>
            <a:endParaRPr lang="zh-CN" altLang="en-US" sz="2400">
              <a:solidFill>
                <a:schemeClr val="accent1">
                  <a:lumMod val="75000"/>
                </a:schemeClr>
              </a:solidFill>
            </a:endParaRPr>
          </a:p>
          <a:p>
            <a:pPr marL="0" algn="l" fontAlgn="auto">
              <a:lnSpc>
                <a:spcPct val="120000"/>
              </a:lnSpc>
              <a:spcBef>
                <a:spcPts val="0"/>
              </a:spcBef>
              <a:spcAft>
                <a:spcPts val="0"/>
              </a:spcAft>
            </a:pPr>
            <a:r>
              <a:rPr lang="zh-CN" altLang="en-US" sz="2400">
                <a:solidFill>
                  <a:schemeClr val="accent1">
                    <a:lumMod val="75000"/>
                  </a:schemeClr>
                </a:solidFill>
                <a:sym typeface="+mn-ea"/>
              </a:rPr>
              <a:t>	color、 text-开头的、line-开头的、font-开头的。</a:t>
            </a:r>
            <a:endParaRPr lang="zh-CN" altLang="en-US" sz="2400">
              <a:solidFill>
                <a:schemeClr val="accent1">
                  <a:lumMod val="75000"/>
                </a:schemeClr>
              </a:solidFill>
            </a:endParaRPr>
          </a:p>
          <a:p>
            <a:pPr marL="0" algn="l" fontAlgn="auto">
              <a:lnSpc>
                <a:spcPct val="120000"/>
              </a:lnSpc>
              <a:spcBef>
                <a:spcPts val="0"/>
              </a:spcBef>
              <a:spcAft>
                <a:spcPts val="0"/>
              </a:spcAft>
            </a:pPr>
            <a:r>
              <a:rPr lang="zh-CN" altLang="en-US" sz="2400">
                <a:solidFill>
                  <a:schemeClr val="accent1">
                    <a:lumMod val="75000"/>
                  </a:schemeClr>
                </a:solidFill>
                <a:sym typeface="+mn-ea"/>
              </a:rPr>
              <a:t>	这些关于文字样式的，都能够继承； 所有关于盒子的、定位的、布局的属性都不能继承。</a:t>
            </a:r>
            <a:endParaRPr lang="zh-CN" altLang="en-US" sz="2400">
              <a:solidFill>
                <a:schemeClr val="accent1">
                  <a:lumMod val="75000"/>
                </a:schemeClr>
              </a:solidFill>
            </a:endParaRPr>
          </a:p>
          <a:p>
            <a:pPr algn="l" fontAlgn="auto">
              <a:lnSpc>
                <a:spcPct val="120000"/>
              </a:lnSpc>
              <a:spcBef>
                <a:spcPts val="0"/>
              </a:spcBef>
              <a:spcAft>
                <a:spcPts val="0"/>
              </a:spcAft>
            </a:pPr>
            <a:r>
              <a:rPr lang="zh-CN" altLang="en-US" sz="2400" b="1">
                <a:solidFill>
                  <a:schemeClr val="accent1">
                    <a:lumMod val="75000"/>
                  </a:schemeClr>
                </a:solidFill>
                <a:sym typeface="+mn-ea"/>
              </a:rPr>
              <a:t>层叠性</a:t>
            </a:r>
            <a:r>
              <a:rPr lang="zh-CN" altLang="en-US" sz="2400">
                <a:solidFill>
                  <a:schemeClr val="accent1">
                    <a:lumMod val="75000"/>
                  </a:schemeClr>
                </a:solidFill>
                <a:sym typeface="+mn-ea"/>
              </a:rPr>
              <a:t>：就是css处理冲突的能力。（权重）</a:t>
            </a:r>
            <a:endParaRPr lang="zh-CN" altLang="en-US" sz="2400">
              <a:solidFill>
                <a:schemeClr val="accent1">
                  <a:lumMod val="75000"/>
                </a:schemeClr>
              </a:solidFill>
              <a:latin typeface="+mn-lt"/>
              <a:ea typeface="+mn-ea"/>
              <a:sym typeface="+mn-ea"/>
            </a:endParaRPr>
          </a:p>
          <a:p>
            <a:pPr algn="l" fontAlgn="auto">
              <a:lnSpc>
                <a:spcPct val="120000"/>
              </a:lnSpc>
              <a:spcBef>
                <a:spcPts val="0"/>
              </a:spcBef>
              <a:spcAft>
                <a:spcPts val="0"/>
              </a:spcAft>
              <a:buNone/>
            </a:pPr>
            <a:endParaRPr lang="zh-CN" altLang="en-US" sz="2400">
              <a:solidFill>
                <a:schemeClr val="accent1">
                  <a:lumMod val="75000"/>
                </a:schemeClr>
              </a:solidFill>
              <a:latin typeface="+mn-lt"/>
              <a:ea typeface="+mn-ea"/>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pPr algn="l"/>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6.CSS的继承性和层叠性</a:t>
            </a:r>
            <a:endParaRPr lang="en-US" altLang="zh-CN" sz="3200" b="1">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412750" y="1433195"/>
            <a:ext cx="11475720" cy="977265"/>
          </a:xfrm>
          <a:prstGeom prst="rect">
            <a:avLst/>
          </a:prstGeom>
          <a:noFill/>
        </p:spPr>
        <p:txBody>
          <a:bodyPr wrap="square" rtlCol="0">
            <a:spAutoFit/>
          </a:bodyPr>
          <a:p>
            <a:pPr algn="l" fontAlgn="auto">
              <a:lnSpc>
                <a:spcPct val="120000"/>
              </a:lnSpc>
              <a:spcBef>
                <a:spcPts val="0"/>
              </a:spcBef>
              <a:spcAft>
                <a:spcPts val="0"/>
              </a:spcAft>
            </a:pPr>
            <a:endParaRPr lang="zh-CN" altLang="en-US" sz="2400">
              <a:solidFill>
                <a:schemeClr val="accent1">
                  <a:lumMod val="75000"/>
                </a:schemeClr>
              </a:solidFill>
              <a:latin typeface="+mn-lt"/>
              <a:ea typeface="+mn-ea"/>
              <a:sym typeface="+mn-ea"/>
            </a:endParaRPr>
          </a:p>
          <a:p>
            <a:pPr algn="l" fontAlgn="auto">
              <a:lnSpc>
                <a:spcPct val="120000"/>
              </a:lnSpc>
              <a:spcBef>
                <a:spcPts val="0"/>
              </a:spcBef>
              <a:spcAft>
                <a:spcPts val="0"/>
              </a:spcAft>
              <a:buNone/>
            </a:pPr>
            <a:endParaRPr lang="zh-CN" altLang="en-US" sz="2400">
              <a:solidFill>
                <a:schemeClr val="accent1">
                  <a:lumMod val="75000"/>
                </a:schemeClr>
              </a:solidFill>
              <a:latin typeface="+mn-lt"/>
              <a:ea typeface="+mn-ea"/>
              <a:sym typeface="+mn-ea"/>
            </a:endParaRPr>
          </a:p>
        </p:txBody>
      </p:sp>
      <p:pic>
        <p:nvPicPr>
          <p:cNvPr id="2" name="图片 24"/>
          <p:cNvPicPr>
            <a:picLocks noChangeAspect="1"/>
          </p:cNvPicPr>
          <p:nvPr/>
        </p:nvPicPr>
        <p:blipFill>
          <a:blip r:embed="rId2">
            <a:lum/>
          </a:blip>
          <a:srcRect t="38165"/>
          <a:stretch>
            <a:fillRect/>
          </a:stretch>
        </p:blipFill>
        <p:spPr>
          <a:xfrm>
            <a:off x="342900" y="1915795"/>
            <a:ext cx="11485245" cy="3570605"/>
          </a:xfrm>
          <a:prstGeom prst="rect">
            <a:avLst/>
          </a:prstGeom>
          <a:noFill/>
          <a:ln w="9525">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总结回顾</a:t>
            </a:r>
            <a:endParaRPr lang="zh-CN" altLang="en-US" sz="3600" b="1">
              <a:solidFill>
                <a:srgbClr val="2C7FC2"/>
              </a:solidFill>
              <a:latin typeface="微软雅黑" panose="020B0503020204020204" charset="-122"/>
              <a:ea typeface="微软雅黑" panose="020B0503020204020204" charset="-122"/>
            </a:endParaRPr>
          </a:p>
        </p:txBody>
      </p:sp>
      <p:sp>
        <p:nvSpPr>
          <p:cNvPr id="11286" name="Text Box 22"/>
          <p:cNvSpPr txBox="1">
            <a:spLocks noChangeArrowheads="1"/>
          </p:cNvSpPr>
          <p:nvPr>
            <p:custDataLst>
              <p:tags r:id="rId2"/>
            </p:custDataLst>
          </p:nvPr>
        </p:nvSpPr>
        <p:spPr bwMode="auto">
          <a:xfrm>
            <a:off x="1174750" y="2803525"/>
            <a:ext cx="475361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3  </a:t>
            </a:r>
            <a:r>
              <a:rPr lang="zh-CN" altLang="en-US" sz="2400" b="1">
                <a:solidFill>
                  <a:srgbClr val="2C7FC2"/>
                </a:solidFill>
                <a:latin typeface="微软雅黑" panose="020B0503020204020204" charset="-122"/>
                <a:ea typeface="微软雅黑" panose="020B0503020204020204" charset="-122"/>
                <a:sym typeface="Arial" panose="020B0604020202020204" pitchFamily="34" charset="0"/>
              </a:rPr>
              <a:t>背景属性</a:t>
            </a: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 </a:t>
            </a:r>
            <a:endParaRPr lang="en-US" altLang="zh-CN"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11287" name="Text Box 23"/>
          <p:cNvSpPr txBox="1">
            <a:spLocks noChangeArrowheads="1"/>
          </p:cNvSpPr>
          <p:nvPr>
            <p:custDataLst>
              <p:tags r:id="rId3"/>
            </p:custDataLst>
          </p:nvPr>
        </p:nvSpPr>
        <p:spPr bwMode="auto">
          <a:xfrm>
            <a:off x="1174750" y="3325495"/>
            <a:ext cx="4850765"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4  </a:t>
            </a:r>
            <a:r>
              <a:rPr lang="zh-CN" altLang="en-US" sz="2400" b="1">
                <a:solidFill>
                  <a:srgbClr val="2C7FC2"/>
                </a:solidFill>
                <a:latin typeface="微软雅黑" panose="020B0503020204020204" charset="-122"/>
                <a:ea typeface="微软雅黑" panose="020B0503020204020204" charset="-122"/>
                <a:sym typeface="Arial" panose="020B0604020202020204" pitchFamily="34" charset="0"/>
              </a:rPr>
              <a:t>列表属性</a:t>
            </a:r>
            <a:endParaRPr lang="zh-CN" altLang="en-US"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30" name="Text Box 21"/>
          <p:cNvSpPr txBox="1">
            <a:spLocks noChangeArrowheads="1"/>
          </p:cNvSpPr>
          <p:nvPr>
            <p:custDataLst>
              <p:tags r:id="rId4"/>
            </p:custDataLst>
          </p:nvPr>
        </p:nvSpPr>
        <p:spPr bwMode="auto">
          <a:xfrm>
            <a:off x="1174750" y="2145665"/>
            <a:ext cx="4622800"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2  </a:t>
            </a:r>
            <a:r>
              <a:rPr lang="zh-CN" altLang="en-US" sz="2400" b="1">
                <a:solidFill>
                  <a:srgbClr val="2C7FC2"/>
                </a:solidFill>
                <a:latin typeface="微软雅黑" panose="020B0503020204020204" charset="-122"/>
                <a:ea typeface="微软雅黑" panose="020B0503020204020204" charset="-122"/>
                <a:sym typeface="Arial" panose="020B0604020202020204" pitchFamily="34" charset="0"/>
              </a:rPr>
              <a:t>段落属性 </a:t>
            </a:r>
            <a:endParaRPr lang="zh-CN" altLang="en-US"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32" name="Text Box 21"/>
          <p:cNvSpPr txBox="1">
            <a:spLocks noChangeArrowheads="1"/>
          </p:cNvSpPr>
          <p:nvPr>
            <p:custDataLst>
              <p:tags r:id="rId5"/>
            </p:custDataLst>
          </p:nvPr>
        </p:nvSpPr>
        <p:spPr bwMode="auto">
          <a:xfrm>
            <a:off x="1174750" y="1576705"/>
            <a:ext cx="4622800"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1  </a:t>
            </a:r>
            <a:r>
              <a:rPr lang="zh-CN" sz="2400" b="1">
                <a:solidFill>
                  <a:srgbClr val="2C7FC2"/>
                </a:solidFill>
                <a:latin typeface="微软雅黑" panose="020B0503020204020204" charset="-122"/>
                <a:ea typeface="微软雅黑" panose="020B0503020204020204" charset="-122"/>
                <a:sym typeface="Arial" panose="020B0604020202020204" pitchFamily="34" charset="0"/>
              </a:rPr>
              <a:t>文字属性</a:t>
            </a:r>
            <a:endParaRPr lang="zh-CN"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45160"/>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练习</a:t>
            </a:r>
            <a:r>
              <a:rPr lang="en-US" altLang="zh-CN" sz="3600" b="1">
                <a:solidFill>
                  <a:srgbClr val="2C7FC2"/>
                </a:solidFill>
                <a:latin typeface="微软雅黑" panose="020B0503020204020204" charset="-122"/>
                <a:ea typeface="微软雅黑" panose="020B0503020204020204" charset="-122"/>
              </a:rPr>
              <a:t>2</a:t>
            </a:r>
            <a:endParaRPr lang="en-US" altLang="zh-CN" sz="3600" b="1">
              <a:solidFill>
                <a:srgbClr val="2C7FC2"/>
              </a:solidFill>
              <a:latin typeface="微软雅黑" panose="020B0503020204020204" charset="-122"/>
              <a:ea typeface="微软雅黑" panose="020B0503020204020204" charset="-122"/>
            </a:endParaRPr>
          </a:p>
        </p:txBody>
      </p:sp>
      <p:sp>
        <p:nvSpPr>
          <p:cNvPr id="3" name="文本框 2"/>
          <p:cNvSpPr txBox="1"/>
          <p:nvPr/>
        </p:nvSpPr>
        <p:spPr>
          <a:xfrm>
            <a:off x="659765" y="1358900"/>
            <a:ext cx="3644900" cy="460375"/>
          </a:xfrm>
          <a:prstGeom prst="rect">
            <a:avLst/>
          </a:prstGeom>
          <a:noFill/>
        </p:spPr>
        <p:txBody>
          <a:bodyPr wrap="square" rtlCol="0">
            <a:spAutoFit/>
          </a:bodyPr>
          <a:p>
            <a:r>
              <a:rPr lang="zh-CN" altLang="en-US" sz="2400" b="1">
                <a:solidFill>
                  <a:schemeClr val="accent1">
                    <a:lumMod val="75000"/>
                  </a:schemeClr>
                </a:solidFill>
              </a:rPr>
              <a:t>实现如图界面</a:t>
            </a:r>
            <a:endParaRPr lang="zh-CN" altLang="en-US" sz="2400" b="1">
              <a:solidFill>
                <a:schemeClr val="accent1">
                  <a:lumMod val="75000"/>
                </a:schemeClr>
              </a:solidFill>
            </a:endParaRPr>
          </a:p>
        </p:txBody>
      </p:sp>
      <p:pic>
        <p:nvPicPr>
          <p:cNvPr id="2" name="图片 1" descr="作业5"/>
          <p:cNvPicPr>
            <a:picLocks noChangeAspect="1"/>
          </p:cNvPicPr>
          <p:nvPr/>
        </p:nvPicPr>
        <p:blipFill>
          <a:blip r:embed="rId2"/>
          <a:stretch>
            <a:fillRect/>
          </a:stretch>
        </p:blipFill>
        <p:spPr>
          <a:xfrm>
            <a:off x="3822065" y="985520"/>
            <a:ext cx="3540760" cy="531368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PPT模板"/>
          <p:cNvPicPr>
            <a:picLocks noChangeAspect="1"/>
          </p:cNvPicPr>
          <p:nvPr/>
        </p:nvPicPr>
        <p:blipFill>
          <a:blip r:embed="rId1"/>
          <a:stretch>
            <a:fillRect/>
          </a:stretch>
        </p:blipFill>
        <p:spPr>
          <a:xfrm>
            <a:off x="-6350" y="3434080"/>
            <a:ext cx="12212955" cy="2518410"/>
          </a:xfrm>
          <a:prstGeom prst="rect">
            <a:avLst/>
          </a:prstGeom>
        </p:spPr>
      </p:pic>
      <p:sp>
        <p:nvSpPr>
          <p:cNvPr id="5" name="文本框 4"/>
          <p:cNvSpPr txBox="1"/>
          <p:nvPr/>
        </p:nvSpPr>
        <p:spPr>
          <a:xfrm>
            <a:off x="3252153" y="1640840"/>
            <a:ext cx="5695950" cy="1168400"/>
          </a:xfrm>
          <a:prstGeom prst="rect">
            <a:avLst/>
          </a:prstGeom>
          <a:noFill/>
        </p:spPr>
        <p:txBody>
          <a:bodyPr wrap="square" rtlCol="0">
            <a:spAutoFit/>
          </a:bodyPr>
          <a:p>
            <a:pPr algn="ctr"/>
            <a:r>
              <a:rPr lang="en-US" altLang="zh-CN" sz="6600" b="1">
                <a:solidFill>
                  <a:srgbClr val="2E7FC1"/>
                </a:solidFill>
                <a:latin typeface="微软雅黑" panose="020B0503020204020204" charset="-122"/>
                <a:ea typeface="微软雅黑" panose="020B0503020204020204" charset="-122"/>
              </a:rPr>
              <a:t>THANKS</a:t>
            </a:r>
            <a:endParaRPr lang="en-US" altLang="zh-CN" sz="6600" b="1">
              <a:solidFill>
                <a:srgbClr val="2E7FC1"/>
              </a:solidFill>
              <a:latin typeface="微软雅黑" panose="020B0503020204020204" charset="-122"/>
              <a:ea typeface="微软雅黑" panose="020B0503020204020204" charset="-122"/>
            </a:endParaRPr>
          </a:p>
        </p:txBody>
      </p:sp>
      <p:sp>
        <p:nvSpPr>
          <p:cNvPr id="15" name="文本框 14"/>
          <p:cNvSpPr txBox="1"/>
          <p:nvPr/>
        </p:nvSpPr>
        <p:spPr>
          <a:xfrm>
            <a:off x="3918585" y="2598420"/>
            <a:ext cx="4363085" cy="743585"/>
          </a:xfrm>
          <a:prstGeom prst="rect">
            <a:avLst/>
          </a:prstGeom>
          <a:noFill/>
        </p:spPr>
        <p:txBody>
          <a:bodyPr wrap="square" rtlCol="0">
            <a:spAutoFit/>
          </a:bodyPr>
          <a:p>
            <a:pPr algn="ctr"/>
            <a:r>
              <a:rPr lang="en-US" altLang="zh-CN" sz="4000">
                <a:solidFill>
                  <a:srgbClr val="2E7FC1"/>
                </a:solidFill>
                <a:latin typeface="微软雅黑" panose="020B0503020204020204" charset="-122"/>
                <a:ea typeface="微软雅黑" panose="020B0503020204020204" charset="-122"/>
              </a:rPr>
              <a:t>www.usian.cn</a:t>
            </a:r>
            <a:endParaRPr lang="en-US" altLang="zh-CN" sz="4000">
              <a:solidFill>
                <a:srgbClr val="2E7FC1"/>
              </a:solidFill>
              <a:latin typeface="微软雅黑" panose="020B0503020204020204" charset="-122"/>
              <a:ea typeface="微软雅黑" panose="020B0503020204020204" charset="-122"/>
            </a:endParaRPr>
          </a:p>
        </p:txBody>
      </p:sp>
      <p:sp>
        <p:nvSpPr>
          <p:cNvPr id="8" name="文本框 7"/>
          <p:cNvSpPr txBox="1"/>
          <p:nvPr/>
        </p:nvSpPr>
        <p:spPr>
          <a:xfrm>
            <a:off x="2718753" y="3888740"/>
            <a:ext cx="6762750" cy="678815"/>
          </a:xfrm>
          <a:prstGeom prst="rect">
            <a:avLst/>
          </a:prstGeom>
          <a:noFill/>
        </p:spPr>
        <p:txBody>
          <a:bodyPr wrap="square" rtlCol="0">
            <a:spAutoFit/>
          </a:bodyPr>
          <a:p>
            <a:pPr algn="ctr"/>
            <a:r>
              <a:rPr lang="zh-CN" altLang="en-US" sz="3600" b="1">
                <a:solidFill>
                  <a:schemeClr val="bg1"/>
                </a:solidFill>
                <a:latin typeface="微软雅黑" panose="020B0503020204020204" charset="-122"/>
                <a:ea typeface="微软雅黑" panose="020B0503020204020204" charset="-122"/>
              </a:rPr>
              <a:t>本课程版权归积云教育独家所有</a:t>
            </a:r>
            <a:endParaRPr lang="zh-CN" altLang="en-US" sz="3600" b="1">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3471228" y="4879340"/>
            <a:ext cx="5257800" cy="384810"/>
          </a:xfrm>
          <a:prstGeom prst="rect">
            <a:avLst/>
          </a:prstGeom>
          <a:noFill/>
        </p:spPr>
        <p:txBody>
          <a:bodyPr wrap="square" rtlCol="0">
            <a:spAutoFit/>
          </a:bodyPr>
          <a:p>
            <a:pPr algn="ctr"/>
            <a:r>
              <a:rPr lang="zh-CN" altLang="en-US" b="1">
                <a:solidFill>
                  <a:schemeClr val="bg1"/>
                </a:solidFill>
                <a:latin typeface="微软雅黑" panose="020B0503020204020204" charset="-122"/>
                <a:ea typeface="微软雅黑" panose="020B0503020204020204" charset="-122"/>
              </a:rPr>
              <a:t>未经书面同意私自录制、转载等行为均属违法行为</a:t>
            </a:r>
            <a:endParaRPr lang="zh-CN" altLang="en-US"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3471228" y="5225415"/>
            <a:ext cx="5257800" cy="384810"/>
          </a:xfrm>
          <a:prstGeom prst="rect">
            <a:avLst/>
          </a:prstGeom>
          <a:noFill/>
        </p:spPr>
        <p:txBody>
          <a:bodyPr wrap="square" rtlCol="0">
            <a:spAutoFit/>
          </a:bodyPr>
          <a:p>
            <a:pPr algn="ctr"/>
            <a:r>
              <a:rPr lang="zh-CN" altLang="en-US" b="1">
                <a:solidFill>
                  <a:schemeClr val="bg1"/>
                </a:solidFill>
                <a:latin typeface="微软雅黑" panose="020B0503020204020204" charset="-122"/>
                <a:ea typeface="微软雅黑" panose="020B0503020204020204" charset="-122"/>
              </a:rPr>
              <a:t>积云教育将保留所有追责权利</a:t>
            </a:r>
            <a:endParaRPr lang="zh-CN" altLang="en-US" b="1">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2547303" y="4603115"/>
            <a:ext cx="71056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3175" y="6383020"/>
            <a:ext cx="12197080" cy="476250"/>
          </a:xfrm>
          <a:prstGeom prst="rect">
            <a:avLst/>
          </a:prstGeom>
        </p:spPr>
      </p:pic>
      <p:sp>
        <p:nvSpPr>
          <p:cNvPr id="5" name="文本框 4"/>
          <p:cNvSpPr txBox="1"/>
          <p:nvPr/>
        </p:nvSpPr>
        <p:spPr>
          <a:xfrm>
            <a:off x="2376170" y="1850390"/>
            <a:ext cx="7418705" cy="860425"/>
          </a:xfrm>
          <a:prstGeom prst="rect">
            <a:avLst/>
          </a:prstGeom>
          <a:noFill/>
        </p:spPr>
        <p:txBody>
          <a:bodyPr wrap="square" rtlCol="0">
            <a:spAutoFit/>
          </a:bodyPr>
          <a:p>
            <a:pPr algn="ctr"/>
            <a:r>
              <a:rPr lang="en-US" altLang="zh-CN" sz="5000" b="1">
                <a:solidFill>
                  <a:srgbClr val="2E7FC1"/>
                </a:solidFill>
                <a:latin typeface="微软雅黑" panose="020B0503020204020204" charset="-122"/>
                <a:ea typeface="微软雅黑" panose="020B0503020204020204" charset="-122"/>
              </a:rPr>
              <a:t>H5</a:t>
            </a:r>
            <a:r>
              <a:rPr lang="zh-CN" altLang="en-US" sz="5000" b="1">
                <a:solidFill>
                  <a:srgbClr val="2E7FC1"/>
                </a:solidFill>
                <a:latin typeface="微软雅黑" panose="020B0503020204020204" charset="-122"/>
                <a:ea typeface="微软雅黑" panose="020B0503020204020204" charset="-122"/>
              </a:rPr>
              <a:t>·</a:t>
            </a:r>
            <a:r>
              <a:rPr lang="zh-CN" sz="5000" b="1">
                <a:solidFill>
                  <a:srgbClr val="2E7FC1"/>
                </a:solidFill>
                <a:latin typeface="微软雅黑" panose="020B0503020204020204" charset="-122"/>
                <a:ea typeface="微软雅黑" panose="020B0503020204020204" charset="-122"/>
              </a:rPr>
              <a:t>第</a:t>
            </a:r>
            <a:r>
              <a:rPr lang="en-US" altLang="zh-CN" sz="5000" b="1">
                <a:solidFill>
                  <a:srgbClr val="2E7FC1"/>
                </a:solidFill>
                <a:latin typeface="微软雅黑" panose="020B0503020204020204" charset="-122"/>
                <a:ea typeface="微软雅黑" panose="020B0503020204020204" charset="-122"/>
              </a:rPr>
              <a:t>05</a:t>
            </a:r>
            <a:r>
              <a:rPr lang="zh-CN" altLang="en-US" sz="5000" b="1">
                <a:solidFill>
                  <a:srgbClr val="2E7FC1"/>
                </a:solidFill>
                <a:latin typeface="微软雅黑" panose="020B0503020204020204" charset="-122"/>
                <a:ea typeface="微软雅黑" panose="020B0503020204020204" charset="-122"/>
              </a:rPr>
              <a:t>单元</a:t>
            </a:r>
            <a:endParaRPr lang="zh-CN" altLang="en-US" sz="5000" b="1">
              <a:solidFill>
                <a:srgbClr val="2E7FC1"/>
              </a:solidFill>
              <a:latin typeface="微软雅黑" panose="020B0503020204020204" charset="-122"/>
              <a:ea typeface="微软雅黑" panose="020B0503020204020204" charset="-122"/>
            </a:endParaRPr>
          </a:p>
        </p:txBody>
      </p:sp>
      <p:sp>
        <p:nvSpPr>
          <p:cNvPr id="6" name="文本框 5"/>
          <p:cNvSpPr txBox="1"/>
          <p:nvPr/>
        </p:nvSpPr>
        <p:spPr>
          <a:xfrm>
            <a:off x="2381250" y="3425190"/>
            <a:ext cx="7418705" cy="553085"/>
          </a:xfrm>
          <a:prstGeom prst="rect">
            <a:avLst/>
          </a:prstGeom>
          <a:noFill/>
        </p:spPr>
        <p:txBody>
          <a:bodyPr wrap="square" rtlCol="0">
            <a:spAutoFit/>
          </a:bodyPr>
          <a:p>
            <a:pPr algn="ctr"/>
            <a:r>
              <a:rPr lang="zh-CN" altLang="en-US" sz="3000" b="1">
                <a:solidFill>
                  <a:srgbClr val="2E7FC1"/>
                </a:solidFill>
                <a:latin typeface="微软雅黑" panose="020B0503020204020204" charset="-122"/>
                <a:ea typeface="微软雅黑" panose="020B0503020204020204" charset="-122"/>
              </a:rPr>
              <a:t>主讲人：</a:t>
            </a:r>
            <a:endParaRPr lang="zh-CN" altLang="en-US" sz="3000" b="1">
              <a:solidFill>
                <a:srgbClr val="2E7FC1"/>
              </a:solidFill>
              <a:latin typeface="微软雅黑" panose="020B0503020204020204" charset="-122"/>
              <a:ea typeface="微软雅黑" panose="020B0503020204020204" charset="-122"/>
            </a:endParaRPr>
          </a:p>
        </p:txBody>
      </p:sp>
      <p:cxnSp>
        <p:nvCxnSpPr>
          <p:cNvPr id="11" name="直接连接符 10"/>
          <p:cNvCxnSpPr/>
          <p:nvPr/>
        </p:nvCxnSpPr>
        <p:spPr>
          <a:xfrm>
            <a:off x="2547303" y="2774315"/>
            <a:ext cx="7105650" cy="0"/>
          </a:xfrm>
          <a:prstGeom prst="line">
            <a:avLst/>
          </a:prstGeom>
          <a:ln w="19050">
            <a:solidFill>
              <a:srgbClr val="2E7FC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目录介绍</a:t>
            </a:r>
            <a:endParaRPr lang="zh-CN" altLang="en-US" sz="3600" b="1">
              <a:solidFill>
                <a:srgbClr val="2C7FC2"/>
              </a:solidFill>
              <a:latin typeface="微软雅黑" panose="020B0503020204020204" charset="-122"/>
              <a:ea typeface="微软雅黑" panose="020B0503020204020204" charset="-122"/>
            </a:endParaRPr>
          </a:p>
        </p:txBody>
      </p:sp>
      <p:grpSp>
        <p:nvGrpSpPr>
          <p:cNvPr id="49" name="组合 48"/>
          <p:cNvGrpSpPr/>
          <p:nvPr/>
        </p:nvGrpSpPr>
        <p:grpSpPr>
          <a:xfrm>
            <a:off x="1934845" y="1063625"/>
            <a:ext cx="1059815" cy="1111036"/>
            <a:chOff x="3057" y="2112"/>
            <a:chExt cx="1366" cy="1145"/>
          </a:xfrm>
        </p:grpSpPr>
        <p:pic>
          <p:nvPicPr>
            <p:cNvPr id="15" name="图片 14" descr="PPT模板4"/>
            <p:cNvPicPr>
              <a:picLocks noChangeAspect="1"/>
            </p:cNvPicPr>
            <p:nvPr/>
          </p:nvPicPr>
          <p:blipFill>
            <a:blip r:embed="rId2"/>
            <a:stretch>
              <a:fillRect/>
            </a:stretch>
          </p:blipFill>
          <p:spPr>
            <a:xfrm>
              <a:off x="3096" y="2112"/>
              <a:ext cx="1289" cy="1145"/>
            </a:xfrm>
            <a:prstGeom prst="rect">
              <a:avLst/>
            </a:prstGeom>
          </p:spPr>
        </p:pic>
        <p:sp>
          <p:nvSpPr>
            <p:cNvPr id="21" name="文本框 20"/>
            <p:cNvSpPr txBox="1"/>
            <p:nvPr/>
          </p:nvSpPr>
          <p:spPr>
            <a:xfrm>
              <a:off x="3057" y="2174"/>
              <a:ext cx="1366" cy="855"/>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01</a:t>
              </a:r>
              <a:endParaRPr lang="en-US" altLang="zh-CN" sz="4800" b="1">
                <a:solidFill>
                  <a:schemeClr val="bg1"/>
                </a:solidFill>
                <a:latin typeface="微软雅黑" panose="020B0503020204020204" charset="-122"/>
                <a:ea typeface="微软雅黑" panose="020B0503020204020204" charset="-122"/>
              </a:endParaRPr>
            </a:p>
          </p:txBody>
        </p:sp>
      </p:grpSp>
      <p:grpSp>
        <p:nvGrpSpPr>
          <p:cNvPr id="50" name="组合 49"/>
          <p:cNvGrpSpPr/>
          <p:nvPr/>
        </p:nvGrpSpPr>
        <p:grpSpPr>
          <a:xfrm>
            <a:off x="1934845" y="2367280"/>
            <a:ext cx="1061085" cy="1034415"/>
            <a:chOff x="3057" y="3504"/>
            <a:chExt cx="1366" cy="1145"/>
          </a:xfrm>
        </p:grpSpPr>
        <p:pic>
          <p:nvPicPr>
            <p:cNvPr id="16" name="图片 15" descr="PPT模板4"/>
            <p:cNvPicPr>
              <a:picLocks noChangeAspect="1"/>
            </p:cNvPicPr>
            <p:nvPr/>
          </p:nvPicPr>
          <p:blipFill>
            <a:blip r:embed="rId2"/>
            <a:stretch>
              <a:fillRect/>
            </a:stretch>
          </p:blipFill>
          <p:spPr>
            <a:xfrm>
              <a:off x="3096" y="3504"/>
              <a:ext cx="1289" cy="1145"/>
            </a:xfrm>
            <a:prstGeom prst="rect">
              <a:avLst/>
            </a:prstGeom>
          </p:spPr>
        </p:pic>
        <p:sp>
          <p:nvSpPr>
            <p:cNvPr id="22" name="文本框 21"/>
            <p:cNvSpPr txBox="1"/>
            <p:nvPr/>
          </p:nvSpPr>
          <p:spPr>
            <a:xfrm>
              <a:off x="3057" y="3542"/>
              <a:ext cx="1366" cy="919"/>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02</a:t>
              </a:r>
              <a:endParaRPr lang="en-US" altLang="zh-CN" sz="4800" b="1">
                <a:solidFill>
                  <a:schemeClr val="bg1"/>
                </a:solidFill>
                <a:latin typeface="微软雅黑" panose="020B0503020204020204" charset="-122"/>
                <a:ea typeface="微软雅黑" panose="020B0503020204020204" charset="-122"/>
              </a:endParaRPr>
            </a:p>
          </p:txBody>
        </p:sp>
      </p:grpSp>
      <p:grpSp>
        <p:nvGrpSpPr>
          <p:cNvPr id="48" name="组合 47"/>
          <p:cNvGrpSpPr/>
          <p:nvPr/>
        </p:nvGrpSpPr>
        <p:grpSpPr>
          <a:xfrm>
            <a:off x="1934845" y="3643630"/>
            <a:ext cx="1032510" cy="1094740"/>
            <a:chOff x="3057" y="4896"/>
            <a:chExt cx="1366" cy="1145"/>
          </a:xfrm>
        </p:grpSpPr>
        <p:pic>
          <p:nvPicPr>
            <p:cNvPr id="17" name="图片 16" descr="PPT模板4"/>
            <p:cNvPicPr>
              <a:picLocks noChangeAspect="1"/>
            </p:cNvPicPr>
            <p:nvPr/>
          </p:nvPicPr>
          <p:blipFill>
            <a:blip r:embed="rId2"/>
            <a:stretch>
              <a:fillRect/>
            </a:stretch>
          </p:blipFill>
          <p:spPr>
            <a:xfrm>
              <a:off x="3096" y="4896"/>
              <a:ext cx="1289" cy="1145"/>
            </a:xfrm>
            <a:prstGeom prst="rect">
              <a:avLst/>
            </a:prstGeom>
          </p:spPr>
        </p:pic>
        <p:sp>
          <p:nvSpPr>
            <p:cNvPr id="23" name="文本框 22"/>
            <p:cNvSpPr txBox="1"/>
            <p:nvPr/>
          </p:nvSpPr>
          <p:spPr>
            <a:xfrm>
              <a:off x="3057" y="4934"/>
              <a:ext cx="1366" cy="868"/>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03</a:t>
              </a:r>
              <a:endParaRPr lang="en-US" altLang="zh-CN" sz="4800" b="1">
                <a:solidFill>
                  <a:schemeClr val="bg1"/>
                </a:solidFill>
                <a:latin typeface="微软雅黑" panose="020B0503020204020204" charset="-122"/>
                <a:ea typeface="微软雅黑" panose="020B0503020204020204" charset="-122"/>
              </a:endParaRPr>
            </a:p>
          </p:txBody>
        </p:sp>
      </p:grpSp>
      <p:grpSp>
        <p:nvGrpSpPr>
          <p:cNvPr id="47" name="组合 46"/>
          <p:cNvGrpSpPr/>
          <p:nvPr/>
        </p:nvGrpSpPr>
        <p:grpSpPr>
          <a:xfrm>
            <a:off x="1936115" y="4979670"/>
            <a:ext cx="1031875" cy="1018540"/>
            <a:chOff x="3057" y="6414"/>
            <a:chExt cx="1366" cy="1145"/>
          </a:xfrm>
        </p:grpSpPr>
        <p:pic>
          <p:nvPicPr>
            <p:cNvPr id="18" name="图片 17" descr="PPT模板4"/>
            <p:cNvPicPr>
              <a:picLocks noChangeAspect="1"/>
            </p:cNvPicPr>
            <p:nvPr/>
          </p:nvPicPr>
          <p:blipFill>
            <a:blip r:embed="rId2"/>
            <a:stretch>
              <a:fillRect/>
            </a:stretch>
          </p:blipFill>
          <p:spPr>
            <a:xfrm>
              <a:off x="3096" y="6414"/>
              <a:ext cx="1289" cy="1145"/>
            </a:xfrm>
            <a:prstGeom prst="rect">
              <a:avLst/>
            </a:prstGeom>
          </p:spPr>
        </p:pic>
        <p:sp>
          <p:nvSpPr>
            <p:cNvPr id="24" name="文本框 23"/>
            <p:cNvSpPr txBox="1"/>
            <p:nvPr/>
          </p:nvSpPr>
          <p:spPr>
            <a:xfrm>
              <a:off x="3057" y="6476"/>
              <a:ext cx="1366" cy="933"/>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04</a:t>
              </a:r>
              <a:endParaRPr lang="en-US" altLang="zh-CN" sz="4800" b="1">
                <a:solidFill>
                  <a:schemeClr val="bg1"/>
                </a:solidFill>
                <a:latin typeface="微软雅黑" panose="020B0503020204020204" charset="-122"/>
                <a:ea typeface="微软雅黑" panose="020B0503020204020204" charset="-122"/>
              </a:endParaRPr>
            </a:p>
          </p:txBody>
        </p:sp>
      </p:grpSp>
      <p:grpSp>
        <p:nvGrpSpPr>
          <p:cNvPr id="30" name="组合 29"/>
          <p:cNvGrpSpPr/>
          <p:nvPr/>
        </p:nvGrpSpPr>
        <p:grpSpPr>
          <a:xfrm>
            <a:off x="2926715" y="1014095"/>
            <a:ext cx="5300980" cy="1236345"/>
            <a:chOff x="4573" y="1695"/>
            <a:chExt cx="6114" cy="1322"/>
          </a:xfrm>
        </p:grpSpPr>
        <p:pic>
          <p:nvPicPr>
            <p:cNvPr id="29" name="图片 28" descr="PPT模板4"/>
            <p:cNvPicPr>
              <a:picLocks noChangeAspect="1"/>
            </p:cNvPicPr>
            <p:nvPr/>
          </p:nvPicPr>
          <p:blipFill>
            <a:blip r:embed="rId3"/>
            <a:stretch>
              <a:fillRect/>
            </a:stretch>
          </p:blipFill>
          <p:spPr>
            <a:xfrm>
              <a:off x="4573" y="1695"/>
              <a:ext cx="6114" cy="1322"/>
            </a:xfrm>
            <a:prstGeom prst="rect">
              <a:avLst/>
            </a:prstGeom>
          </p:spPr>
        </p:pic>
        <p:sp>
          <p:nvSpPr>
            <p:cNvPr id="26" name="文本框 25"/>
            <p:cNvSpPr txBox="1"/>
            <p:nvPr/>
          </p:nvSpPr>
          <p:spPr>
            <a:xfrm>
              <a:off x="4621" y="2433"/>
              <a:ext cx="5736" cy="394"/>
            </a:xfrm>
            <a:prstGeom prst="rect">
              <a:avLst/>
            </a:prstGeom>
            <a:noFill/>
          </p:spPr>
          <p:txBody>
            <a:bodyPr wrap="square" rtlCol="0">
              <a:spAutoFit/>
            </a:bodyPr>
            <a:p>
              <a:pPr algn="l"/>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27" name="图片 26" descr="icon办公2 副本 3"/>
            <p:cNvPicPr>
              <a:picLocks noChangeAspect="1"/>
            </p:cNvPicPr>
            <p:nvPr/>
          </p:nvPicPr>
          <p:blipFill>
            <a:blip r:embed="rId4"/>
            <a:stretch>
              <a:fillRect/>
            </a:stretch>
          </p:blipFill>
          <p:spPr>
            <a:xfrm>
              <a:off x="5940" y="1834"/>
              <a:ext cx="403" cy="453"/>
            </a:xfrm>
            <a:prstGeom prst="rect">
              <a:avLst/>
            </a:prstGeom>
          </p:spPr>
        </p:pic>
        <p:sp>
          <p:nvSpPr>
            <p:cNvPr id="28" name="文本框 27"/>
            <p:cNvSpPr txBox="1"/>
            <p:nvPr/>
          </p:nvSpPr>
          <p:spPr>
            <a:xfrm>
              <a:off x="6331" y="1716"/>
              <a:ext cx="3577" cy="624"/>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学习目标</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31" name="组合 30"/>
          <p:cNvGrpSpPr/>
          <p:nvPr/>
        </p:nvGrpSpPr>
        <p:grpSpPr>
          <a:xfrm>
            <a:off x="2926715" y="2315210"/>
            <a:ext cx="5300345" cy="1155047"/>
            <a:chOff x="4573" y="1695"/>
            <a:chExt cx="6114" cy="1322"/>
          </a:xfrm>
        </p:grpSpPr>
        <p:pic>
          <p:nvPicPr>
            <p:cNvPr id="32" name="图片 31" descr="PPT模板4"/>
            <p:cNvPicPr>
              <a:picLocks noChangeAspect="1"/>
            </p:cNvPicPr>
            <p:nvPr/>
          </p:nvPicPr>
          <p:blipFill>
            <a:blip r:embed="rId3"/>
            <a:stretch>
              <a:fillRect/>
            </a:stretch>
          </p:blipFill>
          <p:spPr>
            <a:xfrm>
              <a:off x="4573" y="1695"/>
              <a:ext cx="6114" cy="1322"/>
            </a:xfrm>
            <a:prstGeom prst="rect">
              <a:avLst/>
            </a:prstGeom>
          </p:spPr>
        </p:pic>
        <p:sp>
          <p:nvSpPr>
            <p:cNvPr id="33" name="文本框 32"/>
            <p:cNvSpPr txBox="1"/>
            <p:nvPr/>
          </p:nvSpPr>
          <p:spPr>
            <a:xfrm>
              <a:off x="4653" y="2433"/>
              <a:ext cx="5705" cy="422"/>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4" name="图片 33" descr="icon办公2 副本 3"/>
            <p:cNvPicPr>
              <a:picLocks noChangeAspect="1"/>
            </p:cNvPicPr>
            <p:nvPr/>
          </p:nvPicPr>
          <p:blipFill>
            <a:blip r:embed="rId4"/>
            <a:stretch>
              <a:fillRect/>
            </a:stretch>
          </p:blipFill>
          <p:spPr>
            <a:xfrm>
              <a:off x="5940" y="1834"/>
              <a:ext cx="403" cy="453"/>
            </a:xfrm>
            <a:prstGeom prst="rect">
              <a:avLst/>
            </a:prstGeom>
          </p:spPr>
        </p:pic>
        <p:sp>
          <p:nvSpPr>
            <p:cNvPr id="35" name="文本框 34"/>
            <p:cNvSpPr txBox="1"/>
            <p:nvPr/>
          </p:nvSpPr>
          <p:spPr>
            <a:xfrm>
              <a:off x="6331" y="1716"/>
              <a:ext cx="3577" cy="668"/>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内容</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36" name="组合 35"/>
          <p:cNvGrpSpPr/>
          <p:nvPr/>
        </p:nvGrpSpPr>
        <p:grpSpPr>
          <a:xfrm>
            <a:off x="2926715" y="3623945"/>
            <a:ext cx="5300980" cy="1226030"/>
            <a:chOff x="4573" y="1695"/>
            <a:chExt cx="6114" cy="1322"/>
          </a:xfrm>
        </p:grpSpPr>
        <p:pic>
          <p:nvPicPr>
            <p:cNvPr id="37" name="图片 36" descr="PPT模板4"/>
            <p:cNvPicPr>
              <a:picLocks noChangeAspect="1"/>
            </p:cNvPicPr>
            <p:nvPr/>
          </p:nvPicPr>
          <p:blipFill>
            <a:blip r:embed="rId3"/>
            <a:stretch>
              <a:fillRect/>
            </a:stretch>
          </p:blipFill>
          <p:spPr>
            <a:xfrm>
              <a:off x="4573" y="1695"/>
              <a:ext cx="6114" cy="1322"/>
            </a:xfrm>
            <a:prstGeom prst="rect">
              <a:avLst/>
            </a:prstGeom>
          </p:spPr>
        </p:pic>
        <p:sp>
          <p:nvSpPr>
            <p:cNvPr id="38" name="文本框 37"/>
            <p:cNvSpPr txBox="1"/>
            <p:nvPr/>
          </p:nvSpPr>
          <p:spPr>
            <a:xfrm>
              <a:off x="4873" y="2433"/>
              <a:ext cx="5277" cy="397"/>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9" name="图片 38" descr="icon办公2 副本 3"/>
            <p:cNvPicPr>
              <a:picLocks noChangeAspect="1"/>
            </p:cNvPicPr>
            <p:nvPr/>
          </p:nvPicPr>
          <p:blipFill>
            <a:blip r:embed="rId4"/>
            <a:stretch>
              <a:fillRect/>
            </a:stretch>
          </p:blipFill>
          <p:spPr>
            <a:xfrm>
              <a:off x="5940" y="1834"/>
              <a:ext cx="403" cy="453"/>
            </a:xfrm>
            <a:prstGeom prst="rect">
              <a:avLst/>
            </a:prstGeom>
          </p:spPr>
        </p:pic>
        <p:sp>
          <p:nvSpPr>
            <p:cNvPr id="40" name="文本框 39"/>
            <p:cNvSpPr txBox="1"/>
            <p:nvPr/>
          </p:nvSpPr>
          <p:spPr>
            <a:xfrm>
              <a:off x="6331" y="1716"/>
              <a:ext cx="3577" cy="629"/>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总结回顾</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41" name="组合 40"/>
          <p:cNvGrpSpPr/>
          <p:nvPr/>
        </p:nvGrpSpPr>
        <p:grpSpPr>
          <a:xfrm>
            <a:off x="2926715" y="4979670"/>
            <a:ext cx="5299710" cy="1163963"/>
            <a:chOff x="4573" y="1695"/>
            <a:chExt cx="6114" cy="1322"/>
          </a:xfrm>
        </p:grpSpPr>
        <p:pic>
          <p:nvPicPr>
            <p:cNvPr id="42" name="图片 41" descr="PPT模板4"/>
            <p:cNvPicPr>
              <a:picLocks noChangeAspect="1"/>
            </p:cNvPicPr>
            <p:nvPr/>
          </p:nvPicPr>
          <p:blipFill>
            <a:blip r:embed="rId3"/>
            <a:stretch>
              <a:fillRect/>
            </a:stretch>
          </p:blipFill>
          <p:spPr>
            <a:xfrm>
              <a:off x="4573" y="1695"/>
              <a:ext cx="6114" cy="1322"/>
            </a:xfrm>
            <a:prstGeom prst="rect">
              <a:avLst/>
            </a:prstGeom>
          </p:spPr>
        </p:pic>
        <p:sp>
          <p:nvSpPr>
            <p:cNvPr id="43" name="文本框 42"/>
            <p:cNvSpPr txBox="1"/>
            <p:nvPr/>
          </p:nvSpPr>
          <p:spPr>
            <a:xfrm>
              <a:off x="4653" y="2433"/>
              <a:ext cx="5706" cy="418"/>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44" name="图片 43" descr="icon办公2 副本 3"/>
            <p:cNvPicPr>
              <a:picLocks noChangeAspect="1"/>
            </p:cNvPicPr>
            <p:nvPr/>
          </p:nvPicPr>
          <p:blipFill>
            <a:blip r:embed="rId4"/>
            <a:stretch>
              <a:fillRect/>
            </a:stretch>
          </p:blipFill>
          <p:spPr>
            <a:xfrm>
              <a:off x="5940" y="1834"/>
              <a:ext cx="403" cy="453"/>
            </a:xfrm>
            <a:prstGeom prst="rect">
              <a:avLst/>
            </a:prstGeom>
          </p:spPr>
        </p:pic>
        <p:sp>
          <p:nvSpPr>
            <p:cNvPr id="45" name="文本框 44"/>
            <p:cNvSpPr txBox="1"/>
            <p:nvPr/>
          </p:nvSpPr>
          <p:spPr>
            <a:xfrm>
              <a:off x="6331" y="1716"/>
              <a:ext cx="3577" cy="663"/>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练习</a:t>
              </a:r>
              <a:endParaRPr lang="zh-CN" altLang="en-US" sz="3200" b="1">
                <a:solidFill>
                  <a:srgbClr val="2D7FC2"/>
                </a:solidFill>
                <a:latin typeface="微软雅黑" panose="020B0503020204020204" charset="-122"/>
                <a:ea typeface="微软雅黑" panose="020B050302020402020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学习目标</a:t>
            </a:r>
            <a:endParaRPr lang="zh-CN" altLang="en-US" sz="3600" b="1">
              <a:solidFill>
                <a:srgbClr val="2C7FC2"/>
              </a:solidFill>
              <a:latin typeface="微软雅黑" panose="020B0503020204020204" charset="-122"/>
              <a:ea typeface="微软雅黑" panose="020B0503020204020204" charset="-122"/>
            </a:endParaRPr>
          </a:p>
        </p:txBody>
      </p:sp>
      <p:sp>
        <p:nvSpPr>
          <p:cNvPr id="66" name="文本框 65"/>
          <p:cNvSpPr txBox="1"/>
          <p:nvPr/>
        </p:nvSpPr>
        <p:spPr>
          <a:xfrm>
            <a:off x="3700145" y="375285"/>
            <a:ext cx="2325370" cy="483235"/>
          </a:xfrm>
          <a:prstGeom prst="rect">
            <a:avLst/>
          </a:prstGeom>
          <a:noFill/>
        </p:spPr>
        <p:txBody>
          <a:bodyPr wrap="square" rtlCol="0">
            <a:spAutoFit/>
          </a:bodyPr>
          <a:p>
            <a:pPr algn="l"/>
            <a:r>
              <a:rPr lang="en-US" altLang="zh-CN" sz="2400" b="1">
                <a:solidFill>
                  <a:srgbClr val="2C7FC2"/>
                </a:solidFill>
                <a:latin typeface="微软雅黑" panose="020B0503020204020204" charset="-122"/>
                <a:ea typeface="微软雅黑" panose="020B0503020204020204" charset="-122"/>
              </a:rPr>
              <a:t>1.1</a:t>
            </a:r>
            <a:r>
              <a:rPr lang="zh-CN" altLang="en-US" sz="2400" b="1">
                <a:solidFill>
                  <a:srgbClr val="2C7FC2"/>
                </a:solidFill>
                <a:latin typeface="微软雅黑" panose="020B0503020204020204" charset="-122"/>
                <a:ea typeface="微软雅黑" panose="020B0503020204020204" charset="-122"/>
              </a:rPr>
              <a:t>知识目标</a:t>
            </a:r>
            <a:endParaRPr lang="zh-CN" altLang="en-US" sz="2400" b="1">
              <a:solidFill>
                <a:srgbClr val="2C7FC2"/>
              </a:solidFill>
              <a:latin typeface="微软雅黑" panose="020B0503020204020204" charset="-122"/>
              <a:ea typeface="微软雅黑" panose="020B0503020204020204" charset="-122"/>
            </a:endParaRPr>
          </a:p>
        </p:txBody>
      </p:sp>
      <p:sp>
        <p:nvSpPr>
          <p:cNvPr id="11286" name="Text Box 22"/>
          <p:cNvSpPr txBox="1">
            <a:spLocks noChangeArrowheads="1"/>
          </p:cNvSpPr>
          <p:nvPr>
            <p:custDataLst>
              <p:tags r:id="rId2"/>
            </p:custDataLst>
          </p:nvPr>
        </p:nvSpPr>
        <p:spPr bwMode="auto">
          <a:xfrm>
            <a:off x="1174750" y="2803525"/>
            <a:ext cx="475361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3  </a:t>
            </a:r>
            <a:r>
              <a:rPr lang="zh-CN" altLang="en-US" sz="2400" b="1">
                <a:solidFill>
                  <a:srgbClr val="2C7FC2"/>
                </a:solidFill>
                <a:latin typeface="微软雅黑" panose="020B0503020204020204" charset="-122"/>
                <a:ea typeface="微软雅黑" panose="020B0503020204020204" charset="-122"/>
                <a:sym typeface="Arial" panose="020B0604020202020204" pitchFamily="34" charset="0"/>
              </a:rPr>
              <a:t>背景属性</a:t>
            </a: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 </a:t>
            </a:r>
            <a:endParaRPr lang="en-US" altLang="zh-CN"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11287" name="Text Box 23"/>
          <p:cNvSpPr txBox="1">
            <a:spLocks noChangeArrowheads="1"/>
          </p:cNvSpPr>
          <p:nvPr>
            <p:custDataLst>
              <p:tags r:id="rId3"/>
            </p:custDataLst>
          </p:nvPr>
        </p:nvSpPr>
        <p:spPr bwMode="auto">
          <a:xfrm>
            <a:off x="1174750" y="3325495"/>
            <a:ext cx="4850765"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4  </a:t>
            </a:r>
            <a:r>
              <a:rPr lang="zh-CN" altLang="en-US" sz="2400" b="1">
                <a:solidFill>
                  <a:srgbClr val="2C7FC2"/>
                </a:solidFill>
                <a:latin typeface="微软雅黑" panose="020B0503020204020204" charset="-122"/>
                <a:ea typeface="微软雅黑" panose="020B0503020204020204" charset="-122"/>
                <a:sym typeface="Arial" panose="020B0604020202020204" pitchFamily="34" charset="0"/>
              </a:rPr>
              <a:t>列表属性</a:t>
            </a:r>
            <a:endParaRPr lang="zh-CN" altLang="en-US"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30" name="Text Box 21"/>
          <p:cNvSpPr txBox="1">
            <a:spLocks noChangeArrowheads="1"/>
          </p:cNvSpPr>
          <p:nvPr>
            <p:custDataLst>
              <p:tags r:id="rId4"/>
            </p:custDataLst>
          </p:nvPr>
        </p:nvSpPr>
        <p:spPr bwMode="auto">
          <a:xfrm>
            <a:off x="1174750" y="2145665"/>
            <a:ext cx="4622800"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2  </a:t>
            </a:r>
            <a:r>
              <a:rPr lang="zh-CN" altLang="en-US" sz="2400" b="1">
                <a:solidFill>
                  <a:srgbClr val="2C7FC2"/>
                </a:solidFill>
                <a:latin typeface="微软雅黑" panose="020B0503020204020204" charset="-122"/>
                <a:ea typeface="微软雅黑" panose="020B0503020204020204" charset="-122"/>
                <a:sym typeface="Arial" panose="020B0604020202020204" pitchFamily="34" charset="0"/>
              </a:rPr>
              <a:t>段落</a:t>
            </a:r>
            <a:r>
              <a:rPr lang="zh-CN" altLang="en-US" sz="2400" b="1">
                <a:solidFill>
                  <a:srgbClr val="2C7FC2"/>
                </a:solidFill>
                <a:latin typeface="微软雅黑" panose="020B0503020204020204" charset="-122"/>
                <a:ea typeface="微软雅黑" panose="020B0503020204020204" charset="-122"/>
                <a:sym typeface="Arial" panose="020B0604020202020204" pitchFamily="34" charset="0"/>
              </a:rPr>
              <a:t>属性 </a:t>
            </a:r>
            <a:endParaRPr lang="zh-CN" altLang="en-US"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32" name="Text Box 21"/>
          <p:cNvSpPr txBox="1">
            <a:spLocks noChangeArrowheads="1"/>
          </p:cNvSpPr>
          <p:nvPr>
            <p:custDataLst>
              <p:tags r:id="rId5"/>
            </p:custDataLst>
          </p:nvPr>
        </p:nvSpPr>
        <p:spPr bwMode="auto">
          <a:xfrm>
            <a:off x="1174750" y="1576705"/>
            <a:ext cx="4622800"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1  </a:t>
            </a:r>
            <a:r>
              <a:rPr lang="zh-CN" sz="2400" b="1">
                <a:solidFill>
                  <a:srgbClr val="2C7FC2"/>
                </a:solidFill>
                <a:latin typeface="微软雅黑" panose="020B0503020204020204" charset="-122"/>
                <a:ea typeface="微软雅黑" panose="020B0503020204020204" charset="-122"/>
                <a:sym typeface="Arial" panose="020B0604020202020204" pitchFamily="34" charset="0"/>
              </a:rPr>
              <a:t>文字</a:t>
            </a:r>
            <a:r>
              <a:rPr lang="zh-CN" sz="2400" b="1">
                <a:solidFill>
                  <a:srgbClr val="2C7FC2"/>
                </a:solidFill>
                <a:latin typeface="微软雅黑" panose="020B0503020204020204" charset="-122"/>
                <a:ea typeface="微软雅黑" panose="020B0503020204020204" charset="-122"/>
                <a:sym typeface="Arial" panose="020B0604020202020204" pitchFamily="34" charset="0"/>
              </a:rPr>
              <a:t>属性</a:t>
            </a:r>
            <a:endParaRPr lang="zh-CN"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1.</a:t>
            </a:r>
            <a:r>
              <a:rPr lang="zh-CN" sz="3200" b="1">
                <a:solidFill>
                  <a:srgbClr val="2C7FC2"/>
                </a:solidFill>
                <a:latin typeface="微软雅黑" panose="020B0503020204020204" charset="-122"/>
                <a:ea typeface="微软雅黑" panose="020B0503020204020204" charset="-122"/>
                <a:cs typeface="+mn-cs"/>
                <a:sym typeface="+mn-ea"/>
              </a:rPr>
              <a:t>文字</a:t>
            </a:r>
            <a:r>
              <a:rPr lang="zh-CN" sz="3200" b="1">
                <a:solidFill>
                  <a:srgbClr val="2C7FC2"/>
                </a:solidFill>
                <a:latin typeface="微软雅黑" panose="020B0503020204020204" charset="-122"/>
                <a:ea typeface="微软雅黑" panose="020B0503020204020204" charset="-122"/>
                <a:cs typeface="+mn-cs"/>
                <a:sym typeface="+mn-ea"/>
              </a:rPr>
              <a:t>属性</a:t>
            </a:r>
            <a:endParaRPr 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grpSp>
        <p:nvGrpSpPr>
          <p:cNvPr id="14" name="组合 13"/>
          <p:cNvGrpSpPr/>
          <p:nvPr/>
        </p:nvGrpSpPr>
        <p:grpSpPr>
          <a:xfrm>
            <a:off x="1519555" y="1898015"/>
            <a:ext cx="8468814" cy="3658235"/>
            <a:chOff x="1737" y="4019"/>
            <a:chExt cx="10649" cy="4600"/>
          </a:xfrm>
        </p:grpSpPr>
        <p:grpSp>
          <p:nvGrpSpPr>
            <p:cNvPr id="9" name="组合 8"/>
            <p:cNvGrpSpPr/>
            <p:nvPr>
              <p:custDataLst>
                <p:tags r:id="rId2"/>
              </p:custDataLst>
            </p:nvPr>
          </p:nvGrpSpPr>
          <p:grpSpPr>
            <a:xfrm>
              <a:off x="1737" y="4019"/>
              <a:ext cx="2016" cy="4601"/>
              <a:chOff x="979488" y="2238375"/>
              <a:chExt cx="1706562" cy="3895724"/>
            </a:xfrm>
          </p:grpSpPr>
          <p:sp>
            <p:nvSpPr>
              <p:cNvPr id="5" name="Freeform 6"/>
              <p:cNvSpPr/>
              <p:nvPr>
                <p:custDataLst>
                  <p:tags r:id="rId3"/>
                </p:custDataLst>
              </p:nvPr>
            </p:nvSpPr>
            <p:spPr bwMode="auto">
              <a:xfrm>
                <a:off x="979488" y="2238375"/>
                <a:ext cx="1706562" cy="1925638"/>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solidFill>
                <a:schemeClr val="accent1"/>
              </a:solidFill>
              <a:ln w="38100">
                <a:solidFill>
                  <a:schemeClr val="accent1">
                    <a:lumMod val="20000"/>
                    <a:lumOff val="80000"/>
                  </a:schemeClr>
                </a:solidFill>
                <a:round/>
              </a:ln>
              <a:effectLst/>
            </p:spPr>
            <p:txBody>
              <a:bodyPr wrap="square" anchor="ctr">
                <a:normAutofit/>
              </a:bodyPr>
              <a:p>
                <a:pPr algn="ctr" eaLnBrk="1" hangingPunct="1">
                  <a:spcBef>
                    <a:spcPts val="0"/>
                  </a:spcBef>
                  <a:spcAft>
                    <a:spcPts val="0"/>
                  </a:spcAft>
                  <a:defRPr/>
                </a:pPr>
                <a:r>
                  <a:rPr lang="zh-CN" altLang="en-US" sz="1500" dirty="0">
                    <a:solidFill>
                      <a:schemeClr val="bg1"/>
                    </a:solidFill>
                    <a:latin typeface="+mj-lt"/>
                    <a:ea typeface="+mj-ea"/>
                    <a:cs typeface="+mj-cs"/>
                  </a:rPr>
                  <a:t>颜色</a:t>
                </a:r>
                <a:endParaRPr lang="zh-CN" altLang="en-US" sz="1500" dirty="0">
                  <a:solidFill>
                    <a:schemeClr val="bg1"/>
                  </a:solidFill>
                  <a:latin typeface="+mj-lt"/>
                  <a:ea typeface="+mj-ea"/>
                  <a:cs typeface="+mj-cs"/>
                </a:endParaRPr>
              </a:p>
            </p:txBody>
          </p:sp>
          <p:sp>
            <p:nvSpPr>
              <p:cNvPr id="34" name="文本框 33"/>
              <p:cNvSpPr txBox="1"/>
              <p:nvPr>
                <p:custDataLst>
                  <p:tags r:id="rId4"/>
                </p:custDataLst>
              </p:nvPr>
            </p:nvSpPr>
            <p:spPr>
              <a:xfrm>
                <a:off x="1512810" y="4252913"/>
                <a:ext cx="639919" cy="584775"/>
              </a:xfrm>
              <a:prstGeom prst="rect">
                <a:avLst/>
              </a:prstGeom>
              <a:noFill/>
            </p:spPr>
            <p:txBody>
              <a:bodyPr wrap="square">
                <a:normAutofit/>
              </a:bodyPr>
              <a:p>
                <a:pPr algn="ctr" eaLnBrk="1" hangingPunct="1">
                  <a:spcBef>
                    <a:spcPts val="0"/>
                  </a:spcBef>
                  <a:spcAft>
                    <a:spcPts val="0"/>
                  </a:spcAft>
                  <a:defRPr/>
                </a:pPr>
                <a:r>
                  <a:rPr lang="en-US" altLang="zh-CN" sz="2400" dirty="0">
                    <a:solidFill>
                      <a:schemeClr val="tx1">
                        <a:lumMod val="65000"/>
                        <a:lumOff val="35000"/>
                      </a:schemeClr>
                    </a:solidFill>
                    <a:latin typeface="+mn-lt"/>
                    <a:ea typeface="+mn-ea"/>
                  </a:rPr>
                  <a:t>01</a:t>
                </a:r>
                <a:endParaRPr lang="zh-CN" altLang="en-US" sz="2400" dirty="0">
                  <a:solidFill>
                    <a:schemeClr val="tx1">
                      <a:lumMod val="65000"/>
                      <a:lumOff val="35000"/>
                    </a:schemeClr>
                  </a:solidFill>
                  <a:latin typeface="+mn-lt"/>
                  <a:ea typeface="+mn-ea"/>
                </a:endParaRPr>
              </a:p>
            </p:txBody>
          </p:sp>
          <p:sp>
            <p:nvSpPr>
              <p:cNvPr id="35" name="文本框 34"/>
              <p:cNvSpPr txBox="1"/>
              <p:nvPr>
                <p:custDataLst>
                  <p:tags r:id="rId5"/>
                </p:custDataLst>
              </p:nvPr>
            </p:nvSpPr>
            <p:spPr>
              <a:xfrm>
                <a:off x="1022291" y="4938712"/>
                <a:ext cx="1620957" cy="1195387"/>
              </a:xfrm>
              <a:prstGeom prst="rect">
                <a:avLst/>
              </a:prstGeom>
              <a:noFill/>
            </p:spPr>
            <p:txBody>
              <a:bodyPr wrap="square">
                <a:normAutofit/>
              </a:bodyPr>
              <a:p>
                <a:pPr algn="ctr" eaLnBrk="1" hangingPunct="1">
                  <a:spcBef>
                    <a:spcPts val="0"/>
                  </a:spcBef>
                  <a:spcAft>
                    <a:spcPts val="0"/>
                  </a:spcAft>
                  <a:defRPr/>
                </a:pPr>
                <a:r>
                  <a:rPr lang="en-US" altLang="zh-CN" sz="1500" dirty="0">
                    <a:latin typeface="+mn-lt"/>
                    <a:ea typeface="+mn-ea"/>
                  </a:rPr>
                  <a:t>color:#00000/red;</a:t>
                </a:r>
                <a:endParaRPr lang="en-US" altLang="zh-CN" sz="1500" dirty="0">
                  <a:latin typeface="+mn-lt"/>
                  <a:ea typeface="+mn-ea"/>
                </a:endParaRPr>
              </a:p>
            </p:txBody>
          </p:sp>
        </p:grpSp>
        <p:grpSp>
          <p:nvGrpSpPr>
            <p:cNvPr id="6" name="组合 5"/>
            <p:cNvGrpSpPr/>
            <p:nvPr>
              <p:custDataLst>
                <p:tags r:id="rId6"/>
              </p:custDataLst>
            </p:nvPr>
          </p:nvGrpSpPr>
          <p:grpSpPr>
            <a:xfrm>
              <a:off x="3895" y="4019"/>
              <a:ext cx="2016" cy="4601"/>
              <a:chOff x="2805113" y="2238375"/>
              <a:chExt cx="1706562" cy="3895724"/>
            </a:xfrm>
          </p:grpSpPr>
          <p:sp>
            <p:nvSpPr>
              <p:cNvPr id="10" name="Freeform 6"/>
              <p:cNvSpPr/>
              <p:nvPr>
                <p:custDataLst>
                  <p:tags r:id="rId7"/>
                </p:custDataLst>
              </p:nvPr>
            </p:nvSpPr>
            <p:spPr bwMode="auto">
              <a:xfrm>
                <a:off x="2805113" y="2238375"/>
                <a:ext cx="1706562" cy="1925638"/>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solidFill>
                <a:schemeClr val="accent1"/>
              </a:solidFill>
              <a:ln w="38100">
                <a:solidFill>
                  <a:schemeClr val="accent1">
                    <a:lumMod val="20000"/>
                    <a:lumOff val="80000"/>
                  </a:schemeClr>
                </a:solidFill>
                <a:round/>
              </a:ln>
              <a:effectLst/>
            </p:spPr>
            <p:txBody>
              <a:bodyPr wrap="square" anchor="ctr">
                <a:normAutofit/>
              </a:bodyPr>
              <a:p>
                <a:pPr algn="ctr" eaLnBrk="1" hangingPunct="1">
                  <a:spcBef>
                    <a:spcPts val="0"/>
                  </a:spcBef>
                  <a:spcAft>
                    <a:spcPts val="0"/>
                  </a:spcAft>
                  <a:defRPr/>
                </a:pPr>
                <a:r>
                  <a:rPr lang="zh-CN" altLang="en-US" sz="1500" dirty="0">
                    <a:solidFill>
                      <a:schemeClr val="bg1"/>
                    </a:solidFill>
                    <a:latin typeface="+mj-lt"/>
                    <a:ea typeface="+mj-ea"/>
                    <a:cs typeface="+mj-cs"/>
                  </a:rPr>
                  <a:t>字号</a:t>
                </a:r>
                <a:endParaRPr lang="zh-CN" altLang="en-US" sz="1500" dirty="0">
                  <a:solidFill>
                    <a:schemeClr val="bg1"/>
                  </a:solidFill>
                  <a:latin typeface="+mj-lt"/>
                  <a:ea typeface="+mj-ea"/>
                  <a:cs typeface="+mj-cs"/>
                </a:endParaRPr>
              </a:p>
            </p:txBody>
          </p:sp>
          <p:sp>
            <p:nvSpPr>
              <p:cNvPr id="36" name="文本框 35"/>
              <p:cNvSpPr txBox="1"/>
              <p:nvPr>
                <p:custDataLst>
                  <p:tags r:id="rId8"/>
                </p:custDataLst>
              </p:nvPr>
            </p:nvSpPr>
            <p:spPr>
              <a:xfrm>
                <a:off x="3339228" y="4252913"/>
                <a:ext cx="639919" cy="584775"/>
              </a:xfrm>
              <a:prstGeom prst="rect">
                <a:avLst/>
              </a:prstGeom>
              <a:noFill/>
            </p:spPr>
            <p:txBody>
              <a:bodyPr wrap="square">
                <a:normAutofit/>
              </a:bodyPr>
              <a:p>
                <a:pPr algn="ctr" eaLnBrk="1" hangingPunct="1">
                  <a:spcBef>
                    <a:spcPts val="0"/>
                  </a:spcBef>
                  <a:spcAft>
                    <a:spcPts val="0"/>
                  </a:spcAft>
                  <a:defRPr/>
                </a:pPr>
                <a:r>
                  <a:rPr lang="en-US" altLang="zh-CN" sz="2400" dirty="0">
                    <a:solidFill>
                      <a:schemeClr val="tx1">
                        <a:lumMod val="65000"/>
                        <a:lumOff val="35000"/>
                      </a:schemeClr>
                    </a:solidFill>
                    <a:latin typeface="+mn-lt"/>
                    <a:ea typeface="+mn-ea"/>
                  </a:rPr>
                  <a:t>02</a:t>
                </a:r>
                <a:endParaRPr lang="zh-CN" altLang="en-US" sz="2400" dirty="0">
                  <a:solidFill>
                    <a:schemeClr val="tx1">
                      <a:lumMod val="65000"/>
                      <a:lumOff val="35000"/>
                    </a:schemeClr>
                  </a:solidFill>
                  <a:latin typeface="+mn-lt"/>
                  <a:ea typeface="+mn-ea"/>
                </a:endParaRPr>
              </a:p>
            </p:txBody>
          </p:sp>
          <p:sp>
            <p:nvSpPr>
              <p:cNvPr id="48" name="文本框 47"/>
              <p:cNvSpPr txBox="1"/>
              <p:nvPr>
                <p:custDataLst>
                  <p:tags r:id="rId9"/>
                </p:custDataLst>
              </p:nvPr>
            </p:nvSpPr>
            <p:spPr>
              <a:xfrm>
                <a:off x="2848445" y="4938712"/>
                <a:ext cx="1620957" cy="1195387"/>
              </a:xfrm>
              <a:prstGeom prst="rect">
                <a:avLst/>
              </a:prstGeom>
              <a:noFill/>
            </p:spPr>
            <p:txBody>
              <a:bodyPr wrap="square">
                <a:normAutofit/>
              </a:bodyPr>
              <a:p>
                <a:pPr algn="ctr" eaLnBrk="1" hangingPunct="1">
                  <a:spcBef>
                    <a:spcPts val="0"/>
                  </a:spcBef>
                  <a:spcAft>
                    <a:spcPts val="0"/>
                  </a:spcAft>
                  <a:defRPr/>
                </a:pPr>
                <a:r>
                  <a:rPr lang="en-US" altLang="zh-CN" sz="1500" dirty="0">
                    <a:sym typeface="+mn-ea"/>
                  </a:rPr>
                  <a:t>font-size: 12px;   </a:t>
                </a:r>
                <a:endParaRPr lang="en-US" altLang="zh-CN" sz="1500" dirty="0">
                  <a:latin typeface="+mn-lt"/>
                  <a:ea typeface="+mn-ea"/>
                </a:endParaRPr>
              </a:p>
              <a:p>
                <a:pPr algn="ctr" eaLnBrk="1" hangingPunct="1">
                  <a:spcBef>
                    <a:spcPts val="0"/>
                  </a:spcBef>
                  <a:spcAft>
                    <a:spcPts val="0"/>
                  </a:spcAft>
                  <a:defRPr/>
                </a:pPr>
                <a:r>
                  <a:rPr lang="en-US" altLang="zh-CN" sz="1500" dirty="0">
                    <a:sym typeface="+mn-ea"/>
                  </a:rPr>
                  <a:t>常见12px  14px</a:t>
                </a:r>
                <a:endParaRPr lang="en-US" altLang="zh-CN" sz="1500" dirty="0">
                  <a:latin typeface="+mn-lt"/>
                  <a:ea typeface="+mn-ea"/>
                </a:endParaRPr>
              </a:p>
              <a:p>
                <a:pPr algn="ctr" eaLnBrk="1" hangingPunct="1">
                  <a:spcBef>
                    <a:spcPts val="0"/>
                  </a:spcBef>
                  <a:spcAft>
                    <a:spcPts val="0"/>
                  </a:spcAft>
                  <a:defRPr/>
                </a:pPr>
                <a:endParaRPr lang="en-US" altLang="zh-CN" sz="1500" dirty="0">
                  <a:latin typeface="+mn-lt"/>
                  <a:ea typeface="+mn-ea"/>
                </a:endParaRPr>
              </a:p>
            </p:txBody>
          </p:sp>
        </p:grpSp>
        <p:grpSp>
          <p:nvGrpSpPr>
            <p:cNvPr id="11" name="组合 10"/>
            <p:cNvGrpSpPr/>
            <p:nvPr>
              <p:custDataLst>
                <p:tags r:id="rId10"/>
              </p:custDataLst>
            </p:nvPr>
          </p:nvGrpSpPr>
          <p:grpSpPr>
            <a:xfrm>
              <a:off x="6052" y="4019"/>
              <a:ext cx="2016" cy="4601"/>
              <a:chOff x="4632325" y="2238375"/>
              <a:chExt cx="1706563" cy="3895724"/>
            </a:xfrm>
          </p:grpSpPr>
          <p:sp>
            <p:nvSpPr>
              <p:cNvPr id="12" name="Freeform 6"/>
              <p:cNvSpPr/>
              <p:nvPr>
                <p:custDataLst>
                  <p:tags r:id="rId11"/>
                </p:custDataLst>
              </p:nvPr>
            </p:nvSpPr>
            <p:spPr bwMode="auto">
              <a:xfrm>
                <a:off x="4632325" y="2238375"/>
                <a:ext cx="1706563" cy="1925638"/>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solidFill>
                <a:schemeClr val="accent1"/>
              </a:solidFill>
              <a:ln w="38100">
                <a:solidFill>
                  <a:schemeClr val="accent1">
                    <a:lumMod val="20000"/>
                    <a:lumOff val="80000"/>
                  </a:schemeClr>
                </a:solidFill>
                <a:round/>
              </a:ln>
              <a:effectLst/>
            </p:spPr>
            <p:txBody>
              <a:bodyPr wrap="square" anchor="ctr">
                <a:normAutofit/>
              </a:bodyPr>
              <a:p>
                <a:pPr algn="ctr" eaLnBrk="1" hangingPunct="1">
                  <a:spcBef>
                    <a:spcPts val="0"/>
                  </a:spcBef>
                  <a:spcAft>
                    <a:spcPts val="0"/>
                  </a:spcAft>
                  <a:defRPr/>
                </a:pPr>
                <a:r>
                  <a:rPr lang="zh-CN" altLang="en-US" sz="1500" dirty="0">
                    <a:solidFill>
                      <a:schemeClr val="bg1"/>
                    </a:solidFill>
                    <a:latin typeface="+mj-lt"/>
                    <a:ea typeface="+mj-ea"/>
                    <a:cs typeface="+mj-cs"/>
                  </a:rPr>
                  <a:t>字体</a:t>
                </a:r>
                <a:endParaRPr lang="zh-CN" altLang="en-US" sz="1500" dirty="0">
                  <a:solidFill>
                    <a:schemeClr val="bg1"/>
                  </a:solidFill>
                  <a:latin typeface="+mj-lt"/>
                  <a:ea typeface="+mj-ea"/>
                  <a:cs typeface="+mj-cs"/>
                </a:endParaRPr>
              </a:p>
            </p:txBody>
          </p:sp>
          <p:sp>
            <p:nvSpPr>
              <p:cNvPr id="38" name="文本框 37"/>
              <p:cNvSpPr txBox="1"/>
              <p:nvPr>
                <p:custDataLst>
                  <p:tags r:id="rId12"/>
                </p:custDataLst>
              </p:nvPr>
            </p:nvSpPr>
            <p:spPr>
              <a:xfrm>
                <a:off x="5164853" y="4252913"/>
                <a:ext cx="639919" cy="584775"/>
              </a:xfrm>
              <a:prstGeom prst="rect">
                <a:avLst/>
              </a:prstGeom>
              <a:noFill/>
            </p:spPr>
            <p:txBody>
              <a:bodyPr wrap="square">
                <a:normAutofit/>
              </a:bodyPr>
              <a:p>
                <a:pPr algn="ctr" eaLnBrk="1" hangingPunct="1">
                  <a:spcBef>
                    <a:spcPts val="0"/>
                  </a:spcBef>
                  <a:spcAft>
                    <a:spcPts val="0"/>
                  </a:spcAft>
                  <a:defRPr/>
                </a:pPr>
                <a:r>
                  <a:rPr lang="en-US" altLang="zh-CN" sz="2400" dirty="0">
                    <a:solidFill>
                      <a:schemeClr val="tx1">
                        <a:lumMod val="65000"/>
                        <a:lumOff val="35000"/>
                      </a:schemeClr>
                    </a:solidFill>
                    <a:latin typeface="+mn-lt"/>
                    <a:ea typeface="+mn-ea"/>
                  </a:rPr>
                  <a:t>03</a:t>
                </a:r>
                <a:endParaRPr lang="zh-CN" altLang="en-US" sz="2400" dirty="0">
                  <a:solidFill>
                    <a:schemeClr val="tx1">
                      <a:lumMod val="65000"/>
                      <a:lumOff val="35000"/>
                    </a:schemeClr>
                  </a:solidFill>
                  <a:latin typeface="+mn-lt"/>
                  <a:ea typeface="+mn-ea"/>
                </a:endParaRPr>
              </a:p>
            </p:txBody>
          </p:sp>
          <p:sp>
            <p:nvSpPr>
              <p:cNvPr id="49" name="文本框 48"/>
              <p:cNvSpPr txBox="1"/>
              <p:nvPr>
                <p:custDataLst>
                  <p:tags r:id="rId13"/>
                </p:custDataLst>
              </p:nvPr>
            </p:nvSpPr>
            <p:spPr>
              <a:xfrm>
                <a:off x="4674599" y="4938712"/>
                <a:ext cx="1620957" cy="1195387"/>
              </a:xfrm>
              <a:prstGeom prst="rect">
                <a:avLst/>
              </a:prstGeom>
              <a:noFill/>
            </p:spPr>
            <p:txBody>
              <a:bodyPr wrap="square">
                <a:normAutofit/>
              </a:bodyPr>
              <a:p>
                <a:pPr algn="ctr" eaLnBrk="1" hangingPunct="1">
                  <a:spcBef>
                    <a:spcPts val="0"/>
                  </a:spcBef>
                  <a:spcAft>
                    <a:spcPts val="0"/>
                  </a:spcAft>
                  <a:defRPr/>
                </a:pPr>
                <a:r>
                  <a:rPr lang="en-US" altLang="zh-CN" sz="1500" dirty="0">
                    <a:sym typeface="+mn-ea"/>
                  </a:rPr>
                  <a:t>font-family:”字体1，字体2…”;</a:t>
                </a:r>
                <a:endParaRPr lang="en-US" altLang="zh-CN" sz="1500" dirty="0">
                  <a:latin typeface="+mn-lt"/>
                  <a:ea typeface="+mn-ea"/>
                </a:endParaRPr>
              </a:p>
            </p:txBody>
          </p:sp>
        </p:grpSp>
        <p:grpSp>
          <p:nvGrpSpPr>
            <p:cNvPr id="13" name="组合 12"/>
            <p:cNvGrpSpPr/>
            <p:nvPr>
              <p:custDataLst>
                <p:tags r:id="rId14"/>
              </p:custDataLst>
            </p:nvPr>
          </p:nvGrpSpPr>
          <p:grpSpPr>
            <a:xfrm>
              <a:off x="8210" y="4019"/>
              <a:ext cx="2016" cy="4601"/>
              <a:chOff x="6457950" y="2238375"/>
              <a:chExt cx="1706563" cy="3895724"/>
            </a:xfrm>
          </p:grpSpPr>
          <p:sp>
            <p:nvSpPr>
              <p:cNvPr id="15" name="Freeform 6"/>
              <p:cNvSpPr/>
              <p:nvPr>
                <p:custDataLst>
                  <p:tags r:id="rId15"/>
                </p:custDataLst>
              </p:nvPr>
            </p:nvSpPr>
            <p:spPr bwMode="auto">
              <a:xfrm>
                <a:off x="6457950" y="2238375"/>
                <a:ext cx="1706563" cy="1925638"/>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solidFill>
                <a:schemeClr val="accent1"/>
              </a:solidFill>
              <a:ln w="38100">
                <a:solidFill>
                  <a:schemeClr val="accent1">
                    <a:lumMod val="20000"/>
                    <a:lumOff val="80000"/>
                  </a:schemeClr>
                </a:solidFill>
                <a:round/>
              </a:ln>
              <a:effectLst/>
            </p:spPr>
            <p:txBody>
              <a:bodyPr wrap="square" anchor="ctr">
                <a:normAutofit/>
              </a:bodyPr>
              <a:p>
                <a:pPr algn="ctr" eaLnBrk="1" hangingPunct="1">
                  <a:spcBef>
                    <a:spcPts val="0"/>
                  </a:spcBef>
                  <a:spcAft>
                    <a:spcPts val="0"/>
                  </a:spcAft>
                  <a:defRPr/>
                </a:pPr>
                <a:r>
                  <a:rPr lang="zh-CN" altLang="en-US" sz="1500" dirty="0">
                    <a:solidFill>
                      <a:schemeClr val="bg1"/>
                    </a:solidFill>
                    <a:latin typeface="+mj-lt"/>
                    <a:ea typeface="+mj-ea"/>
                    <a:cs typeface="+mj-cs"/>
                  </a:rPr>
                  <a:t>加粗</a:t>
                </a:r>
                <a:endParaRPr lang="zh-CN" altLang="en-US" sz="1500" dirty="0">
                  <a:solidFill>
                    <a:schemeClr val="bg1"/>
                  </a:solidFill>
                  <a:latin typeface="+mj-lt"/>
                  <a:ea typeface="+mj-ea"/>
                  <a:cs typeface="+mj-cs"/>
                </a:endParaRPr>
              </a:p>
            </p:txBody>
          </p:sp>
          <p:sp>
            <p:nvSpPr>
              <p:cNvPr id="40" name="文本框 39"/>
              <p:cNvSpPr txBox="1"/>
              <p:nvPr>
                <p:custDataLst>
                  <p:tags r:id="rId16"/>
                </p:custDataLst>
              </p:nvPr>
            </p:nvSpPr>
            <p:spPr>
              <a:xfrm>
                <a:off x="6990478" y="4252913"/>
                <a:ext cx="639919" cy="584775"/>
              </a:xfrm>
              <a:prstGeom prst="rect">
                <a:avLst/>
              </a:prstGeom>
              <a:noFill/>
            </p:spPr>
            <p:txBody>
              <a:bodyPr wrap="square">
                <a:normAutofit/>
              </a:bodyPr>
              <a:p>
                <a:pPr algn="ctr" eaLnBrk="1" hangingPunct="1">
                  <a:spcBef>
                    <a:spcPts val="0"/>
                  </a:spcBef>
                  <a:spcAft>
                    <a:spcPts val="0"/>
                  </a:spcAft>
                  <a:defRPr/>
                </a:pPr>
                <a:r>
                  <a:rPr lang="en-US" altLang="zh-CN" sz="2400" dirty="0">
                    <a:solidFill>
                      <a:schemeClr val="tx1">
                        <a:lumMod val="65000"/>
                        <a:lumOff val="35000"/>
                      </a:schemeClr>
                    </a:solidFill>
                    <a:latin typeface="+mn-lt"/>
                    <a:ea typeface="+mn-ea"/>
                  </a:rPr>
                  <a:t>04</a:t>
                </a:r>
                <a:endParaRPr lang="zh-CN" altLang="en-US" sz="2400" dirty="0">
                  <a:solidFill>
                    <a:schemeClr val="tx1">
                      <a:lumMod val="65000"/>
                      <a:lumOff val="35000"/>
                    </a:schemeClr>
                  </a:solidFill>
                  <a:latin typeface="+mn-lt"/>
                  <a:ea typeface="+mn-ea"/>
                </a:endParaRPr>
              </a:p>
            </p:txBody>
          </p:sp>
          <p:sp>
            <p:nvSpPr>
              <p:cNvPr id="50" name="文本框 49"/>
              <p:cNvSpPr txBox="1"/>
              <p:nvPr>
                <p:custDataLst>
                  <p:tags r:id="rId17"/>
                </p:custDataLst>
              </p:nvPr>
            </p:nvSpPr>
            <p:spPr>
              <a:xfrm>
                <a:off x="6500753" y="4938712"/>
                <a:ext cx="1620957" cy="1195387"/>
              </a:xfrm>
              <a:prstGeom prst="rect">
                <a:avLst/>
              </a:prstGeom>
              <a:noFill/>
            </p:spPr>
            <p:txBody>
              <a:bodyPr wrap="square">
                <a:normAutofit/>
              </a:bodyPr>
              <a:p>
                <a:pPr algn="ctr" eaLnBrk="1" hangingPunct="1">
                  <a:spcBef>
                    <a:spcPts val="0"/>
                  </a:spcBef>
                  <a:spcAft>
                    <a:spcPts val="0"/>
                  </a:spcAft>
                  <a:defRPr/>
                </a:pPr>
                <a:r>
                  <a:rPr lang="en-US" altLang="zh-CN" sz="1500" dirty="0">
                    <a:latin typeface="+mn-lt"/>
                    <a:ea typeface="+mn-ea"/>
                  </a:rPr>
                  <a:t>font-weight:normal;/bold;</a:t>
                </a:r>
                <a:endParaRPr lang="en-US" altLang="zh-CN" sz="1500" dirty="0">
                  <a:latin typeface="+mn-lt"/>
                  <a:ea typeface="+mn-ea"/>
                </a:endParaRPr>
              </a:p>
            </p:txBody>
          </p:sp>
        </p:grpSp>
        <p:grpSp>
          <p:nvGrpSpPr>
            <p:cNvPr id="16" name="组合 15"/>
            <p:cNvGrpSpPr/>
            <p:nvPr>
              <p:custDataLst>
                <p:tags r:id="rId18"/>
              </p:custDataLst>
            </p:nvPr>
          </p:nvGrpSpPr>
          <p:grpSpPr>
            <a:xfrm>
              <a:off x="10370" y="4019"/>
              <a:ext cx="2016" cy="4601"/>
              <a:chOff x="6457950" y="2238375"/>
              <a:chExt cx="1706563" cy="3895724"/>
            </a:xfrm>
          </p:grpSpPr>
          <p:sp>
            <p:nvSpPr>
              <p:cNvPr id="17" name="Freeform 6"/>
              <p:cNvSpPr/>
              <p:nvPr>
                <p:custDataLst>
                  <p:tags r:id="rId19"/>
                </p:custDataLst>
              </p:nvPr>
            </p:nvSpPr>
            <p:spPr bwMode="auto">
              <a:xfrm>
                <a:off x="6457950" y="2238375"/>
                <a:ext cx="1706563" cy="1925638"/>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solidFill>
                <a:schemeClr val="accent1"/>
              </a:solidFill>
              <a:ln w="38100">
                <a:solidFill>
                  <a:schemeClr val="accent1">
                    <a:lumMod val="20000"/>
                    <a:lumOff val="80000"/>
                  </a:schemeClr>
                </a:solidFill>
                <a:round/>
              </a:ln>
              <a:effectLst/>
            </p:spPr>
            <p:txBody>
              <a:bodyPr wrap="square" anchor="ctr">
                <a:normAutofit/>
              </a:bodyPr>
              <a:p>
                <a:pPr algn="ctr" eaLnBrk="1" hangingPunct="1">
                  <a:spcBef>
                    <a:spcPts val="0"/>
                  </a:spcBef>
                  <a:spcAft>
                    <a:spcPts val="0"/>
                  </a:spcAft>
                  <a:defRPr/>
                </a:pPr>
                <a:r>
                  <a:rPr lang="zh-CN" altLang="en-US" sz="1500" dirty="0">
                    <a:solidFill>
                      <a:schemeClr val="bg1"/>
                    </a:solidFill>
                    <a:latin typeface="+mj-lt"/>
                    <a:ea typeface="+mj-ea"/>
                    <a:cs typeface="+mj-cs"/>
                  </a:rPr>
                  <a:t>样式</a:t>
                </a:r>
                <a:endParaRPr lang="zh-CN" altLang="en-US" sz="1500" dirty="0">
                  <a:solidFill>
                    <a:schemeClr val="bg1"/>
                  </a:solidFill>
                  <a:latin typeface="+mj-lt"/>
                  <a:ea typeface="+mj-ea"/>
                  <a:cs typeface="+mj-cs"/>
                </a:endParaRPr>
              </a:p>
            </p:txBody>
          </p:sp>
          <p:sp>
            <p:nvSpPr>
              <p:cNvPr id="18" name="文本框 17"/>
              <p:cNvSpPr txBox="1"/>
              <p:nvPr>
                <p:custDataLst>
                  <p:tags r:id="rId20"/>
                </p:custDataLst>
              </p:nvPr>
            </p:nvSpPr>
            <p:spPr>
              <a:xfrm>
                <a:off x="6990478" y="4252913"/>
                <a:ext cx="639919" cy="584775"/>
              </a:xfrm>
              <a:prstGeom prst="rect">
                <a:avLst/>
              </a:prstGeom>
              <a:noFill/>
            </p:spPr>
            <p:txBody>
              <a:bodyPr wrap="square">
                <a:normAutofit/>
              </a:bodyPr>
              <a:p>
                <a:pPr algn="ctr" eaLnBrk="1" hangingPunct="1">
                  <a:spcBef>
                    <a:spcPts val="0"/>
                  </a:spcBef>
                  <a:spcAft>
                    <a:spcPts val="0"/>
                  </a:spcAft>
                  <a:defRPr/>
                </a:pPr>
                <a:r>
                  <a:rPr lang="en-US" altLang="zh-CN" sz="2400" dirty="0">
                    <a:solidFill>
                      <a:schemeClr val="tx1">
                        <a:lumMod val="65000"/>
                        <a:lumOff val="35000"/>
                      </a:schemeClr>
                    </a:solidFill>
                    <a:latin typeface="+mn-lt"/>
                    <a:ea typeface="+mn-ea"/>
                  </a:rPr>
                  <a:t>05</a:t>
                </a:r>
                <a:endParaRPr lang="zh-CN" altLang="en-US" sz="2400" dirty="0">
                  <a:solidFill>
                    <a:schemeClr val="tx1">
                      <a:lumMod val="65000"/>
                      <a:lumOff val="35000"/>
                    </a:schemeClr>
                  </a:solidFill>
                  <a:latin typeface="+mn-lt"/>
                  <a:ea typeface="+mn-ea"/>
                </a:endParaRPr>
              </a:p>
            </p:txBody>
          </p:sp>
          <p:sp>
            <p:nvSpPr>
              <p:cNvPr id="19" name="文本框 18"/>
              <p:cNvSpPr txBox="1"/>
              <p:nvPr>
                <p:custDataLst>
                  <p:tags r:id="rId21"/>
                </p:custDataLst>
              </p:nvPr>
            </p:nvSpPr>
            <p:spPr>
              <a:xfrm>
                <a:off x="6500753" y="4938712"/>
                <a:ext cx="1620957" cy="1195387"/>
              </a:xfrm>
              <a:prstGeom prst="rect">
                <a:avLst/>
              </a:prstGeom>
              <a:noFill/>
            </p:spPr>
            <p:txBody>
              <a:bodyPr wrap="square">
                <a:normAutofit/>
              </a:bodyPr>
              <a:p>
                <a:pPr algn="ctr" eaLnBrk="1" hangingPunct="1">
                  <a:spcBef>
                    <a:spcPts val="0"/>
                  </a:spcBef>
                  <a:spcAft>
                    <a:spcPts val="0"/>
                  </a:spcAft>
                  <a:defRPr/>
                </a:pPr>
                <a:r>
                  <a:rPr lang="en-US" altLang="zh-CN" sz="1500" dirty="0">
                    <a:latin typeface="+mn-lt"/>
                    <a:ea typeface="+mn-ea"/>
                  </a:rPr>
                  <a:t>font-style:normal;/italic; </a:t>
                </a:r>
                <a:endParaRPr lang="en-US" altLang="zh-CN" sz="1500" dirty="0">
                  <a:latin typeface="+mn-lt"/>
                  <a:ea typeface="+mn-ea"/>
                </a:endParaRP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1.</a:t>
            </a:r>
            <a:r>
              <a:rPr lang="zh-CN" sz="3200" b="1">
                <a:solidFill>
                  <a:srgbClr val="2C7FC2"/>
                </a:solidFill>
                <a:latin typeface="微软雅黑" panose="020B0503020204020204" charset="-122"/>
                <a:ea typeface="微软雅黑" panose="020B0503020204020204" charset="-122"/>
                <a:cs typeface="+mn-cs"/>
                <a:sym typeface="+mn-ea"/>
              </a:rPr>
              <a:t>文字属性</a:t>
            </a:r>
            <a:endParaRPr 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1217295" y="1202690"/>
            <a:ext cx="9630410" cy="4521835"/>
          </a:xfrm>
          <a:prstGeom prst="rect">
            <a:avLst/>
          </a:prstGeom>
          <a:noFill/>
        </p:spPr>
        <p:txBody>
          <a:bodyPr wrap="square" rtlCol="0" anchor="t">
            <a:spAutoFit/>
          </a:bodyPr>
          <a:p>
            <a:pPr marL="342900" indent="-342900" algn="l">
              <a:lnSpc>
                <a:spcPct val="120000"/>
              </a:lnSpc>
              <a:spcBef>
                <a:spcPts val="0"/>
              </a:spcBef>
              <a:spcAft>
                <a:spcPts val="0"/>
              </a:spcAft>
              <a:buFont typeface="Wingdings" panose="05000000000000000000" charset="0"/>
              <a:buChar char="Ø"/>
            </a:pPr>
            <a:r>
              <a:rPr lang="zh-CN" sz="2400">
                <a:solidFill>
                  <a:srgbClr val="2C7FC2"/>
                </a:solidFill>
                <a:latin typeface="微软雅黑" panose="020B0503020204020204" charset="-122"/>
                <a:ea typeface="微软雅黑" panose="020B0503020204020204" charset="-122"/>
                <a:sym typeface="+mn-ea"/>
              </a:rPr>
              <a:t>字体颜色：color：red；</a:t>
            </a:r>
            <a:r>
              <a:rPr lang="zh-CN" sz="2400">
                <a:solidFill>
                  <a:srgbClr val="2C7FC2"/>
                </a:solidFill>
                <a:latin typeface="微软雅黑" panose="020B0503020204020204" charset="-122"/>
                <a:ea typeface="微软雅黑" panose="020B0503020204020204" charset="-122"/>
                <a:sym typeface="+mn-ea"/>
              </a:rPr>
              <a:t>#ff0(#ffff00)</a:t>
            </a:r>
            <a:endParaRPr lang="zh-CN" sz="2400">
              <a:solidFill>
                <a:srgbClr val="2C7FC2"/>
              </a:solidFill>
              <a:latin typeface="微软雅黑" panose="020B0503020204020204" charset="-122"/>
              <a:ea typeface="微软雅黑" panose="020B0503020204020204" charset="-122"/>
              <a:sym typeface="+mn-ea"/>
            </a:endParaRPr>
          </a:p>
          <a:p>
            <a:pPr marL="342900" indent="-342900" algn="l">
              <a:lnSpc>
                <a:spcPct val="120000"/>
              </a:lnSpc>
              <a:spcBef>
                <a:spcPts val="0"/>
              </a:spcBef>
              <a:spcAft>
                <a:spcPts val="0"/>
              </a:spcAft>
              <a:buFont typeface="Wingdings" panose="05000000000000000000" charset="0"/>
              <a:buChar char="Ø"/>
            </a:pPr>
            <a:r>
              <a:rPr lang="zh-CN" sz="2400">
                <a:solidFill>
                  <a:srgbClr val="2C7FC2"/>
                </a:solidFill>
                <a:latin typeface="微软雅黑" panose="020B0503020204020204" charset="-122"/>
                <a:ea typeface="微软雅黑" panose="020B0503020204020204" charset="-122"/>
                <a:sym typeface="+mn-ea"/>
              </a:rPr>
              <a:t>文字大小：font-size：12px  / xx-small...... /smaller/larger/百分比/em</a:t>
            </a:r>
            <a:endParaRPr lang="zh-CN" sz="2400">
              <a:solidFill>
                <a:srgbClr val="2C7FC2"/>
              </a:solidFill>
              <a:latin typeface="微软雅黑" panose="020B0503020204020204" charset="-122"/>
              <a:ea typeface="微软雅黑" panose="020B0503020204020204" charset="-122"/>
              <a:sym typeface="+mn-ea"/>
            </a:endParaRPr>
          </a:p>
          <a:p>
            <a:pPr marL="342900" indent="-342900" algn="l">
              <a:lnSpc>
                <a:spcPct val="120000"/>
              </a:lnSpc>
              <a:spcBef>
                <a:spcPts val="0"/>
              </a:spcBef>
              <a:spcAft>
                <a:spcPts val="0"/>
              </a:spcAft>
              <a:buFont typeface="Wingdings" panose="05000000000000000000" charset="0"/>
              <a:buChar char="Ø"/>
            </a:pPr>
            <a:r>
              <a:rPr lang="zh-CN" sz="2400">
                <a:solidFill>
                  <a:srgbClr val="2C7FC2"/>
                </a:solidFill>
                <a:latin typeface="微软雅黑" panose="020B0503020204020204" charset="-122"/>
                <a:ea typeface="微软雅黑" panose="020B0503020204020204" charset="-122"/>
                <a:sym typeface="+mn-ea"/>
              </a:rPr>
              <a:t>字体：font-family：Arial，”Times New Roman”，”宋体”,”黑体”“微软雅黑”；</a:t>
            </a:r>
            <a:r>
              <a:rPr lang="zh-CN" sz="2400">
                <a:solidFill>
                  <a:srgbClr val="2C7FC2"/>
                </a:solidFill>
                <a:latin typeface="微软雅黑" panose="020B0503020204020204" charset="-122"/>
                <a:ea typeface="微软雅黑" panose="020B0503020204020204" charset="-122"/>
                <a:sym typeface="+mn-ea"/>
              </a:rPr>
              <a:t>字体名称。按优先顺序排列。以逗号隔开。如果字体名称包含空格或中文，则应使用引号括起 .</a:t>
            </a:r>
            <a:endParaRPr lang="zh-CN" sz="2400">
              <a:solidFill>
                <a:srgbClr val="2C7FC2"/>
              </a:solidFill>
              <a:latin typeface="微软雅黑" panose="020B0503020204020204" charset="-122"/>
              <a:ea typeface="微软雅黑" panose="020B0503020204020204" charset="-122"/>
              <a:sym typeface="+mn-ea"/>
            </a:endParaRPr>
          </a:p>
          <a:p>
            <a:pPr marL="342900" indent="-342900" algn="l">
              <a:lnSpc>
                <a:spcPct val="120000"/>
              </a:lnSpc>
              <a:spcBef>
                <a:spcPts val="0"/>
              </a:spcBef>
              <a:spcAft>
                <a:spcPts val="0"/>
              </a:spcAft>
              <a:buFont typeface="Wingdings" panose="05000000000000000000" charset="0"/>
              <a:buChar char="Ø"/>
            </a:pPr>
            <a:r>
              <a:rPr lang="zh-CN" sz="2400">
                <a:solidFill>
                  <a:srgbClr val="2C7FC2"/>
                </a:solidFill>
                <a:latin typeface="微软雅黑" panose="020B0503020204020204" charset="-122"/>
                <a:ea typeface="微软雅黑" panose="020B0503020204020204" charset="-122"/>
                <a:sym typeface="+mn-ea"/>
              </a:rPr>
              <a:t>字体加粗：font-weight：normal</a:t>
            </a:r>
            <a:r>
              <a:rPr lang="zh-CN" sz="2400">
                <a:solidFill>
                  <a:srgbClr val="2C7FC2"/>
                </a:solidFill>
                <a:latin typeface="微软雅黑" panose="020B0503020204020204" charset="-122"/>
                <a:ea typeface="微软雅黑" panose="020B0503020204020204" charset="-122"/>
                <a:sym typeface="+mn-ea"/>
              </a:rPr>
              <a:t>正常的字体。相当于数字值400 </a:t>
            </a:r>
            <a:r>
              <a:rPr lang="zh-CN" sz="2400">
                <a:solidFill>
                  <a:srgbClr val="2C7FC2"/>
                </a:solidFill>
                <a:latin typeface="微软雅黑" panose="020B0503020204020204" charset="-122"/>
                <a:ea typeface="微软雅黑" panose="020B0503020204020204" charset="-122"/>
                <a:sym typeface="+mn-ea"/>
              </a:rPr>
              <a:t>100......600......900</a:t>
            </a:r>
            <a:endParaRPr lang="zh-CN" sz="2400">
              <a:solidFill>
                <a:srgbClr val="2C7FC2"/>
              </a:solidFill>
              <a:latin typeface="微软雅黑" panose="020B0503020204020204" charset="-122"/>
              <a:ea typeface="微软雅黑" panose="020B0503020204020204" charset="-122"/>
              <a:sym typeface="+mn-ea"/>
            </a:endParaRPr>
          </a:p>
          <a:p>
            <a:pPr marL="342900" lvl="2" indent="-342900" algn="l">
              <a:lnSpc>
                <a:spcPct val="120000"/>
              </a:lnSpc>
              <a:spcBef>
                <a:spcPts val="0"/>
              </a:spcBef>
              <a:spcAft>
                <a:spcPts val="0"/>
              </a:spcAft>
              <a:buFont typeface="Wingdings" panose="05000000000000000000" charset="0"/>
              <a:buChar char="Ø"/>
            </a:pPr>
            <a:r>
              <a:rPr lang="zh-CN" sz="2400">
                <a:solidFill>
                  <a:srgbClr val="2C7FC2"/>
                </a:solidFill>
                <a:latin typeface="微软雅黑" panose="020B0503020204020204" charset="-122"/>
                <a:ea typeface="微软雅黑" panose="020B0503020204020204" charset="-122"/>
                <a:sym typeface="+mn-ea"/>
              </a:rPr>
              <a:t>bold:</a:t>
            </a:r>
            <a:r>
              <a:rPr lang="zh-CN" sz="2400">
                <a:solidFill>
                  <a:srgbClr val="2C7FC2"/>
                </a:solidFill>
                <a:latin typeface="微软雅黑" panose="020B0503020204020204" charset="-122"/>
                <a:ea typeface="微软雅黑" panose="020B0503020204020204" charset="-122"/>
                <a:sym typeface="+mn-ea"/>
              </a:rPr>
              <a:t>粗体。相当于数字值700</a:t>
            </a:r>
            <a:r>
              <a:rPr lang="zh-CN" sz="2400">
                <a:solidFill>
                  <a:srgbClr val="2C7FC2"/>
                </a:solidFill>
                <a:latin typeface="微软雅黑" panose="020B0503020204020204" charset="-122"/>
                <a:ea typeface="微软雅黑" panose="020B0503020204020204" charset="-122"/>
                <a:sym typeface="+mn-ea"/>
              </a:rPr>
              <a:t>；</a:t>
            </a:r>
            <a:endParaRPr lang="zh-CN" sz="2400">
              <a:solidFill>
                <a:srgbClr val="2C7FC2"/>
              </a:solidFill>
              <a:latin typeface="微软雅黑" panose="020B0503020204020204" charset="-122"/>
              <a:ea typeface="微软雅黑" panose="020B0503020204020204" charset="-122"/>
              <a:sym typeface="+mn-ea"/>
            </a:endParaRPr>
          </a:p>
          <a:p>
            <a:pPr marL="342900" indent="-342900" algn="l">
              <a:lnSpc>
                <a:spcPct val="120000"/>
              </a:lnSpc>
              <a:spcBef>
                <a:spcPts val="0"/>
              </a:spcBef>
              <a:spcAft>
                <a:spcPts val="0"/>
              </a:spcAft>
              <a:buFont typeface="Wingdings" panose="05000000000000000000" charset="0"/>
              <a:buChar char="Ø"/>
            </a:pPr>
            <a:r>
              <a:rPr lang="zh-CN" sz="2400">
                <a:solidFill>
                  <a:srgbClr val="2C7FC2"/>
                </a:solidFill>
                <a:latin typeface="微软雅黑" panose="020B0503020204020204" charset="-122"/>
                <a:ea typeface="微软雅黑" panose="020B0503020204020204" charset="-122"/>
                <a:sym typeface="+mn-ea"/>
              </a:rPr>
              <a:t>字体样式：font-style：normal/italic</a:t>
            </a:r>
            <a:endParaRPr lang="zh-CN" sz="2400">
              <a:solidFill>
                <a:srgbClr val="2C7FC2"/>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1.</a:t>
            </a:r>
            <a:r>
              <a:rPr lang="zh-CN" sz="3200" b="1">
                <a:solidFill>
                  <a:srgbClr val="2C7FC2"/>
                </a:solidFill>
                <a:latin typeface="微软雅黑" panose="020B0503020204020204" charset="-122"/>
                <a:ea typeface="微软雅黑" panose="020B0503020204020204" charset="-122"/>
                <a:cs typeface="+mn-cs"/>
                <a:sym typeface="+mn-ea"/>
              </a:rPr>
              <a:t>文字属性</a:t>
            </a:r>
            <a:endParaRPr 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pic>
        <p:nvPicPr>
          <p:cNvPr id="5" name="内容占位符 3"/>
          <p:cNvPicPr>
            <a:picLocks noChangeAspect="1"/>
          </p:cNvPicPr>
          <p:nvPr/>
        </p:nvPicPr>
        <p:blipFill>
          <a:blip r:embed="rId2"/>
          <a:stretch>
            <a:fillRect/>
          </a:stretch>
        </p:blipFill>
        <p:spPr>
          <a:xfrm>
            <a:off x="3863975" y="1350010"/>
            <a:ext cx="7858760" cy="4890135"/>
          </a:xfrm>
          <a:prstGeom prst="rect">
            <a:avLst/>
          </a:prstGeom>
        </p:spPr>
      </p:pic>
      <p:sp>
        <p:nvSpPr>
          <p:cNvPr id="6" name="文本框 5"/>
          <p:cNvSpPr txBox="1"/>
          <p:nvPr/>
        </p:nvSpPr>
        <p:spPr>
          <a:xfrm>
            <a:off x="1033780" y="1350010"/>
            <a:ext cx="3533140" cy="521970"/>
          </a:xfrm>
          <a:prstGeom prst="rect">
            <a:avLst/>
          </a:prstGeom>
          <a:noFill/>
        </p:spPr>
        <p:txBody>
          <a:bodyPr wrap="square" rtlCol="0">
            <a:spAutoFit/>
          </a:bodyPr>
          <a:p>
            <a:r>
              <a:rPr lang="zh-CN" altLang="en-US" sz="2800">
                <a:solidFill>
                  <a:schemeClr val="accent1">
                    <a:lumMod val="75000"/>
                  </a:schemeClr>
                </a:solidFill>
              </a:rPr>
              <a:t>文字属性的简写</a:t>
            </a:r>
            <a:endParaRPr lang="zh-CN" altLang="en-US" sz="2800">
              <a:solidFill>
                <a:schemeClr val="accent1">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2</a:t>
            </a:r>
            <a:r>
              <a:rPr lang="en-US" altLang="zh-CN" sz="3200" b="1">
                <a:solidFill>
                  <a:srgbClr val="2C7FC2"/>
                </a:solidFill>
                <a:latin typeface="微软雅黑" panose="020B0503020204020204" charset="-122"/>
                <a:ea typeface="微软雅黑" panose="020B0503020204020204" charset="-122"/>
                <a:cs typeface="+mn-cs"/>
                <a:sym typeface="+mn-ea"/>
              </a:rPr>
              <a:t>.</a:t>
            </a:r>
            <a:r>
              <a:rPr lang="zh-CN" altLang="en-US" sz="3200" b="1">
                <a:solidFill>
                  <a:srgbClr val="2C7FC2"/>
                </a:solidFill>
                <a:latin typeface="微软雅黑" panose="020B0503020204020204" charset="-122"/>
                <a:ea typeface="微软雅黑" panose="020B0503020204020204" charset="-122"/>
                <a:cs typeface="+mn-cs"/>
                <a:sym typeface="+mn-ea"/>
              </a:rPr>
              <a:t>段落</a:t>
            </a:r>
            <a:r>
              <a:rPr lang="zh-CN" sz="3200" b="1">
                <a:solidFill>
                  <a:srgbClr val="2C7FC2"/>
                </a:solidFill>
                <a:latin typeface="微软雅黑" panose="020B0503020204020204" charset="-122"/>
                <a:ea typeface="微软雅黑" panose="020B0503020204020204" charset="-122"/>
                <a:cs typeface="+mn-cs"/>
                <a:sym typeface="+mn-ea"/>
              </a:rPr>
              <a:t>属性</a:t>
            </a:r>
            <a:endParaRPr 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6" name="文本框 5"/>
          <p:cNvSpPr txBox="1"/>
          <p:nvPr/>
        </p:nvSpPr>
        <p:spPr>
          <a:xfrm>
            <a:off x="843280" y="1433195"/>
            <a:ext cx="10377170" cy="4184650"/>
          </a:xfrm>
          <a:prstGeom prst="rect">
            <a:avLst/>
          </a:prstGeom>
          <a:noFill/>
        </p:spPr>
        <p:txBody>
          <a:bodyPr wrap="square" rtlCol="0">
            <a:spAutoFit/>
          </a:bodyPr>
          <a:p>
            <a:pPr>
              <a:lnSpc>
                <a:spcPct val="150000"/>
              </a:lnSpc>
            </a:pPr>
            <a:r>
              <a:rPr lang="zh-CN" altLang="en-US" sz="2800">
                <a:solidFill>
                  <a:schemeClr val="accent1">
                    <a:lumMod val="75000"/>
                  </a:schemeClr>
                </a:solidFill>
                <a:sym typeface="+mn-ea"/>
              </a:rPr>
              <a:t>文字修饰：text-decoration：</a:t>
            </a:r>
            <a:r>
              <a:rPr lang="zh-CN" altLang="en-US" sz="2800">
                <a:solidFill>
                  <a:schemeClr val="accent1">
                    <a:lumMod val="75000"/>
                  </a:schemeClr>
                </a:solidFill>
                <a:sym typeface="+mn-ea"/>
              </a:rPr>
              <a:t>none;/underline</a:t>
            </a:r>
            <a:endParaRPr lang="zh-CN" altLang="en-US" sz="2800">
              <a:solidFill>
                <a:schemeClr val="accent1">
                  <a:lumMod val="75000"/>
                </a:schemeClr>
              </a:solidFill>
              <a:sym typeface="+mn-ea"/>
            </a:endParaRPr>
          </a:p>
          <a:p>
            <a:pPr>
              <a:lnSpc>
                <a:spcPct val="150000"/>
              </a:lnSpc>
            </a:pPr>
            <a:r>
              <a:rPr lang="zh-CN" altLang="en-US" sz="2800">
                <a:solidFill>
                  <a:schemeClr val="accent1">
                    <a:lumMod val="75000"/>
                  </a:schemeClr>
                </a:solidFill>
                <a:sym typeface="+mn-ea"/>
              </a:rPr>
              <a:t>水平对齐：text-align:left;/center;/right/justify（两端对齐）; </a:t>
            </a:r>
            <a:endParaRPr lang="zh-CN" altLang="en-US" sz="2800">
              <a:solidFill>
                <a:schemeClr val="accent1">
                  <a:lumMod val="75000"/>
                </a:schemeClr>
              </a:solidFill>
            </a:endParaRPr>
          </a:p>
          <a:p>
            <a:pPr>
              <a:lnSpc>
                <a:spcPct val="150000"/>
              </a:lnSpc>
            </a:pPr>
            <a:r>
              <a:rPr lang="zh-CN" altLang="en-US" sz="2800">
                <a:solidFill>
                  <a:schemeClr val="accent1">
                    <a:lumMod val="75000"/>
                  </a:schemeClr>
                </a:solidFill>
                <a:sym typeface="+mn-ea"/>
              </a:rPr>
              <a:t>文本缩进：text-indent : 2em/24px/百分比 ;（首行缩进） 可以是负值</a:t>
            </a:r>
            <a:endParaRPr lang="zh-CN" altLang="en-US" sz="2800">
              <a:solidFill>
                <a:schemeClr val="accent1">
                  <a:lumMod val="75000"/>
                </a:schemeClr>
              </a:solidFill>
            </a:endParaRPr>
          </a:p>
          <a:p>
            <a:pPr>
              <a:lnSpc>
                <a:spcPct val="150000"/>
              </a:lnSpc>
            </a:pPr>
            <a:r>
              <a:rPr lang="zh-CN" altLang="en-US" sz="2800">
                <a:solidFill>
                  <a:schemeClr val="accent1">
                    <a:lumMod val="75000"/>
                  </a:schemeClr>
                </a:solidFill>
                <a:sym typeface="+mn-ea"/>
              </a:rPr>
              <a:t>行高：line-height:1.5/50%/30px;  不可以设置负值</a:t>
            </a:r>
            <a:endParaRPr lang="zh-CN" altLang="en-US" sz="2800">
              <a:solidFill>
                <a:schemeClr val="accent1">
                  <a:lumMod val="75000"/>
                </a:schemeClr>
              </a:solidFill>
            </a:endParaRPr>
          </a:p>
          <a:p>
            <a:endParaRPr lang="zh-CN" altLang="en-US" sz="2800" dirty="0">
              <a:solidFill>
                <a:schemeClr val="tx1"/>
              </a:solidFill>
              <a:latin typeface="+mn-lt"/>
              <a:ea typeface="+mn-ea"/>
            </a:endParaRPr>
          </a:p>
          <a:p>
            <a:endParaRPr lang="zh-CN" altLang="en-US" sz="2800">
              <a:solidFill>
                <a:schemeClr val="accent1">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2</a:t>
            </a:r>
            <a:r>
              <a:rPr lang="en-US" altLang="zh-CN" sz="3200" b="1">
                <a:solidFill>
                  <a:srgbClr val="2C7FC2"/>
                </a:solidFill>
                <a:latin typeface="微软雅黑" panose="020B0503020204020204" charset="-122"/>
                <a:ea typeface="微软雅黑" panose="020B0503020204020204" charset="-122"/>
                <a:cs typeface="+mn-cs"/>
                <a:sym typeface="+mn-ea"/>
              </a:rPr>
              <a:t>.</a:t>
            </a:r>
            <a:r>
              <a:rPr lang="zh-CN" altLang="en-US" sz="3200" b="1">
                <a:solidFill>
                  <a:srgbClr val="2C7FC2"/>
                </a:solidFill>
                <a:latin typeface="微软雅黑" panose="020B0503020204020204" charset="-122"/>
                <a:ea typeface="微软雅黑" panose="020B0503020204020204" charset="-122"/>
                <a:cs typeface="+mn-cs"/>
                <a:sym typeface="+mn-ea"/>
              </a:rPr>
              <a:t>段落</a:t>
            </a:r>
            <a:r>
              <a:rPr lang="zh-CN" sz="3200" b="1">
                <a:solidFill>
                  <a:srgbClr val="2C7FC2"/>
                </a:solidFill>
                <a:latin typeface="微软雅黑" panose="020B0503020204020204" charset="-122"/>
                <a:ea typeface="微软雅黑" panose="020B0503020204020204" charset="-122"/>
                <a:cs typeface="+mn-cs"/>
                <a:sym typeface="+mn-ea"/>
              </a:rPr>
              <a:t>属性</a:t>
            </a:r>
            <a:endParaRPr 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6" name="文本框 5"/>
          <p:cNvSpPr txBox="1"/>
          <p:nvPr/>
        </p:nvSpPr>
        <p:spPr>
          <a:xfrm>
            <a:off x="843280" y="1433195"/>
            <a:ext cx="10377170" cy="4831080"/>
          </a:xfrm>
          <a:prstGeom prst="rect">
            <a:avLst/>
          </a:prstGeom>
          <a:noFill/>
        </p:spPr>
        <p:txBody>
          <a:bodyPr wrap="square" rtlCol="0">
            <a:spAutoFit/>
          </a:bodyPr>
          <a:p>
            <a:pPr marL="0" algn="l">
              <a:lnSpc>
                <a:spcPct val="150000"/>
              </a:lnSpc>
              <a:buNone/>
            </a:pPr>
            <a:r>
              <a:rPr lang="zh-CN" altLang="en-US" sz="2800">
                <a:solidFill>
                  <a:schemeClr val="accent1">
                    <a:lumMod val="75000"/>
                  </a:schemeClr>
                </a:solidFill>
                <a:sym typeface="+mn-ea"/>
              </a:rPr>
              <a:t>    单词间距：word-spacing:normal /20px</a:t>
            </a:r>
            <a:r>
              <a:rPr lang="zh-CN" altLang="en-US" sz="2800">
                <a:solidFill>
                  <a:schemeClr val="accent1">
                    <a:lumMod val="75000"/>
                  </a:schemeClr>
                </a:solidFill>
                <a:sym typeface="+mn-ea"/>
              </a:rPr>
              <a:t>;  可以负值</a:t>
            </a:r>
            <a:endParaRPr lang="zh-CN" altLang="en-US" sz="2800">
              <a:solidFill>
                <a:schemeClr val="accent1">
                  <a:lumMod val="75000"/>
                </a:schemeClr>
              </a:solidFill>
              <a:latin typeface="+mn-lt"/>
              <a:ea typeface="+mn-ea"/>
              <a:sym typeface="+mn-ea"/>
            </a:endParaRPr>
          </a:p>
          <a:p>
            <a:pPr marL="0" algn="l">
              <a:lnSpc>
                <a:spcPct val="150000"/>
              </a:lnSpc>
              <a:buNone/>
            </a:pPr>
            <a:r>
              <a:rPr lang="zh-CN" altLang="en-US" sz="2800">
                <a:solidFill>
                  <a:schemeClr val="accent1">
                    <a:lumMod val="75000"/>
                  </a:schemeClr>
                </a:solidFill>
                <a:sym typeface="+mn-ea"/>
              </a:rPr>
              <a:t>    字符间距：letter-spacing:normal/20px;  可以负值</a:t>
            </a:r>
            <a:endParaRPr lang="zh-CN" altLang="en-US" sz="2800">
              <a:solidFill>
                <a:schemeClr val="accent1">
                  <a:lumMod val="75000"/>
                </a:schemeClr>
              </a:solidFill>
              <a:latin typeface="+mn-lt"/>
              <a:ea typeface="+mn-ea"/>
              <a:sym typeface="+mn-ea"/>
            </a:endParaRPr>
          </a:p>
          <a:p>
            <a:pPr marL="0" algn="l">
              <a:lnSpc>
                <a:spcPct val="150000"/>
              </a:lnSpc>
              <a:buNone/>
            </a:pPr>
            <a:r>
              <a:rPr lang="zh-CN" altLang="en-US" sz="2800">
                <a:solidFill>
                  <a:schemeClr val="accent1">
                    <a:lumMod val="75000"/>
                  </a:schemeClr>
                </a:solidFill>
                <a:sym typeface="+mn-ea"/>
              </a:rPr>
              <a:t>    垂直对齐：vertical-align:sub/super/top/middle/bottom  图片、表单元素</a:t>
            </a:r>
            <a:endParaRPr lang="zh-CN" altLang="en-US" sz="2800">
              <a:solidFill>
                <a:schemeClr val="accent1">
                  <a:lumMod val="75000"/>
                </a:schemeClr>
              </a:solidFill>
              <a:latin typeface="+mn-lt"/>
              <a:ea typeface="+mn-ea"/>
              <a:sym typeface="+mn-ea"/>
            </a:endParaRPr>
          </a:p>
          <a:p>
            <a:pPr marL="0" algn="l">
              <a:lnSpc>
                <a:spcPct val="150000"/>
              </a:lnSpc>
              <a:buNone/>
            </a:pPr>
            <a:r>
              <a:rPr lang="zh-CN" altLang="en-US" sz="2800">
                <a:solidFill>
                  <a:schemeClr val="accent1">
                    <a:lumMod val="75000"/>
                  </a:schemeClr>
                </a:solidFill>
                <a:sym typeface="+mn-ea"/>
              </a:rPr>
              <a:t>    大小写转换：text-transform:none/capitalize/uppercase/lowercase</a:t>
            </a:r>
            <a:endParaRPr lang="zh-CN" altLang="en-US" sz="2800">
              <a:solidFill>
                <a:schemeClr val="accent1">
                  <a:lumMod val="75000"/>
                </a:schemeClr>
              </a:solidFill>
              <a:latin typeface="+mn-lt"/>
              <a:ea typeface="+mn-ea"/>
              <a:sym typeface="+mn-ea"/>
            </a:endParaRPr>
          </a:p>
          <a:p>
            <a:pPr>
              <a:lnSpc>
                <a:spcPct val="150000"/>
              </a:lnSpc>
            </a:pPr>
            <a:endParaRPr lang="zh-CN" altLang="en-US" sz="2800">
              <a:solidFill>
                <a:schemeClr val="accent1">
                  <a:lumMod val="75000"/>
                </a:schemeClr>
              </a:solidFill>
            </a:endParaRPr>
          </a:p>
          <a:p>
            <a:endParaRPr lang="zh-CN" altLang="en-US" sz="2800" dirty="0">
              <a:solidFill>
                <a:schemeClr val="tx1"/>
              </a:solidFill>
              <a:latin typeface="+mn-lt"/>
              <a:ea typeface="+mn-ea"/>
            </a:endParaRPr>
          </a:p>
          <a:p>
            <a:endParaRPr lang="zh-CN" altLang="en-US" sz="2800">
              <a:solidFill>
                <a:schemeClr val="accent1">
                  <a:lumMod val="75000"/>
                </a:schemeClr>
              </a:solidFill>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2_1"/>
  <p:tag name="KSO_WM_UNIT_TYPE" val="l_h_f"/>
  <p:tag name="KSO_WM_UNIT_INDEX" val="1_2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a"/>
  <p:tag name="KSO_WM_UNIT_INDEX" val="1_2_1"/>
  <p:tag name="KSO_WM_UNIT_ID" val="custom160474_24*l_h_a*1_2_1"/>
  <p:tag name="KSO_WM_UNIT_CLEAR" val="1"/>
  <p:tag name="KSO_WM_UNIT_LAYERLEVEL" val="1_1_1"/>
  <p:tag name="KSO_WM_UNIT_VALUE" val="36"/>
  <p:tag name="KSO_WM_UNIT_HIGHLIGHT" val="0"/>
  <p:tag name="KSO_WM_UNIT_COMPATIBLE" val="0"/>
  <p:tag name="KSO_WM_UNIT_PRESET_TEXT_INDEX" val="3"/>
  <p:tag name="KSO_WM_DIAGRAM_GROUP_CODE" val="l1-3"/>
  <p:tag name="KSO_WM_UNIT_PRESET_TEXT_LEN" val="5"/>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2"/>
  <p:tag name="KSO_WM_UNIT_ID" val="custom160474_24*l_i*1_2"/>
  <p:tag name="KSO_WM_UNIT_CLEAR" val="1"/>
  <p:tag name="KSO_WM_UNIT_LAYERLEVEL" val="1_1"/>
  <p:tag name="KSO_WM_DIAGRAM_GROUP_CODE" val="l1-3"/>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f"/>
  <p:tag name="KSO_WM_UNIT_INDEX" val="1_2_1"/>
  <p:tag name="KSO_WM_UNIT_ID" val="custom160474_24*l_h_f*1_2_1"/>
  <p:tag name="KSO_WM_UNIT_CLEAR" val="1"/>
  <p:tag name="KSO_WM_UNIT_LAYERLEVEL" val="1_1_1"/>
  <p:tag name="KSO_WM_UNIT_VALUE" val="15"/>
  <p:tag name="KSO_WM_UNIT_HIGHLIGHT" val="0"/>
  <p:tag name="KSO_WM_UNIT_COMPATIBLE" val="0"/>
  <p:tag name="KSO_WM_UNIT_PRESET_TEXT_INDEX" val="3"/>
  <p:tag name="KSO_WM_DIAGRAM_GROUP_CODE" val="l1-3"/>
  <p:tag name="KSO_WM_UNIT_PRESET_TEXT_LEN" val="17"/>
</p:tagLst>
</file>

<file path=ppt/tags/tag13.xml><?xml version="1.0" encoding="utf-8"?>
<p:tagLst xmlns:p="http://schemas.openxmlformats.org/presentationml/2006/main">
  <p:tag name="KSO_WM_TAG_VERSION" val="1.0"/>
  <p:tag name="KSO_WM_BEAUTIFY_FLAG" val="#wm#"/>
  <p:tag name="KSO_WM_UNIT_TYPE" val="i"/>
  <p:tag name="KSO_WM_UNIT_ID" val="custom160474_24*i*14"/>
  <p:tag name="KSO_WM_TEMPLATE_CATEGORY" val="custom"/>
  <p:tag name="KSO_WM_TEMPLATE_INDEX" val="160474"/>
  <p:tag name="KSO_WM_UNIT_INDEX" val="14"/>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a"/>
  <p:tag name="KSO_WM_UNIT_INDEX" val="1_3_1"/>
  <p:tag name="KSO_WM_UNIT_ID" val="custom160474_24*l_h_a*1_3_1"/>
  <p:tag name="KSO_WM_UNIT_CLEAR" val="1"/>
  <p:tag name="KSO_WM_UNIT_LAYERLEVEL" val="1_1_1"/>
  <p:tag name="KSO_WM_UNIT_VALUE" val="36"/>
  <p:tag name="KSO_WM_UNIT_HIGHLIGHT" val="0"/>
  <p:tag name="KSO_WM_UNIT_COMPATIBLE" val="0"/>
  <p:tag name="KSO_WM_UNIT_PRESET_TEXT_INDEX" val="3"/>
  <p:tag name="KSO_WM_DIAGRAM_GROUP_CODE" val="l1-3"/>
  <p:tag name="KSO_WM_UNIT_PRESET_TEXT_LEN" val="5"/>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3"/>
  <p:tag name="KSO_WM_UNIT_ID" val="custom160474_24*l_i*1_3"/>
  <p:tag name="KSO_WM_UNIT_CLEAR" val="1"/>
  <p:tag name="KSO_WM_UNIT_LAYERLEVEL" val="1_1"/>
  <p:tag name="KSO_WM_DIAGRAM_GROUP_CODE" val="l1-3"/>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f"/>
  <p:tag name="KSO_WM_UNIT_INDEX" val="1_3_1"/>
  <p:tag name="KSO_WM_UNIT_ID" val="custom160474_24*l_h_f*1_3_1"/>
  <p:tag name="KSO_WM_UNIT_CLEAR" val="1"/>
  <p:tag name="KSO_WM_UNIT_LAYERLEVEL" val="1_1_1"/>
  <p:tag name="KSO_WM_UNIT_VALUE" val="15"/>
  <p:tag name="KSO_WM_UNIT_HIGHLIGHT" val="0"/>
  <p:tag name="KSO_WM_UNIT_COMPATIBLE" val="0"/>
  <p:tag name="KSO_WM_UNIT_PRESET_TEXT_INDEX" val="3"/>
  <p:tag name="KSO_WM_DIAGRAM_GROUP_CODE" val="l1-3"/>
  <p:tag name="KSO_WM_UNIT_PRESET_TEXT_LEN" val="17"/>
</p:tagLst>
</file>

<file path=ppt/tags/tag17.xml><?xml version="1.0" encoding="utf-8"?>
<p:tagLst xmlns:p="http://schemas.openxmlformats.org/presentationml/2006/main">
  <p:tag name="KSO_WM_TAG_VERSION" val="1.0"/>
  <p:tag name="KSO_WM_BEAUTIFY_FLAG" val="#wm#"/>
  <p:tag name="KSO_WM_UNIT_TYPE" val="i"/>
  <p:tag name="KSO_WM_UNIT_ID" val="custom160474_24*i*21"/>
  <p:tag name="KSO_WM_TEMPLATE_CATEGORY" val="custom"/>
  <p:tag name="KSO_WM_TEMPLATE_INDEX" val="160474"/>
  <p:tag name="KSO_WM_UNIT_INDEX" val="2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a"/>
  <p:tag name="KSO_WM_UNIT_INDEX" val="1_4_1"/>
  <p:tag name="KSO_WM_UNIT_ID" val="custom160474_24*l_h_a*1_4_1"/>
  <p:tag name="KSO_WM_UNIT_CLEAR" val="1"/>
  <p:tag name="KSO_WM_UNIT_LAYERLEVEL" val="1_1_1"/>
  <p:tag name="KSO_WM_UNIT_VALUE" val="36"/>
  <p:tag name="KSO_WM_UNIT_HIGHLIGHT" val="0"/>
  <p:tag name="KSO_WM_UNIT_COMPATIBLE" val="0"/>
  <p:tag name="KSO_WM_UNIT_PRESET_TEXT_INDEX" val="3"/>
  <p:tag name="KSO_WM_DIAGRAM_GROUP_CODE" val="l1-3"/>
  <p:tag name="KSO_WM_UNIT_PRESET_TEXT_LEN" val="5"/>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4"/>
  <p:tag name="KSO_WM_UNIT_ID" val="custom160474_24*l_i*1_4"/>
  <p:tag name="KSO_WM_UNIT_CLEAR" val="1"/>
  <p:tag name="KSO_WM_UNIT_LAYERLEVEL" val="1_1"/>
  <p:tag name="KSO_WM_DIAGRAM_GROUP_CODE" val="l1-3"/>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3_1"/>
  <p:tag name="KSO_WM_UNIT_TYPE" val="l_h_f"/>
  <p:tag name="KSO_WM_UNIT_INDEX" val="1_3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f"/>
  <p:tag name="KSO_WM_UNIT_INDEX" val="1_4_1"/>
  <p:tag name="KSO_WM_UNIT_ID" val="custom160474_24*l_h_f*1_4_1"/>
  <p:tag name="KSO_WM_UNIT_CLEAR" val="1"/>
  <p:tag name="KSO_WM_UNIT_LAYERLEVEL" val="1_1_1"/>
  <p:tag name="KSO_WM_UNIT_VALUE" val="15"/>
  <p:tag name="KSO_WM_UNIT_HIGHLIGHT" val="0"/>
  <p:tag name="KSO_WM_UNIT_COMPATIBLE" val="0"/>
  <p:tag name="KSO_WM_UNIT_PRESET_TEXT_INDEX" val="3"/>
  <p:tag name="KSO_WM_DIAGRAM_GROUP_CODE" val="l1-3"/>
  <p:tag name="KSO_WM_UNIT_PRESET_TEXT_LEN" val="17"/>
</p:tagLst>
</file>

<file path=ppt/tags/tag21.xml><?xml version="1.0" encoding="utf-8"?>
<p:tagLst xmlns:p="http://schemas.openxmlformats.org/presentationml/2006/main">
  <p:tag name="KSO_WM_TAG_VERSION" val="1.0"/>
  <p:tag name="KSO_WM_BEAUTIFY_FLAG" val="#wm#"/>
  <p:tag name="KSO_WM_UNIT_TYPE" val="i"/>
  <p:tag name="KSO_WM_UNIT_ID" val="custom160474_24*i*21"/>
  <p:tag name="KSO_WM_TEMPLATE_CATEGORY" val="custom"/>
  <p:tag name="KSO_WM_TEMPLATE_INDEX" val="160474"/>
  <p:tag name="KSO_WM_UNIT_INDEX" val="2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a"/>
  <p:tag name="KSO_WM_UNIT_INDEX" val="1_4_1"/>
  <p:tag name="KSO_WM_UNIT_ID" val="custom160474_24*l_h_a*1_4_1"/>
  <p:tag name="KSO_WM_UNIT_CLEAR" val="1"/>
  <p:tag name="KSO_WM_UNIT_LAYERLEVEL" val="1_1_1"/>
  <p:tag name="KSO_WM_UNIT_VALUE" val="36"/>
  <p:tag name="KSO_WM_UNIT_HIGHLIGHT" val="0"/>
  <p:tag name="KSO_WM_UNIT_COMPATIBLE" val="0"/>
  <p:tag name="KSO_WM_UNIT_PRESET_TEXT_INDEX" val="3"/>
  <p:tag name="KSO_WM_DIAGRAM_GROUP_CODE" val="l1-3"/>
  <p:tag name="KSO_WM_UNIT_PRESET_TEXT_LEN" val="5"/>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4"/>
  <p:tag name="KSO_WM_UNIT_ID" val="custom160474_24*l_i*1_4"/>
  <p:tag name="KSO_WM_UNIT_CLEAR" val="1"/>
  <p:tag name="KSO_WM_UNIT_LAYERLEVEL" val="1_1"/>
  <p:tag name="KSO_WM_DIAGRAM_GROUP_CODE" val="l1-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f"/>
  <p:tag name="KSO_WM_UNIT_INDEX" val="1_4_1"/>
  <p:tag name="KSO_WM_UNIT_ID" val="custom160474_24*l_h_f*1_4_1"/>
  <p:tag name="KSO_WM_UNIT_CLEAR" val="1"/>
  <p:tag name="KSO_WM_UNIT_LAYERLEVEL" val="1_1_1"/>
  <p:tag name="KSO_WM_UNIT_VALUE" val="15"/>
  <p:tag name="KSO_WM_UNIT_HIGHLIGHT" val="0"/>
  <p:tag name="KSO_WM_UNIT_COMPATIBLE" val="0"/>
  <p:tag name="KSO_WM_UNIT_PRESET_TEXT_INDEX" val="3"/>
  <p:tag name="KSO_WM_DIAGRAM_GROUP_CODE" val="l1-3"/>
  <p:tag name="KSO_WM_UNIT_PRESET_TEXT_LEN" val="17"/>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2_1"/>
  <p:tag name="KSO_WM_UNIT_TYPE" val="l_h_f"/>
  <p:tag name="KSO_WM_UNIT_INDEX" val="1_2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3_1"/>
  <p:tag name="KSO_WM_UNIT_TYPE" val="l_h_f"/>
  <p:tag name="KSO_WM_UNIT_INDEX" val="1_3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1_1"/>
  <p:tag name="KSO_WM_UNIT_TYPE" val="l_h_f"/>
  <p:tag name="KSO_WM_UNIT_INDEX" val="1_1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1_1"/>
  <p:tag name="KSO_WM_UNIT_TYPE" val="l_h_f"/>
  <p:tag name="KSO_WM_UNIT_INDEX" val="1_1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1_1"/>
  <p:tag name="KSO_WM_UNIT_TYPE" val="l_h_f"/>
  <p:tag name="KSO_WM_UNIT_INDEX" val="1_1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1_1"/>
  <p:tag name="KSO_WM_UNIT_TYPE" val="l_h_f"/>
  <p:tag name="KSO_WM_UNIT_INDEX" val="1_1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5.xml><?xml version="1.0" encoding="utf-8"?>
<p:tagLst xmlns:p="http://schemas.openxmlformats.org/presentationml/2006/main">
  <p:tag name="KSO_WM_TAG_VERSION" val="1.0"/>
  <p:tag name="KSO_WM_BEAUTIFY_FLAG" val="#wm#"/>
  <p:tag name="KSO_WM_UNIT_TYPE" val="i"/>
  <p:tag name="KSO_WM_UNIT_ID" val="custom160474_24*i*0"/>
  <p:tag name="KSO_WM_TEMPLATE_CATEGORY" val="custom"/>
  <p:tag name="KSO_WM_TEMPLATE_INDEX" val="160474"/>
  <p:tag name="KSO_WM_UNIT_INDEX" val="0"/>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a"/>
  <p:tag name="KSO_WM_UNIT_INDEX" val="1_1_1"/>
  <p:tag name="KSO_WM_UNIT_ID" val="custom160474_24*l_h_a*1_1_1"/>
  <p:tag name="KSO_WM_UNIT_CLEAR" val="1"/>
  <p:tag name="KSO_WM_UNIT_LAYERLEVEL" val="1_1_1"/>
  <p:tag name="KSO_WM_UNIT_VALUE" val="36"/>
  <p:tag name="KSO_WM_UNIT_HIGHLIGHT" val="0"/>
  <p:tag name="KSO_WM_UNIT_COMPATIBLE" val="0"/>
  <p:tag name="KSO_WM_UNIT_PRESET_TEXT_INDEX" val="3"/>
  <p:tag name="KSO_WM_DIAGRAM_GROUP_CODE" val="l1-3"/>
  <p:tag name="KSO_WM_UNIT_PRESET_TEXT_LEN" val="5"/>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i"/>
  <p:tag name="KSO_WM_UNIT_INDEX" val="1_1"/>
  <p:tag name="KSO_WM_UNIT_ID" val="custom160474_24*l_i*1_1"/>
  <p:tag name="KSO_WM_UNIT_CLEAR" val="1"/>
  <p:tag name="KSO_WM_UNIT_LAYERLEVEL" val="1_1"/>
  <p:tag name="KSO_WM_DIAGRAM_GROUP_CODE" val="l1-3"/>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474"/>
  <p:tag name="KSO_WM_UNIT_TYPE" val="l_h_f"/>
  <p:tag name="KSO_WM_UNIT_INDEX" val="1_1_1"/>
  <p:tag name="KSO_WM_UNIT_ID" val="custom160474_24*l_h_f*1_1_1"/>
  <p:tag name="KSO_WM_UNIT_CLEAR" val="1"/>
  <p:tag name="KSO_WM_UNIT_LAYERLEVEL" val="1_1_1"/>
  <p:tag name="KSO_WM_UNIT_VALUE" val="15"/>
  <p:tag name="KSO_WM_UNIT_HIGHLIGHT" val="0"/>
  <p:tag name="KSO_WM_UNIT_COMPATIBLE" val="0"/>
  <p:tag name="KSO_WM_UNIT_PRESET_TEXT_INDEX" val="3"/>
  <p:tag name="KSO_WM_DIAGRAM_GROUP_CODE" val="l1-3"/>
  <p:tag name="KSO_WM_UNIT_PRESET_TEXT_LEN" val="17"/>
</p:tagLst>
</file>

<file path=ppt/tags/tag9.xml><?xml version="1.0" encoding="utf-8"?>
<p:tagLst xmlns:p="http://schemas.openxmlformats.org/presentationml/2006/main">
  <p:tag name="KSO_WM_TAG_VERSION" val="1.0"/>
  <p:tag name="KSO_WM_BEAUTIFY_FLAG" val="#wm#"/>
  <p:tag name="KSO_WM_UNIT_TYPE" val="i"/>
  <p:tag name="KSO_WM_UNIT_ID" val="custom160474_24*i*7"/>
  <p:tag name="KSO_WM_TEMPLATE_CATEGORY" val="custom"/>
  <p:tag name="KSO_WM_TEMPLATE_INDEX" val="160474"/>
  <p:tag name="KSO_WM_UNIT_INDEX" val="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2387</Words>
  <Application>WPS 演示</Application>
  <PresentationFormat>宽屏</PresentationFormat>
  <Paragraphs>240</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微软雅黑</vt:lpstr>
      <vt:lpstr>Wingdings</vt:lpstr>
      <vt:lpstr>Hiragino Sans GB W3</vt:lpstr>
      <vt:lpstr>Gill Sans</vt:lpstr>
      <vt:lpstr>Arial Unicode MS</vt:lpstr>
      <vt:lpstr>Calibri Light</vt:lpstr>
      <vt:lpstr>Calibri</vt:lpstr>
      <vt:lpstr>Segoe Print</vt:lpstr>
      <vt:lpstr>仿宋</vt:lpstr>
      <vt:lpstr>Office 主题</vt:lpstr>
      <vt:lpstr>PowerPoint 演示文稿</vt:lpstr>
      <vt:lpstr>PowerPoint 演示文稿</vt:lpstr>
      <vt:lpstr>PowerPoint 演示文稿</vt:lpstr>
      <vt:lpstr>PowerPoint 演示文稿</vt:lpstr>
      <vt:lpstr> 1.表单标记及其属性</vt:lpstr>
      <vt:lpstr> 1.文字属性</vt:lpstr>
      <vt:lpstr> 1.文字属性</vt:lpstr>
      <vt:lpstr> 1.文字属性</vt:lpstr>
      <vt:lpstr> 1.段落属性</vt:lpstr>
      <vt:lpstr> 2.段落属性</vt:lpstr>
      <vt:lpstr> 2.背景属性</vt:lpstr>
      <vt:lpstr> 2.背景属性</vt:lpstr>
      <vt:lpstr> 2.列表属性</vt:lpstr>
      <vt:lpstr> 2.透明度</vt:lpstr>
      <vt:lpstr> 6.CSS的继承性和层叠性</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jywl</dc:creator>
  <cp:lastModifiedBy>王争</cp:lastModifiedBy>
  <cp:revision>186</cp:revision>
  <dcterms:created xsi:type="dcterms:W3CDTF">2017-04-21T01:04:00Z</dcterms:created>
  <dcterms:modified xsi:type="dcterms:W3CDTF">2017-07-11T08:32:46Z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