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476" r:id="rId8"/>
    <p:sldId id="478" r:id="rId9"/>
    <p:sldId id="479" r:id="rId10"/>
    <p:sldId id="480" r:id="rId11"/>
    <p:sldId id="481" r:id="rId12"/>
    <p:sldId id="482" r:id="rId13"/>
    <p:sldId id="483" r:id="rId14"/>
    <p:sldId id="484" r:id="rId15"/>
    <p:sldId id="485" r:id="rId16"/>
    <p:sldId id="264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  <a:endParaRPr lang="zh-CN" altLang="en-US" sz="4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String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对象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63696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String 对象用于处理文本（字符串）。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创建：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0070C0"/>
                </a:solidFill>
                <a:sym typeface="宋体" panose="02010600030101010101" pitchFamily="2" charset="-122"/>
              </a:rPr>
              <a:t>1、var str = new String(“hello”);  构造方法</a:t>
            </a:r>
            <a:endParaRPr lang="zh-CN" altLang="en-US" sz="2400" dirty="0">
              <a:solidFill>
                <a:srgbClr val="0070C0"/>
              </a:solidFill>
              <a:sym typeface="宋体" panose="02010600030101010101" pitchFamily="2" charset="-122"/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0070C0"/>
                </a:solidFill>
                <a:sym typeface="宋体" panose="02010600030101010101" pitchFamily="2" charset="-122"/>
              </a:rPr>
              <a:t>2、var str =“hello world”;        字面量方法</a:t>
            </a:r>
            <a:endParaRPr lang="zh-CN" altLang="en-US" sz="2400" dirty="0">
              <a:solidFill>
                <a:srgbClr val="0070C0"/>
              </a:solidFill>
              <a:sym typeface="宋体" panose="02010600030101010101" pitchFamily="2" charset="-122"/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zh-CN" altLang="en-US" sz="2400" b="1" dirty="0" smtClean="0">
              <a:solidFill>
                <a:srgbClr val="0070C0"/>
              </a:solidFill>
              <a:sym typeface="宋体" panose="02010600030101010101" pitchFamily="2" charset="-122"/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altLang="zh-CN" sz="2400" dirty="0">
                <a:solidFill>
                  <a:srgbClr val="0070C0"/>
                </a:solidFill>
                <a:sym typeface="宋体" panose="02010600030101010101" pitchFamily="2" charset="-122"/>
              </a:rPr>
              <a:t>String</a:t>
            </a:r>
            <a:r>
              <a:rPr lang="zh-CN" altLang="en-US" sz="2400" dirty="0">
                <a:solidFill>
                  <a:srgbClr val="0070C0"/>
                </a:solidFill>
                <a:sym typeface="宋体" panose="02010600030101010101" pitchFamily="2" charset="-122"/>
              </a:rPr>
              <a:t>对象</a:t>
            </a:r>
            <a:r>
              <a:rPr lang="en-US" altLang="zh-CN" sz="2400" dirty="0">
                <a:solidFill>
                  <a:srgbClr val="0070C0"/>
                </a:solidFill>
                <a:sym typeface="宋体" panose="02010600030101010101" pitchFamily="2" charset="-122"/>
              </a:rPr>
              <a:t>length</a:t>
            </a:r>
            <a:r>
              <a:rPr lang="zh-CN" altLang="en-US" sz="2400" dirty="0">
                <a:solidFill>
                  <a:srgbClr val="0070C0"/>
                </a:solidFill>
                <a:sym typeface="宋体" panose="02010600030101010101" pitchFamily="2" charset="-122"/>
              </a:rPr>
              <a:t>属性</a:t>
            </a:r>
            <a:endParaRPr lang="zh-CN" altLang="en-US" sz="2400" dirty="0">
              <a:solidFill>
                <a:srgbClr val="0070C0"/>
              </a:solidFill>
              <a:sym typeface="宋体" panose="02010600030101010101" pitchFamily="2" charset="-122"/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length 属性可返回字符串中的字符数目。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algn="l"/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var txt="Hello World!"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document.write(txt.length);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ar txt2=“你好”；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document.write(txt.length);</a:t>
            </a:r>
            <a:endParaRPr lang="en-US" altLang="zh-CN" sz="2400" dirty="0"/>
          </a:p>
          <a:p>
            <a:pPr algn="l">
              <a:lnSpc>
                <a:spcPct val="20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String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对象方法</a:t>
            </a:r>
            <a:endParaRPr lang="en-US" alt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6294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err="1">
                <a:solidFill>
                  <a:srgbClr val="0070C0"/>
                </a:solidFill>
                <a:sym typeface="+mn-ea"/>
              </a:rPr>
              <a:t>charAt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()</a:t>
            </a: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返回指定位置的字符</a:t>
            </a:r>
            <a:endParaRPr lang="zh-CN" altLang="en-US" sz="2400" dirty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err="1">
                <a:solidFill>
                  <a:srgbClr val="0070C0"/>
                </a:solidFill>
                <a:sym typeface="+mn-ea"/>
              </a:rPr>
              <a:t>indexOf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()</a:t>
            </a: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返回字符串中指定字符第一次出现的位置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,</a:t>
            </a: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字符未出现返回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-1</a:t>
            </a:r>
            <a:endParaRPr lang="en-US" altLang="zh-CN" sz="2400" dirty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err="1">
                <a:solidFill>
                  <a:srgbClr val="0070C0"/>
                </a:solidFill>
                <a:sym typeface="+mn-ea"/>
              </a:rPr>
              <a:t>lastIndexOf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()</a:t>
            </a: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返回字符串中指定字符最后一次出现的位置</a:t>
            </a:r>
            <a:endParaRPr lang="zh-CN" altLang="en-US" sz="2400" dirty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err="1">
                <a:solidFill>
                  <a:srgbClr val="0070C0"/>
                </a:solidFill>
                <a:sym typeface="+mn-ea"/>
              </a:rPr>
              <a:t>replace(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regexp/substr,replacement)</a:t>
            </a: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替换匹配字符</a:t>
            </a:r>
            <a:endParaRPr lang="zh-CN" altLang="en-US" sz="2400" dirty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>
                <a:solidFill>
                  <a:srgbClr val="0070C0"/>
                </a:solidFill>
                <a:sym typeface="+mn-ea"/>
              </a:rPr>
              <a:t>slice(</a:t>
            </a:r>
            <a:r>
              <a:rPr lang="en-US" altLang="zh-CN" sz="2400" dirty="0" err="1" smtClean="0">
                <a:solidFill>
                  <a:srgbClr val="0070C0"/>
                </a:solidFill>
                <a:sym typeface="+mn-ea"/>
              </a:rPr>
              <a:t>start,end</a:t>
            </a:r>
            <a:r>
              <a:rPr lang="en-US" altLang="zh-CN" sz="2400" dirty="0" smtClean="0">
                <a:solidFill>
                  <a:srgbClr val="0070C0"/>
                </a:solidFill>
                <a:sym typeface="+mn-ea"/>
              </a:rPr>
              <a:t>)</a:t>
            </a: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根据下标提取字符串的片断</a:t>
            </a:r>
            <a:endParaRPr lang="zh-CN" altLang="en-US" sz="2400" dirty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>
                <a:solidFill>
                  <a:srgbClr val="0070C0"/>
                </a:solidFill>
                <a:sym typeface="+mn-ea"/>
              </a:rPr>
              <a:t>substring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(start,end)</a:t>
            </a: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提取字符串中两个指定的索引号之间的</a:t>
            </a:r>
            <a:r>
              <a:rPr lang="zh-CN" altLang="en-US" sz="2400" dirty="0" smtClean="0">
                <a:solidFill>
                  <a:srgbClr val="0070C0"/>
                </a:solidFill>
                <a:sym typeface="+mn-ea"/>
              </a:rPr>
              <a:t>字符</a:t>
            </a:r>
            <a:endParaRPr lang="zh-CN" altLang="en-US" sz="2400" dirty="0" smtClean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split()	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把字符串分割为子字符串数组</a:t>
            </a:r>
            <a:endParaRPr lang="zh-CN" altLang="en-US" sz="2400" dirty="0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err="1" smtClean="0">
                <a:solidFill>
                  <a:srgbClr val="0070C0"/>
                </a:solidFill>
                <a:sym typeface="+mn-ea"/>
              </a:rPr>
              <a:t>toString</a:t>
            </a:r>
            <a:r>
              <a:rPr lang="en-US" altLang="zh-CN" sz="2400" dirty="0" smtClean="0">
                <a:solidFill>
                  <a:srgbClr val="0070C0"/>
                </a:solidFill>
                <a:sym typeface="+mn-ea"/>
              </a:rPr>
              <a:t>()</a:t>
            </a:r>
            <a:r>
              <a:rPr lang="zh-CN" altLang="en-US" sz="2400" dirty="0" smtClean="0">
                <a:solidFill>
                  <a:srgbClr val="0070C0"/>
                </a:solidFill>
                <a:sym typeface="+mn-ea"/>
              </a:rPr>
              <a:t>转换为字符串</a:t>
            </a:r>
            <a:endParaRPr lang="zh-CN" altLang="en-US" sz="2400" dirty="0" smtClean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err="1" smtClean="0">
                <a:solidFill>
                  <a:srgbClr val="0070C0"/>
                </a:solidFill>
                <a:sym typeface="+mn-ea"/>
              </a:rPr>
              <a:t>toUpperCase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()</a:t>
            </a: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把字母转换为大写。</a:t>
            </a:r>
            <a:endParaRPr lang="zh-CN" altLang="en-US" sz="2400" dirty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err="1" smtClean="0">
                <a:solidFill>
                  <a:srgbClr val="0070C0"/>
                </a:solidFill>
                <a:sym typeface="+mn-ea"/>
              </a:rPr>
              <a:t>toLowerCase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()</a:t>
            </a: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把字母转换为小写。</a:t>
            </a:r>
            <a:endParaRPr lang="zh-CN" altLang="en-US" sz="2400" dirty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400" dirty="0" smtClean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400" dirty="0" smtClean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String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对象方法</a:t>
            </a:r>
            <a:endParaRPr lang="en-US" alt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62953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0070C0"/>
                </a:solidFill>
                <a:sym typeface="+mn-ea"/>
              </a:rPr>
              <a:t>练习：</a:t>
            </a:r>
            <a:endParaRPr lang="zh-CN" altLang="en-US" sz="2400" b="1" dirty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   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1</a:t>
            </a: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、 已知某图片的连接  src  = “picture1. png”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    返回 src 中的数字？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    返回 “1”第一次出现的位置</a:t>
            </a:r>
            <a:endParaRPr lang="zh-CN" altLang="en-US" sz="2400" dirty="0">
              <a:solidFill>
                <a:srgbClr val="0070C0"/>
              </a:solidFill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    判断图片类型（是否是png图片）</a:t>
            </a:r>
            <a:endParaRPr lang="zh-CN" altLang="en-US" sz="2400" dirty="0">
              <a:solidFill>
                <a:srgbClr val="0070C0"/>
              </a:solidFill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   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2</a:t>
            </a: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、已知字符串   str =“name=zhangsan&amp;age=18&amp;classNo=090728”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   将参数名和参数值转化成对象的键值对的形式  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{name :”zhangsan” ,  age:”18” , classNO:”090728”}</a:t>
            </a:r>
            <a:endParaRPr lang="en-US" altLang="zh-CN" sz="2400" dirty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400" dirty="0" smtClean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400" dirty="0" smtClean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String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对象方法</a:t>
            </a:r>
            <a:endParaRPr lang="en-US" alt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5372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     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3 </a:t>
            </a: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、已知数组 [ “高铁”，“高德地图”，“高校”，“小学”]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             将出现“高”字的元素放入一个新的数组，并打印出这个新数组</a:t>
            </a:r>
            <a:endParaRPr lang="zh-CN" altLang="en-US" sz="2400" dirty="0">
              <a:solidFill>
                <a:srgbClr val="0070C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400" dirty="0">
              <a:solidFill>
                <a:srgbClr val="0070C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     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4 </a:t>
            </a: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、 编写程序将 “jdk” 全部变为大写,并输出到屏幕,截取子串”dk” 并输出到屏幕</a:t>
            </a:r>
            <a:endParaRPr lang="zh-CN" altLang="en-US" sz="2400" dirty="0">
              <a:solidFill>
                <a:srgbClr val="0070C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400" dirty="0">
              <a:solidFill>
                <a:srgbClr val="0070C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      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5 </a:t>
            </a: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、 编写程序将String类型字符串”test” 变为 “tset“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zh-CN" altLang="en-US" sz="2400" dirty="0">
              <a:solidFill>
                <a:srgbClr val="0070C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      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6 </a:t>
            </a: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、写一个方法判断一个字符串是否对称，若对称，返回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true</a:t>
            </a: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，否则返回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false</a:t>
            </a:r>
            <a:endParaRPr lang="en-US" altLang="zh-CN" sz="2400" dirty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400" dirty="0" smtClean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400" dirty="0" smtClean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6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00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3175" y="6383020"/>
            <a:ext cx="1219708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6170" y="1850390"/>
            <a:ext cx="741870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15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endParaRPr lang="zh-CN" altLang="en-US" sz="5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1250" y="3425190"/>
            <a:ext cx="7418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主讲人：</a:t>
            </a:r>
            <a:endParaRPr lang="zh-CN" altLang="en-US" sz="3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2774315"/>
            <a:ext cx="7105650" cy="0"/>
          </a:xfrm>
          <a:prstGeom prst="line">
            <a:avLst/>
          </a:prstGeom>
          <a:ln w="19050">
            <a:solidFill>
              <a:srgbClr val="2E7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6665" y="1581150"/>
            <a:ext cx="623189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Math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对象属性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Math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对象常用方法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对象属性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对象常用方法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1.Math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对象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altLang="zh-CN" sz="2400" b="1" dirty="0">
                <a:solidFill>
                  <a:srgbClr val="0070C0"/>
                </a:solidFill>
                <a:sym typeface="宋体" panose="02010600030101010101" pitchFamily="2" charset="-122"/>
              </a:rPr>
              <a:t>Math</a:t>
            </a:r>
            <a:r>
              <a:rPr lang="zh-CN" altLang="en-US" sz="2400" b="1" dirty="0">
                <a:solidFill>
                  <a:srgbClr val="0070C0"/>
                </a:solidFill>
                <a:sym typeface="宋体" panose="02010600030101010101" pitchFamily="2" charset="-122"/>
              </a:rPr>
              <a:t>（算数）对象的作用是：执行常见的算数任务</a:t>
            </a:r>
            <a:r>
              <a:rPr lang="zh-CN" altLang="en-US" sz="2400" b="1" dirty="0" smtClean="0">
                <a:solidFill>
                  <a:srgbClr val="0070C0"/>
                </a:solidFill>
                <a:sym typeface="宋体" panose="02010600030101010101" pitchFamily="2" charset="-122"/>
              </a:rPr>
              <a:t>。</a:t>
            </a:r>
            <a:endParaRPr lang="zh-CN" altLang="en-US" sz="2400" b="1" dirty="0" smtClean="0">
              <a:solidFill>
                <a:srgbClr val="0070C0"/>
              </a:solidFill>
              <a:sym typeface="宋体" panose="02010600030101010101" pitchFamily="2" charset="-122"/>
            </a:endParaRPr>
          </a:p>
          <a:p>
            <a:pPr algn="l">
              <a:lnSpc>
                <a:spcPct val="15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altLang="zh-CN" sz="2400" dirty="0">
                <a:solidFill>
                  <a:srgbClr val="0070C0"/>
                </a:solidFill>
                <a:sym typeface="宋体" panose="02010600030101010101" pitchFamily="2" charset="-122"/>
              </a:rPr>
              <a:t>Math </a:t>
            </a:r>
            <a:r>
              <a:rPr lang="zh-CN" altLang="en-US" sz="2400" dirty="0">
                <a:solidFill>
                  <a:srgbClr val="0070C0"/>
                </a:solidFill>
                <a:sym typeface="宋体" panose="02010600030101010101" pitchFamily="2" charset="-122"/>
              </a:rPr>
              <a:t>是一个对象，对象有自身属性和</a:t>
            </a:r>
            <a:r>
              <a:rPr lang="zh-CN" altLang="en-US" sz="2400" dirty="0" smtClean="0">
                <a:solidFill>
                  <a:srgbClr val="0070C0"/>
                </a:solidFill>
                <a:sym typeface="宋体" panose="02010600030101010101" pitchFamily="2" charset="-122"/>
              </a:rPr>
              <a:t>方法。</a:t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1.Math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对象属性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属性	   			描述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E		返回算术常量 e，即自然对数的底数（约等于2.718）。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LN2		返回 2 的自然对数（约等于0.693）。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LN10		返回 10 的自然对数（约等于2.302）。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PI		返回圆周率（约等于3.14159）。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SQRT2  	返回 2 的平方根（约等于 1.414）。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zh-CN" altLang="en-US" sz="2400" dirty="0">
              <a:solidFill>
                <a:srgbClr val="FF0000"/>
              </a:solidFill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学习使用W3C参考手册，找出Math对象的属性和方法</a:t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2.Math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对象方法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167765"/>
            <a:ext cx="1090930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方法	   		描述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abs(x)			返回数的绝对值。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ceil(x)		对数进行上舍入。-向上取整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floor(x)		对数进行下舍入。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max(x,y)		返回 x 和 y 中的最高值。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min(x,y)		返回 x 和 y 中的最低值。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pow(x,y)		返回 x 的 y 次幂。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round(x)		把数四舍五入为最接近的整数。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sqrt(x)		返回某个数的平方根。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random()		返回 0 ~ 1 之间的随机数。含0不含1</a:t>
            </a:r>
            <a:endParaRPr lang="zh-CN" altLang="en-US" sz="2400" b="1" dirty="0" smtClean="0">
              <a:solidFill>
                <a:srgbClr val="FF0000"/>
              </a:solidFill>
              <a:sym typeface="+mn-ea"/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2.Math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对象方法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20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1：随机0~1的数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algn="l">
              <a:lnSpc>
                <a:spcPct val="20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2：随机0~9的整数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algn="l">
              <a:lnSpc>
                <a:spcPct val="20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3：随机0~10的整数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algn="l">
              <a:lnSpc>
                <a:spcPct val="20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4：随机 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M~N </a:t>
            </a: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的整数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algn="l">
              <a:lnSpc>
                <a:spcPct val="20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5：给div随机一个颜色怎么做？(随机数函数封装)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algn="l">
              <a:lnSpc>
                <a:spcPct val="20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6、随机产生一个6位的数字</a:t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String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对象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String 对象用于处理文本（字符串）。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创建：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0070C0"/>
                </a:solidFill>
                <a:sym typeface="宋体" panose="02010600030101010101" pitchFamily="2" charset="-122"/>
              </a:rPr>
              <a:t>1、var str = new String(“hello”);  构造方法</a:t>
            </a:r>
            <a:endParaRPr lang="zh-CN" altLang="en-US" sz="2400" dirty="0">
              <a:solidFill>
                <a:srgbClr val="0070C0"/>
              </a:solidFill>
              <a:sym typeface="宋体" panose="02010600030101010101" pitchFamily="2" charset="-122"/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0070C0"/>
                </a:solidFill>
                <a:sym typeface="宋体" panose="02010600030101010101" pitchFamily="2" charset="-122"/>
              </a:rPr>
              <a:t>2、var str =“hello world”;        字面量方法</a:t>
            </a:r>
            <a:endParaRPr lang="zh-CN" altLang="en-US" sz="2400" b="1" dirty="0" smtClean="0">
              <a:sym typeface="宋体" panose="02010600030101010101" pitchFamily="2" charset="-122"/>
            </a:endParaRPr>
          </a:p>
          <a:p>
            <a:pPr algn="l">
              <a:lnSpc>
                <a:spcPct val="20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2003</Words>
  <Application>WPS 演示</Application>
  <PresentationFormat>宽屏</PresentationFormat>
  <Paragraphs>197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 1.Math对象</vt:lpstr>
      <vt:lpstr> 1.Math对象属性</vt:lpstr>
      <vt:lpstr> 2.Math对象方法</vt:lpstr>
      <vt:lpstr> 2.Math对象方法</vt:lpstr>
      <vt:lpstr> 3.String 对象</vt:lpstr>
      <vt:lpstr> 3.String 对象</vt:lpstr>
      <vt:lpstr> 3.String 对象方法</vt:lpstr>
      <vt:lpstr> 3.String 对象方法</vt:lpstr>
      <vt:lpstr> 3.String 对象方法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王争</cp:lastModifiedBy>
  <cp:revision>477</cp:revision>
  <dcterms:created xsi:type="dcterms:W3CDTF">2017-04-21T01:04:00Z</dcterms:created>
  <dcterms:modified xsi:type="dcterms:W3CDTF">2017-07-17T01:46:13Z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