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0"/>
  </p:notesMasterIdLst>
  <p:sldIdLst>
    <p:sldId id="256" r:id="rId2"/>
    <p:sldId id="259" r:id="rId3"/>
    <p:sldId id="260" r:id="rId4"/>
    <p:sldId id="660" r:id="rId5"/>
    <p:sldId id="662" r:id="rId6"/>
    <p:sldId id="664" r:id="rId7"/>
    <p:sldId id="665" r:id="rId8"/>
    <p:sldId id="666" r:id="rId9"/>
    <p:sldId id="667" r:id="rId10"/>
    <p:sldId id="668" r:id="rId11"/>
    <p:sldId id="669" r:id="rId12"/>
    <p:sldId id="476" r:id="rId13"/>
    <p:sldId id="670" r:id="rId14"/>
    <p:sldId id="659" r:id="rId15"/>
    <p:sldId id="663" r:id="rId16"/>
    <p:sldId id="688" r:id="rId17"/>
    <p:sldId id="661" r:id="rId18"/>
    <p:sldId id="671" r:id="rId19"/>
    <p:sldId id="607" r:id="rId20"/>
    <p:sldId id="625" r:id="rId21"/>
    <p:sldId id="672" r:id="rId22"/>
    <p:sldId id="673" r:id="rId23"/>
    <p:sldId id="674" r:id="rId24"/>
    <p:sldId id="675" r:id="rId25"/>
    <p:sldId id="676" r:id="rId26"/>
    <p:sldId id="677" r:id="rId27"/>
    <p:sldId id="678" r:id="rId28"/>
    <p:sldId id="679" r:id="rId29"/>
    <p:sldId id="681" r:id="rId30"/>
    <p:sldId id="682" r:id="rId31"/>
    <p:sldId id="684" r:id="rId32"/>
    <p:sldId id="683" r:id="rId33"/>
    <p:sldId id="680" r:id="rId34"/>
    <p:sldId id="687" r:id="rId35"/>
    <p:sldId id="686" r:id="rId36"/>
    <p:sldId id="685" r:id="rId37"/>
    <p:sldId id="689" r:id="rId38"/>
    <p:sldId id="690" r:id="rId39"/>
    <p:sldId id="691" r:id="rId40"/>
    <p:sldId id="692" r:id="rId41"/>
    <p:sldId id="693" r:id="rId42"/>
    <p:sldId id="694" r:id="rId43"/>
    <p:sldId id="695" r:id="rId44"/>
    <p:sldId id="696" r:id="rId45"/>
    <p:sldId id="697" r:id="rId46"/>
    <p:sldId id="700" r:id="rId47"/>
    <p:sldId id="701" r:id="rId48"/>
    <p:sldId id="699" r:id="rId49"/>
    <p:sldId id="702" r:id="rId50"/>
    <p:sldId id="703" r:id="rId51"/>
    <p:sldId id="704" r:id="rId52"/>
    <p:sldId id="705" r:id="rId53"/>
    <p:sldId id="706" r:id="rId54"/>
    <p:sldId id="707" r:id="rId55"/>
    <p:sldId id="708" r:id="rId56"/>
    <p:sldId id="709" r:id="rId57"/>
    <p:sldId id="710" r:id="rId58"/>
    <p:sldId id="711" r:id="rId59"/>
    <p:sldId id="712" r:id="rId60"/>
    <p:sldId id="713" r:id="rId61"/>
    <p:sldId id="714" r:id="rId62"/>
    <p:sldId id="715" r:id="rId63"/>
    <p:sldId id="716" r:id="rId64"/>
    <p:sldId id="718" r:id="rId65"/>
    <p:sldId id="720" r:id="rId66"/>
    <p:sldId id="721" r:id="rId67"/>
    <p:sldId id="722" r:id="rId68"/>
    <p:sldId id="723" r:id="rId69"/>
    <p:sldId id="724" r:id="rId70"/>
    <p:sldId id="725" r:id="rId71"/>
    <p:sldId id="719" r:id="rId72"/>
    <p:sldId id="726" r:id="rId73"/>
    <p:sldId id="727" r:id="rId74"/>
    <p:sldId id="728" r:id="rId75"/>
    <p:sldId id="729" r:id="rId76"/>
    <p:sldId id="730" r:id="rId77"/>
    <p:sldId id="731" r:id="rId78"/>
    <p:sldId id="264" r:id="rId7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7FC2"/>
    <a:srgbClr val="2D7FC2"/>
    <a:srgbClr val="333333"/>
    <a:srgbClr val="0F627C"/>
    <a:srgbClr val="2E7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39" autoAdjust="0"/>
    <p:restoredTop sz="96238" autoAdjust="0"/>
  </p:normalViewPr>
  <p:slideViewPr>
    <p:cSldViewPr snapToGrid="0">
      <p:cViewPr varScale="1">
        <p:scale>
          <a:sx n="99" d="100"/>
          <a:sy n="99" d="100"/>
        </p:scale>
        <p:origin x="46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2017/9/3</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348810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3312255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2459626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3770849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4264289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1679658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3596589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1862848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705650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3234168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800" dirty="0">
                <a:solidFill>
                  <a:srgbClr val="0070C0"/>
                </a:solidFill>
                <a:latin typeface="宋体" panose="02010600030101010101" pitchFamily="2" charset="-122"/>
                <a:ea typeface="宋体" panose="02010600030101010101" pitchFamily="2" charset="-122"/>
                <a:sym typeface="+mn-ea"/>
              </a:rPr>
              <a:t>4.MVVM</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dirty="0">
                <a:solidFill>
                  <a:srgbClr val="0070C0"/>
                </a:solidFill>
                <a:latin typeface="宋体" panose="02010600030101010101" pitchFamily="2" charset="-122"/>
                <a:ea typeface="宋体" panose="02010600030101010101" pitchFamily="2" charset="-122"/>
                <a:sym typeface="+mn-ea"/>
              </a:rPr>
              <a:t>    1. MVVM</a:t>
            </a:r>
            <a:r>
              <a:rPr lang="zh-CN" altLang="en-US" sz="1200" dirty="0">
                <a:solidFill>
                  <a:srgbClr val="0070C0"/>
                </a:solidFill>
                <a:latin typeface="宋体" panose="02010600030101010101" pitchFamily="2" charset="-122"/>
                <a:ea typeface="宋体" panose="02010600030101010101" pitchFamily="2" charset="-122"/>
                <a:sym typeface="+mn-ea"/>
              </a:rPr>
              <a:t>是</a:t>
            </a:r>
            <a:r>
              <a:rPr lang="en-US" altLang="zh-CN" sz="1200" dirty="0">
                <a:solidFill>
                  <a:srgbClr val="0070C0"/>
                </a:solidFill>
                <a:latin typeface="宋体" panose="02010600030101010101" pitchFamily="2" charset="-122"/>
                <a:ea typeface="宋体" panose="02010600030101010101" pitchFamily="2" charset="-122"/>
                <a:sym typeface="+mn-ea"/>
              </a:rPr>
              <a:t>Model-View-</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zh-CN" altLang="en-US" sz="1200" dirty="0">
                <a:solidFill>
                  <a:srgbClr val="0070C0"/>
                </a:solidFill>
                <a:latin typeface="宋体" panose="02010600030101010101" pitchFamily="2" charset="-122"/>
                <a:ea typeface="宋体" panose="02010600030101010101" pitchFamily="2" charset="-122"/>
                <a:sym typeface="+mn-ea"/>
              </a:rPr>
              <a:t>的简写。</a:t>
            </a:r>
            <a:r>
              <a:rPr lang="en-US" altLang="zh-CN" sz="1200" dirty="0">
                <a:solidFill>
                  <a:srgbClr val="0070C0"/>
                </a:solidFill>
                <a:latin typeface="宋体" panose="02010600030101010101" pitchFamily="2" charset="-122"/>
                <a:ea typeface="宋体" panose="02010600030101010101" pitchFamily="2" charset="-122"/>
                <a:sym typeface="+mn-ea"/>
              </a:rPr>
              <a:t>MVVM</a:t>
            </a:r>
            <a:r>
              <a:rPr lang="zh-CN" altLang="en-US" sz="1200" dirty="0">
                <a:solidFill>
                  <a:srgbClr val="0070C0"/>
                </a:solidFill>
                <a:latin typeface="宋体" panose="02010600030101010101" pitchFamily="2" charset="-122"/>
                <a:ea typeface="宋体" panose="02010600030101010101" pitchFamily="2" charset="-122"/>
                <a:sym typeface="+mn-ea"/>
              </a:rPr>
              <a:t>（</a:t>
            </a:r>
            <a:r>
              <a:rPr lang="en-US" altLang="zh-CN" sz="1200" dirty="0">
                <a:solidFill>
                  <a:srgbClr val="0070C0"/>
                </a:solidFill>
                <a:latin typeface="宋体" panose="02010600030101010101" pitchFamily="2" charset="-122"/>
                <a:ea typeface="宋体" panose="02010600030101010101" pitchFamily="2" charset="-122"/>
                <a:sym typeface="+mn-ea"/>
              </a:rPr>
              <a:t>Model-View-</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zh-CN" altLang="en-US" sz="1200" dirty="0">
                <a:solidFill>
                  <a:srgbClr val="0070C0"/>
                </a:solidFill>
                <a:latin typeface="宋体" panose="02010600030101010101" pitchFamily="2" charset="-122"/>
                <a:ea typeface="宋体" panose="02010600030101010101" pitchFamily="2" charset="-122"/>
                <a:sym typeface="+mn-ea"/>
              </a:rPr>
              <a:t>）框架的由来便是</a:t>
            </a:r>
            <a:r>
              <a:rPr lang="en-US" altLang="zh-CN" sz="1200" dirty="0">
                <a:solidFill>
                  <a:srgbClr val="0070C0"/>
                </a:solidFill>
                <a:latin typeface="宋体" panose="02010600030101010101" pitchFamily="2" charset="-122"/>
                <a:ea typeface="宋体" panose="02010600030101010101" pitchFamily="2" charset="-122"/>
                <a:sym typeface="+mn-ea"/>
              </a:rPr>
              <a:t>MVP</a:t>
            </a:r>
            <a:r>
              <a:rPr lang="zh-CN" altLang="en-US" sz="1200" dirty="0">
                <a:solidFill>
                  <a:srgbClr val="0070C0"/>
                </a:solidFill>
                <a:latin typeface="宋体" panose="02010600030101010101" pitchFamily="2" charset="-122"/>
                <a:ea typeface="宋体" panose="02010600030101010101" pitchFamily="2" charset="-122"/>
                <a:sym typeface="+mn-ea"/>
              </a:rPr>
              <a:t>（</a:t>
            </a:r>
            <a:r>
              <a:rPr lang="en-US" altLang="zh-CN" sz="1200" dirty="0">
                <a:solidFill>
                  <a:srgbClr val="0070C0"/>
                </a:solidFill>
                <a:latin typeface="宋体" panose="02010600030101010101" pitchFamily="2" charset="-122"/>
                <a:ea typeface="宋体" panose="02010600030101010101" pitchFamily="2" charset="-122"/>
                <a:sym typeface="+mn-ea"/>
              </a:rPr>
              <a:t>Model-View-Presenter</a:t>
            </a:r>
            <a:r>
              <a:rPr lang="zh-CN" altLang="en-US" sz="1200" dirty="0">
                <a:solidFill>
                  <a:srgbClr val="0070C0"/>
                </a:solidFill>
                <a:latin typeface="宋体" panose="02010600030101010101" pitchFamily="2" charset="-122"/>
                <a:ea typeface="宋体" panose="02010600030101010101" pitchFamily="2" charset="-122"/>
                <a:sym typeface="+mn-ea"/>
              </a:rPr>
              <a:t>）模式与</a:t>
            </a:r>
            <a:r>
              <a:rPr lang="en-US" altLang="zh-CN" sz="1200" dirty="0">
                <a:solidFill>
                  <a:srgbClr val="0070C0"/>
                </a:solidFill>
                <a:latin typeface="宋体" panose="02010600030101010101" pitchFamily="2" charset="-122"/>
                <a:ea typeface="宋体" panose="02010600030101010101" pitchFamily="2" charset="-122"/>
                <a:sym typeface="+mn-ea"/>
              </a:rPr>
              <a:t>WPF</a:t>
            </a:r>
            <a:r>
              <a:rPr lang="zh-CN" altLang="en-US" sz="1200" dirty="0">
                <a:solidFill>
                  <a:srgbClr val="0070C0"/>
                </a:solidFill>
                <a:latin typeface="宋体" panose="02010600030101010101" pitchFamily="2" charset="-122"/>
                <a:ea typeface="宋体" panose="02010600030101010101" pitchFamily="2" charset="-122"/>
                <a:sym typeface="+mn-ea"/>
              </a:rPr>
              <a:t>结合的应用方式时发展演变过来的一种新型架构框架。它立足于原有</a:t>
            </a:r>
            <a:r>
              <a:rPr lang="en-US" altLang="zh-CN" sz="1200" dirty="0">
                <a:solidFill>
                  <a:srgbClr val="0070C0"/>
                </a:solidFill>
                <a:latin typeface="宋体" panose="02010600030101010101" pitchFamily="2" charset="-122"/>
                <a:ea typeface="宋体" panose="02010600030101010101" pitchFamily="2" charset="-122"/>
                <a:sym typeface="+mn-ea"/>
              </a:rPr>
              <a:t>MVP</a:t>
            </a:r>
            <a:r>
              <a:rPr lang="zh-CN" altLang="en-US" sz="1200" dirty="0">
                <a:solidFill>
                  <a:srgbClr val="0070C0"/>
                </a:solidFill>
                <a:latin typeface="宋体" panose="02010600030101010101" pitchFamily="2" charset="-122"/>
                <a:ea typeface="宋体" panose="02010600030101010101" pitchFamily="2" charset="-122"/>
                <a:sym typeface="+mn-ea"/>
              </a:rPr>
              <a:t>框架并且把</a:t>
            </a:r>
            <a:r>
              <a:rPr lang="en-US" altLang="zh-CN" sz="1200" dirty="0">
                <a:solidFill>
                  <a:srgbClr val="0070C0"/>
                </a:solidFill>
                <a:latin typeface="宋体" panose="02010600030101010101" pitchFamily="2" charset="-122"/>
                <a:ea typeface="宋体" panose="02010600030101010101" pitchFamily="2" charset="-122"/>
                <a:sym typeface="+mn-ea"/>
              </a:rPr>
              <a:t>WPF</a:t>
            </a:r>
            <a:r>
              <a:rPr lang="zh-CN" altLang="en-US" sz="1200" dirty="0">
                <a:solidFill>
                  <a:srgbClr val="0070C0"/>
                </a:solidFill>
                <a:latin typeface="宋体" panose="02010600030101010101" pitchFamily="2" charset="-122"/>
                <a:ea typeface="宋体" panose="02010600030101010101" pitchFamily="2" charset="-122"/>
                <a:sym typeface="+mn-ea"/>
              </a:rPr>
              <a:t>的新特性糅合进去，以应对客户日益复杂的需求变化。</a:t>
            </a:r>
            <a:endParaRPr lang="en-US" altLang="zh-CN" sz="1200" dirty="0">
              <a:solidFill>
                <a:srgbClr val="0070C0"/>
              </a:solidFill>
              <a:latin typeface="宋体" panose="02010600030101010101" pitchFamily="2" charset="-122"/>
              <a:ea typeface="宋体" panose="02010600030101010101" pitchFamily="2" charset="-122"/>
              <a:sym typeface="+mn-ea"/>
            </a:endParaRP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dirty="0">
                <a:solidFill>
                  <a:srgbClr val="0070C0"/>
                </a:solidFill>
                <a:latin typeface="宋体" panose="02010600030101010101" pitchFamily="2" charset="-122"/>
                <a:ea typeface="宋体" panose="02010600030101010101" pitchFamily="2" charset="-122"/>
                <a:sym typeface="+mn-ea"/>
              </a:rPr>
              <a:t>    2.</a:t>
            </a:r>
            <a:r>
              <a:rPr lang="zh-CN" altLang="en-US" sz="1200" dirty="0">
                <a:solidFill>
                  <a:srgbClr val="0070C0"/>
                </a:solidFill>
                <a:latin typeface="宋体" panose="02010600030101010101" pitchFamily="2" charset="-122"/>
                <a:ea typeface="宋体" panose="02010600030101010101" pitchFamily="2" charset="-122"/>
                <a:sym typeface="+mn-ea"/>
              </a:rPr>
              <a:t> </a:t>
            </a:r>
            <a:r>
              <a:rPr lang="en-US" altLang="zh-CN" sz="1200" dirty="0">
                <a:solidFill>
                  <a:srgbClr val="0070C0"/>
                </a:solidFill>
                <a:latin typeface="宋体" panose="02010600030101010101" pitchFamily="2" charset="-122"/>
                <a:ea typeface="宋体" panose="02010600030101010101" pitchFamily="2" charset="-122"/>
                <a:sym typeface="+mn-ea"/>
              </a:rPr>
              <a:t>WPF</a:t>
            </a:r>
            <a:r>
              <a:rPr lang="zh-CN" altLang="en-US" sz="1200" dirty="0">
                <a:solidFill>
                  <a:srgbClr val="0070C0"/>
                </a:solidFill>
                <a:latin typeface="宋体" panose="02010600030101010101" pitchFamily="2" charset="-122"/>
                <a:ea typeface="宋体" panose="02010600030101010101" pitchFamily="2" charset="-122"/>
                <a:sym typeface="+mn-ea"/>
              </a:rPr>
              <a:t>的数据绑定</a:t>
            </a:r>
            <a:r>
              <a:rPr lang="en-US" altLang="zh-CN" sz="1200" dirty="0">
                <a:solidFill>
                  <a:srgbClr val="0070C0"/>
                </a:solidFill>
                <a:latin typeface="宋体" panose="02010600030101010101" pitchFamily="2" charset="-122"/>
                <a:ea typeface="宋体" panose="02010600030101010101" pitchFamily="2" charset="-122"/>
                <a:sym typeface="+mn-ea"/>
              </a:rPr>
              <a:t>,</a:t>
            </a:r>
            <a:r>
              <a:rPr lang="zh-CN" altLang="en-US" sz="1200" dirty="0">
                <a:solidFill>
                  <a:srgbClr val="0070C0"/>
                </a:solidFill>
                <a:latin typeface="宋体" panose="02010600030101010101" pitchFamily="2" charset="-122"/>
                <a:ea typeface="宋体" panose="02010600030101010101" pitchFamily="2" charset="-122"/>
                <a:sym typeface="+mn-ea"/>
              </a:rPr>
              <a:t>使得开发人员可以将</a:t>
            </a:r>
            <a:r>
              <a:rPr lang="en-US" altLang="zh-CN" sz="1200" dirty="0">
                <a:solidFill>
                  <a:srgbClr val="0070C0"/>
                </a:solidFill>
                <a:latin typeface="宋体" panose="02010600030101010101" pitchFamily="2" charset="-122"/>
                <a:ea typeface="宋体" panose="02010600030101010101" pitchFamily="2" charset="-122"/>
                <a:sym typeface="+mn-ea"/>
              </a:rPr>
              <a:t>View</a:t>
            </a:r>
            <a:r>
              <a:rPr lang="zh-CN" altLang="en-US" sz="1200" dirty="0">
                <a:solidFill>
                  <a:srgbClr val="0070C0"/>
                </a:solidFill>
                <a:latin typeface="宋体" panose="02010600030101010101" pitchFamily="2" charset="-122"/>
                <a:ea typeface="宋体" panose="02010600030101010101" pitchFamily="2" charset="-122"/>
                <a:sym typeface="+mn-ea"/>
              </a:rPr>
              <a:t>和逻辑分离出来</a:t>
            </a:r>
            <a:r>
              <a:rPr lang="en-US" altLang="zh-CN" sz="1200" dirty="0">
                <a:solidFill>
                  <a:srgbClr val="0070C0"/>
                </a:solidFill>
                <a:latin typeface="宋体" panose="02010600030101010101" pitchFamily="2" charset="-122"/>
                <a:ea typeface="宋体" panose="02010600030101010101" pitchFamily="2" charset="-122"/>
                <a:sym typeface="+mn-ea"/>
              </a:rPr>
              <a:t>,</a:t>
            </a:r>
            <a:r>
              <a:rPr lang="zh-CN" altLang="en-US" sz="1200" dirty="0">
                <a:solidFill>
                  <a:srgbClr val="0070C0"/>
                </a:solidFill>
                <a:latin typeface="宋体" panose="02010600030101010101" pitchFamily="2" charset="-122"/>
                <a:ea typeface="宋体" panose="02010600030101010101" pitchFamily="2" charset="-122"/>
                <a:sym typeface="+mn-ea"/>
              </a:rPr>
              <a:t> 我们称之为</a:t>
            </a:r>
            <a:r>
              <a:rPr lang="en-US" altLang="zh-CN" sz="1200" dirty="0">
                <a:solidFill>
                  <a:srgbClr val="0070C0"/>
                </a:solidFill>
                <a:latin typeface="宋体" panose="02010600030101010101" pitchFamily="2" charset="-122"/>
                <a:ea typeface="宋体" panose="02010600030101010101" pitchFamily="2" charset="-122"/>
                <a:sym typeface="+mn-ea"/>
              </a:rPr>
              <a:t>Model-View-</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en-US" altLang="zh-CN" sz="1200" dirty="0">
                <a:solidFill>
                  <a:srgbClr val="0070C0"/>
                </a:solidFill>
                <a:latin typeface="宋体" panose="02010600030101010101" pitchFamily="2" charset="-122"/>
                <a:ea typeface="宋体" panose="02010600030101010101" pitchFamily="2" charset="-122"/>
                <a:sym typeface="+mn-ea"/>
              </a:rPr>
              <a:t>(MVVM)</a:t>
            </a:r>
            <a:r>
              <a:rPr lang="zh-CN" altLang="en-US" sz="1200" dirty="0">
                <a:solidFill>
                  <a:srgbClr val="0070C0"/>
                </a:solidFill>
                <a:latin typeface="宋体" panose="02010600030101010101" pitchFamily="2" charset="-122"/>
                <a:ea typeface="宋体" panose="02010600030101010101" pitchFamily="2" charset="-122"/>
                <a:sym typeface="+mn-ea"/>
              </a:rPr>
              <a:t>。这与</a:t>
            </a:r>
            <a:r>
              <a:rPr lang="en-US" altLang="zh-CN" sz="1200" dirty="0">
                <a:solidFill>
                  <a:srgbClr val="0070C0"/>
                </a:solidFill>
                <a:latin typeface="宋体" panose="02010600030101010101" pitchFamily="2" charset="-122"/>
                <a:ea typeface="宋体" panose="02010600030101010101" pitchFamily="2" charset="-122"/>
                <a:sym typeface="+mn-ea"/>
              </a:rPr>
              <a:t>MVP</a:t>
            </a:r>
            <a:r>
              <a:rPr lang="zh-CN" altLang="en-US" sz="1200" dirty="0">
                <a:solidFill>
                  <a:srgbClr val="0070C0"/>
                </a:solidFill>
                <a:latin typeface="宋体" panose="02010600030101010101" pitchFamily="2" charset="-122"/>
                <a:ea typeface="宋体" panose="02010600030101010101" pitchFamily="2" charset="-122"/>
                <a:sym typeface="+mn-ea"/>
              </a:rPr>
              <a:t>模式很相似，除了你需要一个为</a:t>
            </a:r>
            <a:r>
              <a:rPr lang="en-US" altLang="zh-CN" sz="1200" dirty="0">
                <a:solidFill>
                  <a:srgbClr val="0070C0"/>
                </a:solidFill>
                <a:latin typeface="宋体" panose="02010600030101010101" pitchFamily="2" charset="-122"/>
                <a:ea typeface="宋体" panose="02010600030101010101" pitchFamily="2" charset="-122"/>
                <a:sym typeface="+mn-ea"/>
              </a:rPr>
              <a:t>View</a:t>
            </a:r>
            <a:r>
              <a:rPr lang="zh-CN" altLang="en-US" sz="1200" dirty="0">
                <a:solidFill>
                  <a:srgbClr val="0070C0"/>
                </a:solidFill>
                <a:latin typeface="宋体" panose="02010600030101010101" pitchFamily="2" charset="-122"/>
                <a:ea typeface="宋体" panose="02010600030101010101" pitchFamily="2" charset="-122"/>
                <a:sym typeface="+mn-ea"/>
              </a:rPr>
              <a:t>量身定制的</a:t>
            </a:r>
            <a:r>
              <a:rPr lang="en-US" altLang="zh-CN" sz="1200" dirty="0">
                <a:solidFill>
                  <a:srgbClr val="0070C0"/>
                </a:solidFill>
                <a:latin typeface="宋体" panose="02010600030101010101" pitchFamily="2" charset="-122"/>
                <a:ea typeface="宋体" panose="02010600030101010101" pitchFamily="2" charset="-122"/>
                <a:sym typeface="+mn-ea"/>
              </a:rPr>
              <a:t>model</a:t>
            </a:r>
            <a:r>
              <a:rPr lang="zh-CN" altLang="en-US" sz="1200" dirty="0">
                <a:solidFill>
                  <a:srgbClr val="0070C0"/>
                </a:solidFill>
                <a:latin typeface="宋体" panose="02010600030101010101" pitchFamily="2" charset="-122"/>
                <a:ea typeface="宋体" panose="02010600030101010101" pitchFamily="2" charset="-122"/>
                <a:sym typeface="+mn-ea"/>
              </a:rPr>
              <a:t>，这个</a:t>
            </a:r>
            <a:r>
              <a:rPr lang="en-US" altLang="zh-CN" sz="1200" dirty="0">
                <a:solidFill>
                  <a:srgbClr val="0070C0"/>
                </a:solidFill>
                <a:latin typeface="宋体" panose="02010600030101010101" pitchFamily="2" charset="-122"/>
                <a:ea typeface="宋体" panose="02010600030101010101" pitchFamily="2" charset="-122"/>
                <a:sym typeface="+mn-ea"/>
              </a:rPr>
              <a:t>model</a:t>
            </a:r>
            <a:r>
              <a:rPr lang="zh-CN" altLang="en-US" sz="1200" dirty="0">
                <a:solidFill>
                  <a:srgbClr val="0070C0"/>
                </a:solidFill>
                <a:latin typeface="宋体" panose="02010600030101010101" pitchFamily="2" charset="-122"/>
                <a:ea typeface="宋体" panose="02010600030101010101" pitchFamily="2" charset="-122"/>
                <a:sym typeface="+mn-ea"/>
              </a:rPr>
              <a:t>就是</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zh-CN" altLang="en-US" sz="1200" dirty="0">
                <a:solidFill>
                  <a:srgbClr val="0070C0"/>
                </a:solidFill>
                <a:latin typeface="宋体" panose="02010600030101010101" pitchFamily="2" charset="-122"/>
                <a:ea typeface="宋体" panose="02010600030101010101" pitchFamily="2" charset="-122"/>
                <a:sym typeface="+mn-ea"/>
              </a:rPr>
              <a:t>。</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zh-CN" altLang="en-US" sz="1200" dirty="0">
                <a:solidFill>
                  <a:srgbClr val="0070C0"/>
                </a:solidFill>
                <a:latin typeface="宋体" panose="02010600030101010101" pitchFamily="2" charset="-122"/>
                <a:ea typeface="宋体" panose="02010600030101010101" pitchFamily="2" charset="-122"/>
                <a:sym typeface="+mn-ea"/>
              </a:rPr>
              <a:t>包含所有由</a:t>
            </a:r>
            <a:r>
              <a:rPr lang="en-US" altLang="zh-CN" sz="1200" dirty="0">
                <a:solidFill>
                  <a:srgbClr val="0070C0"/>
                </a:solidFill>
                <a:latin typeface="宋体" panose="02010600030101010101" pitchFamily="2" charset="-122"/>
                <a:ea typeface="宋体" panose="02010600030101010101" pitchFamily="2" charset="-122"/>
                <a:sym typeface="+mn-ea"/>
              </a:rPr>
              <a:t>UI</a:t>
            </a:r>
            <a:r>
              <a:rPr lang="zh-CN" altLang="en-US" sz="1200" dirty="0">
                <a:solidFill>
                  <a:srgbClr val="0070C0"/>
                </a:solidFill>
                <a:latin typeface="宋体" panose="02010600030101010101" pitchFamily="2" charset="-122"/>
                <a:ea typeface="宋体" panose="02010600030101010101" pitchFamily="2" charset="-122"/>
                <a:sym typeface="+mn-ea"/>
              </a:rPr>
              <a:t>特定的接口和属性，并由一个 </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en-US" altLang="zh-CN" sz="1200" dirty="0">
                <a:solidFill>
                  <a:srgbClr val="0070C0"/>
                </a:solidFill>
                <a:latin typeface="宋体" panose="02010600030101010101" pitchFamily="2" charset="-122"/>
                <a:ea typeface="宋体" panose="02010600030101010101" pitchFamily="2" charset="-122"/>
                <a:sym typeface="+mn-ea"/>
              </a:rPr>
              <a:t> </a:t>
            </a:r>
            <a:r>
              <a:rPr lang="zh-CN" altLang="en-US" sz="1200" dirty="0">
                <a:solidFill>
                  <a:srgbClr val="0070C0"/>
                </a:solidFill>
                <a:latin typeface="宋体" panose="02010600030101010101" pitchFamily="2" charset="-122"/>
                <a:ea typeface="宋体" panose="02010600030101010101" pitchFamily="2" charset="-122"/>
                <a:sym typeface="+mn-ea"/>
              </a:rPr>
              <a:t>的视图的绑定属性，并可获得二者之间的松散耦合，所以需要在</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en-US" altLang="zh-CN" sz="1200" dirty="0">
                <a:solidFill>
                  <a:srgbClr val="0070C0"/>
                </a:solidFill>
                <a:latin typeface="宋体" panose="02010600030101010101" pitchFamily="2" charset="-122"/>
                <a:ea typeface="宋体" panose="02010600030101010101" pitchFamily="2" charset="-122"/>
                <a:sym typeface="+mn-ea"/>
              </a:rPr>
              <a:t> </a:t>
            </a:r>
            <a:r>
              <a:rPr lang="zh-CN" altLang="en-US" sz="1200" dirty="0">
                <a:solidFill>
                  <a:srgbClr val="0070C0"/>
                </a:solidFill>
                <a:latin typeface="宋体" panose="02010600030101010101" pitchFamily="2" charset="-122"/>
                <a:ea typeface="宋体" panose="02010600030101010101" pitchFamily="2" charset="-122"/>
                <a:sym typeface="+mn-ea"/>
              </a:rPr>
              <a:t>直接更新视图中编写相应代码。数据绑定系统还支持提供了标准化的方式传输到视图的验证错误的输入的验证。</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200" dirty="0">
                <a:solidFill>
                  <a:srgbClr val="0070C0"/>
                </a:solidFill>
                <a:latin typeface="宋体" panose="02010600030101010101" pitchFamily="2" charset="-122"/>
                <a:ea typeface="宋体" panose="02010600030101010101" pitchFamily="2" charset="-122"/>
                <a:sym typeface="+mn-ea"/>
              </a:rPr>
              <a:t>     在视图（</a:t>
            </a:r>
            <a:r>
              <a:rPr lang="en-US" altLang="zh-CN" sz="1200" dirty="0">
                <a:solidFill>
                  <a:srgbClr val="0070C0"/>
                </a:solidFill>
                <a:latin typeface="宋体" panose="02010600030101010101" pitchFamily="2" charset="-122"/>
                <a:ea typeface="宋体" panose="02010600030101010101" pitchFamily="2" charset="-122"/>
                <a:sym typeface="+mn-ea"/>
              </a:rPr>
              <a:t>View</a:t>
            </a:r>
            <a:r>
              <a:rPr lang="zh-CN" altLang="en-US" sz="1200" dirty="0">
                <a:solidFill>
                  <a:srgbClr val="0070C0"/>
                </a:solidFill>
                <a:latin typeface="宋体" panose="02010600030101010101" pitchFamily="2" charset="-122"/>
                <a:ea typeface="宋体" panose="02010600030101010101" pitchFamily="2" charset="-122"/>
                <a:sym typeface="+mn-ea"/>
              </a:rPr>
              <a:t>）部分，通常也就是一个</a:t>
            </a:r>
            <a:r>
              <a:rPr lang="en-US" altLang="zh-CN" sz="1200" dirty="0" err="1">
                <a:solidFill>
                  <a:srgbClr val="0070C0"/>
                </a:solidFill>
                <a:latin typeface="宋体" panose="02010600030101010101" pitchFamily="2" charset="-122"/>
                <a:ea typeface="宋体" panose="02010600030101010101" pitchFamily="2" charset="-122"/>
                <a:sym typeface="+mn-ea"/>
              </a:rPr>
              <a:t>Aspx</a:t>
            </a:r>
            <a:r>
              <a:rPr lang="zh-CN" altLang="en-US" sz="1200" dirty="0">
                <a:solidFill>
                  <a:srgbClr val="0070C0"/>
                </a:solidFill>
                <a:latin typeface="宋体" panose="02010600030101010101" pitchFamily="2" charset="-122"/>
                <a:ea typeface="宋体" panose="02010600030101010101" pitchFamily="2" charset="-122"/>
                <a:sym typeface="+mn-ea"/>
              </a:rPr>
              <a:t>页面。在以前设计模式中由于没有清晰的职责划分，</a:t>
            </a:r>
            <a:r>
              <a:rPr lang="en-US" altLang="zh-CN" sz="1200" dirty="0">
                <a:solidFill>
                  <a:srgbClr val="0070C0"/>
                </a:solidFill>
                <a:latin typeface="宋体" panose="02010600030101010101" pitchFamily="2" charset="-122"/>
                <a:ea typeface="宋体" panose="02010600030101010101" pitchFamily="2" charset="-122"/>
                <a:sym typeface="+mn-ea"/>
              </a:rPr>
              <a:t>UI </a:t>
            </a:r>
            <a:r>
              <a:rPr lang="zh-CN" altLang="en-US" sz="1200" dirty="0">
                <a:solidFill>
                  <a:srgbClr val="0070C0"/>
                </a:solidFill>
                <a:latin typeface="宋体" panose="02010600030101010101" pitchFamily="2" charset="-122"/>
                <a:ea typeface="宋体" panose="02010600030101010101" pitchFamily="2" charset="-122"/>
                <a:sym typeface="+mn-ea"/>
              </a:rPr>
              <a:t>层经常成为逻辑层的全能代理，而后者实际上属于应用程序的其他层。</a:t>
            </a:r>
            <a:endParaRPr lang="en-US" altLang="zh-CN" sz="1200" dirty="0">
              <a:solidFill>
                <a:srgbClr val="0070C0"/>
              </a:solidFill>
              <a:latin typeface="宋体" panose="02010600030101010101" pitchFamily="2" charset="-122"/>
              <a:ea typeface="宋体" panose="02010600030101010101" pitchFamily="2" charset="-122"/>
              <a:sym typeface="+mn-ea"/>
            </a:endParaRP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dirty="0">
                <a:solidFill>
                  <a:srgbClr val="0070C0"/>
                </a:solidFill>
                <a:latin typeface="宋体" panose="02010600030101010101" pitchFamily="2" charset="-122"/>
                <a:ea typeface="宋体" panose="02010600030101010101" pitchFamily="2" charset="-122"/>
                <a:sym typeface="+mn-ea"/>
              </a:rPr>
              <a:t>    MVP </a:t>
            </a:r>
            <a:r>
              <a:rPr lang="zh-CN" altLang="en-US" sz="1200" dirty="0">
                <a:solidFill>
                  <a:srgbClr val="0070C0"/>
                </a:solidFill>
                <a:latin typeface="宋体" panose="02010600030101010101" pitchFamily="2" charset="-122"/>
                <a:ea typeface="宋体" panose="02010600030101010101" pitchFamily="2" charset="-122"/>
                <a:sym typeface="+mn-ea"/>
              </a:rPr>
              <a:t>里的</a:t>
            </a:r>
            <a:r>
              <a:rPr lang="en-US" altLang="zh-CN" sz="1200" dirty="0">
                <a:solidFill>
                  <a:srgbClr val="0070C0"/>
                </a:solidFill>
                <a:latin typeface="宋体" panose="02010600030101010101" pitchFamily="2" charset="-122"/>
                <a:ea typeface="宋体" panose="02010600030101010101" pitchFamily="2" charset="-122"/>
                <a:sym typeface="+mn-ea"/>
              </a:rPr>
              <a:t>M </a:t>
            </a:r>
            <a:r>
              <a:rPr lang="zh-CN" altLang="en-US" sz="1200" dirty="0">
                <a:solidFill>
                  <a:srgbClr val="0070C0"/>
                </a:solidFill>
                <a:latin typeface="宋体" panose="02010600030101010101" pitchFamily="2" charset="-122"/>
                <a:ea typeface="宋体" panose="02010600030101010101" pitchFamily="2" charset="-122"/>
                <a:sym typeface="+mn-ea"/>
              </a:rPr>
              <a:t>其实和</a:t>
            </a:r>
            <a:r>
              <a:rPr lang="en-US" altLang="zh-CN" sz="1200" dirty="0">
                <a:solidFill>
                  <a:srgbClr val="0070C0"/>
                </a:solidFill>
                <a:latin typeface="宋体" panose="02010600030101010101" pitchFamily="2" charset="-122"/>
                <a:ea typeface="宋体" panose="02010600030101010101" pitchFamily="2" charset="-122"/>
                <a:sym typeface="+mn-ea"/>
              </a:rPr>
              <a:t>MVC</a:t>
            </a:r>
            <a:r>
              <a:rPr lang="zh-CN" altLang="en-US" sz="1200" dirty="0">
                <a:solidFill>
                  <a:srgbClr val="0070C0"/>
                </a:solidFill>
                <a:latin typeface="宋体" panose="02010600030101010101" pitchFamily="2" charset="-122"/>
                <a:ea typeface="宋体" panose="02010600030101010101" pitchFamily="2" charset="-122"/>
                <a:sym typeface="+mn-ea"/>
              </a:rPr>
              <a:t>里的</a:t>
            </a:r>
            <a:r>
              <a:rPr lang="en-US" altLang="zh-CN" sz="1200" dirty="0">
                <a:solidFill>
                  <a:srgbClr val="0070C0"/>
                </a:solidFill>
                <a:latin typeface="宋体" panose="02010600030101010101" pitchFamily="2" charset="-122"/>
                <a:ea typeface="宋体" panose="02010600030101010101" pitchFamily="2" charset="-122"/>
                <a:sym typeface="+mn-ea"/>
              </a:rPr>
              <a:t>M</a:t>
            </a:r>
            <a:r>
              <a:rPr lang="zh-CN" altLang="en-US" sz="1200" dirty="0">
                <a:solidFill>
                  <a:srgbClr val="0070C0"/>
                </a:solidFill>
                <a:latin typeface="宋体" panose="02010600030101010101" pitchFamily="2" charset="-122"/>
                <a:ea typeface="宋体" panose="02010600030101010101" pitchFamily="2" charset="-122"/>
                <a:sym typeface="+mn-ea"/>
              </a:rPr>
              <a:t>是一个，都是封装了核心数据、逻辑和功能的计算关系的模型，而</a:t>
            </a:r>
            <a:r>
              <a:rPr lang="en-US" altLang="zh-CN" sz="1200" dirty="0">
                <a:solidFill>
                  <a:srgbClr val="0070C0"/>
                </a:solidFill>
                <a:latin typeface="宋体" panose="02010600030101010101" pitchFamily="2" charset="-122"/>
                <a:ea typeface="宋体" panose="02010600030101010101" pitchFamily="2" charset="-122"/>
                <a:sym typeface="+mn-ea"/>
              </a:rPr>
              <a:t>V</a:t>
            </a:r>
            <a:r>
              <a:rPr lang="zh-CN" altLang="en-US" sz="1200" dirty="0">
                <a:solidFill>
                  <a:srgbClr val="0070C0"/>
                </a:solidFill>
                <a:latin typeface="宋体" panose="02010600030101010101" pitchFamily="2" charset="-122"/>
                <a:ea typeface="宋体" panose="02010600030101010101" pitchFamily="2" charset="-122"/>
                <a:sym typeface="+mn-ea"/>
              </a:rPr>
              <a:t>是视图（窗体），</a:t>
            </a:r>
            <a:r>
              <a:rPr lang="en-US" altLang="zh-CN" sz="1200" dirty="0">
                <a:solidFill>
                  <a:srgbClr val="0070C0"/>
                </a:solidFill>
                <a:latin typeface="宋体" panose="02010600030101010101" pitchFamily="2" charset="-122"/>
                <a:ea typeface="宋体" panose="02010600030101010101" pitchFamily="2" charset="-122"/>
                <a:sym typeface="+mn-ea"/>
              </a:rPr>
              <a:t>P</a:t>
            </a:r>
            <a:r>
              <a:rPr lang="zh-CN" altLang="en-US" sz="1200" dirty="0">
                <a:solidFill>
                  <a:srgbClr val="0070C0"/>
                </a:solidFill>
                <a:latin typeface="宋体" panose="02010600030101010101" pitchFamily="2" charset="-122"/>
                <a:ea typeface="宋体" panose="02010600030101010101" pitchFamily="2" charset="-122"/>
                <a:sym typeface="+mn-ea"/>
              </a:rPr>
              <a:t>就是封装了窗体中的所有操作、响应用户的输入输出、事件等，与</a:t>
            </a:r>
            <a:r>
              <a:rPr lang="en-US" altLang="zh-CN" sz="1200" dirty="0">
                <a:solidFill>
                  <a:srgbClr val="0070C0"/>
                </a:solidFill>
                <a:latin typeface="宋体" panose="02010600030101010101" pitchFamily="2" charset="-122"/>
                <a:ea typeface="宋体" panose="02010600030101010101" pitchFamily="2" charset="-122"/>
                <a:sym typeface="+mn-ea"/>
              </a:rPr>
              <a:t>MVC</a:t>
            </a:r>
            <a:r>
              <a:rPr lang="zh-CN" altLang="en-US" sz="1200" dirty="0">
                <a:solidFill>
                  <a:srgbClr val="0070C0"/>
                </a:solidFill>
                <a:latin typeface="宋体" panose="02010600030101010101" pitchFamily="2" charset="-122"/>
                <a:ea typeface="宋体" panose="02010600030101010101" pitchFamily="2" charset="-122"/>
                <a:sym typeface="+mn-ea"/>
              </a:rPr>
              <a:t>里的</a:t>
            </a:r>
            <a:r>
              <a:rPr lang="en-US" altLang="zh-CN" sz="1200" dirty="0">
                <a:solidFill>
                  <a:srgbClr val="0070C0"/>
                </a:solidFill>
                <a:latin typeface="宋体" panose="02010600030101010101" pitchFamily="2" charset="-122"/>
                <a:ea typeface="宋体" panose="02010600030101010101" pitchFamily="2" charset="-122"/>
                <a:sym typeface="+mn-ea"/>
              </a:rPr>
              <a:t>C</a:t>
            </a:r>
            <a:r>
              <a:rPr lang="zh-CN" altLang="en-US" sz="1200" dirty="0">
                <a:solidFill>
                  <a:srgbClr val="0070C0"/>
                </a:solidFill>
                <a:latin typeface="宋体" panose="02010600030101010101" pitchFamily="2" charset="-122"/>
                <a:ea typeface="宋体" panose="02010600030101010101" pitchFamily="2" charset="-122"/>
                <a:sym typeface="+mn-ea"/>
              </a:rPr>
              <a:t>差不多，区别是</a:t>
            </a:r>
            <a:r>
              <a:rPr lang="en-US" altLang="zh-CN" sz="1200" dirty="0">
                <a:solidFill>
                  <a:srgbClr val="0070C0"/>
                </a:solidFill>
                <a:latin typeface="宋体" panose="02010600030101010101" pitchFamily="2" charset="-122"/>
                <a:ea typeface="宋体" panose="02010600030101010101" pitchFamily="2" charset="-122"/>
                <a:sym typeface="+mn-ea"/>
              </a:rPr>
              <a:t>MVC</a:t>
            </a:r>
            <a:r>
              <a:rPr lang="zh-CN" altLang="en-US" sz="1200" dirty="0">
                <a:solidFill>
                  <a:srgbClr val="0070C0"/>
                </a:solidFill>
                <a:latin typeface="宋体" panose="02010600030101010101" pitchFamily="2" charset="-122"/>
                <a:ea typeface="宋体" panose="02010600030101010101" pitchFamily="2" charset="-122"/>
                <a:sym typeface="+mn-ea"/>
              </a:rPr>
              <a:t>是系统级架构的，而</a:t>
            </a:r>
            <a:r>
              <a:rPr lang="en-US" altLang="zh-CN" sz="1200" dirty="0">
                <a:solidFill>
                  <a:srgbClr val="0070C0"/>
                </a:solidFill>
                <a:latin typeface="宋体" panose="02010600030101010101" pitchFamily="2" charset="-122"/>
                <a:ea typeface="宋体" panose="02010600030101010101" pitchFamily="2" charset="-122"/>
                <a:sym typeface="+mn-ea"/>
              </a:rPr>
              <a:t>MVP</a:t>
            </a:r>
            <a:r>
              <a:rPr lang="zh-CN" altLang="en-US" sz="1200" dirty="0">
                <a:solidFill>
                  <a:srgbClr val="0070C0"/>
                </a:solidFill>
                <a:latin typeface="宋体" panose="02010600030101010101" pitchFamily="2" charset="-122"/>
                <a:ea typeface="宋体" panose="02010600030101010101" pitchFamily="2" charset="-122"/>
                <a:sym typeface="+mn-ea"/>
              </a:rPr>
              <a:t>是用在某个特定页面上的，也就是说</a:t>
            </a:r>
            <a:r>
              <a:rPr lang="en-US" altLang="zh-CN" sz="1200" dirty="0">
                <a:solidFill>
                  <a:srgbClr val="0070C0"/>
                </a:solidFill>
                <a:latin typeface="宋体" panose="02010600030101010101" pitchFamily="2" charset="-122"/>
                <a:ea typeface="宋体" panose="02010600030101010101" pitchFamily="2" charset="-122"/>
                <a:sym typeface="+mn-ea"/>
              </a:rPr>
              <a:t>MVP</a:t>
            </a:r>
            <a:r>
              <a:rPr lang="zh-CN" altLang="en-US" sz="1200" dirty="0">
                <a:solidFill>
                  <a:srgbClr val="0070C0"/>
                </a:solidFill>
                <a:latin typeface="宋体" panose="02010600030101010101" pitchFamily="2" charset="-122"/>
                <a:ea typeface="宋体" panose="02010600030101010101" pitchFamily="2" charset="-122"/>
                <a:sym typeface="+mn-ea"/>
              </a:rPr>
              <a:t>的灵活性要远远大于</a:t>
            </a:r>
            <a:r>
              <a:rPr lang="en-US" altLang="zh-CN" sz="1200" dirty="0">
                <a:solidFill>
                  <a:srgbClr val="0070C0"/>
                </a:solidFill>
                <a:latin typeface="宋体" panose="02010600030101010101" pitchFamily="2" charset="-122"/>
                <a:ea typeface="宋体" panose="02010600030101010101" pitchFamily="2" charset="-122"/>
                <a:sym typeface="+mn-ea"/>
              </a:rPr>
              <a:t>MVC</a:t>
            </a:r>
            <a:r>
              <a:rPr lang="zh-CN" altLang="en-US" sz="1200" dirty="0">
                <a:solidFill>
                  <a:srgbClr val="0070C0"/>
                </a:solidFill>
                <a:latin typeface="宋体" panose="02010600030101010101" pitchFamily="2" charset="-122"/>
                <a:ea typeface="宋体" panose="02010600030101010101" pitchFamily="2" charset="-122"/>
                <a:sym typeface="+mn-ea"/>
              </a:rPr>
              <a:t>，实现起来也极为简单。</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200" dirty="0">
                <a:solidFill>
                  <a:srgbClr val="0070C0"/>
                </a:solidFill>
                <a:latin typeface="宋体" panose="02010600030101010101" pitchFamily="2" charset="-122"/>
                <a:ea typeface="宋体" panose="02010600030101010101" pitchFamily="2" charset="-122"/>
                <a:sym typeface="+mn-ea"/>
              </a:rPr>
              <a:t>我们再从</a:t>
            </a:r>
            <a:r>
              <a:rPr lang="en-US" altLang="zh-CN" sz="1200" dirty="0" err="1">
                <a:solidFill>
                  <a:srgbClr val="0070C0"/>
                </a:solidFill>
                <a:latin typeface="宋体" panose="02010600030101010101" pitchFamily="2" charset="-122"/>
                <a:ea typeface="宋体" panose="02010600030101010101" pitchFamily="2" charset="-122"/>
                <a:sym typeface="+mn-ea"/>
              </a:rPr>
              <a:t>IView</a:t>
            </a:r>
            <a:r>
              <a:rPr lang="zh-CN" altLang="en-US" sz="1200" dirty="0">
                <a:solidFill>
                  <a:srgbClr val="0070C0"/>
                </a:solidFill>
                <a:latin typeface="宋体" panose="02010600030101010101" pitchFamily="2" charset="-122"/>
                <a:ea typeface="宋体" panose="02010600030101010101" pitchFamily="2" charset="-122"/>
                <a:sym typeface="+mn-ea"/>
              </a:rPr>
              <a:t>这个</a:t>
            </a:r>
            <a:r>
              <a:rPr lang="en-US" altLang="zh-CN" sz="1200" dirty="0">
                <a:solidFill>
                  <a:srgbClr val="0070C0"/>
                </a:solidFill>
                <a:latin typeface="宋体" panose="02010600030101010101" pitchFamily="2" charset="-122"/>
                <a:ea typeface="宋体" panose="02010600030101010101" pitchFamily="2" charset="-122"/>
                <a:sym typeface="+mn-ea"/>
              </a:rPr>
              <a:t>interface</a:t>
            </a:r>
            <a:r>
              <a:rPr lang="zh-CN" altLang="en-US" sz="1200" dirty="0">
                <a:solidFill>
                  <a:srgbClr val="0070C0"/>
                </a:solidFill>
                <a:latin typeface="宋体" panose="02010600030101010101" pitchFamily="2" charset="-122"/>
                <a:ea typeface="宋体" panose="02010600030101010101" pitchFamily="2" charset="-122"/>
                <a:sym typeface="+mn-ea"/>
              </a:rPr>
              <a:t>层来解析，它可以帮助我们把各类</a:t>
            </a:r>
            <a:r>
              <a:rPr lang="en-US" altLang="zh-CN" sz="1200" dirty="0">
                <a:solidFill>
                  <a:srgbClr val="0070C0"/>
                </a:solidFill>
                <a:latin typeface="宋体" panose="02010600030101010101" pitchFamily="2" charset="-122"/>
                <a:ea typeface="宋体" panose="02010600030101010101" pitchFamily="2" charset="-122"/>
                <a:sym typeface="+mn-ea"/>
              </a:rPr>
              <a:t>UI</a:t>
            </a:r>
            <a:r>
              <a:rPr lang="zh-CN" altLang="en-US" sz="1200" dirty="0">
                <a:solidFill>
                  <a:srgbClr val="0070C0"/>
                </a:solidFill>
                <a:latin typeface="宋体" panose="02010600030101010101" pitchFamily="2" charset="-122"/>
                <a:ea typeface="宋体" panose="02010600030101010101" pitchFamily="2" charset="-122"/>
                <a:sym typeface="+mn-ea"/>
              </a:rPr>
              <a:t>与逻辑层解耦，同时可以从</a:t>
            </a:r>
            <a:r>
              <a:rPr lang="en-US" altLang="zh-CN" sz="1200" dirty="0">
                <a:solidFill>
                  <a:srgbClr val="0070C0"/>
                </a:solidFill>
                <a:latin typeface="宋体" panose="02010600030101010101" pitchFamily="2" charset="-122"/>
                <a:ea typeface="宋体" panose="02010600030101010101" pitchFamily="2" charset="-122"/>
                <a:sym typeface="+mn-ea"/>
              </a:rPr>
              <a:t>UI</a:t>
            </a:r>
            <a:r>
              <a:rPr lang="zh-CN" altLang="en-US" sz="1200" dirty="0">
                <a:solidFill>
                  <a:srgbClr val="0070C0"/>
                </a:solidFill>
                <a:latin typeface="宋体" panose="02010600030101010101" pitchFamily="2" charset="-122"/>
                <a:ea typeface="宋体" panose="02010600030101010101" pitchFamily="2" charset="-122"/>
                <a:sym typeface="+mn-ea"/>
              </a:rPr>
              <a:t>层进入自动化测试（</a:t>
            </a:r>
            <a:r>
              <a:rPr lang="en-US" altLang="zh-CN" sz="1200" dirty="0">
                <a:solidFill>
                  <a:srgbClr val="0070C0"/>
                </a:solidFill>
                <a:latin typeface="宋体" panose="02010600030101010101" pitchFamily="2" charset="-122"/>
                <a:ea typeface="宋体" panose="02010600030101010101" pitchFamily="2" charset="-122"/>
                <a:sym typeface="+mn-ea"/>
              </a:rPr>
              <a:t>Unit/Automatic Test</a:t>
            </a:r>
            <a:r>
              <a:rPr lang="zh-CN" altLang="en-US" sz="1200" dirty="0">
                <a:solidFill>
                  <a:srgbClr val="0070C0"/>
                </a:solidFill>
                <a:latin typeface="宋体" panose="02010600030101010101" pitchFamily="2" charset="-122"/>
                <a:ea typeface="宋体" panose="02010600030101010101" pitchFamily="2" charset="-122"/>
                <a:sym typeface="+mn-ea"/>
              </a:rPr>
              <a:t>）并提供了入口，在以前可以由</a:t>
            </a:r>
            <a:r>
              <a:rPr lang="en-US" altLang="zh-CN" sz="1200" dirty="0" err="1">
                <a:solidFill>
                  <a:srgbClr val="0070C0"/>
                </a:solidFill>
                <a:latin typeface="宋体" panose="02010600030101010101" pitchFamily="2" charset="-122"/>
                <a:ea typeface="宋体" panose="02010600030101010101" pitchFamily="2" charset="-122"/>
                <a:sym typeface="+mn-ea"/>
              </a:rPr>
              <a:t>WinForm</a:t>
            </a:r>
            <a:r>
              <a:rPr lang="en-US" altLang="zh-CN" sz="1200" dirty="0">
                <a:solidFill>
                  <a:srgbClr val="0070C0"/>
                </a:solidFill>
                <a:latin typeface="宋体" panose="02010600030101010101" pitchFamily="2" charset="-122"/>
                <a:ea typeface="宋体" panose="02010600030101010101" pitchFamily="2" charset="-122"/>
                <a:sym typeface="+mn-ea"/>
              </a:rPr>
              <a:t>/Web Form/MFC</a:t>
            </a:r>
            <a:r>
              <a:rPr lang="zh-CN" altLang="en-US" sz="1200" dirty="0">
                <a:solidFill>
                  <a:srgbClr val="0070C0"/>
                </a:solidFill>
                <a:latin typeface="宋体" panose="02010600030101010101" pitchFamily="2" charset="-122"/>
                <a:ea typeface="宋体" panose="02010600030101010101" pitchFamily="2" charset="-122"/>
                <a:sym typeface="+mn-ea"/>
              </a:rPr>
              <a:t>等编写的</a:t>
            </a:r>
            <a:r>
              <a:rPr lang="en-US" altLang="zh-CN" sz="1200" dirty="0">
                <a:solidFill>
                  <a:srgbClr val="0070C0"/>
                </a:solidFill>
                <a:latin typeface="宋体" panose="02010600030101010101" pitchFamily="2" charset="-122"/>
                <a:ea typeface="宋体" panose="02010600030101010101" pitchFamily="2" charset="-122"/>
                <a:sym typeface="+mn-ea"/>
              </a:rPr>
              <a:t>UI</a:t>
            </a:r>
            <a:r>
              <a:rPr lang="zh-CN" altLang="en-US" sz="1200" dirty="0">
                <a:solidFill>
                  <a:srgbClr val="0070C0"/>
                </a:solidFill>
                <a:latin typeface="宋体" panose="02010600030101010101" pitchFamily="2" charset="-122"/>
                <a:ea typeface="宋体" panose="02010600030101010101" pitchFamily="2" charset="-122"/>
                <a:sym typeface="+mn-ea"/>
              </a:rPr>
              <a:t>是通过事件</a:t>
            </a:r>
            <a:r>
              <a:rPr lang="en-US" altLang="zh-CN" sz="1200" dirty="0">
                <a:solidFill>
                  <a:srgbClr val="0070C0"/>
                </a:solidFill>
                <a:latin typeface="宋体" panose="02010600030101010101" pitchFamily="2" charset="-122"/>
                <a:ea typeface="宋体" panose="02010600030101010101" pitchFamily="2" charset="-122"/>
                <a:sym typeface="+mn-ea"/>
              </a:rPr>
              <a:t>Windows</a:t>
            </a:r>
            <a:r>
              <a:rPr lang="zh-CN" altLang="en-US" sz="1200" dirty="0">
                <a:solidFill>
                  <a:srgbClr val="0070C0"/>
                </a:solidFill>
                <a:latin typeface="宋体" panose="02010600030101010101" pitchFamily="2" charset="-122"/>
                <a:ea typeface="宋体" panose="02010600030101010101" pitchFamily="2" charset="-122"/>
                <a:sym typeface="+mn-ea"/>
              </a:rPr>
              <a:t>消息与</a:t>
            </a:r>
            <a:r>
              <a:rPr lang="en-US" altLang="zh-CN" sz="1200" dirty="0" err="1">
                <a:solidFill>
                  <a:srgbClr val="0070C0"/>
                </a:solidFill>
                <a:latin typeface="宋体" panose="02010600030101010101" pitchFamily="2" charset="-122"/>
                <a:ea typeface="宋体" panose="02010600030101010101" pitchFamily="2" charset="-122"/>
                <a:sym typeface="+mn-ea"/>
              </a:rPr>
              <a:t>IView</a:t>
            </a:r>
            <a:r>
              <a:rPr lang="zh-CN" altLang="en-US" sz="1200" dirty="0">
                <a:solidFill>
                  <a:srgbClr val="0070C0"/>
                </a:solidFill>
                <a:latin typeface="宋体" panose="02010600030101010101" pitchFamily="2" charset="-122"/>
                <a:ea typeface="宋体" panose="02010600030101010101" pitchFamily="2" charset="-122"/>
                <a:sym typeface="+mn-ea"/>
              </a:rPr>
              <a:t>层沟通的。</a:t>
            </a:r>
            <a:r>
              <a:rPr lang="en-US" altLang="zh-CN" sz="1200" dirty="0">
                <a:solidFill>
                  <a:srgbClr val="0070C0"/>
                </a:solidFill>
                <a:latin typeface="宋体" panose="02010600030101010101" pitchFamily="2" charset="-122"/>
                <a:ea typeface="宋体" panose="02010600030101010101" pitchFamily="2" charset="-122"/>
                <a:sym typeface="+mn-ea"/>
              </a:rPr>
              <a:t>WPF</a:t>
            </a:r>
            <a:r>
              <a:rPr lang="zh-CN" altLang="en-US" sz="1200" dirty="0">
                <a:solidFill>
                  <a:srgbClr val="0070C0"/>
                </a:solidFill>
                <a:latin typeface="宋体" panose="02010600030101010101" pitchFamily="2" charset="-122"/>
                <a:ea typeface="宋体" panose="02010600030101010101" pitchFamily="2" charset="-122"/>
                <a:sym typeface="+mn-ea"/>
              </a:rPr>
              <a:t>与</a:t>
            </a:r>
            <a:r>
              <a:rPr lang="en-US" altLang="zh-CN" sz="1200" dirty="0" err="1">
                <a:solidFill>
                  <a:srgbClr val="0070C0"/>
                </a:solidFill>
                <a:latin typeface="宋体" panose="02010600030101010101" pitchFamily="2" charset="-122"/>
                <a:ea typeface="宋体" panose="02010600030101010101" pitchFamily="2" charset="-122"/>
                <a:sym typeface="+mn-ea"/>
              </a:rPr>
              <a:t>IView</a:t>
            </a:r>
            <a:r>
              <a:rPr lang="zh-CN" altLang="en-US" sz="1200" dirty="0">
                <a:solidFill>
                  <a:srgbClr val="0070C0"/>
                </a:solidFill>
                <a:latin typeface="宋体" panose="02010600030101010101" pitchFamily="2" charset="-122"/>
                <a:ea typeface="宋体" panose="02010600030101010101" pitchFamily="2" charset="-122"/>
                <a:sym typeface="+mn-ea"/>
              </a:rPr>
              <a:t>层的沟通，最佳的手段是使用</a:t>
            </a:r>
            <a:r>
              <a:rPr lang="en-US" altLang="zh-CN" sz="1200" dirty="0">
                <a:solidFill>
                  <a:srgbClr val="0070C0"/>
                </a:solidFill>
                <a:latin typeface="宋体" panose="02010600030101010101" pitchFamily="2" charset="-122"/>
                <a:ea typeface="宋体" panose="02010600030101010101" pitchFamily="2" charset="-122"/>
                <a:sym typeface="+mn-ea"/>
              </a:rPr>
              <a:t>Binding</a:t>
            </a:r>
            <a:r>
              <a:rPr lang="zh-CN" altLang="en-US" sz="1200" dirty="0">
                <a:solidFill>
                  <a:srgbClr val="0070C0"/>
                </a:solidFill>
                <a:latin typeface="宋体" panose="02010600030101010101" pitchFamily="2" charset="-122"/>
                <a:ea typeface="宋体" panose="02010600030101010101" pitchFamily="2" charset="-122"/>
                <a:sym typeface="+mn-ea"/>
              </a:rPr>
              <a:t>，当然，也可以使用事件；</a:t>
            </a:r>
            <a:r>
              <a:rPr lang="en-US" altLang="zh-CN" sz="1200" dirty="0">
                <a:solidFill>
                  <a:srgbClr val="0070C0"/>
                </a:solidFill>
                <a:latin typeface="宋体" panose="02010600030101010101" pitchFamily="2" charset="-122"/>
                <a:ea typeface="宋体" panose="02010600030101010101" pitchFamily="2" charset="-122"/>
                <a:sym typeface="+mn-ea"/>
              </a:rPr>
              <a:t>Presenter</a:t>
            </a:r>
            <a:r>
              <a:rPr lang="zh-CN" altLang="en-US" sz="1200" dirty="0">
                <a:solidFill>
                  <a:srgbClr val="0070C0"/>
                </a:solidFill>
                <a:latin typeface="宋体" panose="02010600030101010101" pitchFamily="2" charset="-122"/>
                <a:ea typeface="宋体" panose="02010600030101010101" pitchFamily="2" charset="-122"/>
                <a:sym typeface="+mn-ea"/>
              </a:rPr>
              <a:t>层要实现</a:t>
            </a:r>
            <a:r>
              <a:rPr lang="en-US" altLang="zh-CN" sz="1200" dirty="0" err="1">
                <a:solidFill>
                  <a:srgbClr val="0070C0"/>
                </a:solidFill>
                <a:latin typeface="宋体" panose="02010600030101010101" pitchFamily="2" charset="-122"/>
                <a:ea typeface="宋体" panose="02010600030101010101" pitchFamily="2" charset="-122"/>
                <a:sym typeface="+mn-ea"/>
              </a:rPr>
              <a:t>IView</a:t>
            </a:r>
            <a:r>
              <a:rPr lang="zh-CN" altLang="en-US" sz="1200" dirty="0">
                <a:solidFill>
                  <a:srgbClr val="0070C0"/>
                </a:solidFill>
                <a:latin typeface="宋体" panose="02010600030101010101" pitchFamily="2" charset="-122"/>
                <a:ea typeface="宋体" panose="02010600030101010101" pitchFamily="2" charset="-122"/>
                <a:sym typeface="+mn-ea"/>
              </a:rPr>
              <a:t>，多态机制可以保证运行时</a:t>
            </a:r>
            <a:r>
              <a:rPr lang="en-US" altLang="zh-CN" sz="1200" dirty="0">
                <a:solidFill>
                  <a:srgbClr val="0070C0"/>
                </a:solidFill>
                <a:latin typeface="宋体" panose="02010600030101010101" pitchFamily="2" charset="-122"/>
                <a:ea typeface="宋体" panose="02010600030101010101" pitchFamily="2" charset="-122"/>
                <a:sym typeface="+mn-ea"/>
              </a:rPr>
              <a:t>UI</a:t>
            </a:r>
            <a:r>
              <a:rPr lang="zh-CN" altLang="en-US" sz="1200" dirty="0">
                <a:solidFill>
                  <a:srgbClr val="0070C0"/>
                </a:solidFill>
                <a:latin typeface="宋体" panose="02010600030101010101" pitchFamily="2" charset="-122"/>
                <a:ea typeface="宋体" panose="02010600030101010101" pitchFamily="2" charset="-122"/>
                <a:sym typeface="+mn-ea"/>
              </a:rPr>
              <a:t>层显示恰当的数据。比如</a:t>
            </a:r>
            <a:r>
              <a:rPr lang="en-US" altLang="zh-CN" sz="1200" dirty="0">
                <a:solidFill>
                  <a:srgbClr val="0070C0"/>
                </a:solidFill>
                <a:latin typeface="宋体" panose="02010600030101010101" pitchFamily="2" charset="-122"/>
                <a:ea typeface="宋体" panose="02010600030101010101" pitchFamily="2" charset="-122"/>
                <a:sym typeface="+mn-ea"/>
              </a:rPr>
              <a:t>Binding</a:t>
            </a:r>
            <a:r>
              <a:rPr lang="zh-CN" altLang="en-US" sz="1200" dirty="0">
                <a:solidFill>
                  <a:srgbClr val="0070C0"/>
                </a:solidFill>
                <a:latin typeface="宋体" panose="02010600030101010101" pitchFamily="2" charset="-122"/>
                <a:ea typeface="宋体" panose="02010600030101010101" pitchFamily="2" charset="-122"/>
                <a:sym typeface="+mn-ea"/>
              </a:rPr>
              <a:t>，在程序中，你可能看到</a:t>
            </a:r>
            <a:r>
              <a:rPr lang="en-US" altLang="zh-CN" sz="1200" dirty="0">
                <a:solidFill>
                  <a:srgbClr val="0070C0"/>
                </a:solidFill>
                <a:latin typeface="宋体" panose="02010600030101010101" pitchFamily="2" charset="-122"/>
                <a:ea typeface="宋体" panose="02010600030101010101" pitchFamily="2" charset="-122"/>
                <a:sym typeface="+mn-ea"/>
              </a:rPr>
              <a:t>Binding</a:t>
            </a:r>
            <a:r>
              <a:rPr lang="zh-CN" altLang="en-US" sz="1200" dirty="0">
                <a:solidFill>
                  <a:srgbClr val="0070C0"/>
                </a:solidFill>
                <a:latin typeface="宋体" panose="02010600030101010101" pitchFamily="2" charset="-122"/>
                <a:ea typeface="宋体" panose="02010600030101010101" pitchFamily="2" charset="-122"/>
                <a:sym typeface="+mn-ea"/>
              </a:rPr>
              <a:t>的</a:t>
            </a:r>
            <a:r>
              <a:rPr lang="en-US" altLang="zh-CN" sz="1200" dirty="0">
                <a:solidFill>
                  <a:srgbClr val="0070C0"/>
                </a:solidFill>
                <a:latin typeface="宋体" panose="02010600030101010101" pitchFamily="2" charset="-122"/>
                <a:ea typeface="宋体" panose="02010600030101010101" pitchFamily="2" charset="-122"/>
                <a:sym typeface="+mn-ea"/>
              </a:rPr>
              <a:t>Source</a:t>
            </a:r>
            <a:r>
              <a:rPr lang="zh-CN" altLang="en-US" sz="1200" dirty="0">
                <a:solidFill>
                  <a:srgbClr val="0070C0"/>
                </a:solidFill>
                <a:latin typeface="宋体" panose="02010600030101010101" pitchFamily="2" charset="-122"/>
                <a:ea typeface="宋体" panose="02010600030101010101" pitchFamily="2" charset="-122"/>
                <a:sym typeface="+mn-ea"/>
              </a:rPr>
              <a:t>是某个</a:t>
            </a:r>
            <a:r>
              <a:rPr lang="en-US" altLang="zh-CN" sz="1200" dirty="0">
                <a:solidFill>
                  <a:srgbClr val="0070C0"/>
                </a:solidFill>
                <a:latin typeface="宋体" panose="02010600030101010101" pitchFamily="2" charset="-122"/>
                <a:ea typeface="宋体" panose="02010600030101010101" pitchFamily="2" charset="-122"/>
                <a:sym typeface="+mn-ea"/>
              </a:rPr>
              <a:t>interface</a:t>
            </a:r>
            <a:r>
              <a:rPr lang="zh-CN" altLang="en-US" sz="1200" dirty="0">
                <a:solidFill>
                  <a:srgbClr val="0070C0"/>
                </a:solidFill>
                <a:latin typeface="宋体" panose="02010600030101010101" pitchFamily="2" charset="-122"/>
                <a:ea typeface="宋体" panose="02010600030101010101" pitchFamily="2" charset="-122"/>
                <a:sym typeface="+mn-ea"/>
              </a:rPr>
              <a:t>类型的变量，实际上，这个</a:t>
            </a:r>
            <a:r>
              <a:rPr lang="en-US" altLang="zh-CN" sz="1200" dirty="0">
                <a:solidFill>
                  <a:srgbClr val="0070C0"/>
                </a:solidFill>
                <a:latin typeface="宋体" panose="02010600030101010101" pitchFamily="2" charset="-122"/>
                <a:ea typeface="宋体" panose="02010600030101010101" pitchFamily="2" charset="-122"/>
                <a:sym typeface="+mn-ea"/>
              </a:rPr>
              <a:t>interface</a:t>
            </a:r>
            <a:r>
              <a:rPr lang="zh-CN" altLang="en-US" sz="1200" dirty="0">
                <a:solidFill>
                  <a:srgbClr val="0070C0"/>
                </a:solidFill>
                <a:latin typeface="宋体" panose="02010600030101010101" pitchFamily="2" charset="-122"/>
                <a:ea typeface="宋体" panose="02010600030101010101" pitchFamily="2" charset="-122"/>
                <a:sym typeface="+mn-ea"/>
              </a:rPr>
              <a:t>变量引用着的对象才是真正的数据源。</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dirty="0">
                <a:solidFill>
                  <a:srgbClr val="0070C0"/>
                </a:solidFill>
                <a:latin typeface="宋体" panose="02010600030101010101" pitchFamily="2" charset="-122"/>
                <a:ea typeface="宋体" panose="02010600030101010101" pitchFamily="2" charset="-122"/>
                <a:sym typeface="+mn-ea"/>
              </a:rPr>
              <a:t>MVC</a:t>
            </a:r>
            <a:r>
              <a:rPr lang="zh-CN" altLang="en-US" sz="1200" dirty="0">
                <a:solidFill>
                  <a:srgbClr val="0070C0"/>
                </a:solidFill>
                <a:latin typeface="宋体" panose="02010600030101010101" pitchFamily="2" charset="-122"/>
                <a:ea typeface="宋体" panose="02010600030101010101" pitchFamily="2" charset="-122"/>
                <a:sym typeface="+mn-ea"/>
              </a:rPr>
              <a:t>模式大家都已经非常熟悉了，在这里我就不赘述，这些模式也是依次进化而形成</a:t>
            </a:r>
            <a:r>
              <a:rPr lang="en-US" altLang="zh-CN" sz="1200" dirty="0">
                <a:solidFill>
                  <a:srgbClr val="0070C0"/>
                </a:solidFill>
                <a:latin typeface="宋体" panose="02010600030101010101" pitchFamily="2" charset="-122"/>
                <a:ea typeface="宋体" panose="02010600030101010101" pitchFamily="2" charset="-122"/>
                <a:sym typeface="+mn-ea"/>
              </a:rPr>
              <a:t>MVC—&gt;MVP—&gt;MVVM</a:t>
            </a:r>
            <a:r>
              <a:rPr lang="zh-CN" altLang="en-US" sz="1200" dirty="0">
                <a:solidFill>
                  <a:srgbClr val="0070C0"/>
                </a:solidFill>
                <a:latin typeface="宋体" panose="02010600030101010101" pitchFamily="2" charset="-122"/>
                <a:ea typeface="宋体" panose="02010600030101010101" pitchFamily="2" charset="-122"/>
                <a:sym typeface="+mn-ea"/>
              </a:rPr>
              <a:t>。有一句话说的好：当物体受到接力的时候，凡是有界面的地方就是最容易被撕下来的地方。因此，</a:t>
            </a:r>
            <a:r>
              <a:rPr lang="en-US" altLang="zh-CN" sz="1200" dirty="0" err="1">
                <a:solidFill>
                  <a:srgbClr val="0070C0"/>
                </a:solidFill>
                <a:latin typeface="宋体" panose="02010600030101010101" pitchFamily="2" charset="-122"/>
                <a:ea typeface="宋体" panose="02010600030101010101" pitchFamily="2" charset="-122"/>
                <a:sym typeface="+mn-ea"/>
              </a:rPr>
              <a:t>IView</a:t>
            </a:r>
            <a:r>
              <a:rPr lang="zh-CN" altLang="en-US" sz="1200" dirty="0">
                <a:solidFill>
                  <a:srgbClr val="0070C0"/>
                </a:solidFill>
                <a:latin typeface="宋体" panose="02010600030101010101" pitchFamily="2" charset="-122"/>
                <a:ea typeface="宋体" panose="02010600030101010101" pitchFamily="2" charset="-122"/>
                <a:sym typeface="+mn-ea"/>
              </a:rPr>
              <a:t>作为公共视图接口约束（契约）的一层意思；</a:t>
            </a:r>
            <a:r>
              <a:rPr lang="en-US" altLang="zh-CN" sz="1200" dirty="0">
                <a:solidFill>
                  <a:srgbClr val="0070C0"/>
                </a:solidFill>
                <a:latin typeface="宋体" panose="02010600030101010101" pitchFamily="2" charset="-122"/>
                <a:ea typeface="宋体" panose="02010600030101010101" pitchFamily="2" charset="-122"/>
                <a:sym typeface="+mn-ea"/>
              </a:rPr>
              <a:t>View</a:t>
            </a:r>
            <a:r>
              <a:rPr lang="zh-CN" altLang="en-US" sz="1200" dirty="0">
                <a:solidFill>
                  <a:srgbClr val="0070C0"/>
                </a:solidFill>
                <a:latin typeface="宋体" panose="02010600030101010101" pitchFamily="2" charset="-122"/>
                <a:ea typeface="宋体" panose="02010600030101010101" pitchFamily="2" charset="-122"/>
                <a:sym typeface="+mn-ea"/>
              </a:rPr>
              <a:t>则能传达解耦的一层意思。</a:t>
            </a:r>
            <a:r>
              <a:rPr lang="en-US" altLang="zh-CN" sz="1200" dirty="0">
                <a:solidFill>
                  <a:srgbClr val="0070C0"/>
                </a:solidFill>
                <a:latin typeface="宋体" panose="02010600030101010101" pitchFamily="2" charset="-122"/>
                <a:ea typeface="宋体" panose="02010600030101010101" pitchFamily="2" charset="-122"/>
                <a:sym typeface="+mn-ea"/>
              </a:rPr>
              <a:t>  </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dirty="0">
                <a:solidFill>
                  <a:srgbClr val="0070C0"/>
                </a:solidFill>
                <a:latin typeface="宋体" panose="02010600030101010101" pitchFamily="2" charset="-122"/>
                <a:ea typeface="宋体" panose="02010600030101010101" pitchFamily="2" charset="-122"/>
                <a:sym typeface="+mn-ea"/>
              </a:rPr>
              <a:t> 3.</a:t>
            </a:r>
            <a:r>
              <a:rPr lang="zh-CN" altLang="en-US" sz="1200" dirty="0">
                <a:solidFill>
                  <a:srgbClr val="0070C0"/>
                </a:solidFill>
                <a:latin typeface="宋体" panose="02010600030101010101" pitchFamily="2" charset="-122"/>
                <a:ea typeface="宋体" panose="02010600030101010101" pitchFamily="2" charset="-122"/>
                <a:sym typeface="+mn-ea"/>
              </a:rPr>
              <a:t>优点</a:t>
            </a:r>
            <a:r>
              <a:rPr lang="en-US" altLang="zh-CN" sz="1200" dirty="0">
                <a:solidFill>
                  <a:srgbClr val="0070C0"/>
                </a:solidFill>
                <a:latin typeface="宋体" panose="02010600030101010101" pitchFamily="2" charset="-122"/>
                <a:ea typeface="宋体" panose="02010600030101010101" pitchFamily="2" charset="-122"/>
                <a:sym typeface="+mn-ea"/>
              </a:rPr>
              <a:t>:1</a:t>
            </a:r>
            <a:r>
              <a:rPr lang="zh-CN" altLang="en-US" sz="1200" dirty="0">
                <a:solidFill>
                  <a:srgbClr val="0070C0"/>
                </a:solidFill>
                <a:latin typeface="宋体" panose="02010600030101010101" pitchFamily="2" charset="-122"/>
                <a:ea typeface="宋体" panose="02010600030101010101" pitchFamily="2" charset="-122"/>
                <a:sym typeface="+mn-ea"/>
              </a:rPr>
              <a:t>、模型与视图完全分离，我们可以修改视图而不影响模型</a:t>
            </a:r>
            <a:r>
              <a:rPr lang="en-US" altLang="zh-CN" sz="1200" dirty="0">
                <a:solidFill>
                  <a:srgbClr val="0070C0"/>
                </a:solidFill>
                <a:latin typeface="宋体" panose="02010600030101010101" pitchFamily="2" charset="-122"/>
                <a:ea typeface="宋体" panose="02010600030101010101" pitchFamily="2" charset="-122"/>
                <a:sym typeface="+mn-ea"/>
              </a:rPr>
              <a:t>;2</a:t>
            </a:r>
            <a:r>
              <a:rPr lang="zh-CN" altLang="en-US" sz="1200" dirty="0">
                <a:solidFill>
                  <a:srgbClr val="0070C0"/>
                </a:solidFill>
                <a:latin typeface="宋体" panose="02010600030101010101" pitchFamily="2" charset="-122"/>
                <a:ea typeface="宋体" panose="02010600030101010101" pitchFamily="2" charset="-122"/>
                <a:sym typeface="+mn-ea"/>
              </a:rPr>
              <a:t>、可以更高效地使用模型，因为所有的交互都发生在一个地方</a:t>
            </a:r>
            <a:r>
              <a:rPr lang="en-US" altLang="zh-CN" sz="1200" dirty="0">
                <a:solidFill>
                  <a:srgbClr val="0070C0"/>
                </a:solidFill>
                <a:latin typeface="宋体" panose="02010600030101010101" pitchFamily="2" charset="-122"/>
                <a:ea typeface="宋体" panose="02010600030101010101" pitchFamily="2" charset="-122"/>
                <a:sym typeface="+mn-ea"/>
              </a:rPr>
              <a:t>——Presenter</a:t>
            </a:r>
            <a:r>
              <a:rPr lang="zh-CN" altLang="en-US" sz="1200" dirty="0">
                <a:solidFill>
                  <a:srgbClr val="0070C0"/>
                </a:solidFill>
                <a:latin typeface="宋体" panose="02010600030101010101" pitchFamily="2" charset="-122"/>
                <a:ea typeface="宋体" panose="02010600030101010101" pitchFamily="2" charset="-122"/>
                <a:sym typeface="+mn-ea"/>
              </a:rPr>
              <a:t>内部</a:t>
            </a:r>
            <a:r>
              <a:rPr lang="en-US" altLang="zh-CN" sz="1200" dirty="0">
                <a:solidFill>
                  <a:srgbClr val="0070C0"/>
                </a:solidFill>
                <a:latin typeface="宋体" panose="02010600030101010101" pitchFamily="2" charset="-122"/>
                <a:ea typeface="宋体" panose="02010600030101010101" pitchFamily="2" charset="-122"/>
                <a:sym typeface="+mn-ea"/>
              </a:rPr>
              <a:t>;3</a:t>
            </a:r>
            <a:r>
              <a:rPr lang="zh-CN" altLang="en-US" sz="1200" dirty="0">
                <a:solidFill>
                  <a:srgbClr val="0070C0"/>
                </a:solidFill>
                <a:latin typeface="宋体" panose="02010600030101010101" pitchFamily="2" charset="-122"/>
                <a:ea typeface="宋体" panose="02010600030101010101" pitchFamily="2" charset="-122"/>
                <a:sym typeface="+mn-ea"/>
              </a:rPr>
              <a:t>、我们可以将一个</a:t>
            </a:r>
            <a:r>
              <a:rPr lang="en-US" altLang="zh-CN" sz="1200" dirty="0">
                <a:solidFill>
                  <a:srgbClr val="0070C0"/>
                </a:solidFill>
                <a:latin typeface="宋体" panose="02010600030101010101" pitchFamily="2" charset="-122"/>
                <a:ea typeface="宋体" panose="02010600030101010101" pitchFamily="2" charset="-122"/>
                <a:sym typeface="+mn-ea"/>
              </a:rPr>
              <a:t>Presenter</a:t>
            </a:r>
            <a:r>
              <a:rPr lang="zh-CN" altLang="en-US" sz="1200" dirty="0">
                <a:solidFill>
                  <a:srgbClr val="0070C0"/>
                </a:solidFill>
                <a:latin typeface="宋体" panose="02010600030101010101" pitchFamily="2" charset="-122"/>
                <a:ea typeface="宋体" panose="02010600030101010101" pitchFamily="2" charset="-122"/>
                <a:sym typeface="+mn-ea"/>
              </a:rPr>
              <a:t>用于多个视图，而不需要改变</a:t>
            </a:r>
            <a:r>
              <a:rPr lang="en-US" altLang="zh-CN" sz="1200" dirty="0">
                <a:solidFill>
                  <a:srgbClr val="0070C0"/>
                </a:solidFill>
                <a:latin typeface="宋体" panose="02010600030101010101" pitchFamily="2" charset="-122"/>
                <a:ea typeface="宋体" panose="02010600030101010101" pitchFamily="2" charset="-122"/>
                <a:sym typeface="+mn-ea"/>
              </a:rPr>
              <a:t>Presenter</a:t>
            </a:r>
            <a:r>
              <a:rPr lang="zh-CN" altLang="en-US" sz="1200" dirty="0">
                <a:solidFill>
                  <a:srgbClr val="0070C0"/>
                </a:solidFill>
                <a:latin typeface="宋体" panose="02010600030101010101" pitchFamily="2" charset="-122"/>
                <a:ea typeface="宋体" panose="02010600030101010101" pitchFamily="2" charset="-122"/>
                <a:sym typeface="+mn-ea"/>
              </a:rPr>
              <a:t>的逻辑。这个特性非常的有用，因为视图的变化总是比模型的变化频繁</a:t>
            </a:r>
            <a:r>
              <a:rPr lang="en-US" altLang="zh-CN" sz="1200" dirty="0">
                <a:solidFill>
                  <a:srgbClr val="0070C0"/>
                </a:solidFill>
                <a:latin typeface="宋体" panose="02010600030101010101" pitchFamily="2" charset="-122"/>
                <a:ea typeface="宋体" panose="02010600030101010101" pitchFamily="2" charset="-122"/>
                <a:sym typeface="+mn-ea"/>
              </a:rPr>
              <a:t>;4</a:t>
            </a:r>
            <a:r>
              <a:rPr lang="zh-CN" altLang="en-US" sz="1200" dirty="0">
                <a:solidFill>
                  <a:srgbClr val="0070C0"/>
                </a:solidFill>
                <a:latin typeface="宋体" panose="02010600030101010101" pitchFamily="2" charset="-122"/>
                <a:ea typeface="宋体" panose="02010600030101010101" pitchFamily="2" charset="-122"/>
                <a:sym typeface="+mn-ea"/>
              </a:rPr>
              <a:t>、如果我们把逻辑放在</a:t>
            </a:r>
            <a:r>
              <a:rPr lang="en-US" altLang="zh-CN" sz="1200" dirty="0">
                <a:solidFill>
                  <a:srgbClr val="0070C0"/>
                </a:solidFill>
                <a:latin typeface="宋体" panose="02010600030101010101" pitchFamily="2" charset="-122"/>
                <a:ea typeface="宋体" panose="02010600030101010101" pitchFamily="2" charset="-122"/>
                <a:sym typeface="+mn-ea"/>
              </a:rPr>
              <a:t>Presenter</a:t>
            </a:r>
            <a:r>
              <a:rPr lang="zh-CN" altLang="en-US" sz="1200" dirty="0">
                <a:solidFill>
                  <a:srgbClr val="0070C0"/>
                </a:solidFill>
                <a:latin typeface="宋体" panose="02010600030101010101" pitchFamily="2" charset="-122"/>
                <a:ea typeface="宋体" panose="02010600030101010101" pitchFamily="2" charset="-122"/>
                <a:sym typeface="+mn-ea"/>
              </a:rPr>
              <a:t>中，我们可以脱离用户接口来测试这些逻辑（单元测试）</a:t>
            </a:r>
            <a:endParaRPr lang="en-US" altLang="zh-CN" sz="1200" dirty="0">
              <a:solidFill>
                <a:srgbClr val="0070C0"/>
              </a:solidFill>
              <a:latin typeface="宋体" panose="02010600030101010101" pitchFamily="2" charset="-122"/>
              <a:ea typeface="宋体" panose="02010600030101010101" pitchFamily="2" charset="-122"/>
              <a:sym typeface="+mn-ea"/>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86246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83967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582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75965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24231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8856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57139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9068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8805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38148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4231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800" dirty="0">
                <a:solidFill>
                  <a:srgbClr val="0070C0"/>
                </a:solidFill>
                <a:latin typeface="宋体" panose="02010600030101010101" pitchFamily="2" charset="-122"/>
                <a:ea typeface="宋体" panose="02010600030101010101" pitchFamily="2" charset="-122"/>
                <a:sym typeface="+mn-ea"/>
              </a:rPr>
              <a:t>4.MVVM</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dirty="0">
                <a:solidFill>
                  <a:srgbClr val="0070C0"/>
                </a:solidFill>
                <a:latin typeface="宋体" panose="02010600030101010101" pitchFamily="2" charset="-122"/>
                <a:ea typeface="宋体" panose="02010600030101010101" pitchFamily="2" charset="-122"/>
                <a:sym typeface="+mn-ea"/>
              </a:rPr>
              <a:t>    1. MVVM</a:t>
            </a:r>
            <a:r>
              <a:rPr lang="zh-CN" altLang="en-US" sz="1200" dirty="0">
                <a:solidFill>
                  <a:srgbClr val="0070C0"/>
                </a:solidFill>
                <a:latin typeface="宋体" panose="02010600030101010101" pitchFamily="2" charset="-122"/>
                <a:ea typeface="宋体" panose="02010600030101010101" pitchFamily="2" charset="-122"/>
                <a:sym typeface="+mn-ea"/>
              </a:rPr>
              <a:t>是</a:t>
            </a:r>
            <a:r>
              <a:rPr lang="en-US" altLang="zh-CN" sz="1200" dirty="0">
                <a:solidFill>
                  <a:srgbClr val="0070C0"/>
                </a:solidFill>
                <a:latin typeface="宋体" panose="02010600030101010101" pitchFamily="2" charset="-122"/>
                <a:ea typeface="宋体" panose="02010600030101010101" pitchFamily="2" charset="-122"/>
                <a:sym typeface="+mn-ea"/>
              </a:rPr>
              <a:t>Model-View-</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zh-CN" altLang="en-US" sz="1200" dirty="0">
                <a:solidFill>
                  <a:srgbClr val="0070C0"/>
                </a:solidFill>
                <a:latin typeface="宋体" panose="02010600030101010101" pitchFamily="2" charset="-122"/>
                <a:ea typeface="宋体" panose="02010600030101010101" pitchFamily="2" charset="-122"/>
                <a:sym typeface="+mn-ea"/>
              </a:rPr>
              <a:t>的简写。</a:t>
            </a:r>
            <a:r>
              <a:rPr lang="en-US" altLang="zh-CN" sz="1200" dirty="0">
                <a:solidFill>
                  <a:srgbClr val="0070C0"/>
                </a:solidFill>
                <a:latin typeface="宋体" panose="02010600030101010101" pitchFamily="2" charset="-122"/>
                <a:ea typeface="宋体" panose="02010600030101010101" pitchFamily="2" charset="-122"/>
                <a:sym typeface="+mn-ea"/>
              </a:rPr>
              <a:t>MVVM</a:t>
            </a:r>
            <a:r>
              <a:rPr lang="zh-CN" altLang="en-US" sz="1200" dirty="0">
                <a:solidFill>
                  <a:srgbClr val="0070C0"/>
                </a:solidFill>
                <a:latin typeface="宋体" panose="02010600030101010101" pitchFamily="2" charset="-122"/>
                <a:ea typeface="宋体" panose="02010600030101010101" pitchFamily="2" charset="-122"/>
                <a:sym typeface="+mn-ea"/>
              </a:rPr>
              <a:t>（</a:t>
            </a:r>
            <a:r>
              <a:rPr lang="en-US" altLang="zh-CN" sz="1200" dirty="0">
                <a:solidFill>
                  <a:srgbClr val="0070C0"/>
                </a:solidFill>
                <a:latin typeface="宋体" panose="02010600030101010101" pitchFamily="2" charset="-122"/>
                <a:ea typeface="宋体" panose="02010600030101010101" pitchFamily="2" charset="-122"/>
                <a:sym typeface="+mn-ea"/>
              </a:rPr>
              <a:t>Model-View-</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zh-CN" altLang="en-US" sz="1200" dirty="0">
                <a:solidFill>
                  <a:srgbClr val="0070C0"/>
                </a:solidFill>
                <a:latin typeface="宋体" panose="02010600030101010101" pitchFamily="2" charset="-122"/>
                <a:ea typeface="宋体" panose="02010600030101010101" pitchFamily="2" charset="-122"/>
                <a:sym typeface="+mn-ea"/>
              </a:rPr>
              <a:t>）框架的由来便是</a:t>
            </a:r>
            <a:r>
              <a:rPr lang="en-US" altLang="zh-CN" sz="1200" dirty="0">
                <a:solidFill>
                  <a:srgbClr val="0070C0"/>
                </a:solidFill>
                <a:latin typeface="宋体" panose="02010600030101010101" pitchFamily="2" charset="-122"/>
                <a:ea typeface="宋体" panose="02010600030101010101" pitchFamily="2" charset="-122"/>
                <a:sym typeface="+mn-ea"/>
              </a:rPr>
              <a:t>MVP</a:t>
            </a:r>
            <a:r>
              <a:rPr lang="zh-CN" altLang="en-US" sz="1200" dirty="0">
                <a:solidFill>
                  <a:srgbClr val="0070C0"/>
                </a:solidFill>
                <a:latin typeface="宋体" panose="02010600030101010101" pitchFamily="2" charset="-122"/>
                <a:ea typeface="宋体" panose="02010600030101010101" pitchFamily="2" charset="-122"/>
                <a:sym typeface="+mn-ea"/>
              </a:rPr>
              <a:t>（</a:t>
            </a:r>
            <a:r>
              <a:rPr lang="en-US" altLang="zh-CN" sz="1200" dirty="0">
                <a:solidFill>
                  <a:srgbClr val="0070C0"/>
                </a:solidFill>
                <a:latin typeface="宋体" panose="02010600030101010101" pitchFamily="2" charset="-122"/>
                <a:ea typeface="宋体" panose="02010600030101010101" pitchFamily="2" charset="-122"/>
                <a:sym typeface="+mn-ea"/>
              </a:rPr>
              <a:t>Model-View-Presenter</a:t>
            </a:r>
            <a:r>
              <a:rPr lang="zh-CN" altLang="en-US" sz="1200" dirty="0">
                <a:solidFill>
                  <a:srgbClr val="0070C0"/>
                </a:solidFill>
                <a:latin typeface="宋体" panose="02010600030101010101" pitchFamily="2" charset="-122"/>
                <a:ea typeface="宋体" panose="02010600030101010101" pitchFamily="2" charset="-122"/>
                <a:sym typeface="+mn-ea"/>
              </a:rPr>
              <a:t>）模式与</a:t>
            </a:r>
            <a:r>
              <a:rPr lang="en-US" altLang="zh-CN" sz="1200" dirty="0">
                <a:solidFill>
                  <a:srgbClr val="0070C0"/>
                </a:solidFill>
                <a:latin typeface="宋体" panose="02010600030101010101" pitchFamily="2" charset="-122"/>
                <a:ea typeface="宋体" panose="02010600030101010101" pitchFamily="2" charset="-122"/>
                <a:sym typeface="+mn-ea"/>
              </a:rPr>
              <a:t>WPF</a:t>
            </a:r>
            <a:r>
              <a:rPr lang="zh-CN" altLang="en-US" sz="1200" dirty="0">
                <a:solidFill>
                  <a:srgbClr val="0070C0"/>
                </a:solidFill>
                <a:latin typeface="宋体" panose="02010600030101010101" pitchFamily="2" charset="-122"/>
                <a:ea typeface="宋体" panose="02010600030101010101" pitchFamily="2" charset="-122"/>
                <a:sym typeface="+mn-ea"/>
              </a:rPr>
              <a:t>结合的应用方式时发展演变过来的一种新型架构框架。它立足于原有</a:t>
            </a:r>
            <a:r>
              <a:rPr lang="en-US" altLang="zh-CN" sz="1200" dirty="0">
                <a:solidFill>
                  <a:srgbClr val="0070C0"/>
                </a:solidFill>
                <a:latin typeface="宋体" panose="02010600030101010101" pitchFamily="2" charset="-122"/>
                <a:ea typeface="宋体" panose="02010600030101010101" pitchFamily="2" charset="-122"/>
                <a:sym typeface="+mn-ea"/>
              </a:rPr>
              <a:t>MVP</a:t>
            </a:r>
            <a:r>
              <a:rPr lang="zh-CN" altLang="en-US" sz="1200" dirty="0">
                <a:solidFill>
                  <a:srgbClr val="0070C0"/>
                </a:solidFill>
                <a:latin typeface="宋体" panose="02010600030101010101" pitchFamily="2" charset="-122"/>
                <a:ea typeface="宋体" panose="02010600030101010101" pitchFamily="2" charset="-122"/>
                <a:sym typeface="+mn-ea"/>
              </a:rPr>
              <a:t>框架并且把</a:t>
            </a:r>
            <a:r>
              <a:rPr lang="en-US" altLang="zh-CN" sz="1200" dirty="0">
                <a:solidFill>
                  <a:srgbClr val="0070C0"/>
                </a:solidFill>
                <a:latin typeface="宋体" panose="02010600030101010101" pitchFamily="2" charset="-122"/>
                <a:ea typeface="宋体" panose="02010600030101010101" pitchFamily="2" charset="-122"/>
                <a:sym typeface="+mn-ea"/>
              </a:rPr>
              <a:t>WPF</a:t>
            </a:r>
            <a:r>
              <a:rPr lang="zh-CN" altLang="en-US" sz="1200" dirty="0">
                <a:solidFill>
                  <a:srgbClr val="0070C0"/>
                </a:solidFill>
                <a:latin typeface="宋体" panose="02010600030101010101" pitchFamily="2" charset="-122"/>
                <a:ea typeface="宋体" panose="02010600030101010101" pitchFamily="2" charset="-122"/>
                <a:sym typeface="+mn-ea"/>
              </a:rPr>
              <a:t>的新特性糅合进去，以应对客户日益复杂的需求变化。</a:t>
            </a:r>
            <a:endParaRPr lang="en-US" altLang="zh-CN" sz="1200" dirty="0">
              <a:solidFill>
                <a:srgbClr val="0070C0"/>
              </a:solidFill>
              <a:latin typeface="宋体" panose="02010600030101010101" pitchFamily="2" charset="-122"/>
              <a:ea typeface="宋体" panose="02010600030101010101" pitchFamily="2" charset="-122"/>
              <a:sym typeface="+mn-ea"/>
            </a:endParaRP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dirty="0">
                <a:solidFill>
                  <a:srgbClr val="0070C0"/>
                </a:solidFill>
                <a:latin typeface="宋体" panose="02010600030101010101" pitchFamily="2" charset="-122"/>
                <a:ea typeface="宋体" panose="02010600030101010101" pitchFamily="2" charset="-122"/>
                <a:sym typeface="+mn-ea"/>
              </a:rPr>
              <a:t>    2.</a:t>
            </a:r>
            <a:r>
              <a:rPr lang="zh-CN" altLang="en-US" sz="1200" dirty="0">
                <a:solidFill>
                  <a:srgbClr val="0070C0"/>
                </a:solidFill>
                <a:latin typeface="宋体" panose="02010600030101010101" pitchFamily="2" charset="-122"/>
                <a:ea typeface="宋体" panose="02010600030101010101" pitchFamily="2" charset="-122"/>
                <a:sym typeface="+mn-ea"/>
              </a:rPr>
              <a:t> </a:t>
            </a:r>
            <a:r>
              <a:rPr lang="en-US" altLang="zh-CN" sz="1200" dirty="0">
                <a:solidFill>
                  <a:srgbClr val="0070C0"/>
                </a:solidFill>
                <a:latin typeface="宋体" panose="02010600030101010101" pitchFamily="2" charset="-122"/>
                <a:ea typeface="宋体" panose="02010600030101010101" pitchFamily="2" charset="-122"/>
                <a:sym typeface="+mn-ea"/>
              </a:rPr>
              <a:t>WPF</a:t>
            </a:r>
            <a:r>
              <a:rPr lang="zh-CN" altLang="en-US" sz="1200" dirty="0">
                <a:solidFill>
                  <a:srgbClr val="0070C0"/>
                </a:solidFill>
                <a:latin typeface="宋体" panose="02010600030101010101" pitchFamily="2" charset="-122"/>
                <a:ea typeface="宋体" panose="02010600030101010101" pitchFamily="2" charset="-122"/>
                <a:sym typeface="+mn-ea"/>
              </a:rPr>
              <a:t>的数据绑定</a:t>
            </a:r>
            <a:r>
              <a:rPr lang="en-US" altLang="zh-CN" sz="1200" dirty="0">
                <a:solidFill>
                  <a:srgbClr val="0070C0"/>
                </a:solidFill>
                <a:latin typeface="宋体" panose="02010600030101010101" pitchFamily="2" charset="-122"/>
                <a:ea typeface="宋体" panose="02010600030101010101" pitchFamily="2" charset="-122"/>
                <a:sym typeface="+mn-ea"/>
              </a:rPr>
              <a:t>,</a:t>
            </a:r>
            <a:r>
              <a:rPr lang="zh-CN" altLang="en-US" sz="1200" dirty="0">
                <a:solidFill>
                  <a:srgbClr val="0070C0"/>
                </a:solidFill>
                <a:latin typeface="宋体" panose="02010600030101010101" pitchFamily="2" charset="-122"/>
                <a:ea typeface="宋体" panose="02010600030101010101" pitchFamily="2" charset="-122"/>
                <a:sym typeface="+mn-ea"/>
              </a:rPr>
              <a:t>使得开发人员可以将</a:t>
            </a:r>
            <a:r>
              <a:rPr lang="en-US" altLang="zh-CN" sz="1200" dirty="0">
                <a:solidFill>
                  <a:srgbClr val="0070C0"/>
                </a:solidFill>
                <a:latin typeface="宋体" panose="02010600030101010101" pitchFamily="2" charset="-122"/>
                <a:ea typeface="宋体" panose="02010600030101010101" pitchFamily="2" charset="-122"/>
                <a:sym typeface="+mn-ea"/>
              </a:rPr>
              <a:t>View</a:t>
            </a:r>
            <a:r>
              <a:rPr lang="zh-CN" altLang="en-US" sz="1200" dirty="0">
                <a:solidFill>
                  <a:srgbClr val="0070C0"/>
                </a:solidFill>
                <a:latin typeface="宋体" panose="02010600030101010101" pitchFamily="2" charset="-122"/>
                <a:ea typeface="宋体" panose="02010600030101010101" pitchFamily="2" charset="-122"/>
                <a:sym typeface="+mn-ea"/>
              </a:rPr>
              <a:t>和逻辑分离出来</a:t>
            </a:r>
            <a:r>
              <a:rPr lang="en-US" altLang="zh-CN" sz="1200" dirty="0">
                <a:solidFill>
                  <a:srgbClr val="0070C0"/>
                </a:solidFill>
                <a:latin typeface="宋体" panose="02010600030101010101" pitchFamily="2" charset="-122"/>
                <a:ea typeface="宋体" panose="02010600030101010101" pitchFamily="2" charset="-122"/>
                <a:sym typeface="+mn-ea"/>
              </a:rPr>
              <a:t>,</a:t>
            </a:r>
            <a:r>
              <a:rPr lang="zh-CN" altLang="en-US" sz="1200" dirty="0">
                <a:solidFill>
                  <a:srgbClr val="0070C0"/>
                </a:solidFill>
                <a:latin typeface="宋体" panose="02010600030101010101" pitchFamily="2" charset="-122"/>
                <a:ea typeface="宋体" panose="02010600030101010101" pitchFamily="2" charset="-122"/>
                <a:sym typeface="+mn-ea"/>
              </a:rPr>
              <a:t> 我们称之为</a:t>
            </a:r>
            <a:r>
              <a:rPr lang="en-US" altLang="zh-CN" sz="1200" dirty="0">
                <a:solidFill>
                  <a:srgbClr val="0070C0"/>
                </a:solidFill>
                <a:latin typeface="宋体" panose="02010600030101010101" pitchFamily="2" charset="-122"/>
                <a:ea typeface="宋体" panose="02010600030101010101" pitchFamily="2" charset="-122"/>
                <a:sym typeface="+mn-ea"/>
              </a:rPr>
              <a:t>Model-View-</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en-US" altLang="zh-CN" sz="1200" dirty="0">
                <a:solidFill>
                  <a:srgbClr val="0070C0"/>
                </a:solidFill>
                <a:latin typeface="宋体" panose="02010600030101010101" pitchFamily="2" charset="-122"/>
                <a:ea typeface="宋体" panose="02010600030101010101" pitchFamily="2" charset="-122"/>
                <a:sym typeface="+mn-ea"/>
              </a:rPr>
              <a:t>(MVVM)</a:t>
            </a:r>
            <a:r>
              <a:rPr lang="zh-CN" altLang="en-US" sz="1200" dirty="0">
                <a:solidFill>
                  <a:srgbClr val="0070C0"/>
                </a:solidFill>
                <a:latin typeface="宋体" panose="02010600030101010101" pitchFamily="2" charset="-122"/>
                <a:ea typeface="宋体" panose="02010600030101010101" pitchFamily="2" charset="-122"/>
                <a:sym typeface="+mn-ea"/>
              </a:rPr>
              <a:t>。这与</a:t>
            </a:r>
            <a:r>
              <a:rPr lang="en-US" altLang="zh-CN" sz="1200" dirty="0">
                <a:solidFill>
                  <a:srgbClr val="0070C0"/>
                </a:solidFill>
                <a:latin typeface="宋体" panose="02010600030101010101" pitchFamily="2" charset="-122"/>
                <a:ea typeface="宋体" panose="02010600030101010101" pitchFamily="2" charset="-122"/>
                <a:sym typeface="+mn-ea"/>
              </a:rPr>
              <a:t>MVP</a:t>
            </a:r>
            <a:r>
              <a:rPr lang="zh-CN" altLang="en-US" sz="1200" dirty="0">
                <a:solidFill>
                  <a:srgbClr val="0070C0"/>
                </a:solidFill>
                <a:latin typeface="宋体" panose="02010600030101010101" pitchFamily="2" charset="-122"/>
                <a:ea typeface="宋体" panose="02010600030101010101" pitchFamily="2" charset="-122"/>
                <a:sym typeface="+mn-ea"/>
              </a:rPr>
              <a:t>模式很相似，除了你需要一个为</a:t>
            </a:r>
            <a:r>
              <a:rPr lang="en-US" altLang="zh-CN" sz="1200" dirty="0">
                <a:solidFill>
                  <a:srgbClr val="0070C0"/>
                </a:solidFill>
                <a:latin typeface="宋体" panose="02010600030101010101" pitchFamily="2" charset="-122"/>
                <a:ea typeface="宋体" panose="02010600030101010101" pitchFamily="2" charset="-122"/>
                <a:sym typeface="+mn-ea"/>
              </a:rPr>
              <a:t>View</a:t>
            </a:r>
            <a:r>
              <a:rPr lang="zh-CN" altLang="en-US" sz="1200" dirty="0">
                <a:solidFill>
                  <a:srgbClr val="0070C0"/>
                </a:solidFill>
                <a:latin typeface="宋体" panose="02010600030101010101" pitchFamily="2" charset="-122"/>
                <a:ea typeface="宋体" panose="02010600030101010101" pitchFamily="2" charset="-122"/>
                <a:sym typeface="+mn-ea"/>
              </a:rPr>
              <a:t>量身定制的</a:t>
            </a:r>
            <a:r>
              <a:rPr lang="en-US" altLang="zh-CN" sz="1200" dirty="0">
                <a:solidFill>
                  <a:srgbClr val="0070C0"/>
                </a:solidFill>
                <a:latin typeface="宋体" panose="02010600030101010101" pitchFamily="2" charset="-122"/>
                <a:ea typeface="宋体" panose="02010600030101010101" pitchFamily="2" charset="-122"/>
                <a:sym typeface="+mn-ea"/>
              </a:rPr>
              <a:t>model</a:t>
            </a:r>
            <a:r>
              <a:rPr lang="zh-CN" altLang="en-US" sz="1200" dirty="0">
                <a:solidFill>
                  <a:srgbClr val="0070C0"/>
                </a:solidFill>
                <a:latin typeface="宋体" panose="02010600030101010101" pitchFamily="2" charset="-122"/>
                <a:ea typeface="宋体" panose="02010600030101010101" pitchFamily="2" charset="-122"/>
                <a:sym typeface="+mn-ea"/>
              </a:rPr>
              <a:t>，这个</a:t>
            </a:r>
            <a:r>
              <a:rPr lang="en-US" altLang="zh-CN" sz="1200" dirty="0">
                <a:solidFill>
                  <a:srgbClr val="0070C0"/>
                </a:solidFill>
                <a:latin typeface="宋体" panose="02010600030101010101" pitchFamily="2" charset="-122"/>
                <a:ea typeface="宋体" panose="02010600030101010101" pitchFamily="2" charset="-122"/>
                <a:sym typeface="+mn-ea"/>
              </a:rPr>
              <a:t>model</a:t>
            </a:r>
            <a:r>
              <a:rPr lang="zh-CN" altLang="en-US" sz="1200" dirty="0">
                <a:solidFill>
                  <a:srgbClr val="0070C0"/>
                </a:solidFill>
                <a:latin typeface="宋体" panose="02010600030101010101" pitchFamily="2" charset="-122"/>
                <a:ea typeface="宋体" panose="02010600030101010101" pitchFamily="2" charset="-122"/>
                <a:sym typeface="+mn-ea"/>
              </a:rPr>
              <a:t>就是</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zh-CN" altLang="en-US" sz="1200" dirty="0">
                <a:solidFill>
                  <a:srgbClr val="0070C0"/>
                </a:solidFill>
                <a:latin typeface="宋体" panose="02010600030101010101" pitchFamily="2" charset="-122"/>
                <a:ea typeface="宋体" panose="02010600030101010101" pitchFamily="2" charset="-122"/>
                <a:sym typeface="+mn-ea"/>
              </a:rPr>
              <a:t>。</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zh-CN" altLang="en-US" sz="1200" dirty="0">
                <a:solidFill>
                  <a:srgbClr val="0070C0"/>
                </a:solidFill>
                <a:latin typeface="宋体" panose="02010600030101010101" pitchFamily="2" charset="-122"/>
                <a:ea typeface="宋体" panose="02010600030101010101" pitchFamily="2" charset="-122"/>
                <a:sym typeface="+mn-ea"/>
              </a:rPr>
              <a:t>包含所有由</a:t>
            </a:r>
            <a:r>
              <a:rPr lang="en-US" altLang="zh-CN" sz="1200" dirty="0">
                <a:solidFill>
                  <a:srgbClr val="0070C0"/>
                </a:solidFill>
                <a:latin typeface="宋体" panose="02010600030101010101" pitchFamily="2" charset="-122"/>
                <a:ea typeface="宋体" panose="02010600030101010101" pitchFamily="2" charset="-122"/>
                <a:sym typeface="+mn-ea"/>
              </a:rPr>
              <a:t>UI</a:t>
            </a:r>
            <a:r>
              <a:rPr lang="zh-CN" altLang="en-US" sz="1200" dirty="0">
                <a:solidFill>
                  <a:srgbClr val="0070C0"/>
                </a:solidFill>
                <a:latin typeface="宋体" panose="02010600030101010101" pitchFamily="2" charset="-122"/>
                <a:ea typeface="宋体" panose="02010600030101010101" pitchFamily="2" charset="-122"/>
                <a:sym typeface="+mn-ea"/>
              </a:rPr>
              <a:t>特定的接口和属性，并由一个 </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en-US" altLang="zh-CN" sz="1200" dirty="0">
                <a:solidFill>
                  <a:srgbClr val="0070C0"/>
                </a:solidFill>
                <a:latin typeface="宋体" panose="02010600030101010101" pitchFamily="2" charset="-122"/>
                <a:ea typeface="宋体" panose="02010600030101010101" pitchFamily="2" charset="-122"/>
                <a:sym typeface="+mn-ea"/>
              </a:rPr>
              <a:t> </a:t>
            </a:r>
            <a:r>
              <a:rPr lang="zh-CN" altLang="en-US" sz="1200" dirty="0">
                <a:solidFill>
                  <a:srgbClr val="0070C0"/>
                </a:solidFill>
                <a:latin typeface="宋体" panose="02010600030101010101" pitchFamily="2" charset="-122"/>
                <a:ea typeface="宋体" panose="02010600030101010101" pitchFamily="2" charset="-122"/>
                <a:sym typeface="+mn-ea"/>
              </a:rPr>
              <a:t>的视图的绑定属性，并可获得二者之间的松散耦合，所以需要在</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en-US" altLang="zh-CN" sz="1200" dirty="0">
                <a:solidFill>
                  <a:srgbClr val="0070C0"/>
                </a:solidFill>
                <a:latin typeface="宋体" panose="02010600030101010101" pitchFamily="2" charset="-122"/>
                <a:ea typeface="宋体" panose="02010600030101010101" pitchFamily="2" charset="-122"/>
                <a:sym typeface="+mn-ea"/>
              </a:rPr>
              <a:t> </a:t>
            </a:r>
            <a:r>
              <a:rPr lang="zh-CN" altLang="en-US" sz="1200" dirty="0">
                <a:solidFill>
                  <a:srgbClr val="0070C0"/>
                </a:solidFill>
                <a:latin typeface="宋体" panose="02010600030101010101" pitchFamily="2" charset="-122"/>
                <a:ea typeface="宋体" panose="02010600030101010101" pitchFamily="2" charset="-122"/>
                <a:sym typeface="+mn-ea"/>
              </a:rPr>
              <a:t>直接更新视图中编写相应代码。数据绑定系统还支持提供了标准化的方式传输到视图的验证错误的输入的验证。</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200" dirty="0">
                <a:solidFill>
                  <a:srgbClr val="0070C0"/>
                </a:solidFill>
                <a:latin typeface="宋体" panose="02010600030101010101" pitchFamily="2" charset="-122"/>
                <a:ea typeface="宋体" panose="02010600030101010101" pitchFamily="2" charset="-122"/>
                <a:sym typeface="+mn-ea"/>
              </a:rPr>
              <a:t>     在视图（</a:t>
            </a:r>
            <a:r>
              <a:rPr lang="en-US" altLang="zh-CN" sz="1200" dirty="0">
                <a:solidFill>
                  <a:srgbClr val="0070C0"/>
                </a:solidFill>
                <a:latin typeface="宋体" panose="02010600030101010101" pitchFamily="2" charset="-122"/>
                <a:ea typeface="宋体" panose="02010600030101010101" pitchFamily="2" charset="-122"/>
                <a:sym typeface="+mn-ea"/>
              </a:rPr>
              <a:t>View</a:t>
            </a:r>
            <a:r>
              <a:rPr lang="zh-CN" altLang="en-US" sz="1200" dirty="0">
                <a:solidFill>
                  <a:srgbClr val="0070C0"/>
                </a:solidFill>
                <a:latin typeface="宋体" panose="02010600030101010101" pitchFamily="2" charset="-122"/>
                <a:ea typeface="宋体" panose="02010600030101010101" pitchFamily="2" charset="-122"/>
                <a:sym typeface="+mn-ea"/>
              </a:rPr>
              <a:t>）部分，通常也就是一个</a:t>
            </a:r>
            <a:r>
              <a:rPr lang="en-US" altLang="zh-CN" sz="1200" dirty="0" err="1">
                <a:solidFill>
                  <a:srgbClr val="0070C0"/>
                </a:solidFill>
                <a:latin typeface="宋体" panose="02010600030101010101" pitchFamily="2" charset="-122"/>
                <a:ea typeface="宋体" panose="02010600030101010101" pitchFamily="2" charset="-122"/>
                <a:sym typeface="+mn-ea"/>
              </a:rPr>
              <a:t>Aspx</a:t>
            </a:r>
            <a:r>
              <a:rPr lang="zh-CN" altLang="en-US" sz="1200" dirty="0">
                <a:solidFill>
                  <a:srgbClr val="0070C0"/>
                </a:solidFill>
                <a:latin typeface="宋体" panose="02010600030101010101" pitchFamily="2" charset="-122"/>
                <a:ea typeface="宋体" panose="02010600030101010101" pitchFamily="2" charset="-122"/>
                <a:sym typeface="+mn-ea"/>
              </a:rPr>
              <a:t>页面。在以前设计模式中由于没有清晰的职责划分，</a:t>
            </a:r>
            <a:r>
              <a:rPr lang="en-US" altLang="zh-CN" sz="1200" dirty="0">
                <a:solidFill>
                  <a:srgbClr val="0070C0"/>
                </a:solidFill>
                <a:latin typeface="宋体" panose="02010600030101010101" pitchFamily="2" charset="-122"/>
                <a:ea typeface="宋体" panose="02010600030101010101" pitchFamily="2" charset="-122"/>
                <a:sym typeface="+mn-ea"/>
              </a:rPr>
              <a:t>UI </a:t>
            </a:r>
            <a:r>
              <a:rPr lang="zh-CN" altLang="en-US" sz="1200" dirty="0">
                <a:solidFill>
                  <a:srgbClr val="0070C0"/>
                </a:solidFill>
                <a:latin typeface="宋体" panose="02010600030101010101" pitchFamily="2" charset="-122"/>
                <a:ea typeface="宋体" panose="02010600030101010101" pitchFamily="2" charset="-122"/>
                <a:sym typeface="+mn-ea"/>
              </a:rPr>
              <a:t>层经常成为逻辑层的全能代理，而后者实际上属于应用程序的其他层。</a:t>
            </a:r>
            <a:endParaRPr lang="en-US" altLang="zh-CN" sz="1200" dirty="0">
              <a:solidFill>
                <a:srgbClr val="0070C0"/>
              </a:solidFill>
              <a:latin typeface="宋体" panose="02010600030101010101" pitchFamily="2" charset="-122"/>
              <a:ea typeface="宋体" panose="02010600030101010101" pitchFamily="2" charset="-122"/>
              <a:sym typeface="+mn-ea"/>
            </a:endParaRP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dirty="0">
                <a:solidFill>
                  <a:srgbClr val="0070C0"/>
                </a:solidFill>
                <a:latin typeface="宋体" panose="02010600030101010101" pitchFamily="2" charset="-122"/>
                <a:ea typeface="宋体" panose="02010600030101010101" pitchFamily="2" charset="-122"/>
                <a:sym typeface="+mn-ea"/>
              </a:rPr>
              <a:t>    MVP </a:t>
            </a:r>
            <a:r>
              <a:rPr lang="zh-CN" altLang="en-US" sz="1200" dirty="0">
                <a:solidFill>
                  <a:srgbClr val="0070C0"/>
                </a:solidFill>
                <a:latin typeface="宋体" panose="02010600030101010101" pitchFamily="2" charset="-122"/>
                <a:ea typeface="宋体" panose="02010600030101010101" pitchFamily="2" charset="-122"/>
                <a:sym typeface="+mn-ea"/>
              </a:rPr>
              <a:t>里的</a:t>
            </a:r>
            <a:r>
              <a:rPr lang="en-US" altLang="zh-CN" sz="1200" dirty="0">
                <a:solidFill>
                  <a:srgbClr val="0070C0"/>
                </a:solidFill>
                <a:latin typeface="宋体" panose="02010600030101010101" pitchFamily="2" charset="-122"/>
                <a:ea typeface="宋体" panose="02010600030101010101" pitchFamily="2" charset="-122"/>
                <a:sym typeface="+mn-ea"/>
              </a:rPr>
              <a:t>M </a:t>
            </a:r>
            <a:r>
              <a:rPr lang="zh-CN" altLang="en-US" sz="1200" dirty="0">
                <a:solidFill>
                  <a:srgbClr val="0070C0"/>
                </a:solidFill>
                <a:latin typeface="宋体" panose="02010600030101010101" pitchFamily="2" charset="-122"/>
                <a:ea typeface="宋体" panose="02010600030101010101" pitchFamily="2" charset="-122"/>
                <a:sym typeface="+mn-ea"/>
              </a:rPr>
              <a:t>其实和</a:t>
            </a:r>
            <a:r>
              <a:rPr lang="en-US" altLang="zh-CN" sz="1200" dirty="0">
                <a:solidFill>
                  <a:srgbClr val="0070C0"/>
                </a:solidFill>
                <a:latin typeface="宋体" panose="02010600030101010101" pitchFamily="2" charset="-122"/>
                <a:ea typeface="宋体" panose="02010600030101010101" pitchFamily="2" charset="-122"/>
                <a:sym typeface="+mn-ea"/>
              </a:rPr>
              <a:t>MVC</a:t>
            </a:r>
            <a:r>
              <a:rPr lang="zh-CN" altLang="en-US" sz="1200" dirty="0">
                <a:solidFill>
                  <a:srgbClr val="0070C0"/>
                </a:solidFill>
                <a:latin typeface="宋体" panose="02010600030101010101" pitchFamily="2" charset="-122"/>
                <a:ea typeface="宋体" panose="02010600030101010101" pitchFamily="2" charset="-122"/>
                <a:sym typeface="+mn-ea"/>
              </a:rPr>
              <a:t>里的</a:t>
            </a:r>
            <a:r>
              <a:rPr lang="en-US" altLang="zh-CN" sz="1200" dirty="0">
                <a:solidFill>
                  <a:srgbClr val="0070C0"/>
                </a:solidFill>
                <a:latin typeface="宋体" panose="02010600030101010101" pitchFamily="2" charset="-122"/>
                <a:ea typeface="宋体" panose="02010600030101010101" pitchFamily="2" charset="-122"/>
                <a:sym typeface="+mn-ea"/>
              </a:rPr>
              <a:t>M</a:t>
            </a:r>
            <a:r>
              <a:rPr lang="zh-CN" altLang="en-US" sz="1200" dirty="0">
                <a:solidFill>
                  <a:srgbClr val="0070C0"/>
                </a:solidFill>
                <a:latin typeface="宋体" panose="02010600030101010101" pitchFamily="2" charset="-122"/>
                <a:ea typeface="宋体" panose="02010600030101010101" pitchFamily="2" charset="-122"/>
                <a:sym typeface="+mn-ea"/>
              </a:rPr>
              <a:t>是一个，都是封装了核心数据、逻辑和功能的计算关系的模型，而</a:t>
            </a:r>
            <a:r>
              <a:rPr lang="en-US" altLang="zh-CN" sz="1200" dirty="0">
                <a:solidFill>
                  <a:srgbClr val="0070C0"/>
                </a:solidFill>
                <a:latin typeface="宋体" panose="02010600030101010101" pitchFamily="2" charset="-122"/>
                <a:ea typeface="宋体" panose="02010600030101010101" pitchFamily="2" charset="-122"/>
                <a:sym typeface="+mn-ea"/>
              </a:rPr>
              <a:t>V</a:t>
            </a:r>
            <a:r>
              <a:rPr lang="zh-CN" altLang="en-US" sz="1200" dirty="0">
                <a:solidFill>
                  <a:srgbClr val="0070C0"/>
                </a:solidFill>
                <a:latin typeface="宋体" panose="02010600030101010101" pitchFamily="2" charset="-122"/>
                <a:ea typeface="宋体" panose="02010600030101010101" pitchFamily="2" charset="-122"/>
                <a:sym typeface="+mn-ea"/>
              </a:rPr>
              <a:t>是视图（窗体），</a:t>
            </a:r>
            <a:r>
              <a:rPr lang="en-US" altLang="zh-CN" sz="1200" dirty="0">
                <a:solidFill>
                  <a:srgbClr val="0070C0"/>
                </a:solidFill>
                <a:latin typeface="宋体" panose="02010600030101010101" pitchFamily="2" charset="-122"/>
                <a:ea typeface="宋体" panose="02010600030101010101" pitchFamily="2" charset="-122"/>
                <a:sym typeface="+mn-ea"/>
              </a:rPr>
              <a:t>P</a:t>
            </a:r>
            <a:r>
              <a:rPr lang="zh-CN" altLang="en-US" sz="1200" dirty="0">
                <a:solidFill>
                  <a:srgbClr val="0070C0"/>
                </a:solidFill>
                <a:latin typeface="宋体" panose="02010600030101010101" pitchFamily="2" charset="-122"/>
                <a:ea typeface="宋体" panose="02010600030101010101" pitchFamily="2" charset="-122"/>
                <a:sym typeface="+mn-ea"/>
              </a:rPr>
              <a:t>就是封装了窗体中的所有操作、响应用户的输入输出、事件等，与</a:t>
            </a:r>
            <a:r>
              <a:rPr lang="en-US" altLang="zh-CN" sz="1200" dirty="0">
                <a:solidFill>
                  <a:srgbClr val="0070C0"/>
                </a:solidFill>
                <a:latin typeface="宋体" panose="02010600030101010101" pitchFamily="2" charset="-122"/>
                <a:ea typeface="宋体" panose="02010600030101010101" pitchFamily="2" charset="-122"/>
                <a:sym typeface="+mn-ea"/>
              </a:rPr>
              <a:t>MVC</a:t>
            </a:r>
            <a:r>
              <a:rPr lang="zh-CN" altLang="en-US" sz="1200" dirty="0">
                <a:solidFill>
                  <a:srgbClr val="0070C0"/>
                </a:solidFill>
                <a:latin typeface="宋体" panose="02010600030101010101" pitchFamily="2" charset="-122"/>
                <a:ea typeface="宋体" panose="02010600030101010101" pitchFamily="2" charset="-122"/>
                <a:sym typeface="+mn-ea"/>
              </a:rPr>
              <a:t>里的</a:t>
            </a:r>
            <a:r>
              <a:rPr lang="en-US" altLang="zh-CN" sz="1200" dirty="0">
                <a:solidFill>
                  <a:srgbClr val="0070C0"/>
                </a:solidFill>
                <a:latin typeface="宋体" panose="02010600030101010101" pitchFamily="2" charset="-122"/>
                <a:ea typeface="宋体" panose="02010600030101010101" pitchFamily="2" charset="-122"/>
                <a:sym typeface="+mn-ea"/>
              </a:rPr>
              <a:t>C</a:t>
            </a:r>
            <a:r>
              <a:rPr lang="zh-CN" altLang="en-US" sz="1200" dirty="0">
                <a:solidFill>
                  <a:srgbClr val="0070C0"/>
                </a:solidFill>
                <a:latin typeface="宋体" panose="02010600030101010101" pitchFamily="2" charset="-122"/>
                <a:ea typeface="宋体" panose="02010600030101010101" pitchFamily="2" charset="-122"/>
                <a:sym typeface="+mn-ea"/>
              </a:rPr>
              <a:t>差不多，区别是</a:t>
            </a:r>
            <a:r>
              <a:rPr lang="en-US" altLang="zh-CN" sz="1200" dirty="0">
                <a:solidFill>
                  <a:srgbClr val="0070C0"/>
                </a:solidFill>
                <a:latin typeface="宋体" panose="02010600030101010101" pitchFamily="2" charset="-122"/>
                <a:ea typeface="宋体" panose="02010600030101010101" pitchFamily="2" charset="-122"/>
                <a:sym typeface="+mn-ea"/>
              </a:rPr>
              <a:t>MVC</a:t>
            </a:r>
            <a:r>
              <a:rPr lang="zh-CN" altLang="en-US" sz="1200" dirty="0">
                <a:solidFill>
                  <a:srgbClr val="0070C0"/>
                </a:solidFill>
                <a:latin typeface="宋体" panose="02010600030101010101" pitchFamily="2" charset="-122"/>
                <a:ea typeface="宋体" panose="02010600030101010101" pitchFamily="2" charset="-122"/>
                <a:sym typeface="+mn-ea"/>
              </a:rPr>
              <a:t>是系统级架构的，而</a:t>
            </a:r>
            <a:r>
              <a:rPr lang="en-US" altLang="zh-CN" sz="1200" dirty="0">
                <a:solidFill>
                  <a:srgbClr val="0070C0"/>
                </a:solidFill>
                <a:latin typeface="宋体" panose="02010600030101010101" pitchFamily="2" charset="-122"/>
                <a:ea typeface="宋体" panose="02010600030101010101" pitchFamily="2" charset="-122"/>
                <a:sym typeface="+mn-ea"/>
              </a:rPr>
              <a:t>MVP</a:t>
            </a:r>
            <a:r>
              <a:rPr lang="zh-CN" altLang="en-US" sz="1200" dirty="0">
                <a:solidFill>
                  <a:srgbClr val="0070C0"/>
                </a:solidFill>
                <a:latin typeface="宋体" panose="02010600030101010101" pitchFamily="2" charset="-122"/>
                <a:ea typeface="宋体" panose="02010600030101010101" pitchFamily="2" charset="-122"/>
                <a:sym typeface="+mn-ea"/>
              </a:rPr>
              <a:t>是用在某个特定页面上的，也就是说</a:t>
            </a:r>
            <a:r>
              <a:rPr lang="en-US" altLang="zh-CN" sz="1200" dirty="0">
                <a:solidFill>
                  <a:srgbClr val="0070C0"/>
                </a:solidFill>
                <a:latin typeface="宋体" panose="02010600030101010101" pitchFamily="2" charset="-122"/>
                <a:ea typeface="宋体" panose="02010600030101010101" pitchFamily="2" charset="-122"/>
                <a:sym typeface="+mn-ea"/>
              </a:rPr>
              <a:t>MVP</a:t>
            </a:r>
            <a:r>
              <a:rPr lang="zh-CN" altLang="en-US" sz="1200" dirty="0">
                <a:solidFill>
                  <a:srgbClr val="0070C0"/>
                </a:solidFill>
                <a:latin typeface="宋体" panose="02010600030101010101" pitchFamily="2" charset="-122"/>
                <a:ea typeface="宋体" panose="02010600030101010101" pitchFamily="2" charset="-122"/>
                <a:sym typeface="+mn-ea"/>
              </a:rPr>
              <a:t>的灵活性要远远大于</a:t>
            </a:r>
            <a:r>
              <a:rPr lang="en-US" altLang="zh-CN" sz="1200" dirty="0">
                <a:solidFill>
                  <a:srgbClr val="0070C0"/>
                </a:solidFill>
                <a:latin typeface="宋体" panose="02010600030101010101" pitchFamily="2" charset="-122"/>
                <a:ea typeface="宋体" panose="02010600030101010101" pitchFamily="2" charset="-122"/>
                <a:sym typeface="+mn-ea"/>
              </a:rPr>
              <a:t>MVC</a:t>
            </a:r>
            <a:r>
              <a:rPr lang="zh-CN" altLang="en-US" sz="1200" dirty="0">
                <a:solidFill>
                  <a:srgbClr val="0070C0"/>
                </a:solidFill>
                <a:latin typeface="宋体" panose="02010600030101010101" pitchFamily="2" charset="-122"/>
                <a:ea typeface="宋体" panose="02010600030101010101" pitchFamily="2" charset="-122"/>
                <a:sym typeface="+mn-ea"/>
              </a:rPr>
              <a:t>，实现起来也极为简单。</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200" dirty="0">
                <a:solidFill>
                  <a:srgbClr val="0070C0"/>
                </a:solidFill>
                <a:latin typeface="宋体" panose="02010600030101010101" pitchFamily="2" charset="-122"/>
                <a:ea typeface="宋体" panose="02010600030101010101" pitchFamily="2" charset="-122"/>
                <a:sym typeface="+mn-ea"/>
              </a:rPr>
              <a:t>我们再从</a:t>
            </a:r>
            <a:r>
              <a:rPr lang="en-US" altLang="zh-CN" sz="1200" dirty="0" err="1">
                <a:solidFill>
                  <a:srgbClr val="0070C0"/>
                </a:solidFill>
                <a:latin typeface="宋体" panose="02010600030101010101" pitchFamily="2" charset="-122"/>
                <a:ea typeface="宋体" panose="02010600030101010101" pitchFamily="2" charset="-122"/>
                <a:sym typeface="+mn-ea"/>
              </a:rPr>
              <a:t>IView</a:t>
            </a:r>
            <a:r>
              <a:rPr lang="zh-CN" altLang="en-US" sz="1200" dirty="0">
                <a:solidFill>
                  <a:srgbClr val="0070C0"/>
                </a:solidFill>
                <a:latin typeface="宋体" panose="02010600030101010101" pitchFamily="2" charset="-122"/>
                <a:ea typeface="宋体" panose="02010600030101010101" pitchFamily="2" charset="-122"/>
                <a:sym typeface="+mn-ea"/>
              </a:rPr>
              <a:t>这个</a:t>
            </a:r>
            <a:r>
              <a:rPr lang="en-US" altLang="zh-CN" sz="1200" dirty="0">
                <a:solidFill>
                  <a:srgbClr val="0070C0"/>
                </a:solidFill>
                <a:latin typeface="宋体" panose="02010600030101010101" pitchFamily="2" charset="-122"/>
                <a:ea typeface="宋体" panose="02010600030101010101" pitchFamily="2" charset="-122"/>
                <a:sym typeface="+mn-ea"/>
              </a:rPr>
              <a:t>interface</a:t>
            </a:r>
            <a:r>
              <a:rPr lang="zh-CN" altLang="en-US" sz="1200" dirty="0">
                <a:solidFill>
                  <a:srgbClr val="0070C0"/>
                </a:solidFill>
                <a:latin typeface="宋体" panose="02010600030101010101" pitchFamily="2" charset="-122"/>
                <a:ea typeface="宋体" panose="02010600030101010101" pitchFamily="2" charset="-122"/>
                <a:sym typeface="+mn-ea"/>
              </a:rPr>
              <a:t>层来解析，它可以帮助我们把各类</a:t>
            </a:r>
            <a:r>
              <a:rPr lang="en-US" altLang="zh-CN" sz="1200" dirty="0">
                <a:solidFill>
                  <a:srgbClr val="0070C0"/>
                </a:solidFill>
                <a:latin typeface="宋体" panose="02010600030101010101" pitchFamily="2" charset="-122"/>
                <a:ea typeface="宋体" panose="02010600030101010101" pitchFamily="2" charset="-122"/>
                <a:sym typeface="+mn-ea"/>
              </a:rPr>
              <a:t>UI</a:t>
            </a:r>
            <a:r>
              <a:rPr lang="zh-CN" altLang="en-US" sz="1200" dirty="0">
                <a:solidFill>
                  <a:srgbClr val="0070C0"/>
                </a:solidFill>
                <a:latin typeface="宋体" panose="02010600030101010101" pitchFamily="2" charset="-122"/>
                <a:ea typeface="宋体" panose="02010600030101010101" pitchFamily="2" charset="-122"/>
                <a:sym typeface="+mn-ea"/>
              </a:rPr>
              <a:t>与逻辑层解耦，同时可以从</a:t>
            </a:r>
            <a:r>
              <a:rPr lang="en-US" altLang="zh-CN" sz="1200" dirty="0">
                <a:solidFill>
                  <a:srgbClr val="0070C0"/>
                </a:solidFill>
                <a:latin typeface="宋体" panose="02010600030101010101" pitchFamily="2" charset="-122"/>
                <a:ea typeface="宋体" panose="02010600030101010101" pitchFamily="2" charset="-122"/>
                <a:sym typeface="+mn-ea"/>
              </a:rPr>
              <a:t>UI</a:t>
            </a:r>
            <a:r>
              <a:rPr lang="zh-CN" altLang="en-US" sz="1200" dirty="0">
                <a:solidFill>
                  <a:srgbClr val="0070C0"/>
                </a:solidFill>
                <a:latin typeface="宋体" panose="02010600030101010101" pitchFamily="2" charset="-122"/>
                <a:ea typeface="宋体" panose="02010600030101010101" pitchFamily="2" charset="-122"/>
                <a:sym typeface="+mn-ea"/>
              </a:rPr>
              <a:t>层进入自动化测试（</a:t>
            </a:r>
            <a:r>
              <a:rPr lang="en-US" altLang="zh-CN" sz="1200" dirty="0">
                <a:solidFill>
                  <a:srgbClr val="0070C0"/>
                </a:solidFill>
                <a:latin typeface="宋体" panose="02010600030101010101" pitchFamily="2" charset="-122"/>
                <a:ea typeface="宋体" panose="02010600030101010101" pitchFamily="2" charset="-122"/>
                <a:sym typeface="+mn-ea"/>
              </a:rPr>
              <a:t>Unit/Automatic Test</a:t>
            </a:r>
            <a:r>
              <a:rPr lang="zh-CN" altLang="en-US" sz="1200" dirty="0">
                <a:solidFill>
                  <a:srgbClr val="0070C0"/>
                </a:solidFill>
                <a:latin typeface="宋体" panose="02010600030101010101" pitchFamily="2" charset="-122"/>
                <a:ea typeface="宋体" panose="02010600030101010101" pitchFamily="2" charset="-122"/>
                <a:sym typeface="+mn-ea"/>
              </a:rPr>
              <a:t>）并提供了入口，在以前可以由</a:t>
            </a:r>
            <a:r>
              <a:rPr lang="en-US" altLang="zh-CN" sz="1200" dirty="0" err="1">
                <a:solidFill>
                  <a:srgbClr val="0070C0"/>
                </a:solidFill>
                <a:latin typeface="宋体" panose="02010600030101010101" pitchFamily="2" charset="-122"/>
                <a:ea typeface="宋体" panose="02010600030101010101" pitchFamily="2" charset="-122"/>
                <a:sym typeface="+mn-ea"/>
              </a:rPr>
              <a:t>WinForm</a:t>
            </a:r>
            <a:r>
              <a:rPr lang="en-US" altLang="zh-CN" sz="1200" dirty="0">
                <a:solidFill>
                  <a:srgbClr val="0070C0"/>
                </a:solidFill>
                <a:latin typeface="宋体" panose="02010600030101010101" pitchFamily="2" charset="-122"/>
                <a:ea typeface="宋体" panose="02010600030101010101" pitchFamily="2" charset="-122"/>
                <a:sym typeface="+mn-ea"/>
              </a:rPr>
              <a:t>/Web Form/MFC</a:t>
            </a:r>
            <a:r>
              <a:rPr lang="zh-CN" altLang="en-US" sz="1200" dirty="0">
                <a:solidFill>
                  <a:srgbClr val="0070C0"/>
                </a:solidFill>
                <a:latin typeface="宋体" panose="02010600030101010101" pitchFamily="2" charset="-122"/>
                <a:ea typeface="宋体" panose="02010600030101010101" pitchFamily="2" charset="-122"/>
                <a:sym typeface="+mn-ea"/>
              </a:rPr>
              <a:t>等编写的</a:t>
            </a:r>
            <a:r>
              <a:rPr lang="en-US" altLang="zh-CN" sz="1200" dirty="0">
                <a:solidFill>
                  <a:srgbClr val="0070C0"/>
                </a:solidFill>
                <a:latin typeface="宋体" panose="02010600030101010101" pitchFamily="2" charset="-122"/>
                <a:ea typeface="宋体" panose="02010600030101010101" pitchFamily="2" charset="-122"/>
                <a:sym typeface="+mn-ea"/>
              </a:rPr>
              <a:t>UI</a:t>
            </a:r>
            <a:r>
              <a:rPr lang="zh-CN" altLang="en-US" sz="1200" dirty="0">
                <a:solidFill>
                  <a:srgbClr val="0070C0"/>
                </a:solidFill>
                <a:latin typeface="宋体" panose="02010600030101010101" pitchFamily="2" charset="-122"/>
                <a:ea typeface="宋体" panose="02010600030101010101" pitchFamily="2" charset="-122"/>
                <a:sym typeface="+mn-ea"/>
              </a:rPr>
              <a:t>是通过事件</a:t>
            </a:r>
            <a:r>
              <a:rPr lang="en-US" altLang="zh-CN" sz="1200" dirty="0">
                <a:solidFill>
                  <a:srgbClr val="0070C0"/>
                </a:solidFill>
                <a:latin typeface="宋体" panose="02010600030101010101" pitchFamily="2" charset="-122"/>
                <a:ea typeface="宋体" panose="02010600030101010101" pitchFamily="2" charset="-122"/>
                <a:sym typeface="+mn-ea"/>
              </a:rPr>
              <a:t>Windows</a:t>
            </a:r>
            <a:r>
              <a:rPr lang="zh-CN" altLang="en-US" sz="1200" dirty="0">
                <a:solidFill>
                  <a:srgbClr val="0070C0"/>
                </a:solidFill>
                <a:latin typeface="宋体" panose="02010600030101010101" pitchFamily="2" charset="-122"/>
                <a:ea typeface="宋体" panose="02010600030101010101" pitchFamily="2" charset="-122"/>
                <a:sym typeface="+mn-ea"/>
              </a:rPr>
              <a:t>消息与</a:t>
            </a:r>
            <a:r>
              <a:rPr lang="en-US" altLang="zh-CN" sz="1200" dirty="0" err="1">
                <a:solidFill>
                  <a:srgbClr val="0070C0"/>
                </a:solidFill>
                <a:latin typeface="宋体" panose="02010600030101010101" pitchFamily="2" charset="-122"/>
                <a:ea typeface="宋体" panose="02010600030101010101" pitchFamily="2" charset="-122"/>
                <a:sym typeface="+mn-ea"/>
              </a:rPr>
              <a:t>IView</a:t>
            </a:r>
            <a:r>
              <a:rPr lang="zh-CN" altLang="en-US" sz="1200" dirty="0">
                <a:solidFill>
                  <a:srgbClr val="0070C0"/>
                </a:solidFill>
                <a:latin typeface="宋体" panose="02010600030101010101" pitchFamily="2" charset="-122"/>
                <a:ea typeface="宋体" panose="02010600030101010101" pitchFamily="2" charset="-122"/>
                <a:sym typeface="+mn-ea"/>
              </a:rPr>
              <a:t>层沟通的。</a:t>
            </a:r>
            <a:r>
              <a:rPr lang="en-US" altLang="zh-CN" sz="1200" dirty="0">
                <a:solidFill>
                  <a:srgbClr val="0070C0"/>
                </a:solidFill>
                <a:latin typeface="宋体" panose="02010600030101010101" pitchFamily="2" charset="-122"/>
                <a:ea typeface="宋体" panose="02010600030101010101" pitchFamily="2" charset="-122"/>
                <a:sym typeface="+mn-ea"/>
              </a:rPr>
              <a:t>WPF</a:t>
            </a:r>
            <a:r>
              <a:rPr lang="zh-CN" altLang="en-US" sz="1200" dirty="0">
                <a:solidFill>
                  <a:srgbClr val="0070C0"/>
                </a:solidFill>
                <a:latin typeface="宋体" panose="02010600030101010101" pitchFamily="2" charset="-122"/>
                <a:ea typeface="宋体" panose="02010600030101010101" pitchFamily="2" charset="-122"/>
                <a:sym typeface="+mn-ea"/>
              </a:rPr>
              <a:t>与</a:t>
            </a:r>
            <a:r>
              <a:rPr lang="en-US" altLang="zh-CN" sz="1200" dirty="0" err="1">
                <a:solidFill>
                  <a:srgbClr val="0070C0"/>
                </a:solidFill>
                <a:latin typeface="宋体" panose="02010600030101010101" pitchFamily="2" charset="-122"/>
                <a:ea typeface="宋体" panose="02010600030101010101" pitchFamily="2" charset="-122"/>
                <a:sym typeface="+mn-ea"/>
              </a:rPr>
              <a:t>IView</a:t>
            </a:r>
            <a:r>
              <a:rPr lang="zh-CN" altLang="en-US" sz="1200" dirty="0">
                <a:solidFill>
                  <a:srgbClr val="0070C0"/>
                </a:solidFill>
                <a:latin typeface="宋体" panose="02010600030101010101" pitchFamily="2" charset="-122"/>
                <a:ea typeface="宋体" panose="02010600030101010101" pitchFamily="2" charset="-122"/>
                <a:sym typeface="+mn-ea"/>
              </a:rPr>
              <a:t>层的沟通，最佳的手段是使用</a:t>
            </a:r>
            <a:r>
              <a:rPr lang="en-US" altLang="zh-CN" sz="1200" dirty="0">
                <a:solidFill>
                  <a:srgbClr val="0070C0"/>
                </a:solidFill>
                <a:latin typeface="宋体" panose="02010600030101010101" pitchFamily="2" charset="-122"/>
                <a:ea typeface="宋体" panose="02010600030101010101" pitchFamily="2" charset="-122"/>
                <a:sym typeface="+mn-ea"/>
              </a:rPr>
              <a:t>Binding</a:t>
            </a:r>
            <a:r>
              <a:rPr lang="zh-CN" altLang="en-US" sz="1200" dirty="0">
                <a:solidFill>
                  <a:srgbClr val="0070C0"/>
                </a:solidFill>
                <a:latin typeface="宋体" panose="02010600030101010101" pitchFamily="2" charset="-122"/>
                <a:ea typeface="宋体" panose="02010600030101010101" pitchFamily="2" charset="-122"/>
                <a:sym typeface="+mn-ea"/>
              </a:rPr>
              <a:t>，当然，也可以使用事件；</a:t>
            </a:r>
            <a:r>
              <a:rPr lang="en-US" altLang="zh-CN" sz="1200" dirty="0">
                <a:solidFill>
                  <a:srgbClr val="0070C0"/>
                </a:solidFill>
                <a:latin typeface="宋体" panose="02010600030101010101" pitchFamily="2" charset="-122"/>
                <a:ea typeface="宋体" panose="02010600030101010101" pitchFamily="2" charset="-122"/>
                <a:sym typeface="+mn-ea"/>
              </a:rPr>
              <a:t>Presenter</a:t>
            </a:r>
            <a:r>
              <a:rPr lang="zh-CN" altLang="en-US" sz="1200" dirty="0">
                <a:solidFill>
                  <a:srgbClr val="0070C0"/>
                </a:solidFill>
                <a:latin typeface="宋体" panose="02010600030101010101" pitchFamily="2" charset="-122"/>
                <a:ea typeface="宋体" panose="02010600030101010101" pitchFamily="2" charset="-122"/>
                <a:sym typeface="+mn-ea"/>
              </a:rPr>
              <a:t>层要实现</a:t>
            </a:r>
            <a:r>
              <a:rPr lang="en-US" altLang="zh-CN" sz="1200" dirty="0" err="1">
                <a:solidFill>
                  <a:srgbClr val="0070C0"/>
                </a:solidFill>
                <a:latin typeface="宋体" panose="02010600030101010101" pitchFamily="2" charset="-122"/>
                <a:ea typeface="宋体" panose="02010600030101010101" pitchFamily="2" charset="-122"/>
                <a:sym typeface="+mn-ea"/>
              </a:rPr>
              <a:t>IView</a:t>
            </a:r>
            <a:r>
              <a:rPr lang="zh-CN" altLang="en-US" sz="1200" dirty="0">
                <a:solidFill>
                  <a:srgbClr val="0070C0"/>
                </a:solidFill>
                <a:latin typeface="宋体" panose="02010600030101010101" pitchFamily="2" charset="-122"/>
                <a:ea typeface="宋体" panose="02010600030101010101" pitchFamily="2" charset="-122"/>
                <a:sym typeface="+mn-ea"/>
              </a:rPr>
              <a:t>，多态机制可以保证运行时</a:t>
            </a:r>
            <a:r>
              <a:rPr lang="en-US" altLang="zh-CN" sz="1200" dirty="0">
                <a:solidFill>
                  <a:srgbClr val="0070C0"/>
                </a:solidFill>
                <a:latin typeface="宋体" panose="02010600030101010101" pitchFamily="2" charset="-122"/>
                <a:ea typeface="宋体" panose="02010600030101010101" pitchFamily="2" charset="-122"/>
                <a:sym typeface="+mn-ea"/>
              </a:rPr>
              <a:t>UI</a:t>
            </a:r>
            <a:r>
              <a:rPr lang="zh-CN" altLang="en-US" sz="1200" dirty="0">
                <a:solidFill>
                  <a:srgbClr val="0070C0"/>
                </a:solidFill>
                <a:latin typeface="宋体" panose="02010600030101010101" pitchFamily="2" charset="-122"/>
                <a:ea typeface="宋体" panose="02010600030101010101" pitchFamily="2" charset="-122"/>
                <a:sym typeface="+mn-ea"/>
              </a:rPr>
              <a:t>层显示恰当的数据。比如</a:t>
            </a:r>
            <a:r>
              <a:rPr lang="en-US" altLang="zh-CN" sz="1200" dirty="0">
                <a:solidFill>
                  <a:srgbClr val="0070C0"/>
                </a:solidFill>
                <a:latin typeface="宋体" panose="02010600030101010101" pitchFamily="2" charset="-122"/>
                <a:ea typeface="宋体" panose="02010600030101010101" pitchFamily="2" charset="-122"/>
                <a:sym typeface="+mn-ea"/>
              </a:rPr>
              <a:t>Binding</a:t>
            </a:r>
            <a:r>
              <a:rPr lang="zh-CN" altLang="en-US" sz="1200" dirty="0">
                <a:solidFill>
                  <a:srgbClr val="0070C0"/>
                </a:solidFill>
                <a:latin typeface="宋体" panose="02010600030101010101" pitchFamily="2" charset="-122"/>
                <a:ea typeface="宋体" panose="02010600030101010101" pitchFamily="2" charset="-122"/>
                <a:sym typeface="+mn-ea"/>
              </a:rPr>
              <a:t>，在程序中，你可能看到</a:t>
            </a:r>
            <a:r>
              <a:rPr lang="en-US" altLang="zh-CN" sz="1200" dirty="0">
                <a:solidFill>
                  <a:srgbClr val="0070C0"/>
                </a:solidFill>
                <a:latin typeface="宋体" panose="02010600030101010101" pitchFamily="2" charset="-122"/>
                <a:ea typeface="宋体" panose="02010600030101010101" pitchFamily="2" charset="-122"/>
                <a:sym typeface="+mn-ea"/>
              </a:rPr>
              <a:t>Binding</a:t>
            </a:r>
            <a:r>
              <a:rPr lang="zh-CN" altLang="en-US" sz="1200" dirty="0">
                <a:solidFill>
                  <a:srgbClr val="0070C0"/>
                </a:solidFill>
                <a:latin typeface="宋体" panose="02010600030101010101" pitchFamily="2" charset="-122"/>
                <a:ea typeface="宋体" panose="02010600030101010101" pitchFamily="2" charset="-122"/>
                <a:sym typeface="+mn-ea"/>
              </a:rPr>
              <a:t>的</a:t>
            </a:r>
            <a:r>
              <a:rPr lang="en-US" altLang="zh-CN" sz="1200" dirty="0">
                <a:solidFill>
                  <a:srgbClr val="0070C0"/>
                </a:solidFill>
                <a:latin typeface="宋体" panose="02010600030101010101" pitchFamily="2" charset="-122"/>
                <a:ea typeface="宋体" panose="02010600030101010101" pitchFamily="2" charset="-122"/>
                <a:sym typeface="+mn-ea"/>
              </a:rPr>
              <a:t>Source</a:t>
            </a:r>
            <a:r>
              <a:rPr lang="zh-CN" altLang="en-US" sz="1200" dirty="0">
                <a:solidFill>
                  <a:srgbClr val="0070C0"/>
                </a:solidFill>
                <a:latin typeface="宋体" panose="02010600030101010101" pitchFamily="2" charset="-122"/>
                <a:ea typeface="宋体" panose="02010600030101010101" pitchFamily="2" charset="-122"/>
                <a:sym typeface="+mn-ea"/>
              </a:rPr>
              <a:t>是某个</a:t>
            </a:r>
            <a:r>
              <a:rPr lang="en-US" altLang="zh-CN" sz="1200" dirty="0">
                <a:solidFill>
                  <a:srgbClr val="0070C0"/>
                </a:solidFill>
                <a:latin typeface="宋体" panose="02010600030101010101" pitchFamily="2" charset="-122"/>
                <a:ea typeface="宋体" panose="02010600030101010101" pitchFamily="2" charset="-122"/>
                <a:sym typeface="+mn-ea"/>
              </a:rPr>
              <a:t>interface</a:t>
            </a:r>
            <a:r>
              <a:rPr lang="zh-CN" altLang="en-US" sz="1200" dirty="0">
                <a:solidFill>
                  <a:srgbClr val="0070C0"/>
                </a:solidFill>
                <a:latin typeface="宋体" panose="02010600030101010101" pitchFamily="2" charset="-122"/>
                <a:ea typeface="宋体" panose="02010600030101010101" pitchFamily="2" charset="-122"/>
                <a:sym typeface="+mn-ea"/>
              </a:rPr>
              <a:t>类型的变量，实际上，这个</a:t>
            </a:r>
            <a:r>
              <a:rPr lang="en-US" altLang="zh-CN" sz="1200" dirty="0">
                <a:solidFill>
                  <a:srgbClr val="0070C0"/>
                </a:solidFill>
                <a:latin typeface="宋体" panose="02010600030101010101" pitchFamily="2" charset="-122"/>
                <a:ea typeface="宋体" panose="02010600030101010101" pitchFamily="2" charset="-122"/>
                <a:sym typeface="+mn-ea"/>
              </a:rPr>
              <a:t>interface</a:t>
            </a:r>
            <a:r>
              <a:rPr lang="zh-CN" altLang="en-US" sz="1200" dirty="0">
                <a:solidFill>
                  <a:srgbClr val="0070C0"/>
                </a:solidFill>
                <a:latin typeface="宋体" panose="02010600030101010101" pitchFamily="2" charset="-122"/>
                <a:ea typeface="宋体" panose="02010600030101010101" pitchFamily="2" charset="-122"/>
                <a:sym typeface="+mn-ea"/>
              </a:rPr>
              <a:t>变量引用着的对象才是真正的数据源。</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dirty="0">
                <a:solidFill>
                  <a:srgbClr val="0070C0"/>
                </a:solidFill>
                <a:latin typeface="宋体" panose="02010600030101010101" pitchFamily="2" charset="-122"/>
                <a:ea typeface="宋体" panose="02010600030101010101" pitchFamily="2" charset="-122"/>
                <a:sym typeface="+mn-ea"/>
              </a:rPr>
              <a:t>MVC</a:t>
            </a:r>
            <a:r>
              <a:rPr lang="zh-CN" altLang="en-US" sz="1200" dirty="0">
                <a:solidFill>
                  <a:srgbClr val="0070C0"/>
                </a:solidFill>
                <a:latin typeface="宋体" panose="02010600030101010101" pitchFamily="2" charset="-122"/>
                <a:ea typeface="宋体" panose="02010600030101010101" pitchFamily="2" charset="-122"/>
                <a:sym typeface="+mn-ea"/>
              </a:rPr>
              <a:t>模式大家都已经非常熟悉了，在这里我就不赘述，这些模式也是依次进化而形成</a:t>
            </a:r>
            <a:r>
              <a:rPr lang="en-US" altLang="zh-CN" sz="1200" dirty="0">
                <a:solidFill>
                  <a:srgbClr val="0070C0"/>
                </a:solidFill>
                <a:latin typeface="宋体" panose="02010600030101010101" pitchFamily="2" charset="-122"/>
                <a:ea typeface="宋体" panose="02010600030101010101" pitchFamily="2" charset="-122"/>
                <a:sym typeface="+mn-ea"/>
              </a:rPr>
              <a:t>MVC—&gt;MVP—&gt;MVVM</a:t>
            </a:r>
            <a:r>
              <a:rPr lang="zh-CN" altLang="en-US" sz="1200" dirty="0">
                <a:solidFill>
                  <a:srgbClr val="0070C0"/>
                </a:solidFill>
                <a:latin typeface="宋体" panose="02010600030101010101" pitchFamily="2" charset="-122"/>
                <a:ea typeface="宋体" panose="02010600030101010101" pitchFamily="2" charset="-122"/>
                <a:sym typeface="+mn-ea"/>
              </a:rPr>
              <a:t>。有一句话说的好：当物体受到接力的时候，凡是有界面的地方就是最容易被撕下来的地方。因此，</a:t>
            </a:r>
            <a:r>
              <a:rPr lang="en-US" altLang="zh-CN" sz="1200" dirty="0" err="1">
                <a:solidFill>
                  <a:srgbClr val="0070C0"/>
                </a:solidFill>
                <a:latin typeface="宋体" panose="02010600030101010101" pitchFamily="2" charset="-122"/>
                <a:ea typeface="宋体" panose="02010600030101010101" pitchFamily="2" charset="-122"/>
                <a:sym typeface="+mn-ea"/>
              </a:rPr>
              <a:t>IView</a:t>
            </a:r>
            <a:r>
              <a:rPr lang="zh-CN" altLang="en-US" sz="1200" dirty="0">
                <a:solidFill>
                  <a:srgbClr val="0070C0"/>
                </a:solidFill>
                <a:latin typeface="宋体" panose="02010600030101010101" pitchFamily="2" charset="-122"/>
                <a:ea typeface="宋体" panose="02010600030101010101" pitchFamily="2" charset="-122"/>
                <a:sym typeface="+mn-ea"/>
              </a:rPr>
              <a:t>作为公共视图接口约束（契约）的一层意思；</a:t>
            </a:r>
            <a:r>
              <a:rPr lang="en-US" altLang="zh-CN" sz="1200" dirty="0">
                <a:solidFill>
                  <a:srgbClr val="0070C0"/>
                </a:solidFill>
                <a:latin typeface="宋体" panose="02010600030101010101" pitchFamily="2" charset="-122"/>
                <a:ea typeface="宋体" panose="02010600030101010101" pitchFamily="2" charset="-122"/>
                <a:sym typeface="+mn-ea"/>
              </a:rPr>
              <a:t>View</a:t>
            </a:r>
            <a:r>
              <a:rPr lang="zh-CN" altLang="en-US" sz="1200" dirty="0">
                <a:solidFill>
                  <a:srgbClr val="0070C0"/>
                </a:solidFill>
                <a:latin typeface="宋体" panose="02010600030101010101" pitchFamily="2" charset="-122"/>
                <a:ea typeface="宋体" panose="02010600030101010101" pitchFamily="2" charset="-122"/>
                <a:sym typeface="+mn-ea"/>
              </a:rPr>
              <a:t>则能传达解耦的一层意思。</a:t>
            </a:r>
            <a:r>
              <a:rPr lang="en-US" altLang="zh-CN" sz="1200" dirty="0">
                <a:solidFill>
                  <a:srgbClr val="0070C0"/>
                </a:solidFill>
                <a:latin typeface="宋体" panose="02010600030101010101" pitchFamily="2" charset="-122"/>
                <a:ea typeface="宋体" panose="02010600030101010101" pitchFamily="2" charset="-122"/>
                <a:sym typeface="+mn-ea"/>
              </a:rPr>
              <a:t>  </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dirty="0">
                <a:solidFill>
                  <a:srgbClr val="0070C0"/>
                </a:solidFill>
                <a:latin typeface="宋体" panose="02010600030101010101" pitchFamily="2" charset="-122"/>
                <a:ea typeface="宋体" panose="02010600030101010101" pitchFamily="2" charset="-122"/>
                <a:sym typeface="+mn-ea"/>
              </a:rPr>
              <a:t> 3.</a:t>
            </a:r>
            <a:r>
              <a:rPr lang="zh-CN" altLang="en-US" sz="1200" dirty="0">
                <a:solidFill>
                  <a:srgbClr val="0070C0"/>
                </a:solidFill>
                <a:latin typeface="宋体" panose="02010600030101010101" pitchFamily="2" charset="-122"/>
                <a:ea typeface="宋体" panose="02010600030101010101" pitchFamily="2" charset="-122"/>
                <a:sym typeface="+mn-ea"/>
              </a:rPr>
              <a:t>优点</a:t>
            </a:r>
            <a:r>
              <a:rPr lang="en-US" altLang="zh-CN" sz="1200" dirty="0">
                <a:solidFill>
                  <a:srgbClr val="0070C0"/>
                </a:solidFill>
                <a:latin typeface="宋体" panose="02010600030101010101" pitchFamily="2" charset="-122"/>
                <a:ea typeface="宋体" panose="02010600030101010101" pitchFamily="2" charset="-122"/>
                <a:sym typeface="+mn-ea"/>
              </a:rPr>
              <a:t>:1</a:t>
            </a:r>
            <a:r>
              <a:rPr lang="zh-CN" altLang="en-US" sz="1200" dirty="0">
                <a:solidFill>
                  <a:srgbClr val="0070C0"/>
                </a:solidFill>
                <a:latin typeface="宋体" panose="02010600030101010101" pitchFamily="2" charset="-122"/>
                <a:ea typeface="宋体" panose="02010600030101010101" pitchFamily="2" charset="-122"/>
                <a:sym typeface="+mn-ea"/>
              </a:rPr>
              <a:t>、模型与视图完全分离，我们可以修改视图而不影响模型</a:t>
            </a:r>
            <a:r>
              <a:rPr lang="en-US" altLang="zh-CN" sz="1200" dirty="0">
                <a:solidFill>
                  <a:srgbClr val="0070C0"/>
                </a:solidFill>
                <a:latin typeface="宋体" panose="02010600030101010101" pitchFamily="2" charset="-122"/>
                <a:ea typeface="宋体" panose="02010600030101010101" pitchFamily="2" charset="-122"/>
                <a:sym typeface="+mn-ea"/>
              </a:rPr>
              <a:t>;2</a:t>
            </a:r>
            <a:r>
              <a:rPr lang="zh-CN" altLang="en-US" sz="1200" dirty="0">
                <a:solidFill>
                  <a:srgbClr val="0070C0"/>
                </a:solidFill>
                <a:latin typeface="宋体" panose="02010600030101010101" pitchFamily="2" charset="-122"/>
                <a:ea typeface="宋体" panose="02010600030101010101" pitchFamily="2" charset="-122"/>
                <a:sym typeface="+mn-ea"/>
              </a:rPr>
              <a:t>、可以更高效地使用模型，因为所有的交互都发生在一个地方</a:t>
            </a:r>
            <a:r>
              <a:rPr lang="en-US" altLang="zh-CN" sz="1200" dirty="0">
                <a:solidFill>
                  <a:srgbClr val="0070C0"/>
                </a:solidFill>
                <a:latin typeface="宋体" panose="02010600030101010101" pitchFamily="2" charset="-122"/>
                <a:ea typeface="宋体" panose="02010600030101010101" pitchFamily="2" charset="-122"/>
                <a:sym typeface="+mn-ea"/>
              </a:rPr>
              <a:t>——Presenter</a:t>
            </a:r>
            <a:r>
              <a:rPr lang="zh-CN" altLang="en-US" sz="1200" dirty="0">
                <a:solidFill>
                  <a:srgbClr val="0070C0"/>
                </a:solidFill>
                <a:latin typeface="宋体" panose="02010600030101010101" pitchFamily="2" charset="-122"/>
                <a:ea typeface="宋体" panose="02010600030101010101" pitchFamily="2" charset="-122"/>
                <a:sym typeface="+mn-ea"/>
              </a:rPr>
              <a:t>内部</a:t>
            </a:r>
            <a:r>
              <a:rPr lang="en-US" altLang="zh-CN" sz="1200" dirty="0">
                <a:solidFill>
                  <a:srgbClr val="0070C0"/>
                </a:solidFill>
                <a:latin typeface="宋体" panose="02010600030101010101" pitchFamily="2" charset="-122"/>
                <a:ea typeface="宋体" panose="02010600030101010101" pitchFamily="2" charset="-122"/>
                <a:sym typeface="+mn-ea"/>
              </a:rPr>
              <a:t>;3</a:t>
            </a:r>
            <a:r>
              <a:rPr lang="zh-CN" altLang="en-US" sz="1200" dirty="0">
                <a:solidFill>
                  <a:srgbClr val="0070C0"/>
                </a:solidFill>
                <a:latin typeface="宋体" panose="02010600030101010101" pitchFamily="2" charset="-122"/>
                <a:ea typeface="宋体" panose="02010600030101010101" pitchFamily="2" charset="-122"/>
                <a:sym typeface="+mn-ea"/>
              </a:rPr>
              <a:t>、我们可以将一个</a:t>
            </a:r>
            <a:r>
              <a:rPr lang="en-US" altLang="zh-CN" sz="1200" dirty="0">
                <a:solidFill>
                  <a:srgbClr val="0070C0"/>
                </a:solidFill>
                <a:latin typeface="宋体" panose="02010600030101010101" pitchFamily="2" charset="-122"/>
                <a:ea typeface="宋体" panose="02010600030101010101" pitchFamily="2" charset="-122"/>
                <a:sym typeface="+mn-ea"/>
              </a:rPr>
              <a:t>Presenter</a:t>
            </a:r>
            <a:r>
              <a:rPr lang="zh-CN" altLang="en-US" sz="1200" dirty="0">
                <a:solidFill>
                  <a:srgbClr val="0070C0"/>
                </a:solidFill>
                <a:latin typeface="宋体" panose="02010600030101010101" pitchFamily="2" charset="-122"/>
                <a:ea typeface="宋体" panose="02010600030101010101" pitchFamily="2" charset="-122"/>
                <a:sym typeface="+mn-ea"/>
              </a:rPr>
              <a:t>用于多个视图，而不需要改变</a:t>
            </a:r>
            <a:r>
              <a:rPr lang="en-US" altLang="zh-CN" sz="1200" dirty="0">
                <a:solidFill>
                  <a:srgbClr val="0070C0"/>
                </a:solidFill>
                <a:latin typeface="宋体" panose="02010600030101010101" pitchFamily="2" charset="-122"/>
                <a:ea typeface="宋体" panose="02010600030101010101" pitchFamily="2" charset="-122"/>
                <a:sym typeface="+mn-ea"/>
              </a:rPr>
              <a:t>Presenter</a:t>
            </a:r>
            <a:r>
              <a:rPr lang="zh-CN" altLang="en-US" sz="1200" dirty="0">
                <a:solidFill>
                  <a:srgbClr val="0070C0"/>
                </a:solidFill>
                <a:latin typeface="宋体" panose="02010600030101010101" pitchFamily="2" charset="-122"/>
                <a:ea typeface="宋体" panose="02010600030101010101" pitchFamily="2" charset="-122"/>
                <a:sym typeface="+mn-ea"/>
              </a:rPr>
              <a:t>的逻辑。这个特性非常的有用，因为视图的变化总是比模型的变化频繁</a:t>
            </a:r>
            <a:r>
              <a:rPr lang="en-US" altLang="zh-CN" sz="1200" dirty="0">
                <a:solidFill>
                  <a:srgbClr val="0070C0"/>
                </a:solidFill>
                <a:latin typeface="宋体" panose="02010600030101010101" pitchFamily="2" charset="-122"/>
                <a:ea typeface="宋体" panose="02010600030101010101" pitchFamily="2" charset="-122"/>
                <a:sym typeface="+mn-ea"/>
              </a:rPr>
              <a:t>;4</a:t>
            </a:r>
            <a:r>
              <a:rPr lang="zh-CN" altLang="en-US" sz="1200" dirty="0">
                <a:solidFill>
                  <a:srgbClr val="0070C0"/>
                </a:solidFill>
                <a:latin typeface="宋体" panose="02010600030101010101" pitchFamily="2" charset="-122"/>
                <a:ea typeface="宋体" panose="02010600030101010101" pitchFamily="2" charset="-122"/>
                <a:sym typeface="+mn-ea"/>
              </a:rPr>
              <a:t>、如果我们把逻辑放在</a:t>
            </a:r>
            <a:r>
              <a:rPr lang="en-US" altLang="zh-CN" sz="1200" dirty="0">
                <a:solidFill>
                  <a:srgbClr val="0070C0"/>
                </a:solidFill>
                <a:latin typeface="宋体" panose="02010600030101010101" pitchFamily="2" charset="-122"/>
                <a:ea typeface="宋体" panose="02010600030101010101" pitchFamily="2" charset="-122"/>
                <a:sym typeface="+mn-ea"/>
              </a:rPr>
              <a:t>Presenter</a:t>
            </a:r>
            <a:r>
              <a:rPr lang="zh-CN" altLang="en-US" sz="1200" dirty="0">
                <a:solidFill>
                  <a:srgbClr val="0070C0"/>
                </a:solidFill>
                <a:latin typeface="宋体" panose="02010600030101010101" pitchFamily="2" charset="-122"/>
                <a:ea typeface="宋体" panose="02010600030101010101" pitchFamily="2" charset="-122"/>
                <a:sym typeface="+mn-ea"/>
              </a:rPr>
              <a:t>中，我们可以脱离用户接口来测试这些逻辑（单元测试）</a:t>
            </a:r>
            <a:endParaRPr lang="en-US" altLang="zh-CN" sz="1200" dirty="0">
              <a:solidFill>
                <a:srgbClr val="0070C0"/>
              </a:solidFill>
              <a:latin typeface="宋体" panose="02010600030101010101" pitchFamily="2" charset="-122"/>
              <a:ea typeface="宋体" panose="02010600030101010101" pitchFamily="2" charset="-122"/>
              <a:sym typeface="+mn-ea"/>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9839538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046754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676492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185096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98209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710454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99129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11793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076745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673682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事件冒泡或事件捕获？</a:t>
            </a:r>
          </a:p>
          <a:p>
            <a:r>
              <a:rPr lang="zh-CN" altLang="en-US" sz="1200" b="0" i="0" kern="1200" dirty="0">
                <a:solidFill>
                  <a:schemeClr val="tx1"/>
                </a:solidFill>
                <a:effectLst/>
                <a:latin typeface="+mn-lt"/>
                <a:ea typeface="+mn-ea"/>
                <a:cs typeface="+mn-cs"/>
              </a:rPr>
              <a:t>事件传递有两种方式：冒泡与捕获。</a:t>
            </a:r>
          </a:p>
          <a:p>
            <a:r>
              <a:rPr lang="zh-CN" altLang="en-US" sz="1200" b="0" i="0" kern="1200" dirty="0">
                <a:solidFill>
                  <a:schemeClr val="tx1"/>
                </a:solidFill>
                <a:effectLst/>
                <a:latin typeface="+mn-lt"/>
                <a:ea typeface="+mn-ea"/>
                <a:cs typeface="+mn-cs"/>
              </a:rPr>
              <a:t>事件传递定义了元素事件触发的顺序。 如果你将 </a:t>
            </a:r>
            <a:r>
              <a:rPr lang="en-US" altLang="zh-CN" sz="1200" b="0" i="0" kern="1200" dirty="0">
                <a:solidFill>
                  <a:schemeClr val="tx1"/>
                </a:solidFill>
                <a:effectLst/>
                <a:latin typeface="+mn-lt"/>
                <a:ea typeface="+mn-ea"/>
                <a:cs typeface="+mn-cs"/>
              </a:rPr>
              <a:t>&lt;p&gt; </a:t>
            </a:r>
            <a:r>
              <a:rPr lang="zh-CN" altLang="en-US" sz="1200" b="0" i="0" kern="1200" dirty="0">
                <a:solidFill>
                  <a:schemeClr val="tx1"/>
                </a:solidFill>
                <a:effectLst/>
                <a:latin typeface="+mn-lt"/>
                <a:ea typeface="+mn-ea"/>
                <a:cs typeface="+mn-cs"/>
              </a:rPr>
              <a:t>元素插入到 </a:t>
            </a:r>
            <a:r>
              <a:rPr lang="en-US" altLang="zh-CN" sz="1200" b="0" i="0" kern="1200" dirty="0">
                <a:solidFill>
                  <a:schemeClr val="tx1"/>
                </a:solidFill>
                <a:effectLst/>
                <a:latin typeface="+mn-lt"/>
                <a:ea typeface="+mn-ea"/>
                <a:cs typeface="+mn-cs"/>
              </a:rPr>
              <a:t>&lt;div&gt; </a:t>
            </a:r>
            <a:r>
              <a:rPr lang="zh-CN" altLang="en-US" sz="1200" b="0" i="0" kern="1200" dirty="0">
                <a:solidFill>
                  <a:schemeClr val="tx1"/>
                </a:solidFill>
                <a:effectLst/>
                <a:latin typeface="+mn-lt"/>
                <a:ea typeface="+mn-ea"/>
                <a:cs typeface="+mn-cs"/>
              </a:rPr>
              <a:t>元素中，用户点击 </a:t>
            </a:r>
            <a:r>
              <a:rPr lang="en-US" altLang="zh-CN" sz="1200" b="0" i="0" kern="1200" dirty="0">
                <a:solidFill>
                  <a:schemeClr val="tx1"/>
                </a:solidFill>
                <a:effectLst/>
                <a:latin typeface="+mn-lt"/>
                <a:ea typeface="+mn-ea"/>
                <a:cs typeface="+mn-cs"/>
              </a:rPr>
              <a:t>&lt;p&gt; </a:t>
            </a:r>
            <a:r>
              <a:rPr lang="zh-CN" altLang="en-US" sz="1200" b="0" i="0" kern="1200" dirty="0">
                <a:solidFill>
                  <a:schemeClr val="tx1"/>
                </a:solidFill>
                <a:effectLst/>
                <a:latin typeface="+mn-lt"/>
                <a:ea typeface="+mn-ea"/>
                <a:cs typeface="+mn-cs"/>
              </a:rPr>
              <a:t>元素</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哪个元素的 </a:t>
            </a:r>
            <a:r>
              <a:rPr lang="en-US" altLang="zh-CN" sz="1200" b="0" i="0" kern="1200" dirty="0">
                <a:solidFill>
                  <a:schemeClr val="tx1"/>
                </a:solidFill>
                <a:effectLst/>
                <a:latin typeface="+mn-lt"/>
                <a:ea typeface="+mn-ea"/>
                <a:cs typeface="+mn-cs"/>
              </a:rPr>
              <a:t>"click" </a:t>
            </a:r>
            <a:r>
              <a:rPr lang="zh-CN" altLang="en-US" sz="1200" b="0" i="0" kern="1200" dirty="0">
                <a:solidFill>
                  <a:schemeClr val="tx1"/>
                </a:solidFill>
                <a:effectLst/>
                <a:latin typeface="+mn-lt"/>
                <a:ea typeface="+mn-ea"/>
                <a:cs typeface="+mn-cs"/>
              </a:rPr>
              <a:t>事件先被触发呢？</a:t>
            </a:r>
          </a:p>
          <a:p>
            <a:r>
              <a:rPr lang="zh-CN" altLang="en-US" sz="1200" b="0" i="0" kern="1200" dirty="0">
                <a:solidFill>
                  <a:schemeClr val="tx1"/>
                </a:solidFill>
                <a:effectLst/>
                <a:latin typeface="+mn-lt"/>
                <a:ea typeface="+mn-ea"/>
                <a:cs typeface="+mn-cs"/>
              </a:rPr>
              <a:t>在 </a:t>
            </a:r>
            <a:r>
              <a:rPr lang="zh-CN" altLang="en-US" sz="1200" b="0" i="1" kern="1200" dirty="0">
                <a:solidFill>
                  <a:schemeClr val="tx1"/>
                </a:solidFill>
                <a:effectLst/>
                <a:latin typeface="+mn-lt"/>
                <a:ea typeface="+mn-ea"/>
                <a:cs typeface="+mn-cs"/>
              </a:rPr>
              <a:t>冒泡 </a:t>
            </a:r>
            <a:r>
              <a:rPr lang="zh-CN" altLang="en-US" sz="1200" b="0" i="0" kern="1200" dirty="0">
                <a:solidFill>
                  <a:schemeClr val="tx1"/>
                </a:solidFill>
                <a:effectLst/>
                <a:latin typeface="+mn-lt"/>
                <a:ea typeface="+mn-ea"/>
                <a:cs typeface="+mn-cs"/>
              </a:rPr>
              <a:t>中，内部元素的事件会先被触发，然后再触发外部元素，即： </a:t>
            </a:r>
            <a:r>
              <a:rPr lang="en-US" altLang="zh-CN" sz="1200" b="0" i="0" kern="1200" dirty="0">
                <a:solidFill>
                  <a:schemeClr val="tx1"/>
                </a:solidFill>
                <a:effectLst/>
                <a:latin typeface="+mn-lt"/>
                <a:ea typeface="+mn-ea"/>
                <a:cs typeface="+mn-cs"/>
              </a:rPr>
              <a:t>&lt;p&gt; </a:t>
            </a:r>
            <a:r>
              <a:rPr lang="zh-CN" altLang="en-US" sz="1200" b="0" i="0" kern="1200" dirty="0">
                <a:solidFill>
                  <a:schemeClr val="tx1"/>
                </a:solidFill>
                <a:effectLst/>
                <a:latin typeface="+mn-lt"/>
                <a:ea typeface="+mn-ea"/>
                <a:cs typeface="+mn-cs"/>
              </a:rPr>
              <a:t>元素的点击事件先触发，然后会触发 </a:t>
            </a:r>
            <a:r>
              <a:rPr lang="en-US" altLang="zh-CN" sz="1200" b="0" i="0" kern="1200" dirty="0">
                <a:solidFill>
                  <a:schemeClr val="tx1"/>
                </a:solidFill>
                <a:effectLst/>
                <a:latin typeface="+mn-lt"/>
                <a:ea typeface="+mn-ea"/>
                <a:cs typeface="+mn-cs"/>
              </a:rPr>
              <a:t>&lt;div&gt; </a:t>
            </a:r>
            <a:r>
              <a:rPr lang="zh-CN" altLang="en-US" sz="1200" b="0" i="0" kern="1200" dirty="0">
                <a:solidFill>
                  <a:schemeClr val="tx1"/>
                </a:solidFill>
                <a:effectLst/>
                <a:latin typeface="+mn-lt"/>
                <a:ea typeface="+mn-ea"/>
                <a:cs typeface="+mn-cs"/>
              </a:rPr>
              <a:t>元素的点击事件。</a:t>
            </a:r>
          </a:p>
          <a:p>
            <a:r>
              <a:rPr lang="zh-CN" altLang="en-US" sz="1200" b="0" i="0" kern="1200" dirty="0">
                <a:solidFill>
                  <a:schemeClr val="tx1"/>
                </a:solidFill>
                <a:effectLst/>
                <a:latin typeface="+mn-lt"/>
                <a:ea typeface="+mn-ea"/>
                <a:cs typeface="+mn-cs"/>
              </a:rPr>
              <a:t>在 </a:t>
            </a:r>
            <a:r>
              <a:rPr lang="zh-CN" altLang="en-US" sz="1200" b="0" i="1" kern="1200" dirty="0">
                <a:solidFill>
                  <a:schemeClr val="tx1"/>
                </a:solidFill>
                <a:effectLst/>
                <a:latin typeface="+mn-lt"/>
                <a:ea typeface="+mn-ea"/>
                <a:cs typeface="+mn-cs"/>
              </a:rPr>
              <a:t>捕获 </a:t>
            </a:r>
            <a:r>
              <a:rPr lang="zh-CN" altLang="en-US" sz="1200" b="0" i="0" kern="1200" dirty="0">
                <a:solidFill>
                  <a:schemeClr val="tx1"/>
                </a:solidFill>
                <a:effectLst/>
                <a:latin typeface="+mn-lt"/>
                <a:ea typeface="+mn-ea"/>
                <a:cs typeface="+mn-cs"/>
              </a:rPr>
              <a:t>中，外部元素的事件会先被触发，然后才会触发内部元素的事件，即： </a:t>
            </a:r>
            <a:r>
              <a:rPr lang="en-US" altLang="zh-CN" sz="1200" b="0" i="0" kern="1200" dirty="0">
                <a:solidFill>
                  <a:schemeClr val="tx1"/>
                </a:solidFill>
                <a:effectLst/>
                <a:latin typeface="+mn-lt"/>
                <a:ea typeface="+mn-ea"/>
                <a:cs typeface="+mn-cs"/>
              </a:rPr>
              <a:t>&lt;div&gt; </a:t>
            </a:r>
            <a:r>
              <a:rPr lang="zh-CN" altLang="en-US" sz="1200" b="0" i="0" kern="1200" dirty="0">
                <a:solidFill>
                  <a:schemeClr val="tx1"/>
                </a:solidFill>
                <a:effectLst/>
                <a:latin typeface="+mn-lt"/>
                <a:ea typeface="+mn-ea"/>
                <a:cs typeface="+mn-cs"/>
              </a:rPr>
              <a:t>元素的点击事件先触发 ，然后再触发 </a:t>
            </a:r>
            <a:r>
              <a:rPr lang="en-US" altLang="zh-CN" sz="1200" b="0" i="0" kern="1200" dirty="0">
                <a:solidFill>
                  <a:schemeClr val="tx1"/>
                </a:solidFill>
                <a:effectLst/>
                <a:latin typeface="+mn-lt"/>
                <a:ea typeface="+mn-ea"/>
                <a:cs typeface="+mn-cs"/>
              </a:rPr>
              <a:t>&lt;p&gt; </a:t>
            </a:r>
            <a:r>
              <a:rPr lang="zh-CN" altLang="en-US" sz="1200" b="0" i="0" kern="1200" dirty="0">
                <a:solidFill>
                  <a:schemeClr val="tx1"/>
                </a:solidFill>
                <a:effectLst/>
                <a:latin typeface="+mn-lt"/>
                <a:ea typeface="+mn-ea"/>
                <a:cs typeface="+mn-cs"/>
              </a:rPr>
              <a:t>元素的点击事件。</a:t>
            </a:r>
          </a:p>
          <a:p>
            <a:r>
              <a:rPr lang="en-US" altLang="zh-CN" sz="1200" b="0" i="0" kern="1200" dirty="0" err="1">
                <a:solidFill>
                  <a:schemeClr val="tx1"/>
                </a:solidFill>
                <a:effectLst/>
                <a:latin typeface="+mn-lt"/>
                <a:ea typeface="+mn-ea"/>
                <a:cs typeface="+mn-cs"/>
              </a:rPr>
              <a:t>addEventListener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方法可以指定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useCapture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参数来设置传递类型：</a:t>
            </a:r>
          </a:p>
          <a:p>
            <a:r>
              <a:rPr lang="en-US" altLang="zh-CN" sz="1200" b="0" i="0" kern="1200" dirty="0" err="1">
                <a:solidFill>
                  <a:schemeClr val="tx1"/>
                </a:solidFill>
                <a:effectLst/>
                <a:latin typeface="+mn-lt"/>
                <a:ea typeface="+mn-ea"/>
                <a:cs typeface="+mn-cs"/>
              </a:rPr>
              <a:t>addEventListener</a:t>
            </a:r>
            <a:r>
              <a:rPr lang="en-US" altLang="zh-CN" sz="1200" b="0" i="0"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event</a:t>
            </a:r>
            <a:r>
              <a:rPr lang="en-US" altLang="zh-CN"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function</a:t>
            </a:r>
            <a:r>
              <a:rPr lang="en-US" altLang="zh-CN" sz="1200" b="0" i="0" kern="1200" dirty="0">
                <a:solidFill>
                  <a:schemeClr val="tx1"/>
                </a:solidFill>
                <a:effectLst/>
                <a:latin typeface="+mn-lt"/>
                <a:ea typeface="+mn-ea"/>
                <a:cs typeface="+mn-cs"/>
              </a:rPr>
              <a:t>, </a:t>
            </a:r>
            <a:r>
              <a:rPr lang="en-US" altLang="zh-CN" sz="1200" b="1" i="1" kern="1200" dirty="0" err="1">
                <a:solidFill>
                  <a:schemeClr val="tx1"/>
                </a:solidFill>
                <a:effectLst/>
                <a:latin typeface="+mn-lt"/>
                <a:ea typeface="+mn-ea"/>
                <a:cs typeface="+mn-cs"/>
              </a:rPr>
              <a:t>useCapture</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默认值为 </a:t>
            </a:r>
            <a:r>
              <a:rPr lang="en-US" altLang="zh-CN" sz="1200" b="0" i="0" kern="1200" dirty="0">
                <a:solidFill>
                  <a:schemeClr val="tx1"/>
                </a:solidFill>
                <a:effectLst/>
                <a:latin typeface="+mn-lt"/>
                <a:ea typeface="+mn-ea"/>
                <a:cs typeface="+mn-cs"/>
              </a:rPr>
              <a:t>false, </a:t>
            </a:r>
            <a:r>
              <a:rPr lang="zh-CN" altLang="en-US" sz="1200" b="0" i="0" kern="1200" dirty="0">
                <a:solidFill>
                  <a:schemeClr val="tx1"/>
                </a:solidFill>
                <a:effectLst/>
                <a:latin typeface="+mn-lt"/>
                <a:ea typeface="+mn-ea"/>
                <a:cs typeface="+mn-cs"/>
              </a:rPr>
              <a:t>即冒泡传递，当值为 </a:t>
            </a:r>
            <a:r>
              <a:rPr lang="en-US" altLang="zh-CN" sz="1200" b="0" i="0" kern="1200" dirty="0">
                <a:solidFill>
                  <a:schemeClr val="tx1"/>
                </a:solidFill>
                <a:effectLst/>
                <a:latin typeface="+mn-lt"/>
                <a:ea typeface="+mn-ea"/>
                <a:cs typeface="+mn-cs"/>
              </a:rPr>
              <a:t>true </a:t>
            </a:r>
            <a:r>
              <a:rPr lang="zh-CN" altLang="en-US" sz="1200" b="0" i="0" kern="1200" dirty="0">
                <a:solidFill>
                  <a:schemeClr val="tx1"/>
                </a:solidFill>
                <a:effectLst/>
                <a:latin typeface="+mn-lt"/>
                <a:ea typeface="+mn-ea"/>
                <a:cs typeface="+mn-cs"/>
              </a:rPr>
              <a:t>时</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事件使用捕获传递。</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40949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800" dirty="0">
                <a:solidFill>
                  <a:srgbClr val="0070C0"/>
                </a:solidFill>
                <a:latin typeface="宋体" panose="02010600030101010101" pitchFamily="2" charset="-122"/>
                <a:ea typeface="宋体" panose="02010600030101010101" pitchFamily="2" charset="-122"/>
                <a:sym typeface="+mn-ea"/>
              </a:rPr>
              <a:t>4.MVVM</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dirty="0">
                <a:solidFill>
                  <a:srgbClr val="0070C0"/>
                </a:solidFill>
                <a:latin typeface="宋体" panose="02010600030101010101" pitchFamily="2" charset="-122"/>
                <a:ea typeface="宋体" panose="02010600030101010101" pitchFamily="2" charset="-122"/>
                <a:sym typeface="+mn-ea"/>
              </a:rPr>
              <a:t>    1. MVVM</a:t>
            </a:r>
            <a:r>
              <a:rPr lang="zh-CN" altLang="en-US" sz="1200" dirty="0">
                <a:solidFill>
                  <a:srgbClr val="0070C0"/>
                </a:solidFill>
                <a:latin typeface="宋体" panose="02010600030101010101" pitchFamily="2" charset="-122"/>
                <a:ea typeface="宋体" panose="02010600030101010101" pitchFamily="2" charset="-122"/>
                <a:sym typeface="+mn-ea"/>
              </a:rPr>
              <a:t>是</a:t>
            </a:r>
            <a:r>
              <a:rPr lang="en-US" altLang="zh-CN" sz="1200" dirty="0">
                <a:solidFill>
                  <a:srgbClr val="0070C0"/>
                </a:solidFill>
                <a:latin typeface="宋体" panose="02010600030101010101" pitchFamily="2" charset="-122"/>
                <a:ea typeface="宋体" panose="02010600030101010101" pitchFamily="2" charset="-122"/>
                <a:sym typeface="+mn-ea"/>
              </a:rPr>
              <a:t>Model-View-</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zh-CN" altLang="en-US" sz="1200" dirty="0">
                <a:solidFill>
                  <a:srgbClr val="0070C0"/>
                </a:solidFill>
                <a:latin typeface="宋体" panose="02010600030101010101" pitchFamily="2" charset="-122"/>
                <a:ea typeface="宋体" panose="02010600030101010101" pitchFamily="2" charset="-122"/>
                <a:sym typeface="+mn-ea"/>
              </a:rPr>
              <a:t>的简写。</a:t>
            </a:r>
            <a:r>
              <a:rPr lang="en-US" altLang="zh-CN" sz="1200" dirty="0">
                <a:solidFill>
                  <a:srgbClr val="0070C0"/>
                </a:solidFill>
                <a:latin typeface="宋体" panose="02010600030101010101" pitchFamily="2" charset="-122"/>
                <a:ea typeface="宋体" panose="02010600030101010101" pitchFamily="2" charset="-122"/>
                <a:sym typeface="+mn-ea"/>
              </a:rPr>
              <a:t>MVVM</a:t>
            </a:r>
            <a:r>
              <a:rPr lang="zh-CN" altLang="en-US" sz="1200" dirty="0">
                <a:solidFill>
                  <a:srgbClr val="0070C0"/>
                </a:solidFill>
                <a:latin typeface="宋体" panose="02010600030101010101" pitchFamily="2" charset="-122"/>
                <a:ea typeface="宋体" panose="02010600030101010101" pitchFamily="2" charset="-122"/>
                <a:sym typeface="+mn-ea"/>
              </a:rPr>
              <a:t>（</a:t>
            </a:r>
            <a:r>
              <a:rPr lang="en-US" altLang="zh-CN" sz="1200" dirty="0">
                <a:solidFill>
                  <a:srgbClr val="0070C0"/>
                </a:solidFill>
                <a:latin typeface="宋体" panose="02010600030101010101" pitchFamily="2" charset="-122"/>
                <a:ea typeface="宋体" panose="02010600030101010101" pitchFamily="2" charset="-122"/>
                <a:sym typeface="+mn-ea"/>
              </a:rPr>
              <a:t>Model-View-</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zh-CN" altLang="en-US" sz="1200" dirty="0">
                <a:solidFill>
                  <a:srgbClr val="0070C0"/>
                </a:solidFill>
                <a:latin typeface="宋体" panose="02010600030101010101" pitchFamily="2" charset="-122"/>
                <a:ea typeface="宋体" panose="02010600030101010101" pitchFamily="2" charset="-122"/>
                <a:sym typeface="+mn-ea"/>
              </a:rPr>
              <a:t>）框架的由来便是</a:t>
            </a:r>
            <a:r>
              <a:rPr lang="en-US" altLang="zh-CN" sz="1200" dirty="0">
                <a:solidFill>
                  <a:srgbClr val="0070C0"/>
                </a:solidFill>
                <a:latin typeface="宋体" panose="02010600030101010101" pitchFamily="2" charset="-122"/>
                <a:ea typeface="宋体" panose="02010600030101010101" pitchFamily="2" charset="-122"/>
                <a:sym typeface="+mn-ea"/>
              </a:rPr>
              <a:t>MVP</a:t>
            </a:r>
            <a:r>
              <a:rPr lang="zh-CN" altLang="en-US" sz="1200" dirty="0">
                <a:solidFill>
                  <a:srgbClr val="0070C0"/>
                </a:solidFill>
                <a:latin typeface="宋体" panose="02010600030101010101" pitchFamily="2" charset="-122"/>
                <a:ea typeface="宋体" panose="02010600030101010101" pitchFamily="2" charset="-122"/>
                <a:sym typeface="+mn-ea"/>
              </a:rPr>
              <a:t>（</a:t>
            </a:r>
            <a:r>
              <a:rPr lang="en-US" altLang="zh-CN" sz="1200" dirty="0">
                <a:solidFill>
                  <a:srgbClr val="0070C0"/>
                </a:solidFill>
                <a:latin typeface="宋体" panose="02010600030101010101" pitchFamily="2" charset="-122"/>
                <a:ea typeface="宋体" panose="02010600030101010101" pitchFamily="2" charset="-122"/>
                <a:sym typeface="+mn-ea"/>
              </a:rPr>
              <a:t>Model-View-Presenter</a:t>
            </a:r>
            <a:r>
              <a:rPr lang="zh-CN" altLang="en-US" sz="1200" dirty="0">
                <a:solidFill>
                  <a:srgbClr val="0070C0"/>
                </a:solidFill>
                <a:latin typeface="宋体" panose="02010600030101010101" pitchFamily="2" charset="-122"/>
                <a:ea typeface="宋体" panose="02010600030101010101" pitchFamily="2" charset="-122"/>
                <a:sym typeface="+mn-ea"/>
              </a:rPr>
              <a:t>）模式与</a:t>
            </a:r>
            <a:r>
              <a:rPr lang="en-US" altLang="zh-CN" sz="1200" dirty="0">
                <a:solidFill>
                  <a:srgbClr val="0070C0"/>
                </a:solidFill>
                <a:latin typeface="宋体" panose="02010600030101010101" pitchFamily="2" charset="-122"/>
                <a:ea typeface="宋体" panose="02010600030101010101" pitchFamily="2" charset="-122"/>
                <a:sym typeface="+mn-ea"/>
              </a:rPr>
              <a:t>WPF</a:t>
            </a:r>
            <a:r>
              <a:rPr lang="zh-CN" altLang="en-US" sz="1200" dirty="0">
                <a:solidFill>
                  <a:srgbClr val="0070C0"/>
                </a:solidFill>
                <a:latin typeface="宋体" panose="02010600030101010101" pitchFamily="2" charset="-122"/>
                <a:ea typeface="宋体" panose="02010600030101010101" pitchFamily="2" charset="-122"/>
                <a:sym typeface="+mn-ea"/>
              </a:rPr>
              <a:t>结合的应用方式时发展演变过来的一种新型架构框架。它立足于原有</a:t>
            </a:r>
            <a:r>
              <a:rPr lang="en-US" altLang="zh-CN" sz="1200" dirty="0">
                <a:solidFill>
                  <a:srgbClr val="0070C0"/>
                </a:solidFill>
                <a:latin typeface="宋体" panose="02010600030101010101" pitchFamily="2" charset="-122"/>
                <a:ea typeface="宋体" panose="02010600030101010101" pitchFamily="2" charset="-122"/>
                <a:sym typeface="+mn-ea"/>
              </a:rPr>
              <a:t>MVP</a:t>
            </a:r>
            <a:r>
              <a:rPr lang="zh-CN" altLang="en-US" sz="1200" dirty="0">
                <a:solidFill>
                  <a:srgbClr val="0070C0"/>
                </a:solidFill>
                <a:latin typeface="宋体" panose="02010600030101010101" pitchFamily="2" charset="-122"/>
                <a:ea typeface="宋体" panose="02010600030101010101" pitchFamily="2" charset="-122"/>
                <a:sym typeface="+mn-ea"/>
              </a:rPr>
              <a:t>框架并且把</a:t>
            </a:r>
            <a:r>
              <a:rPr lang="en-US" altLang="zh-CN" sz="1200" dirty="0">
                <a:solidFill>
                  <a:srgbClr val="0070C0"/>
                </a:solidFill>
                <a:latin typeface="宋体" panose="02010600030101010101" pitchFamily="2" charset="-122"/>
                <a:ea typeface="宋体" panose="02010600030101010101" pitchFamily="2" charset="-122"/>
                <a:sym typeface="+mn-ea"/>
              </a:rPr>
              <a:t>WPF</a:t>
            </a:r>
            <a:r>
              <a:rPr lang="zh-CN" altLang="en-US" sz="1200" dirty="0">
                <a:solidFill>
                  <a:srgbClr val="0070C0"/>
                </a:solidFill>
                <a:latin typeface="宋体" panose="02010600030101010101" pitchFamily="2" charset="-122"/>
                <a:ea typeface="宋体" panose="02010600030101010101" pitchFamily="2" charset="-122"/>
                <a:sym typeface="+mn-ea"/>
              </a:rPr>
              <a:t>的新特性糅合进去，以应对客户日益复杂的需求变化。</a:t>
            </a:r>
            <a:endParaRPr lang="en-US" altLang="zh-CN" sz="1200" dirty="0">
              <a:solidFill>
                <a:srgbClr val="0070C0"/>
              </a:solidFill>
              <a:latin typeface="宋体" panose="02010600030101010101" pitchFamily="2" charset="-122"/>
              <a:ea typeface="宋体" panose="02010600030101010101" pitchFamily="2" charset="-122"/>
              <a:sym typeface="+mn-ea"/>
            </a:endParaRP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dirty="0">
                <a:solidFill>
                  <a:srgbClr val="0070C0"/>
                </a:solidFill>
                <a:latin typeface="宋体" panose="02010600030101010101" pitchFamily="2" charset="-122"/>
                <a:ea typeface="宋体" panose="02010600030101010101" pitchFamily="2" charset="-122"/>
                <a:sym typeface="+mn-ea"/>
              </a:rPr>
              <a:t>    2.</a:t>
            </a:r>
            <a:r>
              <a:rPr lang="zh-CN" altLang="en-US" sz="1200" dirty="0">
                <a:solidFill>
                  <a:srgbClr val="0070C0"/>
                </a:solidFill>
                <a:latin typeface="宋体" panose="02010600030101010101" pitchFamily="2" charset="-122"/>
                <a:ea typeface="宋体" panose="02010600030101010101" pitchFamily="2" charset="-122"/>
                <a:sym typeface="+mn-ea"/>
              </a:rPr>
              <a:t> </a:t>
            </a:r>
            <a:r>
              <a:rPr lang="en-US" altLang="zh-CN" sz="1200" dirty="0">
                <a:solidFill>
                  <a:srgbClr val="0070C0"/>
                </a:solidFill>
                <a:latin typeface="宋体" panose="02010600030101010101" pitchFamily="2" charset="-122"/>
                <a:ea typeface="宋体" panose="02010600030101010101" pitchFamily="2" charset="-122"/>
                <a:sym typeface="+mn-ea"/>
              </a:rPr>
              <a:t>WPF</a:t>
            </a:r>
            <a:r>
              <a:rPr lang="zh-CN" altLang="en-US" sz="1200" dirty="0">
                <a:solidFill>
                  <a:srgbClr val="0070C0"/>
                </a:solidFill>
                <a:latin typeface="宋体" panose="02010600030101010101" pitchFamily="2" charset="-122"/>
                <a:ea typeface="宋体" panose="02010600030101010101" pitchFamily="2" charset="-122"/>
                <a:sym typeface="+mn-ea"/>
              </a:rPr>
              <a:t>的数据绑定</a:t>
            </a:r>
            <a:r>
              <a:rPr lang="en-US" altLang="zh-CN" sz="1200" dirty="0">
                <a:solidFill>
                  <a:srgbClr val="0070C0"/>
                </a:solidFill>
                <a:latin typeface="宋体" panose="02010600030101010101" pitchFamily="2" charset="-122"/>
                <a:ea typeface="宋体" panose="02010600030101010101" pitchFamily="2" charset="-122"/>
                <a:sym typeface="+mn-ea"/>
              </a:rPr>
              <a:t>,</a:t>
            </a:r>
            <a:r>
              <a:rPr lang="zh-CN" altLang="en-US" sz="1200" dirty="0">
                <a:solidFill>
                  <a:srgbClr val="0070C0"/>
                </a:solidFill>
                <a:latin typeface="宋体" panose="02010600030101010101" pitchFamily="2" charset="-122"/>
                <a:ea typeface="宋体" panose="02010600030101010101" pitchFamily="2" charset="-122"/>
                <a:sym typeface="+mn-ea"/>
              </a:rPr>
              <a:t>使得开发人员可以将</a:t>
            </a:r>
            <a:r>
              <a:rPr lang="en-US" altLang="zh-CN" sz="1200" dirty="0">
                <a:solidFill>
                  <a:srgbClr val="0070C0"/>
                </a:solidFill>
                <a:latin typeface="宋体" panose="02010600030101010101" pitchFamily="2" charset="-122"/>
                <a:ea typeface="宋体" panose="02010600030101010101" pitchFamily="2" charset="-122"/>
                <a:sym typeface="+mn-ea"/>
              </a:rPr>
              <a:t>View</a:t>
            </a:r>
            <a:r>
              <a:rPr lang="zh-CN" altLang="en-US" sz="1200" dirty="0">
                <a:solidFill>
                  <a:srgbClr val="0070C0"/>
                </a:solidFill>
                <a:latin typeface="宋体" panose="02010600030101010101" pitchFamily="2" charset="-122"/>
                <a:ea typeface="宋体" panose="02010600030101010101" pitchFamily="2" charset="-122"/>
                <a:sym typeface="+mn-ea"/>
              </a:rPr>
              <a:t>和逻辑分离出来</a:t>
            </a:r>
            <a:r>
              <a:rPr lang="en-US" altLang="zh-CN" sz="1200" dirty="0">
                <a:solidFill>
                  <a:srgbClr val="0070C0"/>
                </a:solidFill>
                <a:latin typeface="宋体" panose="02010600030101010101" pitchFamily="2" charset="-122"/>
                <a:ea typeface="宋体" panose="02010600030101010101" pitchFamily="2" charset="-122"/>
                <a:sym typeface="+mn-ea"/>
              </a:rPr>
              <a:t>,</a:t>
            </a:r>
            <a:r>
              <a:rPr lang="zh-CN" altLang="en-US" sz="1200" dirty="0">
                <a:solidFill>
                  <a:srgbClr val="0070C0"/>
                </a:solidFill>
                <a:latin typeface="宋体" panose="02010600030101010101" pitchFamily="2" charset="-122"/>
                <a:ea typeface="宋体" panose="02010600030101010101" pitchFamily="2" charset="-122"/>
                <a:sym typeface="+mn-ea"/>
              </a:rPr>
              <a:t> 我们称之为</a:t>
            </a:r>
            <a:r>
              <a:rPr lang="en-US" altLang="zh-CN" sz="1200" dirty="0">
                <a:solidFill>
                  <a:srgbClr val="0070C0"/>
                </a:solidFill>
                <a:latin typeface="宋体" panose="02010600030101010101" pitchFamily="2" charset="-122"/>
                <a:ea typeface="宋体" panose="02010600030101010101" pitchFamily="2" charset="-122"/>
                <a:sym typeface="+mn-ea"/>
              </a:rPr>
              <a:t>Model-View-</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en-US" altLang="zh-CN" sz="1200" dirty="0">
                <a:solidFill>
                  <a:srgbClr val="0070C0"/>
                </a:solidFill>
                <a:latin typeface="宋体" panose="02010600030101010101" pitchFamily="2" charset="-122"/>
                <a:ea typeface="宋体" panose="02010600030101010101" pitchFamily="2" charset="-122"/>
                <a:sym typeface="+mn-ea"/>
              </a:rPr>
              <a:t>(MVVM)</a:t>
            </a:r>
            <a:r>
              <a:rPr lang="zh-CN" altLang="en-US" sz="1200" dirty="0">
                <a:solidFill>
                  <a:srgbClr val="0070C0"/>
                </a:solidFill>
                <a:latin typeface="宋体" panose="02010600030101010101" pitchFamily="2" charset="-122"/>
                <a:ea typeface="宋体" panose="02010600030101010101" pitchFamily="2" charset="-122"/>
                <a:sym typeface="+mn-ea"/>
              </a:rPr>
              <a:t>。这与</a:t>
            </a:r>
            <a:r>
              <a:rPr lang="en-US" altLang="zh-CN" sz="1200" dirty="0">
                <a:solidFill>
                  <a:srgbClr val="0070C0"/>
                </a:solidFill>
                <a:latin typeface="宋体" panose="02010600030101010101" pitchFamily="2" charset="-122"/>
                <a:ea typeface="宋体" panose="02010600030101010101" pitchFamily="2" charset="-122"/>
                <a:sym typeface="+mn-ea"/>
              </a:rPr>
              <a:t>MVP</a:t>
            </a:r>
            <a:r>
              <a:rPr lang="zh-CN" altLang="en-US" sz="1200" dirty="0">
                <a:solidFill>
                  <a:srgbClr val="0070C0"/>
                </a:solidFill>
                <a:latin typeface="宋体" panose="02010600030101010101" pitchFamily="2" charset="-122"/>
                <a:ea typeface="宋体" panose="02010600030101010101" pitchFamily="2" charset="-122"/>
                <a:sym typeface="+mn-ea"/>
              </a:rPr>
              <a:t>模式很相似，除了你需要一个为</a:t>
            </a:r>
            <a:r>
              <a:rPr lang="en-US" altLang="zh-CN" sz="1200" dirty="0">
                <a:solidFill>
                  <a:srgbClr val="0070C0"/>
                </a:solidFill>
                <a:latin typeface="宋体" panose="02010600030101010101" pitchFamily="2" charset="-122"/>
                <a:ea typeface="宋体" panose="02010600030101010101" pitchFamily="2" charset="-122"/>
                <a:sym typeface="+mn-ea"/>
              </a:rPr>
              <a:t>View</a:t>
            </a:r>
            <a:r>
              <a:rPr lang="zh-CN" altLang="en-US" sz="1200" dirty="0">
                <a:solidFill>
                  <a:srgbClr val="0070C0"/>
                </a:solidFill>
                <a:latin typeface="宋体" panose="02010600030101010101" pitchFamily="2" charset="-122"/>
                <a:ea typeface="宋体" panose="02010600030101010101" pitchFamily="2" charset="-122"/>
                <a:sym typeface="+mn-ea"/>
              </a:rPr>
              <a:t>量身定制的</a:t>
            </a:r>
            <a:r>
              <a:rPr lang="en-US" altLang="zh-CN" sz="1200" dirty="0">
                <a:solidFill>
                  <a:srgbClr val="0070C0"/>
                </a:solidFill>
                <a:latin typeface="宋体" panose="02010600030101010101" pitchFamily="2" charset="-122"/>
                <a:ea typeface="宋体" panose="02010600030101010101" pitchFamily="2" charset="-122"/>
                <a:sym typeface="+mn-ea"/>
              </a:rPr>
              <a:t>model</a:t>
            </a:r>
            <a:r>
              <a:rPr lang="zh-CN" altLang="en-US" sz="1200" dirty="0">
                <a:solidFill>
                  <a:srgbClr val="0070C0"/>
                </a:solidFill>
                <a:latin typeface="宋体" panose="02010600030101010101" pitchFamily="2" charset="-122"/>
                <a:ea typeface="宋体" panose="02010600030101010101" pitchFamily="2" charset="-122"/>
                <a:sym typeface="+mn-ea"/>
              </a:rPr>
              <a:t>，这个</a:t>
            </a:r>
            <a:r>
              <a:rPr lang="en-US" altLang="zh-CN" sz="1200" dirty="0">
                <a:solidFill>
                  <a:srgbClr val="0070C0"/>
                </a:solidFill>
                <a:latin typeface="宋体" panose="02010600030101010101" pitchFamily="2" charset="-122"/>
                <a:ea typeface="宋体" panose="02010600030101010101" pitchFamily="2" charset="-122"/>
                <a:sym typeface="+mn-ea"/>
              </a:rPr>
              <a:t>model</a:t>
            </a:r>
            <a:r>
              <a:rPr lang="zh-CN" altLang="en-US" sz="1200" dirty="0">
                <a:solidFill>
                  <a:srgbClr val="0070C0"/>
                </a:solidFill>
                <a:latin typeface="宋体" panose="02010600030101010101" pitchFamily="2" charset="-122"/>
                <a:ea typeface="宋体" panose="02010600030101010101" pitchFamily="2" charset="-122"/>
                <a:sym typeface="+mn-ea"/>
              </a:rPr>
              <a:t>就是</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zh-CN" altLang="en-US" sz="1200" dirty="0">
                <a:solidFill>
                  <a:srgbClr val="0070C0"/>
                </a:solidFill>
                <a:latin typeface="宋体" panose="02010600030101010101" pitchFamily="2" charset="-122"/>
                <a:ea typeface="宋体" panose="02010600030101010101" pitchFamily="2" charset="-122"/>
                <a:sym typeface="+mn-ea"/>
              </a:rPr>
              <a:t>。</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zh-CN" altLang="en-US" sz="1200" dirty="0">
                <a:solidFill>
                  <a:srgbClr val="0070C0"/>
                </a:solidFill>
                <a:latin typeface="宋体" panose="02010600030101010101" pitchFamily="2" charset="-122"/>
                <a:ea typeface="宋体" panose="02010600030101010101" pitchFamily="2" charset="-122"/>
                <a:sym typeface="+mn-ea"/>
              </a:rPr>
              <a:t>包含所有由</a:t>
            </a:r>
            <a:r>
              <a:rPr lang="en-US" altLang="zh-CN" sz="1200" dirty="0">
                <a:solidFill>
                  <a:srgbClr val="0070C0"/>
                </a:solidFill>
                <a:latin typeface="宋体" panose="02010600030101010101" pitchFamily="2" charset="-122"/>
                <a:ea typeface="宋体" panose="02010600030101010101" pitchFamily="2" charset="-122"/>
                <a:sym typeface="+mn-ea"/>
              </a:rPr>
              <a:t>UI</a:t>
            </a:r>
            <a:r>
              <a:rPr lang="zh-CN" altLang="en-US" sz="1200" dirty="0">
                <a:solidFill>
                  <a:srgbClr val="0070C0"/>
                </a:solidFill>
                <a:latin typeface="宋体" panose="02010600030101010101" pitchFamily="2" charset="-122"/>
                <a:ea typeface="宋体" panose="02010600030101010101" pitchFamily="2" charset="-122"/>
                <a:sym typeface="+mn-ea"/>
              </a:rPr>
              <a:t>特定的接口和属性，并由一个 </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en-US" altLang="zh-CN" sz="1200" dirty="0">
                <a:solidFill>
                  <a:srgbClr val="0070C0"/>
                </a:solidFill>
                <a:latin typeface="宋体" panose="02010600030101010101" pitchFamily="2" charset="-122"/>
                <a:ea typeface="宋体" panose="02010600030101010101" pitchFamily="2" charset="-122"/>
                <a:sym typeface="+mn-ea"/>
              </a:rPr>
              <a:t> </a:t>
            </a:r>
            <a:r>
              <a:rPr lang="zh-CN" altLang="en-US" sz="1200" dirty="0">
                <a:solidFill>
                  <a:srgbClr val="0070C0"/>
                </a:solidFill>
                <a:latin typeface="宋体" panose="02010600030101010101" pitchFamily="2" charset="-122"/>
                <a:ea typeface="宋体" panose="02010600030101010101" pitchFamily="2" charset="-122"/>
                <a:sym typeface="+mn-ea"/>
              </a:rPr>
              <a:t>的视图的绑定属性，并可获得二者之间的松散耦合，所以需要在</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en-US" altLang="zh-CN" sz="1200" dirty="0">
                <a:solidFill>
                  <a:srgbClr val="0070C0"/>
                </a:solidFill>
                <a:latin typeface="宋体" panose="02010600030101010101" pitchFamily="2" charset="-122"/>
                <a:ea typeface="宋体" panose="02010600030101010101" pitchFamily="2" charset="-122"/>
                <a:sym typeface="+mn-ea"/>
              </a:rPr>
              <a:t> </a:t>
            </a:r>
            <a:r>
              <a:rPr lang="zh-CN" altLang="en-US" sz="1200" dirty="0">
                <a:solidFill>
                  <a:srgbClr val="0070C0"/>
                </a:solidFill>
                <a:latin typeface="宋体" panose="02010600030101010101" pitchFamily="2" charset="-122"/>
                <a:ea typeface="宋体" panose="02010600030101010101" pitchFamily="2" charset="-122"/>
                <a:sym typeface="+mn-ea"/>
              </a:rPr>
              <a:t>直接更新视图中编写相应代码。数据绑定系统还支持提供了标准化的方式传输到视图的验证错误的输入的验证。</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200" dirty="0">
                <a:solidFill>
                  <a:srgbClr val="0070C0"/>
                </a:solidFill>
                <a:latin typeface="宋体" panose="02010600030101010101" pitchFamily="2" charset="-122"/>
                <a:ea typeface="宋体" panose="02010600030101010101" pitchFamily="2" charset="-122"/>
                <a:sym typeface="+mn-ea"/>
              </a:rPr>
              <a:t>     在视图（</a:t>
            </a:r>
            <a:r>
              <a:rPr lang="en-US" altLang="zh-CN" sz="1200" dirty="0">
                <a:solidFill>
                  <a:srgbClr val="0070C0"/>
                </a:solidFill>
                <a:latin typeface="宋体" panose="02010600030101010101" pitchFamily="2" charset="-122"/>
                <a:ea typeface="宋体" panose="02010600030101010101" pitchFamily="2" charset="-122"/>
                <a:sym typeface="+mn-ea"/>
              </a:rPr>
              <a:t>View</a:t>
            </a:r>
            <a:r>
              <a:rPr lang="zh-CN" altLang="en-US" sz="1200" dirty="0">
                <a:solidFill>
                  <a:srgbClr val="0070C0"/>
                </a:solidFill>
                <a:latin typeface="宋体" panose="02010600030101010101" pitchFamily="2" charset="-122"/>
                <a:ea typeface="宋体" panose="02010600030101010101" pitchFamily="2" charset="-122"/>
                <a:sym typeface="+mn-ea"/>
              </a:rPr>
              <a:t>）部分，通常也就是一个</a:t>
            </a:r>
            <a:r>
              <a:rPr lang="en-US" altLang="zh-CN" sz="1200" dirty="0" err="1">
                <a:solidFill>
                  <a:srgbClr val="0070C0"/>
                </a:solidFill>
                <a:latin typeface="宋体" panose="02010600030101010101" pitchFamily="2" charset="-122"/>
                <a:ea typeface="宋体" panose="02010600030101010101" pitchFamily="2" charset="-122"/>
                <a:sym typeface="+mn-ea"/>
              </a:rPr>
              <a:t>Aspx</a:t>
            </a:r>
            <a:r>
              <a:rPr lang="zh-CN" altLang="en-US" sz="1200" dirty="0">
                <a:solidFill>
                  <a:srgbClr val="0070C0"/>
                </a:solidFill>
                <a:latin typeface="宋体" panose="02010600030101010101" pitchFamily="2" charset="-122"/>
                <a:ea typeface="宋体" panose="02010600030101010101" pitchFamily="2" charset="-122"/>
                <a:sym typeface="+mn-ea"/>
              </a:rPr>
              <a:t>页面。在以前设计模式中由于没有清晰的职责划分，</a:t>
            </a:r>
            <a:r>
              <a:rPr lang="en-US" altLang="zh-CN" sz="1200" dirty="0">
                <a:solidFill>
                  <a:srgbClr val="0070C0"/>
                </a:solidFill>
                <a:latin typeface="宋体" panose="02010600030101010101" pitchFamily="2" charset="-122"/>
                <a:ea typeface="宋体" panose="02010600030101010101" pitchFamily="2" charset="-122"/>
                <a:sym typeface="+mn-ea"/>
              </a:rPr>
              <a:t>UI </a:t>
            </a:r>
            <a:r>
              <a:rPr lang="zh-CN" altLang="en-US" sz="1200" dirty="0">
                <a:solidFill>
                  <a:srgbClr val="0070C0"/>
                </a:solidFill>
                <a:latin typeface="宋体" panose="02010600030101010101" pitchFamily="2" charset="-122"/>
                <a:ea typeface="宋体" panose="02010600030101010101" pitchFamily="2" charset="-122"/>
                <a:sym typeface="+mn-ea"/>
              </a:rPr>
              <a:t>层经常成为逻辑层的全能代理，而后者实际上属于应用程序的其他层。</a:t>
            </a:r>
            <a:endParaRPr lang="en-US" altLang="zh-CN" sz="1200" dirty="0">
              <a:solidFill>
                <a:srgbClr val="0070C0"/>
              </a:solidFill>
              <a:latin typeface="宋体" panose="02010600030101010101" pitchFamily="2" charset="-122"/>
              <a:ea typeface="宋体" panose="02010600030101010101" pitchFamily="2" charset="-122"/>
              <a:sym typeface="+mn-ea"/>
            </a:endParaRP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dirty="0">
                <a:solidFill>
                  <a:srgbClr val="0070C0"/>
                </a:solidFill>
                <a:latin typeface="宋体" panose="02010600030101010101" pitchFamily="2" charset="-122"/>
                <a:ea typeface="宋体" panose="02010600030101010101" pitchFamily="2" charset="-122"/>
                <a:sym typeface="+mn-ea"/>
              </a:rPr>
              <a:t>    MVP </a:t>
            </a:r>
            <a:r>
              <a:rPr lang="zh-CN" altLang="en-US" sz="1200" dirty="0">
                <a:solidFill>
                  <a:srgbClr val="0070C0"/>
                </a:solidFill>
                <a:latin typeface="宋体" panose="02010600030101010101" pitchFamily="2" charset="-122"/>
                <a:ea typeface="宋体" panose="02010600030101010101" pitchFamily="2" charset="-122"/>
                <a:sym typeface="+mn-ea"/>
              </a:rPr>
              <a:t>里的</a:t>
            </a:r>
            <a:r>
              <a:rPr lang="en-US" altLang="zh-CN" sz="1200" dirty="0">
                <a:solidFill>
                  <a:srgbClr val="0070C0"/>
                </a:solidFill>
                <a:latin typeface="宋体" panose="02010600030101010101" pitchFamily="2" charset="-122"/>
                <a:ea typeface="宋体" panose="02010600030101010101" pitchFamily="2" charset="-122"/>
                <a:sym typeface="+mn-ea"/>
              </a:rPr>
              <a:t>M </a:t>
            </a:r>
            <a:r>
              <a:rPr lang="zh-CN" altLang="en-US" sz="1200" dirty="0">
                <a:solidFill>
                  <a:srgbClr val="0070C0"/>
                </a:solidFill>
                <a:latin typeface="宋体" panose="02010600030101010101" pitchFamily="2" charset="-122"/>
                <a:ea typeface="宋体" panose="02010600030101010101" pitchFamily="2" charset="-122"/>
                <a:sym typeface="+mn-ea"/>
              </a:rPr>
              <a:t>其实和</a:t>
            </a:r>
            <a:r>
              <a:rPr lang="en-US" altLang="zh-CN" sz="1200" dirty="0">
                <a:solidFill>
                  <a:srgbClr val="0070C0"/>
                </a:solidFill>
                <a:latin typeface="宋体" panose="02010600030101010101" pitchFamily="2" charset="-122"/>
                <a:ea typeface="宋体" panose="02010600030101010101" pitchFamily="2" charset="-122"/>
                <a:sym typeface="+mn-ea"/>
              </a:rPr>
              <a:t>MVC</a:t>
            </a:r>
            <a:r>
              <a:rPr lang="zh-CN" altLang="en-US" sz="1200" dirty="0">
                <a:solidFill>
                  <a:srgbClr val="0070C0"/>
                </a:solidFill>
                <a:latin typeface="宋体" panose="02010600030101010101" pitchFamily="2" charset="-122"/>
                <a:ea typeface="宋体" panose="02010600030101010101" pitchFamily="2" charset="-122"/>
                <a:sym typeface="+mn-ea"/>
              </a:rPr>
              <a:t>里的</a:t>
            </a:r>
            <a:r>
              <a:rPr lang="en-US" altLang="zh-CN" sz="1200" dirty="0">
                <a:solidFill>
                  <a:srgbClr val="0070C0"/>
                </a:solidFill>
                <a:latin typeface="宋体" panose="02010600030101010101" pitchFamily="2" charset="-122"/>
                <a:ea typeface="宋体" panose="02010600030101010101" pitchFamily="2" charset="-122"/>
                <a:sym typeface="+mn-ea"/>
              </a:rPr>
              <a:t>M</a:t>
            </a:r>
            <a:r>
              <a:rPr lang="zh-CN" altLang="en-US" sz="1200" dirty="0">
                <a:solidFill>
                  <a:srgbClr val="0070C0"/>
                </a:solidFill>
                <a:latin typeface="宋体" panose="02010600030101010101" pitchFamily="2" charset="-122"/>
                <a:ea typeface="宋体" panose="02010600030101010101" pitchFamily="2" charset="-122"/>
                <a:sym typeface="+mn-ea"/>
              </a:rPr>
              <a:t>是一个，都是封装了核心数据、逻辑和功能的计算关系的模型，而</a:t>
            </a:r>
            <a:r>
              <a:rPr lang="en-US" altLang="zh-CN" sz="1200" dirty="0">
                <a:solidFill>
                  <a:srgbClr val="0070C0"/>
                </a:solidFill>
                <a:latin typeface="宋体" panose="02010600030101010101" pitchFamily="2" charset="-122"/>
                <a:ea typeface="宋体" panose="02010600030101010101" pitchFamily="2" charset="-122"/>
                <a:sym typeface="+mn-ea"/>
              </a:rPr>
              <a:t>V</a:t>
            </a:r>
            <a:r>
              <a:rPr lang="zh-CN" altLang="en-US" sz="1200" dirty="0">
                <a:solidFill>
                  <a:srgbClr val="0070C0"/>
                </a:solidFill>
                <a:latin typeface="宋体" panose="02010600030101010101" pitchFamily="2" charset="-122"/>
                <a:ea typeface="宋体" panose="02010600030101010101" pitchFamily="2" charset="-122"/>
                <a:sym typeface="+mn-ea"/>
              </a:rPr>
              <a:t>是视图（窗体），</a:t>
            </a:r>
            <a:r>
              <a:rPr lang="en-US" altLang="zh-CN" sz="1200" dirty="0">
                <a:solidFill>
                  <a:srgbClr val="0070C0"/>
                </a:solidFill>
                <a:latin typeface="宋体" panose="02010600030101010101" pitchFamily="2" charset="-122"/>
                <a:ea typeface="宋体" panose="02010600030101010101" pitchFamily="2" charset="-122"/>
                <a:sym typeface="+mn-ea"/>
              </a:rPr>
              <a:t>P</a:t>
            </a:r>
            <a:r>
              <a:rPr lang="zh-CN" altLang="en-US" sz="1200" dirty="0">
                <a:solidFill>
                  <a:srgbClr val="0070C0"/>
                </a:solidFill>
                <a:latin typeface="宋体" panose="02010600030101010101" pitchFamily="2" charset="-122"/>
                <a:ea typeface="宋体" panose="02010600030101010101" pitchFamily="2" charset="-122"/>
                <a:sym typeface="+mn-ea"/>
              </a:rPr>
              <a:t>就是封装了窗体中的所有操作、响应用户的输入输出、事件等，与</a:t>
            </a:r>
            <a:r>
              <a:rPr lang="en-US" altLang="zh-CN" sz="1200" dirty="0">
                <a:solidFill>
                  <a:srgbClr val="0070C0"/>
                </a:solidFill>
                <a:latin typeface="宋体" panose="02010600030101010101" pitchFamily="2" charset="-122"/>
                <a:ea typeface="宋体" panose="02010600030101010101" pitchFamily="2" charset="-122"/>
                <a:sym typeface="+mn-ea"/>
              </a:rPr>
              <a:t>MVC</a:t>
            </a:r>
            <a:r>
              <a:rPr lang="zh-CN" altLang="en-US" sz="1200" dirty="0">
                <a:solidFill>
                  <a:srgbClr val="0070C0"/>
                </a:solidFill>
                <a:latin typeface="宋体" panose="02010600030101010101" pitchFamily="2" charset="-122"/>
                <a:ea typeface="宋体" panose="02010600030101010101" pitchFamily="2" charset="-122"/>
                <a:sym typeface="+mn-ea"/>
              </a:rPr>
              <a:t>里的</a:t>
            </a:r>
            <a:r>
              <a:rPr lang="en-US" altLang="zh-CN" sz="1200" dirty="0">
                <a:solidFill>
                  <a:srgbClr val="0070C0"/>
                </a:solidFill>
                <a:latin typeface="宋体" panose="02010600030101010101" pitchFamily="2" charset="-122"/>
                <a:ea typeface="宋体" panose="02010600030101010101" pitchFamily="2" charset="-122"/>
                <a:sym typeface="+mn-ea"/>
              </a:rPr>
              <a:t>C</a:t>
            </a:r>
            <a:r>
              <a:rPr lang="zh-CN" altLang="en-US" sz="1200" dirty="0">
                <a:solidFill>
                  <a:srgbClr val="0070C0"/>
                </a:solidFill>
                <a:latin typeface="宋体" panose="02010600030101010101" pitchFamily="2" charset="-122"/>
                <a:ea typeface="宋体" panose="02010600030101010101" pitchFamily="2" charset="-122"/>
                <a:sym typeface="+mn-ea"/>
              </a:rPr>
              <a:t>差不多，区别是</a:t>
            </a:r>
            <a:r>
              <a:rPr lang="en-US" altLang="zh-CN" sz="1200" dirty="0">
                <a:solidFill>
                  <a:srgbClr val="0070C0"/>
                </a:solidFill>
                <a:latin typeface="宋体" panose="02010600030101010101" pitchFamily="2" charset="-122"/>
                <a:ea typeface="宋体" panose="02010600030101010101" pitchFamily="2" charset="-122"/>
                <a:sym typeface="+mn-ea"/>
              </a:rPr>
              <a:t>MVC</a:t>
            </a:r>
            <a:r>
              <a:rPr lang="zh-CN" altLang="en-US" sz="1200" dirty="0">
                <a:solidFill>
                  <a:srgbClr val="0070C0"/>
                </a:solidFill>
                <a:latin typeface="宋体" panose="02010600030101010101" pitchFamily="2" charset="-122"/>
                <a:ea typeface="宋体" panose="02010600030101010101" pitchFamily="2" charset="-122"/>
                <a:sym typeface="+mn-ea"/>
              </a:rPr>
              <a:t>是系统级架构的，而</a:t>
            </a:r>
            <a:r>
              <a:rPr lang="en-US" altLang="zh-CN" sz="1200" dirty="0">
                <a:solidFill>
                  <a:srgbClr val="0070C0"/>
                </a:solidFill>
                <a:latin typeface="宋体" panose="02010600030101010101" pitchFamily="2" charset="-122"/>
                <a:ea typeface="宋体" panose="02010600030101010101" pitchFamily="2" charset="-122"/>
                <a:sym typeface="+mn-ea"/>
              </a:rPr>
              <a:t>MVP</a:t>
            </a:r>
            <a:r>
              <a:rPr lang="zh-CN" altLang="en-US" sz="1200" dirty="0">
                <a:solidFill>
                  <a:srgbClr val="0070C0"/>
                </a:solidFill>
                <a:latin typeface="宋体" panose="02010600030101010101" pitchFamily="2" charset="-122"/>
                <a:ea typeface="宋体" panose="02010600030101010101" pitchFamily="2" charset="-122"/>
                <a:sym typeface="+mn-ea"/>
              </a:rPr>
              <a:t>是用在某个特定页面上的，也就是说</a:t>
            </a:r>
            <a:r>
              <a:rPr lang="en-US" altLang="zh-CN" sz="1200" dirty="0">
                <a:solidFill>
                  <a:srgbClr val="0070C0"/>
                </a:solidFill>
                <a:latin typeface="宋体" panose="02010600030101010101" pitchFamily="2" charset="-122"/>
                <a:ea typeface="宋体" panose="02010600030101010101" pitchFamily="2" charset="-122"/>
                <a:sym typeface="+mn-ea"/>
              </a:rPr>
              <a:t>MVP</a:t>
            </a:r>
            <a:r>
              <a:rPr lang="zh-CN" altLang="en-US" sz="1200" dirty="0">
                <a:solidFill>
                  <a:srgbClr val="0070C0"/>
                </a:solidFill>
                <a:latin typeface="宋体" panose="02010600030101010101" pitchFamily="2" charset="-122"/>
                <a:ea typeface="宋体" panose="02010600030101010101" pitchFamily="2" charset="-122"/>
                <a:sym typeface="+mn-ea"/>
              </a:rPr>
              <a:t>的灵活性要远远大于</a:t>
            </a:r>
            <a:r>
              <a:rPr lang="en-US" altLang="zh-CN" sz="1200" dirty="0">
                <a:solidFill>
                  <a:srgbClr val="0070C0"/>
                </a:solidFill>
                <a:latin typeface="宋体" panose="02010600030101010101" pitchFamily="2" charset="-122"/>
                <a:ea typeface="宋体" panose="02010600030101010101" pitchFamily="2" charset="-122"/>
                <a:sym typeface="+mn-ea"/>
              </a:rPr>
              <a:t>MVC</a:t>
            </a:r>
            <a:r>
              <a:rPr lang="zh-CN" altLang="en-US" sz="1200" dirty="0">
                <a:solidFill>
                  <a:srgbClr val="0070C0"/>
                </a:solidFill>
                <a:latin typeface="宋体" panose="02010600030101010101" pitchFamily="2" charset="-122"/>
                <a:ea typeface="宋体" panose="02010600030101010101" pitchFamily="2" charset="-122"/>
                <a:sym typeface="+mn-ea"/>
              </a:rPr>
              <a:t>，实现起来也极为简单。</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200" dirty="0">
                <a:solidFill>
                  <a:srgbClr val="0070C0"/>
                </a:solidFill>
                <a:latin typeface="宋体" panose="02010600030101010101" pitchFamily="2" charset="-122"/>
                <a:ea typeface="宋体" panose="02010600030101010101" pitchFamily="2" charset="-122"/>
                <a:sym typeface="+mn-ea"/>
              </a:rPr>
              <a:t>我们再从</a:t>
            </a:r>
            <a:r>
              <a:rPr lang="en-US" altLang="zh-CN" sz="1200" dirty="0" err="1">
                <a:solidFill>
                  <a:srgbClr val="0070C0"/>
                </a:solidFill>
                <a:latin typeface="宋体" panose="02010600030101010101" pitchFamily="2" charset="-122"/>
                <a:ea typeface="宋体" panose="02010600030101010101" pitchFamily="2" charset="-122"/>
                <a:sym typeface="+mn-ea"/>
              </a:rPr>
              <a:t>IView</a:t>
            </a:r>
            <a:r>
              <a:rPr lang="zh-CN" altLang="en-US" sz="1200" dirty="0">
                <a:solidFill>
                  <a:srgbClr val="0070C0"/>
                </a:solidFill>
                <a:latin typeface="宋体" panose="02010600030101010101" pitchFamily="2" charset="-122"/>
                <a:ea typeface="宋体" panose="02010600030101010101" pitchFamily="2" charset="-122"/>
                <a:sym typeface="+mn-ea"/>
              </a:rPr>
              <a:t>这个</a:t>
            </a:r>
            <a:r>
              <a:rPr lang="en-US" altLang="zh-CN" sz="1200" dirty="0">
                <a:solidFill>
                  <a:srgbClr val="0070C0"/>
                </a:solidFill>
                <a:latin typeface="宋体" panose="02010600030101010101" pitchFamily="2" charset="-122"/>
                <a:ea typeface="宋体" panose="02010600030101010101" pitchFamily="2" charset="-122"/>
                <a:sym typeface="+mn-ea"/>
              </a:rPr>
              <a:t>interface</a:t>
            </a:r>
            <a:r>
              <a:rPr lang="zh-CN" altLang="en-US" sz="1200" dirty="0">
                <a:solidFill>
                  <a:srgbClr val="0070C0"/>
                </a:solidFill>
                <a:latin typeface="宋体" panose="02010600030101010101" pitchFamily="2" charset="-122"/>
                <a:ea typeface="宋体" panose="02010600030101010101" pitchFamily="2" charset="-122"/>
                <a:sym typeface="+mn-ea"/>
              </a:rPr>
              <a:t>层来解析，它可以帮助我们把各类</a:t>
            </a:r>
            <a:r>
              <a:rPr lang="en-US" altLang="zh-CN" sz="1200" dirty="0">
                <a:solidFill>
                  <a:srgbClr val="0070C0"/>
                </a:solidFill>
                <a:latin typeface="宋体" panose="02010600030101010101" pitchFamily="2" charset="-122"/>
                <a:ea typeface="宋体" panose="02010600030101010101" pitchFamily="2" charset="-122"/>
                <a:sym typeface="+mn-ea"/>
              </a:rPr>
              <a:t>UI</a:t>
            </a:r>
            <a:r>
              <a:rPr lang="zh-CN" altLang="en-US" sz="1200" dirty="0">
                <a:solidFill>
                  <a:srgbClr val="0070C0"/>
                </a:solidFill>
                <a:latin typeface="宋体" panose="02010600030101010101" pitchFamily="2" charset="-122"/>
                <a:ea typeface="宋体" panose="02010600030101010101" pitchFamily="2" charset="-122"/>
                <a:sym typeface="+mn-ea"/>
              </a:rPr>
              <a:t>与逻辑层解耦，同时可以从</a:t>
            </a:r>
            <a:r>
              <a:rPr lang="en-US" altLang="zh-CN" sz="1200" dirty="0">
                <a:solidFill>
                  <a:srgbClr val="0070C0"/>
                </a:solidFill>
                <a:latin typeface="宋体" panose="02010600030101010101" pitchFamily="2" charset="-122"/>
                <a:ea typeface="宋体" panose="02010600030101010101" pitchFamily="2" charset="-122"/>
                <a:sym typeface="+mn-ea"/>
              </a:rPr>
              <a:t>UI</a:t>
            </a:r>
            <a:r>
              <a:rPr lang="zh-CN" altLang="en-US" sz="1200" dirty="0">
                <a:solidFill>
                  <a:srgbClr val="0070C0"/>
                </a:solidFill>
                <a:latin typeface="宋体" panose="02010600030101010101" pitchFamily="2" charset="-122"/>
                <a:ea typeface="宋体" panose="02010600030101010101" pitchFamily="2" charset="-122"/>
                <a:sym typeface="+mn-ea"/>
              </a:rPr>
              <a:t>层进入自动化测试（</a:t>
            </a:r>
            <a:r>
              <a:rPr lang="en-US" altLang="zh-CN" sz="1200" dirty="0">
                <a:solidFill>
                  <a:srgbClr val="0070C0"/>
                </a:solidFill>
                <a:latin typeface="宋体" panose="02010600030101010101" pitchFamily="2" charset="-122"/>
                <a:ea typeface="宋体" panose="02010600030101010101" pitchFamily="2" charset="-122"/>
                <a:sym typeface="+mn-ea"/>
              </a:rPr>
              <a:t>Unit/Automatic Test</a:t>
            </a:r>
            <a:r>
              <a:rPr lang="zh-CN" altLang="en-US" sz="1200" dirty="0">
                <a:solidFill>
                  <a:srgbClr val="0070C0"/>
                </a:solidFill>
                <a:latin typeface="宋体" panose="02010600030101010101" pitchFamily="2" charset="-122"/>
                <a:ea typeface="宋体" panose="02010600030101010101" pitchFamily="2" charset="-122"/>
                <a:sym typeface="+mn-ea"/>
              </a:rPr>
              <a:t>）并提供了入口，在以前可以由</a:t>
            </a:r>
            <a:r>
              <a:rPr lang="en-US" altLang="zh-CN" sz="1200" dirty="0" err="1">
                <a:solidFill>
                  <a:srgbClr val="0070C0"/>
                </a:solidFill>
                <a:latin typeface="宋体" panose="02010600030101010101" pitchFamily="2" charset="-122"/>
                <a:ea typeface="宋体" panose="02010600030101010101" pitchFamily="2" charset="-122"/>
                <a:sym typeface="+mn-ea"/>
              </a:rPr>
              <a:t>WinForm</a:t>
            </a:r>
            <a:r>
              <a:rPr lang="en-US" altLang="zh-CN" sz="1200" dirty="0">
                <a:solidFill>
                  <a:srgbClr val="0070C0"/>
                </a:solidFill>
                <a:latin typeface="宋体" panose="02010600030101010101" pitchFamily="2" charset="-122"/>
                <a:ea typeface="宋体" panose="02010600030101010101" pitchFamily="2" charset="-122"/>
                <a:sym typeface="+mn-ea"/>
              </a:rPr>
              <a:t>/Web Form/MFC</a:t>
            </a:r>
            <a:r>
              <a:rPr lang="zh-CN" altLang="en-US" sz="1200" dirty="0">
                <a:solidFill>
                  <a:srgbClr val="0070C0"/>
                </a:solidFill>
                <a:latin typeface="宋体" panose="02010600030101010101" pitchFamily="2" charset="-122"/>
                <a:ea typeface="宋体" panose="02010600030101010101" pitchFamily="2" charset="-122"/>
                <a:sym typeface="+mn-ea"/>
              </a:rPr>
              <a:t>等编写的</a:t>
            </a:r>
            <a:r>
              <a:rPr lang="en-US" altLang="zh-CN" sz="1200" dirty="0">
                <a:solidFill>
                  <a:srgbClr val="0070C0"/>
                </a:solidFill>
                <a:latin typeface="宋体" panose="02010600030101010101" pitchFamily="2" charset="-122"/>
                <a:ea typeface="宋体" panose="02010600030101010101" pitchFamily="2" charset="-122"/>
                <a:sym typeface="+mn-ea"/>
              </a:rPr>
              <a:t>UI</a:t>
            </a:r>
            <a:r>
              <a:rPr lang="zh-CN" altLang="en-US" sz="1200" dirty="0">
                <a:solidFill>
                  <a:srgbClr val="0070C0"/>
                </a:solidFill>
                <a:latin typeface="宋体" panose="02010600030101010101" pitchFamily="2" charset="-122"/>
                <a:ea typeface="宋体" panose="02010600030101010101" pitchFamily="2" charset="-122"/>
                <a:sym typeface="+mn-ea"/>
              </a:rPr>
              <a:t>是通过事件</a:t>
            </a:r>
            <a:r>
              <a:rPr lang="en-US" altLang="zh-CN" sz="1200" dirty="0">
                <a:solidFill>
                  <a:srgbClr val="0070C0"/>
                </a:solidFill>
                <a:latin typeface="宋体" panose="02010600030101010101" pitchFamily="2" charset="-122"/>
                <a:ea typeface="宋体" panose="02010600030101010101" pitchFamily="2" charset="-122"/>
                <a:sym typeface="+mn-ea"/>
              </a:rPr>
              <a:t>Windows</a:t>
            </a:r>
            <a:r>
              <a:rPr lang="zh-CN" altLang="en-US" sz="1200" dirty="0">
                <a:solidFill>
                  <a:srgbClr val="0070C0"/>
                </a:solidFill>
                <a:latin typeface="宋体" panose="02010600030101010101" pitchFamily="2" charset="-122"/>
                <a:ea typeface="宋体" panose="02010600030101010101" pitchFamily="2" charset="-122"/>
                <a:sym typeface="+mn-ea"/>
              </a:rPr>
              <a:t>消息与</a:t>
            </a:r>
            <a:r>
              <a:rPr lang="en-US" altLang="zh-CN" sz="1200" dirty="0" err="1">
                <a:solidFill>
                  <a:srgbClr val="0070C0"/>
                </a:solidFill>
                <a:latin typeface="宋体" panose="02010600030101010101" pitchFamily="2" charset="-122"/>
                <a:ea typeface="宋体" panose="02010600030101010101" pitchFamily="2" charset="-122"/>
                <a:sym typeface="+mn-ea"/>
              </a:rPr>
              <a:t>IView</a:t>
            </a:r>
            <a:r>
              <a:rPr lang="zh-CN" altLang="en-US" sz="1200" dirty="0">
                <a:solidFill>
                  <a:srgbClr val="0070C0"/>
                </a:solidFill>
                <a:latin typeface="宋体" panose="02010600030101010101" pitchFamily="2" charset="-122"/>
                <a:ea typeface="宋体" panose="02010600030101010101" pitchFamily="2" charset="-122"/>
                <a:sym typeface="+mn-ea"/>
              </a:rPr>
              <a:t>层沟通的。</a:t>
            </a:r>
            <a:r>
              <a:rPr lang="en-US" altLang="zh-CN" sz="1200" dirty="0">
                <a:solidFill>
                  <a:srgbClr val="0070C0"/>
                </a:solidFill>
                <a:latin typeface="宋体" panose="02010600030101010101" pitchFamily="2" charset="-122"/>
                <a:ea typeface="宋体" panose="02010600030101010101" pitchFamily="2" charset="-122"/>
                <a:sym typeface="+mn-ea"/>
              </a:rPr>
              <a:t>WPF</a:t>
            </a:r>
            <a:r>
              <a:rPr lang="zh-CN" altLang="en-US" sz="1200" dirty="0">
                <a:solidFill>
                  <a:srgbClr val="0070C0"/>
                </a:solidFill>
                <a:latin typeface="宋体" panose="02010600030101010101" pitchFamily="2" charset="-122"/>
                <a:ea typeface="宋体" panose="02010600030101010101" pitchFamily="2" charset="-122"/>
                <a:sym typeface="+mn-ea"/>
              </a:rPr>
              <a:t>与</a:t>
            </a:r>
            <a:r>
              <a:rPr lang="en-US" altLang="zh-CN" sz="1200" dirty="0" err="1">
                <a:solidFill>
                  <a:srgbClr val="0070C0"/>
                </a:solidFill>
                <a:latin typeface="宋体" panose="02010600030101010101" pitchFamily="2" charset="-122"/>
                <a:ea typeface="宋体" panose="02010600030101010101" pitchFamily="2" charset="-122"/>
                <a:sym typeface="+mn-ea"/>
              </a:rPr>
              <a:t>IView</a:t>
            </a:r>
            <a:r>
              <a:rPr lang="zh-CN" altLang="en-US" sz="1200" dirty="0">
                <a:solidFill>
                  <a:srgbClr val="0070C0"/>
                </a:solidFill>
                <a:latin typeface="宋体" panose="02010600030101010101" pitchFamily="2" charset="-122"/>
                <a:ea typeface="宋体" panose="02010600030101010101" pitchFamily="2" charset="-122"/>
                <a:sym typeface="+mn-ea"/>
              </a:rPr>
              <a:t>层的沟通，最佳的手段是使用</a:t>
            </a:r>
            <a:r>
              <a:rPr lang="en-US" altLang="zh-CN" sz="1200" dirty="0">
                <a:solidFill>
                  <a:srgbClr val="0070C0"/>
                </a:solidFill>
                <a:latin typeface="宋体" panose="02010600030101010101" pitchFamily="2" charset="-122"/>
                <a:ea typeface="宋体" panose="02010600030101010101" pitchFamily="2" charset="-122"/>
                <a:sym typeface="+mn-ea"/>
              </a:rPr>
              <a:t>Binding</a:t>
            </a:r>
            <a:r>
              <a:rPr lang="zh-CN" altLang="en-US" sz="1200" dirty="0">
                <a:solidFill>
                  <a:srgbClr val="0070C0"/>
                </a:solidFill>
                <a:latin typeface="宋体" panose="02010600030101010101" pitchFamily="2" charset="-122"/>
                <a:ea typeface="宋体" panose="02010600030101010101" pitchFamily="2" charset="-122"/>
                <a:sym typeface="+mn-ea"/>
              </a:rPr>
              <a:t>，当然，也可以使用事件；</a:t>
            </a:r>
            <a:r>
              <a:rPr lang="en-US" altLang="zh-CN" sz="1200" dirty="0">
                <a:solidFill>
                  <a:srgbClr val="0070C0"/>
                </a:solidFill>
                <a:latin typeface="宋体" panose="02010600030101010101" pitchFamily="2" charset="-122"/>
                <a:ea typeface="宋体" panose="02010600030101010101" pitchFamily="2" charset="-122"/>
                <a:sym typeface="+mn-ea"/>
              </a:rPr>
              <a:t>Presenter</a:t>
            </a:r>
            <a:r>
              <a:rPr lang="zh-CN" altLang="en-US" sz="1200" dirty="0">
                <a:solidFill>
                  <a:srgbClr val="0070C0"/>
                </a:solidFill>
                <a:latin typeface="宋体" panose="02010600030101010101" pitchFamily="2" charset="-122"/>
                <a:ea typeface="宋体" panose="02010600030101010101" pitchFamily="2" charset="-122"/>
                <a:sym typeface="+mn-ea"/>
              </a:rPr>
              <a:t>层要实现</a:t>
            </a:r>
            <a:r>
              <a:rPr lang="en-US" altLang="zh-CN" sz="1200" dirty="0" err="1">
                <a:solidFill>
                  <a:srgbClr val="0070C0"/>
                </a:solidFill>
                <a:latin typeface="宋体" panose="02010600030101010101" pitchFamily="2" charset="-122"/>
                <a:ea typeface="宋体" panose="02010600030101010101" pitchFamily="2" charset="-122"/>
                <a:sym typeface="+mn-ea"/>
              </a:rPr>
              <a:t>IView</a:t>
            </a:r>
            <a:r>
              <a:rPr lang="zh-CN" altLang="en-US" sz="1200" dirty="0">
                <a:solidFill>
                  <a:srgbClr val="0070C0"/>
                </a:solidFill>
                <a:latin typeface="宋体" panose="02010600030101010101" pitchFamily="2" charset="-122"/>
                <a:ea typeface="宋体" panose="02010600030101010101" pitchFamily="2" charset="-122"/>
                <a:sym typeface="+mn-ea"/>
              </a:rPr>
              <a:t>，多态机制可以保证运行时</a:t>
            </a:r>
            <a:r>
              <a:rPr lang="en-US" altLang="zh-CN" sz="1200" dirty="0">
                <a:solidFill>
                  <a:srgbClr val="0070C0"/>
                </a:solidFill>
                <a:latin typeface="宋体" panose="02010600030101010101" pitchFamily="2" charset="-122"/>
                <a:ea typeface="宋体" panose="02010600030101010101" pitchFamily="2" charset="-122"/>
                <a:sym typeface="+mn-ea"/>
              </a:rPr>
              <a:t>UI</a:t>
            </a:r>
            <a:r>
              <a:rPr lang="zh-CN" altLang="en-US" sz="1200" dirty="0">
                <a:solidFill>
                  <a:srgbClr val="0070C0"/>
                </a:solidFill>
                <a:latin typeface="宋体" panose="02010600030101010101" pitchFamily="2" charset="-122"/>
                <a:ea typeface="宋体" panose="02010600030101010101" pitchFamily="2" charset="-122"/>
                <a:sym typeface="+mn-ea"/>
              </a:rPr>
              <a:t>层显示恰当的数据。比如</a:t>
            </a:r>
            <a:r>
              <a:rPr lang="en-US" altLang="zh-CN" sz="1200" dirty="0">
                <a:solidFill>
                  <a:srgbClr val="0070C0"/>
                </a:solidFill>
                <a:latin typeface="宋体" panose="02010600030101010101" pitchFamily="2" charset="-122"/>
                <a:ea typeface="宋体" panose="02010600030101010101" pitchFamily="2" charset="-122"/>
                <a:sym typeface="+mn-ea"/>
              </a:rPr>
              <a:t>Binding</a:t>
            </a:r>
            <a:r>
              <a:rPr lang="zh-CN" altLang="en-US" sz="1200" dirty="0">
                <a:solidFill>
                  <a:srgbClr val="0070C0"/>
                </a:solidFill>
                <a:latin typeface="宋体" panose="02010600030101010101" pitchFamily="2" charset="-122"/>
                <a:ea typeface="宋体" panose="02010600030101010101" pitchFamily="2" charset="-122"/>
                <a:sym typeface="+mn-ea"/>
              </a:rPr>
              <a:t>，在程序中，你可能看到</a:t>
            </a:r>
            <a:r>
              <a:rPr lang="en-US" altLang="zh-CN" sz="1200" dirty="0">
                <a:solidFill>
                  <a:srgbClr val="0070C0"/>
                </a:solidFill>
                <a:latin typeface="宋体" panose="02010600030101010101" pitchFamily="2" charset="-122"/>
                <a:ea typeface="宋体" panose="02010600030101010101" pitchFamily="2" charset="-122"/>
                <a:sym typeface="+mn-ea"/>
              </a:rPr>
              <a:t>Binding</a:t>
            </a:r>
            <a:r>
              <a:rPr lang="zh-CN" altLang="en-US" sz="1200" dirty="0">
                <a:solidFill>
                  <a:srgbClr val="0070C0"/>
                </a:solidFill>
                <a:latin typeface="宋体" panose="02010600030101010101" pitchFamily="2" charset="-122"/>
                <a:ea typeface="宋体" panose="02010600030101010101" pitchFamily="2" charset="-122"/>
                <a:sym typeface="+mn-ea"/>
              </a:rPr>
              <a:t>的</a:t>
            </a:r>
            <a:r>
              <a:rPr lang="en-US" altLang="zh-CN" sz="1200" dirty="0">
                <a:solidFill>
                  <a:srgbClr val="0070C0"/>
                </a:solidFill>
                <a:latin typeface="宋体" panose="02010600030101010101" pitchFamily="2" charset="-122"/>
                <a:ea typeface="宋体" panose="02010600030101010101" pitchFamily="2" charset="-122"/>
                <a:sym typeface="+mn-ea"/>
              </a:rPr>
              <a:t>Source</a:t>
            </a:r>
            <a:r>
              <a:rPr lang="zh-CN" altLang="en-US" sz="1200" dirty="0">
                <a:solidFill>
                  <a:srgbClr val="0070C0"/>
                </a:solidFill>
                <a:latin typeface="宋体" panose="02010600030101010101" pitchFamily="2" charset="-122"/>
                <a:ea typeface="宋体" panose="02010600030101010101" pitchFamily="2" charset="-122"/>
                <a:sym typeface="+mn-ea"/>
              </a:rPr>
              <a:t>是某个</a:t>
            </a:r>
            <a:r>
              <a:rPr lang="en-US" altLang="zh-CN" sz="1200" dirty="0">
                <a:solidFill>
                  <a:srgbClr val="0070C0"/>
                </a:solidFill>
                <a:latin typeface="宋体" panose="02010600030101010101" pitchFamily="2" charset="-122"/>
                <a:ea typeface="宋体" panose="02010600030101010101" pitchFamily="2" charset="-122"/>
                <a:sym typeface="+mn-ea"/>
              </a:rPr>
              <a:t>interface</a:t>
            </a:r>
            <a:r>
              <a:rPr lang="zh-CN" altLang="en-US" sz="1200" dirty="0">
                <a:solidFill>
                  <a:srgbClr val="0070C0"/>
                </a:solidFill>
                <a:latin typeface="宋体" panose="02010600030101010101" pitchFamily="2" charset="-122"/>
                <a:ea typeface="宋体" panose="02010600030101010101" pitchFamily="2" charset="-122"/>
                <a:sym typeface="+mn-ea"/>
              </a:rPr>
              <a:t>类型的变量，实际上，这个</a:t>
            </a:r>
            <a:r>
              <a:rPr lang="en-US" altLang="zh-CN" sz="1200" dirty="0">
                <a:solidFill>
                  <a:srgbClr val="0070C0"/>
                </a:solidFill>
                <a:latin typeface="宋体" panose="02010600030101010101" pitchFamily="2" charset="-122"/>
                <a:ea typeface="宋体" panose="02010600030101010101" pitchFamily="2" charset="-122"/>
                <a:sym typeface="+mn-ea"/>
              </a:rPr>
              <a:t>interface</a:t>
            </a:r>
            <a:r>
              <a:rPr lang="zh-CN" altLang="en-US" sz="1200" dirty="0">
                <a:solidFill>
                  <a:srgbClr val="0070C0"/>
                </a:solidFill>
                <a:latin typeface="宋体" panose="02010600030101010101" pitchFamily="2" charset="-122"/>
                <a:ea typeface="宋体" panose="02010600030101010101" pitchFamily="2" charset="-122"/>
                <a:sym typeface="+mn-ea"/>
              </a:rPr>
              <a:t>变量引用着的对象才是真正的数据源。</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dirty="0">
                <a:solidFill>
                  <a:srgbClr val="0070C0"/>
                </a:solidFill>
                <a:latin typeface="宋体" panose="02010600030101010101" pitchFamily="2" charset="-122"/>
                <a:ea typeface="宋体" panose="02010600030101010101" pitchFamily="2" charset="-122"/>
                <a:sym typeface="+mn-ea"/>
              </a:rPr>
              <a:t>MVC</a:t>
            </a:r>
            <a:r>
              <a:rPr lang="zh-CN" altLang="en-US" sz="1200" dirty="0">
                <a:solidFill>
                  <a:srgbClr val="0070C0"/>
                </a:solidFill>
                <a:latin typeface="宋体" panose="02010600030101010101" pitchFamily="2" charset="-122"/>
                <a:ea typeface="宋体" panose="02010600030101010101" pitchFamily="2" charset="-122"/>
                <a:sym typeface="+mn-ea"/>
              </a:rPr>
              <a:t>模式大家都已经非常熟悉了，在这里我就不赘述，这些模式也是依次进化而形成</a:t>
            </a:r>
            <a:r>
              <a:rPr lang="en-US" altLang="zh-CN" sz="1200" dirty="0">
                <a:solidFill>
                  <a:srgbClr val="0070C0"/>
                </a:solidFill>
                <a:latin typeface="宋体" panose="02010600030101010101" pitchFamily="2" charset="-122"/>
                <a:ea typeface="宋体" panose="02010600030101010101" pitchFamily="2" charset="-122"/>
                <a:sym typeface="+mn-ea"/>
              </a:rPr>
              <a:t>MVC—&gt;MVP—&gt;MVVM</a:t>
            </a:r>
            <a:r>
              <a:rPr lang="zh-CN" altLang="en-US" sz="1200" dirty="0">
                <a:solidFill>
                  <a:srgbClr val="0070C0"/>
                </a:solidFill>
                <a:latin typeface="宋体" panose="02010600030101010101" pitchFamily="2" charset="-122"/>
                <a:ea typeface="宋体" panose="02010600030101010101" pitchFamily="2" charset="-122"/>
                <a:sym typeface="+mn-ea"/>
              </a:rPr>
              <a:t>。有一句话说的好：当物体受到接力的时候，凡是有界面的地方就是最容易被撕下来的地方。因此，</a:t>
            </a:r>
            <a:r>
              <a:rPr lang="en-US" altLang="zh-CN" sz="1200" dirty="0" err="1">
                <a:solidFill>
                  <a:srgbClr val="0070C0"/>
                </a:solidFill>
                <a:latin typeface="宋体" panose="02010600030101010101" pitchFamily="2" charset="-122"/>
                <a:ea typeface="宋体" panose="02010600030101010101" pitchFamily="2" charset="-122"/>
                <a:sym typeface="+mn-ea"/>
              </a:rPr>
              <a:t>IView</a:t>
            </a:r>
            <a:r>
              <a:rPr lang="zh-CN" altLang="en-US" sz="1200" dirty="0">
                <a:solidFill>
                  <a:srgbClr val="0070C0"/>
                </a:solidFill>
                <a:latin typeface="宋体" panose="02010600030101010101" pitchFamily="2" charset="-122"/>
                <a:ea typeface="宋体" panose="02010600030101010101" pitchFamily="2" charset="-122"/>
                <a:sym typeface="+mn-ea"/>
              </a:rPr>
              <a:t>作为公共视图接口约束（契约）的一层意思；</a:t>
            </a:r>
            <a:r>
              <a:rPr lang="en-US" altLang="zh-CN" sz="1200" dirty="0">
                <a:solidFill>
                  <a:srgbClr val="0070C0"/>
                </a:solidFill>
                <a:latin typeface="宋体" panose="02010600030101010101" pitchFamily="2" charset="-122"/>
                <a:ea typeface="宋体" panose="02010600030101010101" pitchFamily="2" charset="-122"/>
                <a:sym typeface="+mn-ea"/>
              </a:rPr>
              <a:t>View</a:t>
            </a:r>
            <a:r>
              <a:rPr lang="zh-CN" altLang="en-US" sz="1200" dirty="0">
                <a:solidFill>
                  <a:srgbClr val="0070C0"/>
                </a:solidFill>
                <a:latin typeface="宋体" panose="02010600030101010101" pitchFamily="2" charset="-122"/>
                <a:ea typeface="宋体" panose="02010600030101010101" pitchFamily="2" charset="-122"/>
                <a:sym typeface="+mn-ea"/>
              </a:rPr>
              <a:t>则能传达解耦的一层意思。</a:t>
            </a:r>
            <a:r>
              <a:rPr lang="en-US" altLang="zh-CN" sz="1200" dirty="0">
                <a:solidFill>
                  <a:srgbClr val="0070C0"/>
                </a:solidFill>
                <a:latin typeface="宋体" panose="02010600030101010101" pitchFamily="2" charset="-122"/>
                <a:ea typeface="宋体" panose="02010600030101010101" pitchFamily="2" charset="-122"/>
                <a:sym typeface="+mn-ea"/>
              </a:rPr>
              <a:t>  </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dirty="0">
                <a:solidFill>
                  <a:srgbClr val="0070C0"/>
                </a:solidFill>
                <a:latin typeface="宋体" panose="02010600030101010101" pitchFamily="2" charset="-122"/>
                <a:ea typeface="宋体" panose="02010600030101010101" pitchFamily="2" charset="-122"/>
                <a:sym typeface="+mn-ea"/>
              </a:rPr>
              <a:t> 3.</a:t>
            </a:r>
            <a:r>
              <a:rPr lang="zh-CN" altLang="en-US" sz="1200" dirty="0">
                <a:solidFill>
                  <a:srgbClr val="0070C0"/>
                </a:solidFill>
                <a:latin typeface="宋体" panose="02010600030101010101" pitchFamily="2" charset="-122"/>
                <a:ea typeface="宋体" panose="02010600030101010101" pitchFamily="2" charset="-122"/>
                <a:sym typeface="+mn-ea"/>
              </a:rPr>
              <a:t>优点</a:t>
            </a:r>
            <a:r>
              <a:rPr lang="en-US" altLang="zh-CN" sz="1200" dirty="0">
                <a:solidFill>
                  <a:srgbClr val="0070C0"/>
                </a:solidFill>
                <a:latin typeface="宋体" panose="02010600030101010101" pitchFamily="2" charset="-122"/>
                <a:ea typeface="宋体" panose="02010600030101010101" pitchFamily="2" charset="-122"/>
                <a:sym typeface="+mn-ea"/>
              </a:rPr>
              <a:t>:1</a:t>
            </a:r>
            <a:r>
              <a:rPr lang="zh-CN" altLang="en-US" sz="1200" dirty="0">
                <a:solidFill>
                  <a:srgbClr val="0070C0"/>
                </a:solidFill>
                <a:latin typeface="宋体" panose="02010600030101010101" pitchFamily="2" charset="-122"/>
                <a:ea typeface="宋体" panose="02010600030101010101" pitchFamily="2" charset="-122"/>
                <a:sym typeface="+mn-ea"/>
              </a:rPr>
              <a:t>、模型与视图完全分离，我们可以修改视图而不影响模型</a:t>
            </a:r>
            <a:r>
              <a:rPr lang="en-US" altLang="zh-CN" sz="1200" dirty="0">
                <a:solidFill>
                  <a:srgbClr val="0070C0"/>
                </a:solidFill>
                <a:latin typeface="宋体" panose="02010600030101010101" pitchFamily="2" charset="-122"/>
                <a:ea typeface="宋体" panose="02010600030101010101" pitchFamily="2" charset="-122"/>
                <a:sym typeface="+mn-ea"/>
              </a:rPr>
              <a:t>;2</a:t>
            </a:r>
            <a:r>
              <a:rPr lang="zh-CN" altLang="en-US" sz="1200" dirty="0">
                <a:solidFill>
                  <a:srgbClr val="0070C0"/>
                </a:solidFill>
                <a:latin typeface="宋体" panose="02010600030101010101" pitchFamily="2" charset="-122"/>
                <a:ea typeface="宋体" panose="02010600030101010101" pitchFamily="2" charset="-122"/>
                <a:sym typeface="+mn-ea"/>
              </a:rPr>
              <a:t>、可以更高效地使用模型，因为所有的交互都发生在一个地方</a:t>
            </a:r>
            <a:r>
              <a:rPr lang="en-US" altLang="zh-CN" sz="1200" dirty="0">
                <a:solidFill>
                  <a:srgbClr val="0070C0"/>
                </a:solidFill>
                <a:latin typeface="宋体" panose="02010600030101010101" pitchFamily="2" charset="-122"/>
                <a:ea typeface="宋体" panose="02010600030101010101" pitchFamily="2" charset="-122"/>
                <a:sym typeface="+mn-ea"/>
              </a:rPr>
              <a:t>——Presenter</a:t>
            </a:r>
            <a:r>
              <a:rPr lang="zh-CN" altLang="en-US" sz="1200" dirty="0">
                <a:solidFill>
                  <a:srgbClr val="0070C0"/>
                </a:solidFill>
                <a:latin typeface="宋体" panose="02010600030101010101" pitchFamily="2" charset="-122"/>
                <a:ea typeface="宋体" panose="02010600030101010101" pitchFamily="2" charset="-122"/>
                <a:sym typeface="+mn-ea"/>
              </a:rPr>
              <a:t>内部</a:t>
            </a:r>
            <a:r>
              <a:rPr lang="en-US" altLang="zh-CN" sz="1200" dirty="0">
                <a:solidFill>
                  <a:srgbClr val="0070C0"/>
                </a:solidFill>
                <a:latin typeface="宋体" panose="02010600030101010101" pitchFamily="2" charset="-122"/>
                <a:ea typeface="宋体" panose="02010600030101010101" pitchFamily="2" charset="-122"/>
                <a:sym typeface="+mn-ea"/>
              </a:rPr>
              <a:t>;3</a:t>
            </a:r>
            <a:r>
              <a:rPr lang="zh-CN" altLang="en-US" sz="1200" dirty="0">
                <a:solidFill>
                  <a:srgbClr val="0070C0"/>
                </a:solidFill>
                <a:latin typeface="宋体" panose="02010600030101010101" pitchFamily="2" charset="-122"/>
                <a:ea typeface="宋体" panose="02010600030101010101" pitchFamily="2" charset="-122"/>
                <a:sym typeface="+mn-ea"/>
              </a:rPr>
              <a:t>、我们可以将一个</a:t>
            </a:r>
            <a:r>
              <a:rPr lang="en-US" altLang="zh-CN" sz="1200" dirty="0">
                <a:solidFill>
                  <a:srgbClr val="0070C0"/>
                </a:solidFill>
                <a:latin typeface="宋体" panose="02010600030101010101" pitchFamily="2" charset="-122"/>
                <a:ea typeface="宋体" panose="02010600030101010101" pitchFamily="2" charset="-122"/>
                <a:sym typeface="+mn-ea"/>
              </a:rPr>
              <a:t>Presenter</a:t>
            </a:r>
            <a:r>
              <a:rPr lang="zh-CN" altLang="en-US" sz="1200" dirty="0">
                <a:solidFill>
                  <a:srgbClr val="0070C0"/>
                </a:solidFill>
                <a:latin typeface="宋体" panose="02010600030101010101" pitchFamily="2" charset="-122"/>
                <a:ea typeface="宋体" panose="02010600030101010101" pitchFamily="2" charset="-122"/>
                <a:sym typeface="+mn-ea"/>
              </a:rPr>
              <a:t>用于多个视图，而不需要改变</a:t>
            </a:r>
            <a:r>
              <a:rPr lang="en-US" altLang="zh-CN" sz="1200" dirty="0">
                <a:solidFill>
                  <a:srgbClr val="0070C0"/>
                </a:solidFill>
                <a:latin typeface="宋体" panose="02010600030101010101" pitchFamily="2" charset="-122"/>
                <a:ea typeface="宋体" panose="02010600030101010101" pitchFamily="2" charset="-122"/>
                <a:sym typeface="+mn-ea"/>
              </a:rPr>
              <a:t>Presenter</a:t>
            </a:r>
            <a:r>
              <a:rPr lang="zh-CN" altLang="en-US" sz="1200" dirty="0">
                <a:solidFill>
                  <a:srgbClr val="0070C0"/>
                </a:solidFill>
                <a:latin typeface="宋体" panose="02010600030101010101" pitchFamily="2" charset="-122"/>
                <a:ea typeface="宋体" panose="02010600030101010101" pitchFamily="2" charset="-122"/>
                <a:sym typeface="+mn-ea"/>
              </a:rPr>
              <a:t>的逻辑。这个特性非常的有用，因为视图的变化总是比模型的变化频繁</a:t>
            </a:r>
            <a:r>
              <a:rPr lang="en-US" altLang="zh-CN" sz="1200" dirty="0">
                <a:solidFill>
                  <a:srgbClr val="0070C0"/>
                </a:solidFill>
                <a:latin typeface="宋体" panose="02010600030101010101" pitchFamily="2" charset="-122"/>
                <a:ea typeface="宋体" panose="02010600030101010101" pitchFamily="2" charset="-122"/>
                <a:sym typeface="+mn-ea"/>
              </a:rPr>
              <a:t>;4</a:t>
            </a:r>
            <a:r>
              <a:rPr lang="zh-CN" altLang="en-US" sz="1200" dirty="0">
                <a:solidFill>
                  <a:srgbClr val="0070C0"/>
                </a:solidFill>
                <a:latin typeface="宋体" panose="02010600030101010101" pitchFamily="2" charset="-122"/>
                <a:ea typeface="宋体" panose="02010600030101010101" pitchFamily="2" charset="-122"/>
                <a:sym typeface="+mn-ea"/>
              </a:rPr>
              <a:t>、如果我们把逻辑放在</a:t>
            </a:r>
            <a:r>
              <a:rPr lang="en-US" altLang="zh-CN" sz="1200" dirty="0">
                <a:solidFill>
                  <a:srgbClr val="0070C0"/>
                </a:solidFill>
                <a:latin typeface="宋体" panose="02010600030101010101" pitchFamily="2" charset="-122"/>
                <a:ea typeface="宋体" panose="02010600030101010101" pitchFamily="2" charset="-122"/>
                <a:sym typeface="+mn-ea"/>
              </a:rPr>
              <a:t>Presenter</a:t>
            </a:r>
            <a:r>
              <a:rPr lang="zh-CN" altLang="en-US" sz="1200" dirty="0">
                <a:solidFill>
                  <a:srgbClr val="0070C0"/>
                </a:solidFill>
                <a:latin typeface="宋体" panose="02010600030101010101" pitchFamily="2" charset="-122"/>
                <a:ea typeface="宋体" panose="02010600030101010101" pitchFamily="2" charset="-122"/>
                <a:sym typeface="+mn-ea"/>
              </a:rPr>
              <a:t>中，我们可以脱离用户接口来测试这些逻辑（单元测试）</a:t>
            </a:r>
            <a:endParaRPr lang="en-US" altLang="zh-CN" sz="1200" dirty="0">
              <a:solidFill>
                <a:srgbClr val="0070C0"/>
              </a:solidFill>
              <a:latin typeface="宋体" panose="02010600030101010101" pitchFamily="2" charset="-122"/>
              <a:ea typeface="宋体" panose="02010600030101010101" pitchFamily="2" charset="-122"/>
              <a:sym typeface="+mn-ea"/>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084662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512892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66687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838641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845853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360646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211740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685761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656838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733564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67676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800" dirty="0">
                <a:solidFill>
                  <a:srgbClr val="0070C0"/>
                </a:solidFill>
                <a:latin typeface="宋体" panose="02010600030101010101" pitchFamily="2" charset="-122"/>
                <a:ea typeface="宋体" panose="02010600030101010101" pitchFamily="2" charset="-122"/>
                <a:sym typeface="+mn-ea"/>
              </a:rPr>
              <a:t>4.MVVM</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dirty="0">
                <a:solidFill>
                  <a:srgbClr val="0070C0"/>
                </a:solidFill>
                <a:latin typeface="宋体" panose="02010600030101010101" pitchFamily="2" charset="-122"/>
                <a:ea typeface="宋体" panose="02010600030101010101" pitchFamily="2" charset="-122"/>
                <a:sym typeface="+mn-ea"/>
              </a:rPr>
              <a:t>    1. MVVM</a:t>
            </a:r>
            <a:r>
              <a:rPr lang="zh-CN" altLang="en-US" sz="1200" dirty="0">
                <a:solidFill>
                  <a:srgbClr val="0070C0"/>
                </a:solidFill>
                <a:latin typeface="宋体" panose="02010600030101010101" pitchFamily="2" charset="-122"/>
                <a:ea typeface="宋体" panose="02010600030101010101" pitchFamily="2" charset="-122"/>
                <a:sym typeface="+mn-ea"/>
              </a:rPr>
              <a:t>是</a:t>
            </a:r>
            <a:r>
              <a:rPr lang="en-US" altLang="zh-CN" sz="1200" dirty="0">
                <a:solidFill>
                  <a:srgbClr val="0070C0"/>
                </a:solidFill>
                <a:latin typeface="宋体" panose="02010600030101010101" pitchFamily="2" charset="-122"/>
                <a:ea typeface="宋体" panose="02010600030101010101" pitchFamily="2" charset="-122"/>
                <a:sym typeface="+mn-ea"/>
              </a:rPr>
              <a:t>Model-View-</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zh-CN" altLang="en-US" sz="1200" dirty="0">
                <a:solidFill>
                  <a:srgbClr val="0070C0"/>
                </a:solidFill>
                <a:latin typeface="宋体" panose="02010600030101010101" pitchFamily="2" charset="-122"/>
                <a:ea typeface="宋体" panose="02010600030101010101" pitchFamily="2" charset="-122"/>
                <a:sym typeface="+mn-ea"/>
              </a:rPr>
              <a:t>的简写。</a:t>
            </a:r>
            <a:r>
              <a:rPr lang="en-US" altLang="zh-CN" sz="1200" dirty="0">
                <a:solidFill>
                  <a:srgbClr val="0070C0"/>
                </a:solidFill>
                <a:latin typeface="宋体" panose="02010600030101010101" pitchFamily="2" charset="-122"/>
                <a:ea typeface="宋体" panose="02010600030101010101" pitchFamily="2" charset="-122"/>
                <a:sym typeface="+mn-ea"/>
              </a:rPr>
              <a:t>MVVM</a:t>
            </a:r>
            <a:r>
              <a:rPr lang="zh-CN" altLang="en-US" sz="1200" dirty="0">
                <a:solidFill>
                  <a:srgbClr val="0070C0"/>
                </a:solidFill>
                <a:latin typeface="宋体" panose="02010600030101010101" pitchFamily="2" charset="-122"/>
                <a:ea typeface="宋体" panose="02010600030101010101" pitchFamily="2" charset="-122"/>
                <a:sym typeface="+mn-ea"/>
              </a:rPr>
              <a:t>（</a:t>
            </a:r>
            <a:r>
              <a:rPr lang="en-US" altLang="zh-CN" sz="1200" dirty="0">
                <a:solidFill>
                  <a:srgbClr val="0070C0"/>
                </a:solidFill>
                <a:latin typeface="宋体" panose="02010600030101010101" pitchFamily="2" charset="-122"/>
                <a:ea typeface="宋体" panose="02010600030101010101" pitchFamily="2" charset="-122"/>
                <a:sym typeface="+mn-ea"/>
              </a:rPr>
              <a:t>Model-View-</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zh-CN" altLang="en-US" sz="1200" dirty="0">
                <a:solidFill>
                  <a:srgbClr val="0070C0"/>
                </a:solidFill>
                <a:latin typeface="宋体" panose="02010600030101010101" pitchFamily="2" charset="-122"/>
                <a:ea typeface="宋体" panose="02010600030101010101" pitchFamily="2" charset="-122"/>
                <a:sym typeface="+mn-ea"/>
              </a:rPr>
              <a:t>）框架的由来便是</a:t>
            </a:r>
            <a:r>
              <a:rPr lang="en-US" altLang="zh-CN" sz="1200" dirty="0">
                <a:solidFill>
                  <a:srgbClr val="0070C0"/>
                </a:solidFill>
                <a:latin typeface="宋体" panose="02010600030101010101" pitchFamily="2" charset="-122"/>
                <a:ea typeface="宋体" panose="02010600030101010101" pitchFamily="2" charset="-122"/>
                <a:sym typeface="+mn-ea"/>
              </a:rPr>
              <a:t>MVP</a:t>
            </a:r>
            <a:r>
              <a:rPr lang="zh-CN" altLang="en-US" sz="1200" dirty="0">
                <a:solidFill>
                  <a:srgbClr val="0070C0"/>
                </a:solidFill>
                <a:latin typeface="宋体" panose="02010600030101010101" pitchFamily="2" charset="-122"/>
                <a:ea typeface="宋体" panose="02010600030101010101" pitchFamily="2" charset="-122"/>
                <a:sym typeface="+mn-ea"/>
              </a:rPr>
              <a:t>（</a:t>
            </a:r>
            <a:r>
              <a:rPr lang="en-US" altLang="zh-CN" sz="1200" dirty="0">
                <a:solidFill>
                  <a:srgbClr val="0070C0"/>
                </a:solidFill>
                <a:latin typeface="宋体" panose="02010600030101010101" pitchFamily="2" charset="-122"/>
                <a:ea typeface="宋体" panose="02010600030101010101" pitchFamily="2" charset="-122"/>
                <a:sym typeface="+mn-ea"/>
              </a:rPr>
              <a:t>Model-View-Presenter</a:t>
            </a:r>
            <a:r>
              <a:rPr lang="zh-CN" altLang="en-US" sz="1200" dirty="0">
                <a:solidFill>
                  <a:srgbClr val="0070C0"/>
                </a:solidFill>
                <a:latin typeface="宋体" panose="02010600030101010101" pitchFamily="2" charset="-122"/>
                <a:ea typeface="宋体" panose="02010600030101010101" pitchFamily="2" charset="-122"/>
                <a:sym typeface="+mn-ea"/>
              </a:rPr>
              <a:t>）模式与</a:t>
            </a:r>
            <a:r>
              <a:rPr lang="en-US" altLang="zh-CN" sz="1200" dirty="0">
                <a:solidFill>
                  <a:srgbClr val="0070C0"/>
                </a:solidFill>
                <a:latin typeface="宋体" panose="02010600030101010101" pitchFamily="2" charset="-122"/>
                <a:ea typeface="宋体" panose="02010600030101010101" pitchFamily="2" charset="-122"/>
                <a:sym typeface="+mn-ea"/>
              </a:rPr>
              <a:t>WPF</a:t>
            </a:r>
            <a:r>
              <a:rPr lang="zh-CN" altLang="en-US" sz="1200" dirty="0">
                <a:solidFill>
                  <a:srgbClr val="0070C0"/>
                </a:solidFill>
                <a:latin typeface="宋体" panose="02010600030101010101" pitchFamily="2" charset="-122"/>
                <a:ea typeface="宋体" panose="02010600030101010101" pitchFamily="2" charset="-122"/>
                <a:sym typeface="+mn-ea"/>
              </a:rPr>
              <a:t>结合的应用方式时发展演变过来的一种新型架构框架。它立足于原有</a:t>
            </a:r>
            <a:r>
              <a:rPr lang="en-US" altLang="zh-CN" sz="1200" dirty="0">
                <a:solidFill>
                  <a:srgbClr val="0070C0"/>
                </a:solidFill>
                <a:latin typeface="宋体" panose="02010600030101010101" pitchFamily="2" charset="-122"/>
                <a:ea typeface="宋体" panose="02010600030101010101" pitchFamily="2" charset="-122"/>
                <a:sym typeface="+mn-ea"/>
              </a:rPr>
              <a:t>MVP</a:t>
            </a:r>
            <a:r>
              <a:rPr lang="zh-CN" altLang="en-US" sz="1200" dirty="0">
                <a:solidFill>
                  <a:srgbClr val="0070C0"/>
                </a:solidFill>
                <a:latin typeface="宋体" panose="02010600030101010101" pitchFamily="2" charset="-122"/>
                <a:ea typeface="宋体" panose="02010600030101010101" pitchFamily="2" charset="-122"/>
                <a:sym typeface="+mn-ea"/>
              </a:rPr>
              <a:t>框架并且把</a:t>
            </a:r>
            <a:r>
              <a:rPr lang="en-US" altLang="zh-CN" sz="1200" dirty="0">
                <a:solidFill>
                  <a:srgbClr val="0070C0"/>
                </a:solidFill>
                <a:latin typeface="宋体" panose="02010600030101010101" pitchFamily="2" charset="-122"/>
                <a:ea typeface="宋体" panose="02010600030101010101" pitchFamily="2" charset="-122"/>
                <a:sym typeface="+mn-ea"/>
              </a:rPr>
              <a:t>WPF</a:t>
            </a:r>
            <a:r>
              <a:rPr lang="zh-CN" altLang="en-US" sz="1200" dirty="0">
                <a:solidFill>
                  <a:srgbClr val="0070C0"/>
                </a:solidFill>
                <a:latin typeface="宋体" panose="02010600030101010101" pitchFamily="2" charset="-122"/>
                <a:ea typeface="宋体" panose="02010600030101010101" pitchFamily="2" charset="-122"/>
                <a:sym typeface="+mn-ea"/>
              </a:rPr>
              <a:t>的新特性糅合进去，以应对客户日益复杂的需求变化。</a:t>
            </a:r>
            <a:endParaRPr lang="en-US" altLang="zh-CN" sz="1200" dirty="0">
              <a:solidFill>
                <a:srgbClr val="0070C0"/>
              </a:solidFill>
              <a:latin typeface="宋体" panose="02010600030101010101" pitchFamily="2" charset="-122"/>
              <a:ea typeface="宋体" panose="02010600030101010101" pitchFamily="2" charset="-122"/>
              <a:sym typeface="+mn-ea"/>
            </a:endParaRP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dirty="0">
                <a:solidFill>
                  <a:srgbClr val="0070C0"/>
                </a:solidFill>
                <a:latin typeface="宋体" panose="02010600030101010101" pitchFamily="2" charset="-122"/>
                <a:ea typeface="宋体" panose="02010600030101010101" pitchFamily="2" charset="-122"/>
                <a:sym typeface="+mn-ea"/>
              </a:rPr>
              <a:t>    2.</a:t>
            </a:r>
            <a:r>
              <a:rPr lang="zh-CN" altLang="en-US" sz="1200" dirty="0">
                <a:solidFill>
                  <a:srgbClr val="0070C0"/>
                </a:solidFill>
                <a:latin typeface="宋体" panose="02010600030101010101" pitchFamily="2" charset="-122"/>
                <a:ea typeface="宋体" panose="02010600030101010101" pitchFamily="2" charset="-122"/>
                <a:sym typeface="+mn-ea"/>
              </a:rPr>
              <a:t> </a:t>
            </a:r>
            <a:r>
              <a:rPr lang="en-US" altLang="zh-CN" sz="1200" dirty="0">
                <a:solidFill>
                  <a:srgbClr val="0070C0"/>
                </a:solidFill>
                <a:latin typeface="宋体" panose="02010600030101010101" pitchFamily="2" charset="-122"/>
                <a:ea typeface="宋体" panose="02010600030101010101" pitchFamily="2" charset="-122"/>
                <a:sym typeface="+mn-ea"/>
              </a:rPr>
              <a:t>WPF</a:t>
            </a:r>
            <a:r>
              <a:rPr lang="zh-CN" altLang="en-US" sz="1200" dirty="0">
                <a:solidFill>
                  <a:srgbClr val="0070C0"/>
                </a:solidFill>
                <a:latin typeface="宋体" panose="02010600030101010101" pitchFamily="2" charset="-122"/>
                <a:ea typeface="宋体" panose="02010600030101010101" pitchFamily="2" charset="-122"/>
                <a:sym typeface="+mn-ea"/>
              </a:rPr>
              <a:t>的数据绑定</a:t>
            </a:r>
            <a:r>
              <a:rPr lang="en-US" altLang="zh-CN" sz="1200" dirty="0">
                <a:solidFill>
                  <a:srgbClr val="0070C0"/>
                </a:solidFill>
                <a:latin typeface="宋体" panose="02010600030101010101" pitchFamily="2" charset="-122"/>
                <a:ea typeface="宋体" panose="02010600030101010101" pitchFamily="2" charset="-122"/>
                <a:sym typeface="+mn-ea"/>
              </a:rPr>
              <a:t>,</a:t>
            </a:r>
            <a:r>
              <a:rPr lang="zh-CN" altLang="en-US" sz="1200" dirty="0">
                <a:solidFill>
                  <a:srgbClr val="0070C0"/>
                </a:solidFill>
                <a:latin typeface="宋体" panose="02010600030101010101" pitchFamily="2" charset="-122"/>
                <a:ea typeface="宋体" panose="02010600030101010101" pitchFamily="2" charset="-122"/>
                <a:sym typeface="+mn-ea"/>
              </a:rPr>
              <a:t>使得开发人员可以将</a:t>
            </a:r>
            <a:r>
              <a:rPr lang="en-US" altLang="zh-CN" sz="1200" dirty="0">
                <a:solidFill>
                  <a:srgbClr val="0070C0"/>
                </a:solidFill>
                <a:latin typeface="宋体" panose="02010600030101010101" pitchFamily="2" charset="-122"/>
                <a:ea typeface="宋体" panose="02010600030101010101" pitchFamily="2" charset="-122"/>
                <a:sym typeface="+mn-ea"/>
              </a:rPr>
              <a:t>View</a:t>
            </a:r>
            <a:r>
              <a:rPr lang="zh-CN" altLang="en-US" sz="1200" dirty="0">
                <a:solidFill>
                  <a:srgbClr val="0070C0"/>
                </a:solidFill>
                <a:latin typeface="宋体" panose="02010600030101010101" pitchFamily="2" charset="-122"/>
                <a:ea typeface="宋体" panose="02010600030101010101" pitchFamily="2" charset="-122"/>
                <a:sym typeface="+mn-ea"/>
              </a:rPr>
              <a:t>和逻辑分离出来</a:t>
            </a:r>
            <a:r>
              <a:rPr lang="en-US" altLang="zh-CN" sz="1200" dirty="0">
                <a:solidFill>
                  <a:srgbClr val="0070C0"/>
                </a:solidFill>
                <a:latin typeface="宋体" panose="02010600030101010101" pitchFamily="2" charset="-122"/>
                <a:ea typeface="宋体" panose="02010600030101010101" pitchFamily="2" charset="-122"/>
                <a:sym typeface="+mn-ea"/>
              </a:rPr>
              <a:t>,</a:t>
            </a:r>
            <a:r>
              <a:rPr lang="zh-CN" altLang="en-US" sz="1200" dirty="0">
                <a:solidFill>
                  <a:srgbClr val="0070C0"/>
                </a:solidFill>
                <a:latin typeface="宋体" panose="02010600030101010101" pitchFamily="2" charset="-122"/>
                <a:ea typeface="宋体" panose="02010600030101010101" pitchFamily="2" charset="-122"/>
                <a:sym typeface="+mn-ea"/>
              </a:rPr>
              <a:t> 我们称之为</a:t>
            </a:r>
            <a:r>
              <a:rPr lang="en-US" altLang="zh-CN" sz="1200" dirty="0">
                <a:solidFill>
                  <a:srgbClr val="0070C0"/>
                </a:solidFill>
                <a:latin typeface="宋体" panose="02010600030101010101" pitchFamily="2" charset="-122"/>
                <a:ea typeface="宋体" panose="02010600030101010101" pitchFamily="2" charset="-122"/>
                <a:sym typeface="+mn-ea"/>
              </a:rPr>
              <a:t>Model-View-</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en-US" altLang="zh-CN" sz="1200" dirty="0">
                <a:solidFill>
                  <a:srgbClr val="0070C0"/>
                </a:solidFill>
                <a:latin typeface="宋体" panose="02010600030101010101" pitchFamily="2" charset="-122"/>
                <a:ea typeface="宋体" panose="02010600030101010101" pitchFamily="2" charset="-122"/>
                <a:sym typeface="+mn-ea"/>
              </a:rPr>
              <a:t>(MVVM)</a:t>
            </a:r>
            <a:r>
              <a:rPr lang="zh-CN" altLang="en-US" sz="1200" dirty="0">
                <a:solidFill>
                  <a:srgbClr val="0070C0"/>
                </a:solidFill>
                <a:latin typeface="宋体" panose="02010600030101010101" pitchFamily="2" charset="-122"/>
                <a:ea typeface="宋体" panose="02010600030101010101" pitchFamily="2" charset="-122"/>
                <a:sym typeface="+mn-ea"/>
              </a:rPr>
              <a:t>。这与</a:t>
            </a:r>
            <a:r>
              <a:rPr lang="en-US" altLang="zh-CN" sz="1200" dirty="0">
                <a:solidFill>
                  <a:srgbClr val="0070C0"/>
                </a:solidFill>
                <a:latin typeface="宋体" panose="02010600030101010101" pitchFamily="2" charset="-122"/>
                <a:ea typeface="宋体" panose="02010600030101010101" pitchFamily="2" charset="-122"/>
                <a:sym typeface="+mn-ea"/>
              </a:rPr>
              <a:t>MVP</a:t>
            </a:r>
            <a:r>
              <a:rPr lang="zh-CN" altLang="en-US" sz="1200" dirty="0">
                <a:solidFill>
                  <a:srgbClr val="0070C0"/>
                </a:solidFill>
                <a:latin typeface="宋体" panose="02010600030101010101" pitchFamily="2" charset="-122"/>
                <a:ea typeface="宋体" panose="02010600030101010101" pitchFamily="2" charset="-122"/>
                <a:sym typeface="+mn-ea"/>
              </a:rPr>
              <a:t>模式很相似，除了你需要一个为</a:t>
            </a:r>
            <a:r>
              <a:rPr lang="en-US" altLang="zh-CN" sz="1200" dirty="0">
                <a:solidFill>
                  <a:srgbClr val="0070C0"/>
                </a:solidFill>
                <a:latin typeface="宋体" panose="02010600030101010101" pitchFamily="2" charset="-122"/>
                <a:ea typeface="宋体" panose="02010600030101010101" pitchFamily="2" charset="-122"/>
                <a:sym typeface="+mn-ea"/>
              </a:rPr>
              <a:t>View</a:t>
            </a:r>
            <a:r>
              <a:rPr lang="zh-CN" altLang="en-US" sz="1200" dirty="0">
                <a:solidFill>
                  <a:srgbClr val="0070C0"/>
                </a:solidFill>
                <a:latin typeface="宋体" panose="02010600030101010101" pitchFamily="2" charset="-122"/>
                <a:ea typeface="宋体" panose="02010600030101010101" pitchFamily="2" charset="-122"/>
                <a:sym typeface="+mn-ea"/>
              </a:rPr>
              <a:t>量身定制的</a:t>
            </a:r>
            <a:r>
              <a:rPr lang="en-US" altLang="zh-CN" sz="1200" dirty="0">
                <a:solidFill>
                  <a:srgbClr val="0070C0"/>
                </a:solidFill>
                <a:latin typeface="宋体" panose="02010600030101010101" pitchFamily="2" charset="-122"/>
                <a:ea typeface="宋体" panose="02010600030101010101" pitchFamily="2" charset="-122"/>
                <a:sym typeface="+mn-ea"/>
              </a:rPr>
              <a:t>model</a:t>
            </a:r>
            <a:r>
              <a:rPr lang="zh-CN" altLang="en-US" sz="1200" dirty="0">
                <a:solidFill>
                  <a:srgbClr val="0070C0"/>
                </a:solidFill>
                <a:latin typeface="宋体" panose="02010600030101010101" pitchFamily="2" charset="-122"/>
                <a:ea typeface="宋体" panose="02010600030101010101" pitchFamily="2" charset="-122"/>
                <a:sym typeface="+mn-ea"/>
              </a:rPr>
              <a:t>，这个</a:t>
            </a:r>
            <a:r>
              <a:rPr lang="en-US" altLang="zh-CN" sz="1200" dirty="0">
                <a:solidFill>
                  <a:srgbClr val="0070C0"/>
                </a:solidFill>
                <a:latin typeface="宋体" panose="02010600030101010101" pitchFamily="2" charset="-122"/>
                <a:ea typeface="宋体" panose="02010600030101010101" pitchFamily="2" charset="-122"/>
                <a:sym typeface="+mn-ea"/>
              </a:rPr>
              <a:t>model</a:t>
            </a:r>
            <a:r>
              <a:rPr lang="zh-CN" altLang="en-US" sz="1200" dirty="0">
                <a:solidFill>
                  <a:srgbClr val="0070C0"/>
                </a:solidFill>
                <a:latin typeface="宋体" panose="02010600030101010101" pitchFamily="2" charset="-122"/>
                <a:ea typeface="宋体" panose="02010600030101010101" pitchFamily="2" charset="-122"/>
                <a:sym typeface="+mn-ea"/>
              </a:rPr>
              <a:t>就是</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zh-CN" altLang="en-US" sz="1200" dirty="0">
                <a:solidFill>
                  <a:srgbClr val="0070C0"/>
                </a:solidFill>
                <a:latin typeface="宋体" panose="02010600030101010101" pitchFamily="2" charset="-122"/>
                <a:ea typeface="宋体" panose="02010600030101010101" pitchFamily="2" charset="-122"/>
                <a:sym typeface="+mn-ea"/>
              </a:rPr>
              <a:t>。</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zh-CN" altLang="en-US" sz="1200" dirty="0">
                <a:solidFill>
                  <a:srgbClr val="0070C0"/>
                </a:solidFill>
                <a:latin typeface="宋体" panose="02010600030101010101" pitchFamily="2" charset="-122"/>
                <a:ea typeface="宋体" panose="02010600030101010101" pitchFamily="2" charset="-122"/>
                <a:sym typeface="+mn-ea"/>
              </a:rPr>
              <a:t>包含所有由</a:t>
            </a:r>
            <a:r>
              <a:rPr lang="en-US" altLang="zh-CN" sz="1200" dirty="0">
                <a:solidFill>
                  <a:srgbClr val="0070C0"/>
                </a:solidFill>
                <a:latin typeface="宋体" panose="02010600030101010101" pitchFamily="2" charset="-122"/>
                <a:ea typeface="宋体" panose="02010600030101010101" pitchFamily="2" charset="-122"/>
                <a:sym typeface="+mn-ea"/>
              </a:rPr>
              <a:t>UI</a:t>
            </a:r>
            <a:r>
              <a:rPr lang="zh-CN" altLang="en-US" sz="1200" dirty="0">
                <a:solidFill>
                  <a:srgbClr val="0070C0"/>
                </a:solidFill>
                <a:latin typeface="宋体" panose="02010600030101010101" pitchFamily="2" charset="-122"/>
                <a:ea typeface="宋体" panose="02010600030101010101" pitchFamily="2" charset="-122"/>
                <a:sym typeface="+mn-ea"/>
              </a:rPr>
              <a:t>特定的接口和属性，并由一个 </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en-US" altLang="zh-CN" sz="1200" dirty="0">
                <a:solidFill>
                  <a:srgbClr val="0070C0"/>
                </a:solidFill>
                <a:latin typeface="宋体" panose="02010600030101010101" pitchFamily="2" charset="-122"/>
                <a:ea typeface="宋体" panose="02010600030101010101" pitchFamily="2" charset="-122"/>
                <a:sym typeface="+mn-ea"/>
              </a:rPr>
              <a:t> </a:t>
            </a:r>
            <a:r>
              <a:rPr lang="zh-CN" altLang="en-US" sz="1200" dirty="0">
                <a:solidFill>
                  <a:srgbClr val="0070C0"/>
                </a:solidFill>
                <a:latin typeface="宋体" panose="02010600030101010101" pitchFamily="2" charset="-122"/>
                <a:ea typeface="宋体" panose="02010600030101010101" pitchFamily="2" charset="-122"/>
                <a:sym typeface="+mn-ea"/>
              </a:rPr>
              <a:t>的视图的绑定属性，并可获得二者之间的松散耦合，所以需要在</a:t>
            </a:r>
            <a:r>
              <a:rPr lang="en-US" altLang="zh-CN" sz="1200" dirty="0" err="1">
                <a:solidFill>
                  <a:srgbClr val="0070C0"/>
                </a:solidFill>
                <a:latin typeface="宋体" panose="02010600030101010101" pitchFamily="2" charset="-122"/>
                <a:ea typeface="宋体" panose="02010600030101010101" pitchFamily="2" charset="-122"/>
                <a:sym typeface="+mn-ea"/>
              </a:rPr>
              <a:t>ViewModel</a:t>
            </a:r>
            <a:r>
              <a:rPr lang="en-US" altLang="zh-CN" sz="1200" dirty="0">
                <a:solidFill>
                  <a:srgbClr val="0070C0"/>
                </a:solidFill>
                <a:latin typeface="宋体" panose="02010600030101010101" pitchFamily="2" charset="-122"/>
                <a:ea typeface="宋体" panose="02010600030101010101" pitchFamily="2" charset="-122"/>
                <a:sym typeface="+mn-ea"/>
              </a:rPr>
              <a:t> </a:t>
            </a:r>
            <a:r>
              <a:rPr lang="zh-CN" altLang="en-US" sz="1200" dirty="0">
                <a:solidFill>
                  <a:srgbClr val="0070C0"/>
                </a:solidFill>
                <a:latin typeface="宋体" panose="02010600030101010101" pitchFamily="2" charset="-122"/>
                <a:ea typeface="宋体" panose="02010600030101010101" pitchFamily="2" charset="-122"/>
                <a:sym typeface="+mn-ea"/>
              </a:rPr>
              <a:t>直接更新视图中编写相应代码。数据绑定系统还支持提供了标准化的方式传输到视图的验证错误的输入的验证。</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200" dirty="0">
                <a:solidFill>
                  <a:srgbClr val="0070C0"/>
                </a:solidFill>
                <a:latin typeface="宋体" panose="02010600030101010101" pitchFamily="2" charset="-122"/>
                <a:ea typeface="宋体" panose="02010600030101010101" pitchFamily="2" charset="-122"/>
                <a:sym typeface="+mn-ea"/>
              </a:rPr>
              <a:t>     在视图（</a:t>
            </a:r>
            <a:r>
              <a:rPr lang="en-US" altLang="zh-CN" sz="1200" dirty="0">
                <a:solidFill>
                  <a:srgbClr val="0070C0"/>
                </a:solidFill>
                <a:latin typeface="宋体" panose="02010600030101010101" pitchFamily="2" charset="-122"/>
                <a:ea typeface="宋体" panose="02010600030101010101" pitchFamily="2" charset="-122"/>
                <a:sym typeface="+mn-ea"/>
              </a:rPr>
              <a:t>View</a:t>
            </a:r>
            <a:r>
              <a:rPr lang="zh-CN" altLang="en-US" sz="1200" dirty="0">
                <a:solidFill>
                  <a:srgbClr val="0070C0"/>
                </a:solidFill>
                <a:latin typeface="宋体" panose="02010600030101010101" pitchFamily="2" charset="-122"/>
                <a:ea typeface="宋体" panose="02010600030101010101" pitchFamily="2" charset="-122"/>
                <a:sym typeface="+mn-ea"/>
              </a:rPr>
              <a:t>）部分，通常也就是一个</a:t>
            </a:r>
            <a:r>
              <a:rPr lang="en-US" altLang="zh-CN" sz="1200" dirty="0" err="1">
                <a:solidFill>
                  <a:srgbClr val="0070C0"/>
                </a:solidFill>
                <a:latin typeface="宋体" panose="02010600030101010101" pitchFamily="2" charset="-122"/>
                <a:ea typeface="宋体" panose="02010600030101010101" pitchFamily="2" charset="-122"/>
                <a:sym typeface="+mn-ea"/>
              </a:rPr>
              <a:t>Aspx</a:t>
            </a:r>
            <a:r>
              <a:rPr lang="zh-CN" altLang="en-US" sz="1200" dirty="0">
                <a:solidFill>
                  <a:srgbClr val="0070C0"/>
                </a:solidFill>
                <a:latin typeface="宋体" panose="02010600030101010101" pitchFamily="2" charset="-122"/>
                <a:ea typeface="宋体" panose="02010600030101010101" pitchFamily="2" charset="-122"/>
                <a:sym typeface="+mn-ea"/>
              </a:rPr>
              <a:t>页面。在以前设计模式中由于没有清晰的职责划分，</a:t>
            </a:r>
            <a:r>
              <a:rPr lang="en-US" altLang="zh-CN" sz="1200" dirty="0">
                <a:solidFill>
                  <a:srgbClr val="0070C0"/>
                </a:solidFill>
                <a:latin typeface="宋体" panose="02010600030101010101" pitchFamily="2" charset="-122"/>
                <a:ea typeface="宋体" panose="02010600030101010101" pitchFamily="2" charset="-122"/>
                <a:sym typeface="+mn-ea"/>
              </a:rPr>
              <a:t>UI </a:t>
            </a:r>
            <a:r>
              <a:rPr lang="zh-CN" altLang="en-US" sz="1200" dirty="0">
                <a:solidFill>
                  <a:srgbClr val="0070C0"/>
                </a:solidFill>
                <a:latin typeface="宋体" panose="02010600030101010101" pitchFamily="2" charset="-122"/>
                <a:ea typeface="宋体" panose="02010600030101010101" pitchFamily="2" charset="-122"/>
                <a:sym typeface="+mn-ea"/>
              </a:rPr>
              <a:t>层经常成为逻辑层的全能代理，而后者实际上属于应用程序的其他层。</a:t>
            </a:r>
            <a:endParaRPr lang="en-US" altLang="zh-CN" sz="1200" dirty="0">
              <a:solidFill>
                <a:srgbClr val="0070C0"/>
              </a:solidFill>
              <a:latin typeface="宋体" panose="02010600030101010101" pitchFamily="2" charset="-122"/>
              <a:ea typeface="宋体" panose="02010600030101010101" pitchFamily="2" charset="-122"/>
              <a:sym typeface="+mn-ea"/>
            </a:endParaRP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dirty="0">
                <a:solidFill>
                  <a:srgbClr val="0070C0"/>
                </a:solidFill>
                <a:latin typeface="宋体" panose="02010600030101010101" pitchFamily="2" charset="-122"/>
                <a:ea typeface="宋体" panose="02010600030101010101" pitchFamily="2" charset="-122"/>
                <a:sym typeface="+mn-ea"/>
              </a:rPr>
              <a:t>    MVP </a:t>
            </a:r>
            <a:r>
              <a:rPr lang="zh-CN" altLang="en-US" sz="1200" dirty="0">
                <a:solidFill>
                  <a:srgbClr val="0070C0"/>
                </a:solidFill>
                <a:latin typeface="宋体" panose="02010600030101010101" pitchFamily="2" charset="-122"/>
                <a:ea typeface="宋体" panose="02010600030101010101" pitchFamily="2" charset="-122"/>
                <a:sym typeface="+mn-ea"/>
              </a:rPr>
              <a:t>里的</a:t>
            </a:r>
            <a:r>
              <a:rPr lang="en-US" altLang="zh-CN" sz="1200" dirty="0">
                <a:solidFill>
                  <a:srgbClr val="0070C0"/>
                </a:solidFill>
                <a:latin typeface="宋体" panose="02010600030101010101" pitchFamily="2" charset="-122"/>
                <a:ea typeface="宋体" panose="02010600030101010101" pitchFamily="2" charset="-122"/>
                <a:sym typeface="+mn-ea"/>
              </a:rPr>
              <a:t>M </a:t>
            </a:r>
            <a:r>
              <a:rPr lang="zh-CN" altLang="en-US" sz="1200" dirty="0">
                <a:solidFill>
                  <a:srgbClr val="0070C0"/>
                </a:solidFill>
                <a:latin typeface="宋体" panose="02010600030101010101" pitchFamily="2" charset="-122"/>
                <a:ea typeface="宋体" panose="02010600030101010101" pitchFamily="2" charset="-122"/>
                <a:sym typeface="+mn-ea"/>
              </a:rPr>
              <a:t>其实和</a:t>
            </a:r>
            <a:r>
              <a:rPr lang="en-US" altLang="zh-CN" sz="1200" dirty="0">
                <a:solidFill>
                  <a:srgbClr val="0070C0"/>
                </a:solidFill>
                <a:latin typeface="宋体" panose="02010600030101010101" pitchFamily="2" charset="-122"/>
                <a:ea typeface="宋体" panose="02010600030101010101" pitchFamily="2" charset="-122"/>
                <a:sym typeface="+mn-ea"/>
              </a:rPr>
              <a:t>MVC</a:t>
            </a:r>
            <a:r>
              <a:rPr lang="zh-CN" altLang="en-US" sz="1200" dirty="0">
                <a:solidFill>
                  <a:srgbClr val="0070C0"/>
                </a:solidFill>
                <a:latin typeface="宋体" panose="02010600030101010101" pitchFamily="2" charset="-122"/>
                <a:ea typeface="宋体" panose="02010600030101010101" pitchFamily="2" charset="-122"/>
                <a:sym typeface="+mn-ea"/>
              </a:rPr>
              <a:t>里的</a:t>
            </a:r>
            <a:r>
              <a:rPr lang="en-US" altLang="zh-CN" sz="1200" dirty="0">
                <a:solidFill>
                  <a:srgbClr val="0070C0"/>
                </a:solidFill>
                <a:latin typeface="宋体" panose="02010600030101010101" pitchFamily="2" charset="-122"/>
                <a:ea typeface="宋体" panose="02010600030101010101" pitchFamily="2" charset="-122"/>
                <a:sym typeface="+mn-ea"/>
              </a:rPr>
              <a:t>M</a:t>
            </a:r>
            <a:r>
              <a:rPr lang="zh-CN" altLang="en-US" sz="1200" dirty="0">
                <a:solidFill>
                  <a:srgbClr val="0070C0"/>
                </a:solidFill>
                <a:latin typeface="宋体" panose="02010600030101010101" pitchFamily="2" charset="-122"/>
                <a:ea typeface="宋体" panose="02010600030101010101" pitchFamily="2" charset="-122"/>
                <a:sym typeface="+mn-ea"/>
              </a:rPr>
              <a:t>是一个，都是封装了核心数据、逻辑和功能的计算关系的模型，而</a:t>
            </a:r>
            <a:r>
              <a:rPr lang="en-US" altLang="zh-CN" sz="1200" dirty="0">
                <a:solidFill>
                  <a:srgbClr val="0070C0"/>
                </a:solidFill>
                <a:latin typeface="宋体" panose="02010600030101010101" pitchFamily="2" charset="-122"/>
                <a:ea typeface="宋体" panose="02010600030101010101" pitchFamily="2" charset="-122"/>
                <a:sym typeface="+mn-ea"/>
              </a:rPr>
              <a:t>V</a:t>
            </a:r>
            <a:r>
              <a:rPr lang="zh-CN" altLang="en-US" sz="1200" dirty="0">
                <a:solidFill>
                  <a:srgbClr val="0070C0"/>
                </a:solidFill>
                <a:latin typeface="宋体" panose="02010600030101010101" pitchFamily="2" charset="-122"/>
                <a:ea typeface="宋体" panose="02010600030101010101" pitchFamily="2" charset="-122"/>
                <a:sym typeface="+mn-ea"/>
              </a:rPr>
              <a:t>是视图（窗体），</a:t>
            </a:r>
            <a:r>
              <a:rPr lang="en-US" altLang="zh-CN" sz="1200" dirty="0">
                <a:solidFill>
                  <a:srgbClr val="0070C0"/>
                </a:solidFill>
                <a:latin typeface="宋体" panose="02010600030101010101" pitchFamily="2" charset="-122"/>
                <a:ea typeface="宋体" panose="02010600030101010101" pitchFamily="2" charset="-122"/>
                <a:sym typeface="+mn-ea"/>
              </a:rPr>
              <a:t>P</a:t>
            </a:r>
            <a:r>
              <a:rPr lang="zh-CN" altLang="en-US" sz="1200" dirty="0">
                <a:solidFill>
                  <a:srgbClr val="0070C0"/>
                </a:solidFill>
                <a:latin typeface="宋体" panose="02010600030101010101" pitchFamily="2" charset="-122"/>
                <a:ea typeface="宋体" panose="02010600030101010101" pitchFamily="2" charset="-122"/>
                <a:sym typeface="+mn-ea"/>
              </a:rPr>
              <a:t>就是封装了窗体中的所有操作、响应用户的输入输出、事件等，与</a:t>
            </a:r>
            <a:r>
              <a:rPr lang="en-US" altLang="zh-CN" sz="1200" dirty="0">
                <a:solidFill>
                  <a:srgbClr val="0070C0"/>
                </a:solidFill>
                <a:latin typeface="宋体" panose="02010600030101010101" pitchFamily="2" charset="-122"/>
                <a:ea typeface="宋体" panose="02010600030101010101" pitchFamily="2" charset="-122"/>
                <a:sym typeface="+mn-ea"/>
              </a:rPr>
              <a:t>MVC</a:t>
            </a:r>
            <a:r>
              <a:rPr lang="zh-CN" altLang="en-US" sz="1200" dirty="0">
                <a:solidFill>
                  <a:srgbClr val="0070C0"/>
                </a:solidFill>
                <a:latin typeface="宋体" panose="02010600030101010101" pitchFamily="2" charset="-122"/>
                <a:ea typeface="宋体" panose="02010600030101010101" pitchFamily="2" charset="-122"/>
                <a:sym typeface="+mn-ea"/>
              </a:rPr>
              <a:t>里的</a:t>
            </a:r>
            <a:r>
              <a:rPr lang="en-US" altLang="zh-CN" sz="1200" dirty="0">
                <a:solidFill>
                  <a:srgbClr val="0070C0"/>
                </a:solidFill>
                <a:latin typeface="宋体" panose="02010600030101010101" pitchFamily="2" charset="-122"/>
                <a:ea typeface="宋体" panose="02010600030101010101" pitchFamily="2" charset="-122"/>
                <a:sym typeface="+mn-ea"/>
              </a:rPr>
              <a:t>C</a:t>
            </a:r>
            <a:r>
              <a:rPr lang="zh-CN" altLang="en-US" sz="1200" dirty="0">
                <a:solidFill>
                  <a:srgbClr val="0070C0"/>
                </a:solidFill>
                <a:latin typeface="宋体" panose="02010600030101010101" pitchFamily="2" charset="-122"/>
                <a:ea typeface="宋体" panose="02010600030101010101" pitchFamily="2" charset="-122"/>
                <a:sym typeface="+mn-ea"/>
              </a:rPr>
              <a:t>差不多，区别是</a:t>
            </a:r>
            <a:r>
              <a:rPr lang="en-US" altLang="zh-CN" sz="1200" dirty="0">
                <a:solidFill>
                  <a:srgbClr val="0070C0"/>
                </a:solidFill>
                <a:latin typeface="宋体" panose="02010600030101010101" pitchFamily="2" charset="-122"/>
                <a:ea typeface="宋体" panose="02010600030101010101" pitchFamily="2" charset="-122"/>
                <a:sym typeface="+mn-ea"/>
              </a:rPr>
              <a:t>MVC</a:t>
            </a:r>
            <a:r>
              <a:rPr lang="zh-CN" altLang="en-US" sz="1200" dirty="0">
                <a:solidFill>
                  <a:srgbClr val="0070C0"/>
                </a:solidFill>
                <a:latin typeface="宋体" panose="02010600030101010101" pitchFamily="2" charset="-122"/>
                <a:ea typeface="宋体" panose="02010600030101010101" pitchFamily="2" charset="-122"/>
                <a:sym typeface="+mn-ea"/>
              </a:rPr>
              <a:t>是系统级架构的，而</a:t>
            </a:r>
            <a:r>
              <a:rPr lang="en-US" altLang="zh-CN" sz="1200" dirty="0">
                <a:solidFill>
                  <a:srgbClr val="0070C0"/>
                </a:solidFill>
                <a:latin typeface="宋体" panose="02010600030101010101" pitchFamily="2" charset="-122"/>
                <a:ea typeface="宋体" panose="02010600030101010101" pitchFamily="2" charset="-122"/>
                <a:sym typeface="+mn-ea"/>
              </a:rPr>
              <a:t>MVP</a:t>
            </a:r>
            <a:r>
              <a:rPr lang="zh-CN" altLang="en-US" sz="1200" dirty="0">
                <a:solidFill>
                  <a:srgbClr val="0070C0"/>
                </a:solidFill>
                <a:latin typeface="宋体" panose="02010600030101010101" pitchFamily="2" charset="-122"/>
                <a:ea typeface="宋体" panose="02010600030101010101" pitchFamily="2" charset="-122"/>
                <a:sym typeface="+mn-ea"/>
              </a:rPr>
              <a:t>是用在某个特定页面上的，也就是说</a:t>
            </a:r>
            <a:r>
              <a:rPr lang="en-US" altLang="zh-CN" sz="1200" dirty="0">
                <a:solidFill>
                  <a:srgbClr val="0070C0"/>
                </a:solidFill>
                <a:latin typeface="宋体" panose="02010600030101010101" pitchFamily="2" charset="-122"/>
                <a:ea typeface="宋体" panose="02010600030101010101" pitchFamily="2" charset="-122"/>
                <a:sym typeface="+mn-ea"/>
              </a:rPr>
              <a:t>MVP</a:t>
            </a:r>
            <a:r>
              <a:rPr lang="zh-CN" altLang="en-US" sz="1200" dirty="0">
                <a:solidFill>
                  <a:srgbClr val="0070C0"/>
                </a:solidFill>
                <a:latin typeface="宋体" panose="02010600030101010101" pitchFamily="2" charset="-122"/>
                <a:ea typeface="宋体" panose="02010600030101010101" pitchFamily="2" charset="-122"/>
                <a:sym typeface="+mn-ea"/>
              </a:rPr>
              <a:t>的灵活性要远远大于</a:t>
            </a:r>
            <a:r>
              <a:rPr lang="en-US" altLang="zh-CN" sz="1200" dirty="0">
                <a:solidFill>
                  <a:srgbClr val="0070C0"/>
                </a:solidFill>
                <a:latin typeface="宋体" panose="02010600030101010101" pitchFamily="2" charset="-122"/>
                <a:ea typeface="宋体" panose="02010600030101010101" pitchFamily="2" charset="-122"/>
                <a:sym typeface="+mn-ea"/>
              </a:rPr>
              <a:t>MVC</a:t>
            </a:r>
            <a:r>
              <a:rPr lang="zh-CN" altLang="en-US" sz="1200" dirty="0">
                <a:solidFill>
                  <a:srgbClr val="0070C0"/>
                </a:solidFill>
                <a:latin typeface="宋体" panose="02010600030101010101" pitchFamily="2" charset="-122"/>
                <a:ea typeface="宋体" panose="02010600030101010101" pitchFamily="2" charset="-122"/>
                <a:sym typeface="+mn-ea"/>
              </a:rPr>
              <a:t>，实现起来也极为简单。</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200" dirty="0">
                <a:solidFill>
                  <a:srgbClr val="0070C0"/>
                </a:solidFill>
                <a:latin typeface="宋体" panose="02010600030101010101" pitchFamily="2" charset="-122"/>
                <a:ea typeface="宋体" panose="02010600030101010101" pitchFamily="2" charset="-122"/>
                <a:sym typeface="+mn-ea"/>
              </a:rPr>
              <a:t>我们再从</a:t>
            </a:r>
            <a:r>
              <a:rPr lang="en-US" altLang="zh-CN" sz="1200" dirty="0" err="1">
                <a:solidFill>
                  <a:srgbClr val="0070C0"/>
                </a:solidFill>
                <a:latin typeface="宋体" panose="02010600030101010101" pitchFamily="2" charset="-122"/>
                <a:ea typeface="宋体" panose="02010600030101010101" pitchFamily="2" charset="-122"/>
                <a:sym typeface="+mn-ea"/>
              </a:rPr>
              <a:t>IView</a:t>
            </a:r>
            <a:r>
              <a:rPr lang="zh-CN" altLang="en-US" sz="1200" dirty="0">
                <a:solidFill>
                  <a:srgbClr val="0070C0"/>
                </a:solidFill>
                <a:latin typeface="宋体" panose="02010600030101010101" pitchFamily="2" charset="-122"/>
                <a:ea typeface="宋体" panose="02010600030101010101" pitchFamily="2" charset="-122"/>
                <a:sym typeface="+mn-ea"/>
              </a:rPr>
              <a:t>这个</a:t>
            </a:r>
            <a:r>
              <a:rPr lang="en-US" altLang="zh-CN" sz="1200" dirty="0">
                <a:solidFill>
                  <a:srgbClr val="0070C0"/>
                </a:solidFill>
                <a:latin typeface="宋体" panose="02010600030101010101" pitchFamily="2" charset="-122"/>
                <a:ea typeface="宋体" panose="02010600030101010101" pitchFamily="2" charset="-122"/>
                <a:sym typeface="+mn-ea"/>
              </a:rPr>
              <a:t>interface</a:t>
            </a:r>
            <a:r>
              <a:rPr lang="zh-CN" altLang="en-US" sz="1200" dirty="0">
                <a:solidFill>
                  <a:srgbClr val="0070C0"/>
                </a:solidFill>
                <a:latin typeface="宋体" panose="02010600030101010101" pitchFamily="2" charset="-122"/>
                <a:ea typeface="宋体" panose="02010600030101010101" pitchFamily="2" charset="-122"/>
                <a:sym typeface="+mn-ea"/>
              </a:rPr>
              <a:t>层来解析，它可以帮助我们把各类</a:t>
            </a:r>
            <a:r>
              <a:rPr lang="en-US" altLang="zh-CN" sz="1200" dirty="0">
                <a:solidFill>
                  <a:srgbClr val="0070C0"/>
                </a:solidFill>
                <a:latin typeface="宋体" panose="02010600030101010101" pitchFamily="2" charset="-122"/>
                <a:ea typeface="宋体" panose="02010600030101010101" pitchFamily="2" charset="-122"/>
                <a:sym typeface="+mn-ea"/>
              </a:rPr>
              <a:t>UI</a:t>
            </a:r>
            <a:r>
              <a:rPr lang="zh-CN" altLang="en-US" sz="1200" dirty="0">
                <a:solidFill>
                  <a:srgbClr val="0070C0"/>
                </a:solidFill>
                <a:latin typeface="宋体" panose="02010600030101010101" pitchFamily="2" charset="-122"/>
                <a:ea typeface="宋体" panose="02010600030101010101" pitchFamily="2" charset="-122"/>
                <a:sym typeface="+mn-ea"/>
              </a:rPr>
              <a:t>与逻辑层解耦，同时可以从</a:t>
            </a:r>
            <a:r>
              <a:rPr lang="en-US" altLang="zh-CN" sz="1200" dirty="0">
                <a:solidFill>
                  <a:srgbClr val="0070C0"/>
                </a:solidFill>
                <a:latin typeface="宋体" panose="02010600030101010101" pitchFamily="2" charset="-122"/>
                <a:ea typeface="宋体" panose="02010600030101010101" pitchFamily="2" charset="-122"/>
                <a:sym typeface="+mn-ea"/>
              </a:rPr>
              <a:t>UI</a:t>
            </a:r>
            <a:r>
              <a:rPr lang="zh-CN" altLang="en-US" sz="1200" dirty="0">
                <a:solidFill>
                  <a:srgbClr val="0070C0"/>
                </a:solidFill>
                <a:latin typeface="宋体" panose="02010600030101010101" pitchFamily="2" charset="-122"/>
                <a:ea typeface="宋体" panose="02010600030101010101" pitchFamily="2" charset="-122"/>
                <a:sym typeface="+mn-ea"/>
              </a:rPr>
              <a:t>层进入自动化测试（</a:t>
            </a:r>
            <a:r>
              <a:rPr lang="en-US" altLang="zh-CN" sz="1200" dirty="0">
                <a:solidFill>
                  <a:srgbClr val="0070C0"/>
                </a:solidFill>
                <a:latin typeface="宋体" panose="02010600030101010101" pitchFamily="2" charset="-122"/>
                <a:ea typeface="宋体" panose="02010600030101010101" pitchFamily="2" charset="-122"/>
                <a:sym typeface="+mn-ea"/>
              </a:rPr>
              <a:t>Unit/Automatic Test</a:t>
            </a:r>
            <a:r>
              <a:rPr lang="zh-CN" altLang="en-US" sz="1200" dirty="0">
                <a:solidFill>
                  <a:srgbClr val="0070C0"/>
                </a:solidFill>
                <a:latin typeface="宋体" panose="02010600030101010101" pitchFamily="2" charset="-122"/>
                <a:ea typeface="宋体" panose="02010600030101010101" pitchFamily="2" charset="-122"/>
                <a:sym typeface="+mn-ea"/>
              </a:rPr>
              <a:t>）并提供了入口，在以前可以由</a:t>
            </a:r>
            <a:r>
              <a:rPr lang="en-US" altLang="zh-CN" sz="1200" dirty="0" err="1">
                <a:solidFill>
                  <a:srgbClr val="0070C0"/>
                </a:solidFill>
                <a:latin typeface="宋体" panose="02010600030101010101" pitchFamily="2" charset="-122"/>
                <a:ea typeface="宋体" panose="02010600030101010101" pitchFamily="2" charset="-122"/>
                <a:sym typeface="+mn-ea"/>
              </a:rPr>
              <a:t>WinForm</a:t>
            </a:r>
            <a:r>
              <a:rPr lang="en-US" altLang="zh-CN" sz="1200" dirty="0">
                <a:solidFill>
                  <a:srgbClr val="0070C0"/>
                </a:solidFill>
                <a:latin typeface="宋体" panose="02010600030101010101" pitchFamily="2" charset="-122"/>
                <a:ea typeface="宋体" panose="02010600030101010101" pitchFamily="2" charset="-122"/>
                <a:sym typeface="+mn-ea"/>
              </a:rPr>
              <a:t>/Web Form/MFC</a:t>
            </a:r>
            <a:r>
              <a:rPr lang="zh-CN" altLang="en-US" sz="1200" dirty="0">
                <a:solidFill>
                  <a:srgbClr val="0070C0"/>
                </a:solidFill>
                <a:latin typeface="宋体" panose="02010600030101010101" pitchFamily="2" charset="-122"/>
                <a:ea typeface="宋体" panose="02010600030101010101" pitchFamily="2" charset="-122"/>
                <a:sym typeface="+mn-ea"/>
              </a:rPr>
              <a:t>等编写的</a:t>
            </a:r>
            <a:r>
              <a:rPr lang="en-US" altLang="zh-CN" sz="1200" dirty="0">
                <a:solidFill>
                  <a:srgbClr val="0070C0"/>
                </a:solidFill>
                <a:latin typeface="宋体" panose="02010600030101010101" pitchFamily="2" charset="-122"/>
                <a:ea typeface="宋体" panose="02010600030101010101" pitchFamily="2" charset="-122"/>
                <a:sym typeface="+mn-ea"/>
              </a:rPr>
              <a:t>UI</a:t>
            </a:r>
            <a:r>
              <a:rPr lang="zh-CN" altLang="en-US" sz="1200" dirty="0">
                <a:solidFill>
                  <a:srgbClr val="0070C0"/>
                </a:solidFill>
                <a:latin typeface="宋体" panose="02010600030101010101" pitchFamily="2" charset="-122"/>
                <a:ea typeface="宋体" panose="02010600030101010101" pitchFamily="2" charset="-122"/>
                <a:sym typeface="+mn-ea"/>
              </a:rPr>
              <a:t>是通过事件</a:t>
            </a:r>
            <a:r>
              <a:rPr lang="en-US" altLang="zh-CN" sz="1200" dirty="0">
                <a:solidFill>
                  <a:srgbClr val="0070C0"/>
                </a:solidFill>
                <a:latin typeface="宋体" panose="02010600030101010101" pitchFamily="2" charset="-122"/>
                <a:ea typeface="宋体" panose="02010600030101010101" pitchFamily="2" charset="-122"/>
                <a:sym typeface="+mn-ea"/>
              </a:rPr>
              <a:t>Windows</a:t>
            </a:r>
            <a:r>
              <a:rPr lang="zh-CN" altLang="en-US" sz="1200" dirty="0">
                <a:solidFill>
                  <a:srgbClr val="0070C0"/>
                </a:solidFill>
                <a:latin typeface="宋体" panose="02010600030101010101" pitchFamily="2" charset="-122"/>
                <a:ea typeface="宋体" panose="02010600030101010101" pitchFamily="2" charset="-122"/>
                <a:sym typeface="+mn-ea"/>
              </a:rPr>
              <a:t>消息与</a:t>
            </a:r>
            <a:r>
              <a:rPr lang="en-US" altLang="zh-CN" sz="1200" dirty="0" err="1">
                <a:solidFill>
                  <a:srgbClr val="0070C0"/>
                </a:solidFill>
                <a:latin typeface="宋体" panose="02010600030101010101" pitchFamily="2" charset="-122"/>
                <a:ea typeface="宋体" panose="02010600030101010101" pitchFamily="2" charset="-122"/>
                <a:sym typeface="+mn-ea"/>
              </a:rPr>
              <a:t>IView</a:t>
            </a:r>
            <a:r>
              <a:rPr lang="zh-CN" altLang="en-US" sz="1200" dirty="0">
                <a:solidFill>
                  <a:srgbClr val="0070C0"/>
                </a:solidFill>
                <a:latin typeface="宋体" panose="02010600030101010101" pitchFamily="2" charset="-122"/>
                <a:ea typeface="宋体" panose="02010600030101010101" pitchFamily="2" charset="-122"/>
                <a:sym typeface="+mn-ea"/>
              </a:rPr>
              <a:t>层沟通的。</a:t>
            </a:r>
            <a:r>
              <a:rPr lang="en-US" altLang="zh-CN" sz="1200" dirty="0">
                <a:solidFill>
                  <a:srgbClr val="0070C0"/>
                </a:solidFill>
                <a:latin typeface="宋体" panose="02010600030101010101" pitchFamily="2" charset="-122"/>
                <a:ea typeface="宋体" panose="02010600030101010101" pitchFamily="2" charset="-122"/>
                <a:sym typeface="+mn-ea"/>
              </a:rPr>
              <a:t>WPF</a:t>
            </a:r>
            <a:r>
              <a:rPr lang="zh-CN" altLang="en-US" sz="1200" dirty="0">
                <a:solidFill>
                  <a:srgbClr val="0070C0"/>
                </a:solidFill>
                <a:latin typeface="宋体" panose="02010600030101010101" pitchFamily="2" charset="-122"/>
                <a:ea typeface="宋体" panose="02010600030101010101" pitchFamily="2" charset="-122"/>
                <a:sym typeface="+mn-ea"/>
              </a:rPr>
              <a:t>与</a:t>
            </a:r>
            <a:r>
              <a:rPr lang="en-US" altLang="zh-CN" sz="1200" dirty="0" err="1">
                <a:solidFill>
                  <a:srgbClr val="0070C0"/>
                </a:solidFill>
                <a:latin typeface="宋体" panose="02010600030101010101" pitchFamily="2" charset="-122"/>
                <a:ea typeface="宋体" panose="02010600030101010101" pitchFamily="2" charset="-122"/>
                <a:sym typeface="+mn-ea"/>
              </a:rPr>
              <a:t>IView</a:t>
            </a:r>
            <a:r>
              <a:rPr lang="zh-CN" altLang="en-US" sz="1200" dirty="0">
                <a:solidFill>
                  <a:srgbClr val="0070C0"/>
                </a:solidFill>
                <a:latin typeface="宋体" panose="02010600030101010101" pitchFamily="2" charset="-122"/>
                <a:ea typeface="宋体" panose="02010600030101010101" pitchFamily="2" charset="-122"/>
                <a:sym typeface="+mn-ea"/>
              </a:rPr>
              <a:t>层的沟通，最佳的手段是使用</a:t>
            </a:r>
            <a:r>
              <a:rPr lang="en-US" altLang="zh-CN" sz="1200" dirty="0">
                <a:solidFill>
                  <a:srgbClr val="0070C0"/>
                </a:solidFill>
                <a:latin typeface="宋体" panose="02010600030101010101" pitchFamily="2" charset="-122"/>
                <a:ea typeface="宋体" panose="02010600030101010101" pitchFamily="2" charset="-122"/>
                <a:sym typeface="+mn-ea"/>
              </a:rPr>
              <a:t>Binding</a:t>
            </a:r>
            <a:r>
              <a:rPr lang="zh-CN" altLang="en-US" sz="1200" dirty="0">
                <a:solidFill>
                  <a:srgbClr val="0070C0"/>
                </a:solidFill>
                <a:latin typeface="宋体" panose="02010600030101010101" pitchFamily="2" charset="-122"/>
                <a:ea typeface="宋体" panose="02010600030101010101" pitchFamily="2" charset="-122"/>
                <a:sym typeface="+mn-ea"/>
              </a:rPr>
              <a:t>，当然，也可以使用事件；</a:t>
            </a:r>
            <a:r>
              <a:rPr lang="en-US" altLang="zh-CN" sz="1200" dirty="0">
                <a:solidFill>
                  <a:srgbClr val="0070C0"/>
                </a:solidFill>
                <a:latin typeface="宋体" panose="02010600030101010101" pitchFamily="2" charset="-122"/>
                <a:ea typeface="宋体" panose="02010600030101010101" pitchFamily="2" charset="-122"/>
                <a:sym typeface="+mn-ea"/>
              </a:rPr>
              <a:t>Presenter</a:t>
            </a:r>
            <a:r>
              <a:rPr lang="zh-CN" altLang="en-US" sz="1200" dirty="0">
                <a:solidFill>
                  <a:srgbClr val="0070C0"/>
                </a:solidFill>
                <a:latin typeface="宋体" panose="02010600030101010101" pitchFamily="2" charset="-122"/>
                <a:ea typeface="宋体" panose="02010600030101010101" pitchFamily="2" charset="-122"/>
                <a:sym typeface="+mn-ea"/>
              </a:rPr>
              <a:t>层要实现</a:t>
            </a:r>
            <a:r>
              <a:rPr lang="en-US" altLang="zh-CN" sz="1200" dirty="0" err="1">
                <a:solidFill>
                  <a:srgbClr val="0070C0"/>
                </a:solidFill>
                <a:latin typeface="宋体" panose="02010600030101010101" pitchFamily="2" charset="-122"/>
                <a:ea typeface="宋体" panose="02010600030101010101" pitchFamily="2" charset="-122"/>
                <a:sym typeface="+mn-ea"/>
              </a:rPr>
              <a:t>IView</a:t>
            </a:r>
            <a:r>
              <a:rPr lang="zh-CN" altLang="en-US" sz="1200" dirty="0">
                <a:solidFill>
                  <a:srgbClr val="0070C0"/>
                </a:solidFill>
                <a:latin typeface="宋体" panose="02010600030101010101" pitchFamily="2" charset="-122"/>
                <a:ea typeface="宋体" panose="02010600030101010101" pitchFamily="2" charset="-122"/>
                <a:sym typeface="+mn-ea"/>
              </a:rPr>
              <a:t>，多态机制可以保证运行时</a:t>
            </a:r>
            <a:r>
              <a:rPr lang="en-US" altLang="zh-CN" sz="1200" dirty="0">
                <a:solidFill>
                  <a:srgbClr val="0070C0"/>
                </a:solidFill>
                <a:latin typeface="宋体" panose="02010600030101010101" pitchFamily="2" charset="-122"/>
                <a:ea typeface="宋体" panose="02010600030101010101" pitchFamily="2" charset="-122"/>
                <a:sym typeface="+mn-ea"/>
              </a:rPr>
              <a:t>UI</a:t>
            </a:r>
            <a:r>
              <a:rPr lang="zh-CN" altLang="en-US" sz="1200" dirty="0">
                <a:solidFill>
                  <a:srgbClr val="0070C0"/>
                </a:solidFill>
                <a:latin typeface="宋体" panose="02010600030101010101" pitchFamily="2" charset="-122"/>
                <a:ea typeface="宋体" panose="02010600030101010101" pitchFamily="2" charset="-122"/>
                <a:sym typeface="+mn-ea"/>
              </a:rPr>
              <a:t>层显示恰当的数据。比如</a:t>
            </a:r>
            <a:r>
              <a:rPr lang="en-US" altLang="zh-CN" sz="1200" dirty="0">
                <a:solidFill>
                  <a:srgbClr val="0070C0"/>
                </a:solidFill>
                <a:latin typeface="宋体" panose="02010600030101010101" pitchFamily="2" charset="-122"/>
                <a:ea typeface="宋体" panose="02010600030101010101" pitchFamily="2" charset="-122"/>
                <a:sym typeface="+mn-ea"/>
              </a:rPr>
              <a:t>Binding</a:t>
            </a:r>
            <a:r>
              <a:rPr lang="zh-CN" altLang="en-US" sz="1200" dirty="0">
                <a:solidFill>
                  <a:srgbClr val="0070C0"/>
                </a:solidFill>
                <a:latin typeface="宋体" panose="02010600030101010101" pitchFamily="2" charset="-122"/>
                <a:ea typeface="宋体" panose="02010600030101010101" pitchFamily="2" charset="-122"/>
                <a:sym typeface="+mn-ea"/>
              </a:rPr>
              <a:t>，在程序中，你可能看到</a:t>
            </a:r>
            <a:r>
              <a:rPr lang="en-US" altLang="zh-CN" sz="1200" dirty="0">
                <a:solidFill>
                  <a:srgbClr val="0070C0"/>
                </a:solidFill>
                <a:latin typeface="宋体" panose="02010600030101010101" pitchFamily="2" charset="-122"/>
                <a:ea typeface="宋体" panose="02010600030101010101" pitchFamily="2" charset="-122"/>
                <a:sym typeface="+mn-ea"/>
              </a:rPr>
              <a:t>Binding</a:t>
            </a:r>
            <a:r>
              <a:rPr lang="zh-CN" altLang="en-US" sz="1200" dirty="0">
                <a:solidFill>
                  <a:srgbClr val="0070C0"/>
                </a:solidFill>
                <a:latin typeface="宋体" panose="02010600030101010101" pitchFamily="2" charset="-122"/>
                <a:ea typeface="宋体" panose="02010600030101010101" pitchFamily="2" charset="-122"/>
                <a:sym typeface="+mn-ea"/>
              </a:rPr>
              <a:t>的</a:t>
            </a:r>
            <a:r>
              <a:rPr lang="en-US" altLang="zh-CN" sz="1200" dirty="0">
                <a:solidFill>
                  <a:srgbClr val="0070C0"/>
                </a:solidFill>
                <a:latin typeface="宋体" panose="02010600030101010101" pitchFamily="2" charset="-122"/>
                <a:ea typeface="宋体" panose="02010600030101010101" pitchFamily="2" charset="-122"/>
                <a:sym typeface="+mn-ea"/>
              </a:rPr>
              <a:t>Source</a:t>
            </a:r>
            <a:r>
              <a:rPr lang="zh-CN" altLang="en-US" sz="1200" dirty="0">
                <a:solidFill>
                  <a:srgbClr val="0070C0"/>
                </a:solidFill>
                <a:latin typeface="宋体" panose="02010600030101010101" pitchFamily="2" charset="-122"/>
                <a:ea typeface="宋体" panose="02010600030101010101" pitchFamily="2" charset="-122"/>
                <a:sym typeface="+mn-ea"/>
              </a:rPr>
              <a:t>是某个</a:t>
            </a:r>
            <a:r>
              <a:rPr lang="en-US" altLang="zh-CN" sz="1200" dirty="0">
                <a:solidFill>
                  <a:srgbClr val="0070C0"/>
                </a:solidFill>
                <a:latin typeface="宋体" panose="02010600030101010101" pitchFamily="2" charset="-122"/>
                <a:ea typeface="宋体" panose="02010600030101010101" pitchFamily="2" charset="-122"/>
                <a:sym typeface="+mn-ea"/>
              </a:rPr>
              <a:t>interface</a:t>
            </a:r>
            <a:r>
              <a:rPr lang="zh-CN" altLang="en-US" sz="1200" dirty="0">
                <a:solidFill>
                  <a:srgbClr val="0070C0"/>
                </a:solidFill>
                <a:latin typeface="宋体" panose="02010600030101010101" pitchFamily="2" charset="-122"/>
                <a:ea typeface="宋体" panose="02010600030101010101" pitchFamily="2" charset="-122"/>
                <a:sym typeface="+mn-ea"/>
              </a:rPr>
              <a:t>类型的变量，实际上，这个</a:t>
            </a:r>
            <a:r>
              <a:rPr lang="en-US" altLang="zh-CN" sz="1200" dirty="0">
                <a:solidFill>
                  <a:srgbClr val="0070C0"/>
                </a:solidFill>
                <a:latin typeface="宋体" panose="02010600030101010101" pitchFamily="2" charset="-122"/>
                <a:ea typeface="宋体" panose="02010600030101010101" pitchFamily="2" charset="-122"/>
                <a:sym typeface="+mn-ea"/>
              </a:rPr>
              <a:t>interface</a:t>
            </a:r>
            <a:r>
              <a:rPr lang="zh-CN" altLang="en-US" sz="1200" dirty="0">
                <a:solidFill>
                  <a:srgbClr val="0070C0"/>
                </a:solidFill>
                <a:latin typeface="宋体" panose="02010600030101010101" pitchFamily="2" charset="-122"/>
                <a:ea typeface="宋体" panose="02010600030101010101" pitchFamily="2" charset="-122"/>
                <a:sym typeface="+mn-ea"/>
              </a:rPr>
              <a:t>变量引用着的对象才是真正的数据源。</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dirty="0">
                <a:solidFill>
                  <a:srgbClr val="0070C0"/>
                </a:solidFill>
                <a:latin typeface="宋体" panose="02010600030101010101" pitchFamily="2" charset="-122"/>
                <a:ea typeface="宋体" panose="02010600030101010101" pitchFamily="2" charset="-122"/>
                <a:sym typeface="+mn-ea"/>
              </a:rPr>
              <a:t>MVC</a:t>
            </a:r>
            <a:r>
              <a:rPr lang="zh-CN" altLang="en-US" sz="1200" dirty="0">
                <a:solidFill>
                  <a:srgbClr val="0070C0"/>
                </a:solidFill>
                <a:latin typeface="宋体" panose="02010600030101010101" pitchFamily="2" charset="-122"/>
                <a:ea typeface="宋体" panose="02010600030101010101" pitchFamily="2" charset="-122"/>
                <a:sym typeface="+mn-ea"/>
              </a:rPr>
              <a:t>模式大家都已经非常熟悉了，在这里我就不赘述，这些模式也是依次进化而形成</a:t>
            </a:r>
            <a:r>
              <a:rPr lang="en-US" altLang="zh-CN" sz="1200" dirty="0">
                <a:solidFill>
                  <a:srgbClr val="0070C0"/>
                </a:solidFill>
                <a:latin typeface="宋体" panose="02010600030101010101" pitchFamily="2" charset="-122"/>
                <a:ea typeface="宋体" panose="02010600030101010101" pitchFamily="2" charset="-122"/>
                <a:sym typeface="+mn-ea"/>
              </a:rPr>
              <a:t>MVC—&gt;MVP—&gt;MVVM</a:t>
            </a:r>
            <a:r>
              <a:rPr lang="zh-CN" altLang="en-US" sz="1200" dirty="0">
                <a:solidFill>
                  <a:srgbClr val="0070C0"/>
                </a:solidFill>
                <a:latin typeface="宋体" panose="02010600030101010101" pitchFamily="2" charset="-122"/>
                <a:ea typeface="宋体" panose="02010600030101010101" pitchFamily="2" charset="-122"/>
                <a:sym typeface="+mn-ea"/>
              </a:rPr>
              <a:t>。有一句话说的好：当物体受到接力的时候，凡是有界面的地方就是最容易被撕下来的地方。因此，</a:t>
            </a:r>
            <a:r>
              <a:rPr lang="en-US" altLang="zh-CN" sz="1200" dirty="0" err="1">
                <a:solidFill>
                  <a:srgbClr val="0070C0"/>
                </a:solidFill>
                <a:latin typeface="宋体" panose="02010600030101010101" pitchFamily="2" charset="-122"/>
                <a:ea typeface="宋体" panose="02010600030101010101" pitchFamily="2" charset="-122"/>
                <a:sym typeface="+mn-ea"/>
              </a:rPr>
              <a:t>IView</a:t>
            </a:r>
            <a:r>
              <a:rPr lang="zh-CN" altLang="en-US" sz="1200" dirty="0">
                <a:solidFill>
                  <a:srgbClr val="0070C0"/>
                </a:solidFill>
                <a:latin typeface="宋体" panose="02010600030101010101" pitchFamily="2" charset="-122"/>
                <a:ea typeface="宋体" panose="02010600030101010101" pitchFamily="2" charset="-122"/>
                <a:sym typeface="+mn-ea"/>
              </a:rPr>
              <a:t>作为公共视图接口约束（契约）的一层意思；</a:t>
            </a:r>
            <a:r>
              <a:rPr lang="en-US" altLang="zh-CN" sz="1200" dirty="0">
                <a:solidFill>
                  <a:srgbClr val="0070C0"/>
                </a:solidFill>
                <a:latin typeface="宋体" panose="02010600030101010101" pitchFamily="2" charset="-122"/>
                <a:ea typeface="宋体" panose="02010600030101010101" pitchFamily="2" charset="-122"/>
                <a:sym typeface="+mn-ea"/>
              </a:rPr>
              <a:t>View</a:t>
            </a:r>
            <a:r>
              <a:rPr lang="zh-CN" altLang="en-US" sz="1200" dirty="0">
                <a:solidFill>
                  <a:srgbClr val="0070C0"/>
                </a:solidFill>
                <a:latin typeface="宋体" panose="02010600030101010101" pitchFamily="2" charset="-122"/>
                <a:ea typeface="宋体" panose="02010600030101010101" pitchFamily="2" charset="-122"/>
                <a:sym typeface="+mn-ea"/>
              </a:rPr>
              <a:t>则能传达解耦的一层意思。</a:t>
            </a:r>
            <a:r>
              <a:rPr lang="en-US" altLang="zh-CN" sz="1200" dirty="0">
                <a:solidFill>
                  <a:srgbClr val="0070C0"/>
                </a:solidFill>
                <a:latin typeface="宋体" panose="02010600030101010101" pitchFamily="2" charset="-122"/>
                <a:ea typeface="宋体" panose="02010600030101010101" pitchFamily="2" charset="-122"/>
                <a:sym typeface="+mn-ea"/>
              </a:rPr>
              <a:t>  </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dirty="0">
                <a:solidFill>
                  <a:srgbClr val="0070C0"/>
                </a:solidFill>
                <a:latin typeface="宋体" panose="02010600030101010101" pitchFamily="2" charset="-122"/>
                <a:ea typeface="宋体" panose="02010600030101010101" pitchFamily="2" charset="-122"/>
                <a:sym typeface="+mn-ea"/>
              </a:rPr>
              <a:t> 3.</a:t>
            </a:r>
            <a:r>
              <a:rPr lang="zh-CN" altLang="en-US" sz="1200" dirty="0">
                <a:solidFill>
                  <a:srgbClr val="0070C0"/>
                </a:solidFill>
                <a:latin typeface="宋体" panose="02010600030101010101" pitchFamily="2" charset="-122"/>
                <a:ea typeface="宋体" panose="02010600030101010101" pitchFamily="2" charset="-122"/>
                <a:sym typeface="+mn-ea"/>
              </a:rPr>
              <a:t>优点</a:t>
            </a:r>
            <a:r>
              <a:rPr lang="en-US" altLang="zh-CN" sz="1200" dirty="0">
                <a:solidFill>
                  <a:srgbClr val="0070C0"/>
                </a:solidFill>
                <a:latin typeface="宋体" panose="02010600030101010101" pitchFamily="2" charset="-122"/>
                <a:ea typeface="宋体" panose="02010600030101010101" pitchFamily="2" charset="-122"/>
                <a:sym typeface="+mn-ea"/>
              </a:rPr>
              <a:t>:1</a:t>
            </a:r>
            <a:r>
              <a:rPr lang="zh-CN" altLang="en-US" sz="1200" dirty="0">
                <a:solidFill>
                  <a:srgbClr val="0070C0"/>
                </a:solidFill>
                <a:latin typeface="宋体" panose="02010600030101010101" pitchFamily="2" charset="-122"/>
                <a:ea typeface="宋体" panose="02010600030101010101" pitchFamily="2" charset="-122"/>
                <a:sym typeface="+mn-ea"/>
              </a:rPr>
              <a:t>、模型与视图完全分离，我们可以修改视图而不影响模型</a:t>
            </a:r>
            <a:r>
              <a:rPr lang="en-US" altLang="zh-CN" sz="1200" dirty="0">
                <a:solidFill>
                  <a:srgbClr val="0070C0"/>
                </a:solidFill>
                <a:latin typeface="宋体" panose="02010600030101010101" pitchFamily="2" charset="-122"/>
                <a:ea typeface="宋体" panose="02010600030101010101" pitchFamily="2" charset="-122"/>
                <a:sym typeface="+mn-ea"/>
              </a:rPr>
              <a:t>;2</a:t>
            </a:r>
            <a:r>
              <a:rPr lang="zh-CN" altLang="en-US" sz="1200" dirty="0">
                <a:solidFill>
                  <a:srgbClr val="0070C0"/>
                </a:solidFill>
                <a:latin typeface="宋体" panose="02010600030101010101" pitchFamily="2" charset="-122"/>
                <a:ea typeface="宋体" panose="02010600030101010101" pitchFamily="2" charset="-122"/>
                <a:sym typeface="+mn-ea"/>
              </a:rPr>
              <a:t>、可以更高效地使用模型，因为所有的交互都发生在一个地方</a:t>
            </a:r>
            <a:r>
              <a:rPr lang="en-US" altLang="zh-CN" sz="1200" dirty="0">
                <a:solidFill>
                  <a:srgbClr val="0070C0"/>
                </a:solidFill>
                <a:latin typeface="宋体" panose="02010600030101010101" pitchFamily="2" charset="-122"/>
                <a:ea typeface="宋体" panose="02010600030101010101" pitchFamily="2" charset="-122"/>
                <a:sym typeface="+mn-ea"/>
              </a:rPr>
              <a:t>——Presenter</a:t>
            </a:r>
            <a:r>
              <a:rPr lang="zh-CN" altLang="en-US" sz="1200" dirty="0">
                <a:solidFill>
                  <a:srgbClr val="0070C0"/>
                </a:solidFill>
                <a:latin typeface="宋体" panose="02010600030101010101" pitchFamily="2" charset="-122"/>
                <a:ea typeface="宋体" panose="02010600030101010101" pitchFamily="2" charset="-122"/>
                <a:sym typeface="+mn-ea"/>
              </a:rPr>
              <a:t>内部</a:t>
            </a:r>
            <a:r>
              <a:rPr lang="en-US" altLang="zh-CN" sz="1200" dirty="0">
                <a:solidFill>
                  <a:srgbClr val="0070C0"/>
                </a:solidFill>
                <a:latin typeface="宋体" panose="02010600030101010101" pitchFamily="2" charset="-122"/>
                <a:ea typeface="宋体" panose="02010600030101010101" pitchFamily="2" charset="-122"/>
                <a:sym typeface="+mn-ea"/>
              </a:rPr>
              <a:t>;3</a:t>
            </a:r>
            <a:r>
              <a:rPr lang="zh-CN" altLang="en-US" sz="1200" dirty="0">
                <a:solidFill>
                  <a:srgbClr val="0070C0"/>
                </a:solidFill>
                <a:latin typeface="宋体" panose="02010600030101010101" pitchFamily="2" charset="-122"/>
                <a:ea typeface="宋体" panose="02010600030101010101" pitchFamily="2" charset="-122"/>
                <a:sym typeface="+mn-ea"/>
              </a:rPr>
              <a:t>、我们可以将一个</a:t>
            </a:r>
            <a:r>
              <a:rPr lang="en-US" altLang="zh-CN" sz="1200" dirty="0">
                <a:solidFill>
                  <a:srgbClr val="0070C0"/>
                </a:solidFill>
                <a:latin typeface="宋体" panose="02010600030101010101" pitchFamily="2" charset="-122"/>
                <a:ea typeface="宋体" panose="02010600030101010101" pitchFamily="2" charset="-122"/>
                <a:sym typeface="+mn-ea"/>
              </a:rPr>
              <a:t>Presenter</a:t>
            </a:r>
            <a:r>
              <a:rPr lang="zh-CN" altLang="en-US" sz="1200" dirty="0">
                <a:solidFill>
                  <a:srgbClr val="0070C0"/>
                </a:solidFill>
                <a:latin typeface="宋体" panose="02010600030101010101" pitchFamily="2" charset="-122"/>
                <a:ea typeface="宋体" panose="02010600030101010101" pitchFamily="2" charset="-122"/>
                <a:sym typeface="+mn-ea"/>
              </a:rPr>
              <a:t>用于多个视图，而不需要改变</a:t>
            </a:r>
            <a:r>
              <a:rPr lang="en-US" altLang="zh-CN" sz="1200" dirty="0">
                <a:solidFill>
                  <a:srgbClr val="0070C0"/>
                </a:solidFill>
                <a:latin typeface="宋体" panose="02010600030101010101" pitchFamily="2" charset="-122"/>
                <a:ea typeface="宋体" panose="02010600030101010101" pitchFamily="2" charset="-122"/>
                <a:sym typeface="+mn-ea"/>
              </a:rPr>
              <a:t>Presenter</a:t>
            </a:r>
            <a:r>
              <a:rPr lang="zh-CN" altLang="en-US" sz="1200" dirty="0">
                <a:solidFill>
                  <a:srgbClr val="0070C0"/>
                </a:solidFill>
                <a:latin typeface="宋体" panose="02010600030101010101" pitchFamily="2" charset="-122"/>
                <a:ea typeface="宋体" panose="02010600030101010101" pitchFamily="2" charset="-122"/>
                <a:sym typeface="+mn-ea"/>
              </a:rPr>
              <a:t>的逻辑。这个特性非常的有用，因为视图的变化总是比模型的变化频繁</a:t>
            </a:r>
            <a:r>
              <a:rPr lang="en-US" altLang="zh-CN" sz="1200" dirty="0">
                <a:solidFill>
                  <a:srgbClr val="0070C0"/>
                </a:solidFill>
                <a:latin typeface="宋体" panose="02010600030101010101" pitchFamily="2" charset="-122"/>
                <a:ea typeface="宋体" panose="02010600030101010101" pitchFamily="2" charset="-122"/>
                <a:sym typeface="+mn-ea"/>
              </a:rPr>
              <a:t>;4</a:t>
            </a:r>
            <a:r>
              <a:rPr lang="zh-CN" altLang="en-US" sz="1200" dirty="0">
                <a:solidFill>
                  <a:srgbClr val="0070C0"/>
                </a:solidFill>
                <a:latin typeface="宋体" panose="02010600030101010101" pitchFamily="2" charset="-122"/>
                <a:ea typeface="宋体" panose="02010600030101010101" pitchFamily="2" charset="-122"/>
                <a:sym typeface="+mn-ea"/>
              </a:rPr>
              <a:t>、如果我们把逻辑放在</a:t>
            </a:r>
            <a:r>
              <a:rPr lang="en-US" altLang="zh-CN" sz="1200" dirty="0">
                <a:solidFill>
                  <a:srgbClr val="0070C0"/>
                </a:solidFill>
                <a:latin typeface="宋体" panose="02010600030101010101" pitchFamily="2" charset="-122"/>
                <a:ea typeface="宋体" panose="02010600030101010101" pitchFamily="2" charset="-122"/>
                <a:sym typeface="+mn-ea"/>
              </a:rPr>
              <a:t>Presenter</a:t>
            </a:r>
            <a:r>
              <a:rPr lang="zh-CN" altLang="en-US" sz="1200" dirty="0">
                <a:solidFill>
                  <a:srgbClr val="0070C0"/>
                </a:solidFill>
                <a:latin typeface="宋体" panose="02010600030101010101" pitchFamily="2" charset="-122"/>
                <a:ea typeface="宋体" panose="02010600030101010101" pitchFamily="2" charset="-122"/>
                <a:sym typeface="+mn-ea"/>
              </a:rPr>
              <a:t>中，我们可以脱离用户接口来测试这些逻辑（单元测试）</a:t>
            </a:r>
            <a:endParaRPr lang="en-US" altLang="zh-CN" sz="1200" dirty="0">
              <a:solidFill>
                <a:srgbClr val="0070C0"/>
              </a:solidFill>
              <a:latin typeface="宋体" panose="02010600030101010101" pitchFamily="2" charset="-122"/>
              <a:ea typeface="宋体" panose="02010600030101010101" pitchFamily="2" charset="-122"/>
              <a:sym typeface="+mn-ea"/>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8011679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556535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924402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578364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608645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sz="1600"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45095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dirty="0"/>
              <a:t>一个单页的应用程序（</a:t>
            </a:r>
            <a:r>
              <a:rPr lang="en-US" altLang="zh-CN" dirty="0"/>
              <a:t>SPA</a:t>
            </a:r>
            <a:r>
              <a:rPr lang="zh-CN" altLang="en-US" dirty="0"/>
              <a:t>）是一个</a:t>
            </a:r>
            <a:r>
              <a:rPr lang="en-US" altLang="zh-CN" dirty="0"/>
              <a:t>Web</a:t>
            </a:r>
            <a:r>
              <a:rPr lang="zh-CN" altLang="en-US" dirty="0"/>
              <a:t>应用程序或网站，一个单一的适合网页与提供的目标用户体验类似于的桌面应用程序。</a:t>
            </a:r>
            <a:endParaRPr lang="en-US" altLang="zh-CN" dirty="0"/>
          </a:p>
          <a:p>
            <a:r>
              <a:rPr lang="zh-CN" altLang="en-US" dirty="0"/>
              <a:t>在</a:t>
            </a:r>
            <a:r>
              <a:rPr lang="en-US" altLang="zh-CN" dirty="0"/>
              <a:t>SPA</a:t>
            </a:r>
            <a:r>
              <a:rPr lang="zh-CN" altLang="en-US" dirty="0"/>
              <a:t>中，通过单个页面加载检索所有必需的代码（</a:t>
            </a:r>
            <a:r>
              <a:rPr lang="en-US" altLang="zh-CN" dirty="0"/>
              <a:t>HTML</a:t>
            </a:r>
            <a:r>
              <a:rPr lang="zh-CN" altLang="en-US" dirty="0"/>
              <a:t>，</a:t>
            </a:r>
            <a:r>
              <a:rPr lang="en-US" altLang="zh-CN" dirty="0"/>
              <a:t>JavaScript</a:t>
            </a:r>
            <a:r>
              <a:rPr lang="zh-CN" altLang="en-US" dirty="0"/>
              <a:t>和</a:t>
            </a:r>
            <a:r>
              <a:rPr lang="en-US" altLang="zh-CN" dirty="0"/>
              <a:t>CSS</a:t>
            </a:r>
            <a:r>
              <a:rPr lang="zh-CN" altLang="en-US" dirty="0"/>
              <a:t>），或者根据需要动态加载适当的资源并将其添加到页面，通常是响应于用户操作。</a:t>
            </a:r>
            <a:endParaRPr lang="en-US" altLang="zh-CN" dirty="0"/>
          </a:p>
          <a:p>
            <a:r>
              <a:rPr lang="zh-CN" altLang="en-US" dirty="0"/>
              <a:t>页面不会在进程中的任何一点重新加载，也不会将传输转移到另一个页面，尽管可以使用位置哈希或</a:t>
            </a:r>
            <a:r>
              <a:rPr lang="en-US" altLang="zh-CN" dirty="0"/>
              <a:t>HTML5 </a:t>
            </a:r>
            <a:r>
              <a:rPr lang="zh-CN" altLang="en-US" dirty="0"/>
              <a:t>历史记录</a:t>
            </a:r>
            <a:r>
              <a:rPr lang="en-US" altLang="zh-CN" dirty="0"/>
              <a:t>API</a:t>
            </a:r>
            <a:r>
              <a:rPr lang="zh-CN" altLang="en-US" dirty="0"/>
              <a:t>来提供应用程序中单独的逻辑页面的感知和导航性。</a:t>
            </a:r>
            <a:endParaRPr lang="en-US" altLang="zh-CN" dirty="0"/>
          </a:p>
          <a:p>
            <a:r>
              <a:rPr lang="zh-CN" altLang="en-US" dirty="0"/>
              <a:t>与单页应用程序的交互通常涉及与</a:t>
            </a:r>
            <a:r>
              <a:rPr lang="en-US" altLang="zh-CN" dirty="0"/>
              <a:t>Web</a:t>
            </a:r>
            <a:r>
              <a:rPr lang="zh-CN" altLang="en-US" dirty="0"/>
              <a:t>服务器的幕后动态通信。</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967252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dirty="0"/>
              <a:t>split() </a:t>
            </a:r>
            <a:r>
              <a:rPr lang="zh-CN" altLang="en-US" dirty="0"/>
              <a:t>方法用于把一个字符串分割成字符串数组。</a:t>
            </a:r>
          </a:p>
          <a:p>
            <a:r>
              <a:rPr lang="zh-CN" altLang="en-US" dirty="0"/>
              <a:t>提示： 如果把空字符串 </a:t>
            </a:r>
            <a:r>
              <a:rPr lang="en-US" altLang="zh-CN" dirty="0"/>
              <a:t>("") </a:t>
            </a:r>
            <a:r>
              <a:rPr lang="zh-CN" altLang="en-US" dirty="0"/>
              <a:t>用作 </a:t>
            </a:r>
            <a:r>
              <a:rPr lang="en-US" altLang="zh-CN" dirty="0"/>
              <a:t>separator</a:t>
            </a:r>
            <a:r>
              <a:rPr lang="zh-CN" altLang="en-US" dirty="0"/>
              <a:t>，那么 </a:t>
            </a:r>
            <a:r>
              <a:rPr lang="en-US" altLang="zh-CN" dirty="0" err="1"/>
              <a:t>stringObject</a:t>
            </a:r>
            <a:r>
              <a:rPr lang="en-US" altLang="zh-CN" dirty="0"/>
              <a:t> </a:t>
            </a:r>
            <a:r>
              <a:rPr lang="zh-CN" altLang="en-US" dirty="0"/>
              <a:t>中的每个字符之间都会被分割。</a:t>
            </a:r>
          </a:p>
          <a:p>
            <a:r>
              <a:rPr lang="zh-CN" altLang="en-US" dirty="0"/>
              <a:t>注意： </a:t>
            </a:r>
            <a:r>
              <a:rPr lang="en-US" altLang="zh-CN" dirty="0"/>
              <a:t>split() </a:t>
            </a:r>
            <a:r>
              <a:rPr lang="zh-CN" altLang="en-US" dirty="0"/>
              <a:t>方法不改变原始字符串。</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002705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sz="1600" dirty="0">
                <a:solidFill>
                  <a:srgbClr val="FF0000"/>
                </a:solidFill>
              </a:rPr>
              <a:t>slice(start, end) </a:t>
            </a:r>
            <a:r>
              <a:rPr lang="zh-CN" altLang="en-US" sz="1600" dirty="0">
                <a:solidFill>
                  <a:srgbClr val="FF0000"/>
                </a:solidFill>
              </a:rPr>
              <a:t>方法可提取字符串的某个部分，并以新的字符串返回被提取的部分。</a:t>
            </a:r>
            <a:endParaRPr lang="en-US" altLang="zh-CN" sz="1600" dirty="0">
              <a:solidFill>
                <a:srgbClr val="FF0000"/>
              </a:solidFill>
            </a:endParaRPr>
          </a:p>
          <a:p>
            <a:r>
              <a:rPr lang="en-US" altLang="zh-CN" sz="1600" dirty="0">
                <a:solidFill>
                  <a:srgbClr val="FF0000"/>
                </a:solidFill>
              </a:rPr>
              <a:t>substr(</a:t>
            </a:r>
            <a:r>
              <a:rPr lang="en-US" altLang="zh-CN" sz="1600" dirty="0" err="1">
                <a:solidFill>
                  <a:srgbClr val="FF0000"/>
                </a:solidFill>
              </a:rPr>
              <a:t>start,length</a:t>
            </a:r>
            <a:r>
              <a:rPr lang="en-US" altLang="zh-CN" sz="1600" dirty="0">
                <a:solidFill>
                  <a:srgbClr val="FF0000"/>
                </a:solidFill>
              </a:rPr>
              <a:t>):</a:t>
            </a:r>
            <a:r>
              <a:rPr lang="zh-CN" altLang="en-US" sz="1600" dirty="0">
                <a:solidFill>
                  <a:srgbClr val="FF0000"/>
                </a:solidFill>
              </a:rPr>
              <a:t>从起始索引号提取字符串中指定数目的字符。</a:t>
            </a:r>
          </a:p>
          <a:p>
            <a:r>
              <a:rPr lang="en-US" altLang="zh-CN" sz="1600" dirty="0">
                <a:solidFill>
                  <a:srgbClr val="FF0000"/>
                </a:solidFill>
              </a:rPr>
              <a:t>substring(from, to) </a:t>
            </a:r>
            <a:r>
              <a:rPr lang="zh-CN" altLang="en-US" sz="1600" dirty="0">
                <a:solidFill>
                  <a:srgbClr val="FF0000"/>
                </a:solidFill>
              </a:rPr>
              <a:t>方法用于提取字符串中介于两个指定下标之间的字符</a:t>
            </a:r>
            <a:r>
              <a:rPr lang="en-US" altLang="zh-CN" sz="1600" dirty="0">
                <a:solidFill>
                  <a:srgbClr val="FF0000"/>
                </a:solidFill>
              </a:rPr>
              <a:t>;</a:t>
            </a:r>
            <a:r>
              <a:rPr lang="zh-CN" altLang="en-US" sz="1600" dirty="0">
                <a:solidFill>
                  <a:srgbClr val="FF0000"/>
                </a:solidFill>
              </a:rPr>
              <a:t>方法返回的子串包括 开始 处的字符，但不包括 结束 处的字符。</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3625074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sz="1600" dirty="0">
                <a:solidFill>
                  <a:srgbClr val="FF0000"/>
                </a:solidFill>
              </a:rPr>
              <a:t>slice(start, end) </a:t>
            </a:r>
            <a:r>
              <a:rPr lang="zh-CN" altLang="en-US" sz="1600" dirty="0">
                <a:solidFill>
                  <a:srgbClr val="FF0000"/>
                </a:solidFill>
              </a:rPr>
              <a:t>方法可提取字符串的某个部分，并以新的字符串返回被提取的部分。</a:t>
            </a:r>
            <a:endParaRPr lang="en-US" altLang="zh-CN" sz="1600" dirty="0">
              <a:solidFill>
                <a:srgbClr val="FF0000"/>
              </a:solidFill>
            </a:endParaRPr>
          </a:p>
          <a:p>
            <a:r>
              <a:rPr lang="en-US" altLang="zh-CN" sz="1600" dirty="0">
                <a:solidFill>
                  <a:srgbClr val="FF0000"/>
                </a:solidFill>
              </a:rPr>
              <a:t>substr(</a:t>
            </a:r>
            <a:r>
              <a:rPr lang="en-US" altLang="zh-CN" sz="1600" dirty="0" err="1">
                <a:solidFill>
                  <a:srgbClr val="FF0000"/>
                </a:solidFill>
              </a:rPr>
              <a:t>start,length</a:t>
            </a:r>
            <a:r>
              <a:rPr lang="en-US" altLang="zh-CN" sz="1600" dirty="0">
                <a:solidFill>
                  <a:srgbClr val="FF0000"/>
                </a:solidFill>
              </a:rPr>
              <a:t>):</a:t>
            </a:r>
            <a:r>
              <a:rPr lang="zh-CN" altLang="en-US" sz="1600" dirty="0">
                <a:solidFill>
                  <a:srgbClr val="FF0000"/>
                </a:solidFill>
              </a:rPr>
              <a:t>从起始索引号提取字符串中指定数目的字符。</a:t>
            </a:r>
          </a:p>
          <a:p>
            <a:r>
              <a:rPr lang="en-US" altLang="zh-CN" sz="1600" dirty="0">
                <a:solidFill>
                  <a:srgbClr val="FF0000"/>
                </a:solidFill>
              </a:rPr>
              <a:t>substring(from, to) </a:t>
            </a:r>
            <a:r>
              <a:rPr lang="zh-CN" altLang="en-US" sz="1600" dirty="0">
                <a:solidFill>
                  <a:srgbClr val="FF0000"/>
                </a:solidFill>
              </a:rPr>
              <a:t>方法用于提取字符串中介于两个指定下标之间的字符</a:t>
            </a:r>
            <a:r>
              <a:rPr lang="en-US" altLang="zh-CN" sz="1600" dirty="0">
                <a:solidFill>
                  <a:srgbClr val="FF0000"/>
                </a:solidFill>
              </a:rPr>
              <a:t>;</a:t>
            </a:r>
            <a:r>
              <a:rPr lang="zh-CN" altLang="en-US" sz="1600" dirty="0">
                <a:solidFill>
                  <a:srgbClr val="FF0000"/>
                </a:solidFill>
              </a:rPr>
              <a:t>方法返回的子串包括 开始 处的字符，但不包括 结束 处的字符。</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2016503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2017/9/3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2017/9/3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2017/9/3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2017/9/3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2017/9/3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pic>
        <p:nvPicPr>
          <p:cNvPr id="65" name="图片 64" descr="PPT模板3"/>
          <p:cNvPicPr>
            <a:picLocks noChangeAspect="1"/>
          </p:cNvPicPr>
          <p:nvPr userDrawn="1"/>
        </p:nvPicPr>
        <p:blipFill>
          <a:blip r:embed="rId12"/>
          <a:stretch>
            <a:fillRect/>
          </a:stretch>
        </p:blipFill>
        <p:spPr>
          <a:xfrm>
            <a:off x="-4445" y="-3810"/>
            <a:ext cx="12201525" cy="686308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图片 10" descr="PPT模板"/>
          <p:cNvPicPr>
            <a:picLocks noChangeAspect="1"/>
          </p:cNvPicPr>
          <p:nvPr/>
        </p:nvPicPr>
        <p:blipFill>
          <a:blip r:embed="rId3"/>
          <a:stretch>
            <a:fillRect/>
          </a:stretch>
        </p:blipFill>
        <p:spPr>
          <a:xfrm>
            <a:off x="4775835" y="605155"/>
            <a:ext cx="1927225" cy="2186305"/>
          </a:xfrm>
          <a:prstGeom prst="rect">
            <a:avLst/>
          </a:prstGeom>
        </p:spPr>
      </p:pic>
      <p:pic>
        <p:nvPicPr>
          <p:cNvPr id="10" name="图片 9" descr="PPT模板"/>
          <p:cNvPicPr>
            <a:picLocks noChangeAspect="1"/>
          </p:cNvPicPr>
          <p:nvPr/>
        </p:nvPicPr>
        <p:blipFill>
          <a:blip r:embed="rId4"/>
          <a:stretch>
            <a:fillRect/>
          </a:stretch>
        </p:blipFill>
        <p:spPr>
          <a:xfrm>
            <a:off x="5166360" y="556895"/>
            <a:ext cx="2404298" cy="2646000"/>
          </a:xfrm>
          <a:prstGeom prst="rect">
            <a:avLst/>
          </a:prstGeom>
        </p:spPr>
      </p:pic>
      <p:pic>
        <p:nvPicPr>
          <p:cNvPr id="6" name="图片 5" descr="PPT模板"/>
          <p:cNvPicPr>
            <a:picLocks noChangeAspect="1"/>
          </p:cNvPicPr>
          <p:nvPr/>
        </p:nvPicPr>
        <p:blipFill>
          <a:blip r:embed="rId5"/>
          <a:stretch>
            <a:fillRect/>
          </a:stretch>
        </p:blipFill>
        <p:spPr>
          <a:xfrm>
            <a:off x="-6350" y="3434080"/>
            <a:ext cx="12212955" cy="2518410"/>
          </a:xfrm>
          <a:prstGeom prst="rect">
            <a:avLst/>
          </a:prstGeom>
        </p:spPr>
      </p:pic>
      <p:pic>
        <p:nvPicPr>
          <p:cNvPr id="9" name="图片 8" descr="PPT模板"/>
          <p:cNvPicPr>
            <a:picLocks noChangeAspect="1"/>
          </p:cNvPicPr>
          <p:nvPr/>
        </p:nvPicPr>
        <p:blipFill>
          <a:blip r:embed="rId6"/>
          <a:stretch>
            <a:fillRect/>
          </a:stretch>
        </p:blipFill>
        <p:spPr>
          <a:xfrm>
            <a:off x="3367723" y="4547235"/>
            <a:ext cx="5464810" cy="634365"/>
          </a:xfrm>
          <a:prstGeom prst="rect">
            <a:avLst/>
          </a:prstGeom>
        </p:spPr>
      </p:pic>
      <p:pic>
        <p:nvPicPr>
          <p:cNvPr id="8" name="图片 7" descr="PPT模板"/>
          <p:cNvPicPr>
            <a:picLocks noChangeAspect="1"/>
          </p:cNvPicPr>
          <p:nvPr/>
        </p:nvPicPr>
        <p:blipFill>
          <a:blip r:embed="rId7"/>
          <a:stretch>
            <a:fillRect/>
          </a:stretch>
        </p:blipFill>
        <p:spPr>
          <a:xfrm>
            <a:off x="3383280" y="4578350"/>
            <a:ext cx="619125" cy="641985"/>
          </a:xfrm>
          <a:prstGeom prst="rect">
            <a:avLst/>
          </a:prstGeom>
        </p:spPr>
      </p:pic>
      <p:pic>
        <p:nvPicPr>
          <p:cNvPr id="12" name="图片 11" descr="PPT模板"/>
          <p:cNvPicPr>
            <a:picLocks noChangeAspect="1"/>
          </p:cNvPicPr>
          <p:nvPr/>
        </p:nvPicPr>
        <p:blipFill>
          <a:blip r:embed="rId8"/>
          <a:stretch>
            <a:fillRect/>
          </a:stretch>
        </p:blipFill>
        <p:spPr>
          <a:xfrm>
            <a:off x="5338445" y="2193925"/>
            <a:ext cx="1947545" cy="153035"/>
          </a:xfrm>
          <a:prstGeom prst="rect">
            <a:avLst/>
          </a:prstGeom>
        </p:spPr>
      </p:pic>
      <p:pic>
        <p:nvPicPr>
          <p:cNvPr id="13" name="图片 12" descr="PPT模板"/>
          <p:cNvPicPr>
            <a:picLocks noChangeAspect="1"/>
          </p:cNvPicPr>
          <p:nvPr/>
        </p:nvPicPr>
        <p:blipFill>
          <a:blip r:embed="rId9"/>
          <a:stretch>
            <a:fillRect/>
          </a:stretch>
        </p:blipFill>
        <p:spPr>
          <a:xfrm>
            <a:off x="5351780" y="960755"/>
            <a:ext cx="1915795" cy="1158240"/>
          </a:xfrm>
          <a:prstGeom prst="rect">
            <a:avLst/>
          </a:prstGeom>
        </p:spPr>
      </p:pic>
      <p:sp>
        <p:nvSpPr>
          <p:cNvPr id="14" name="文本框 13"/>
          <p:cNvSpPr txBox="1"/>
          <p:nvPr/>
        </p:nvSpPr>
        <p:spPr>
          <a:xfrm>
            <a:off x="4776153" y="3585845"/>
            <a:ext cx="2647950" cy="842010"/>
          </a:xfrm>
          <a:prstGeom prst="rect">
            <a:avLst/>
          </a:prstGeom>
          <a:noFill/>
        </p:spPr>
        <p:txBody>
          <a:bodyPr wrap="square" rtlCol="0">
            <a:spAutoFit/>
          </a:bodyPr>
          <a:lstStyle/>
          <a:p>
            <a:pPr algn="ctr"/>
            <a:r>
              <a:rPr lang="zh-CN" altLang="en-US" sz="4600" b="1">
                <a:solidFill>
                  <a:schemeClr val="bg1"/>
                </a:solidFill>
                <a:latin typeface="微软雅黑" panose="020B0503020204020204" charset="-122"/>
                <a:ea typeface="微软雅黑" panose="020B0503020204020204" charset="-122"/>
              </a:rPr>
              <a:t>积云教育</a:t>
            </a:r>
          </a:p>
        </p:txBody>
      </p:sp>
      <p:sp>
        <p:nvSpPr>
          <p:cNvPr id="15" name="文本框 14"/>
          <p:cNvSpPr txBox="1"/>
          <p:nvPr/>
        </p:nvSpPr>
        <p:spPr>
          <a:xfrm>
            <a:off x="3918585" y="4493895"/>
            <a:ext cx="4363085" cy="808990"/>
          </a:xfrm>
          <a:prstGeom prst="rect">
            <a:avLst/>
          </a:prstGeom>
          <a:noFill/>
        </p:spPr>
        <p:txBody>
          <a:bodyPr wrap="square" rtlCol="0">
            <a:spAutoFit/>
          </a:bodyPr>
          <a:lstStyle/>
          <a:p>
            <a:pPr algn="ctr"/>
            <a:r>
              <a:rPr lang="en-US" altLang="zh-CN" sz="4400">
                <a:solidFill>
                  <a:schemeClr val="bg1"/>
                </a:solidFill>
                <a:latin typeface="微软雅黑" panose="020B0503020204020204" charset="-122"/>
                <a:ea typeface="微软雅黑" panose="020B0503020204020204" charset="-122"/>
              </a:rPr>
              <a:t>www.usian.cn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3"/>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6" name="文本框 5"/>
          <p:cNvSpPr txBox="1"/>
          <p:nvPr/>
        </p:nvSpPr>
        <p:spPr>
          <a:xfrm>
            <a:off x="727017" y="289491"/>
            <a:ext cx="10314305" cy="1708160"/>
          </a:xfrm>
          <a:prstGeom prst="rect">
            <a:avLst/>
          </a:prstGeom>
          <a:noFill/>
        </p:spPr>
        <p:txBody>
          <a:bodyPr wrap="square" rtlCol="0">
            <a:spAutoFit/>
          </a:bodyPr>
          <a:lstStyle/>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400" dirty="0">
                <a:solidFill>
                  <a:srgbClr val="0070C0"/>
                </a:solidFill>
                <a:latin typeface="宋体" panose="02010600030101010101" pitchFamily="2" charset="-122"/>
                <a:ea typeface="宋体" panose="02010600030101010101" pitchFamily="2" charset="-122"/>
                <a:sym typeface="+mn-ea"/>
              </a:rPr>
              <a:t>二、</a:t>
            </a:r>
            <a:r>
              <a:rPr lang="en-US" altLang="zh-CN" sz="1400" dirty="0">
                <a:solidFill>
                  <a:srgbClr val="0070C0"/>
                </a:solidFill>
                <a:latin typeface="宋体" panose="02010600030101010101" pitchFamily="2" charset="-122"/>
                <a:ea typeface="宋体" panose="02010600030101010101" pitchFamily="2" charset="-122"/>
                <a:sym typeface="+mn-ea"/>
              </a:rPr>
              <a:t>MVP</a:t>
            </a:r>
            <a:r>
              <a:rPr lang="zh-CN" altLang="en-US" sz="1400" dirty="0">
                <a:solidFill>
                  <a:srgbClr val="0070C0"/>
                </a:solidFill>
                <a:latin typeface="宋体" panose="02010600030101010101" pitchFamily="2" charset="-122"/>
                <a:ea typeface="宋体" panose="02010600030101010101" pitchFamily="2" charset="-122"/>
                <a:sym typeface="+mn-ea"/>
              </a:rPr>
              <a:t>（</a:t>
            </a:r>
            <a:r>
              <a:rPr lang="en-US" altLang="zh-CN" sz="1400" dirty="0">
                <a:solidFill>
                  <a:srgbClr val="0070C0"/>
                </a:solidFill>
                <a:latin typeface="宋体" panose="02010600030101010101" pitchFamily="2" charset="-122"/>
                <a:ea typeface="宋体" panose="02010600030101010101" pitchFamily="2" charset="-122"/>
                <a:sym typeface="+mn-ea"/>
              </a:rPr>
              <a:t>Model-View-Presenter</a:t>
            </a:r>
            <a:r>
              <a:rPr lang="zh-CN" altLang="en-US" sz="1400" dirty="0">
                <a:solidFill>
                  <a:srgbClr val="0070C0"/>
                </a:solidFill>
                <a:latin typeface="宋体" panose="02010600030101010101" pitchFamily="2" charset="-122"/>
                <a:ea typeface="宋体" panose="02010600030101010101" pitchFamily="2" charset="-122"/>
                <a:sym typeface="+mn-ea"/>
              </a:rPr>
              <a:t>）</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400" dirty="0">
                <a:solidFill>
                  <a:srgbClr val="0070C0"/>
                </a:solidFill>
                <a:latin typeface="宋体" panose="02010600030101010101" pitchFamily="2" charset="-122"/>
                <a:ea typeface="宋体" panose="02010600030101010101" pitchFamily="2" charset="-122"/>
                <a:sym typeface="+mn-ea"/>
              </a:rPr>
              <a:t>MVP</a:t>
            </a:r>
            <a:r>
              <a:rPr lang="zh-CN" altLang="en-US" sz="1400" dirty="0">
                <a:solidFill>
                  <a:srgbClr val="0070C0"/>
                </a:solidFill>
                <a:latin typeface="宋体" panose="02010600030101010101" pitchFamily="2" charset="-122"/>
                <a:ea typeface="宋体" panose="02010600030101010101" pitchFamily="2" charset="-122"/>
                <a:sym typeface="+mn-ea"/>
              </a:rPr>
              <a:t>是把</a:t>
            </a:r>
            <a:r>
              <a:rPr lang="en-US" altLang="zh-CN" sz="1400" dirty="0">
                <a:solidFill>
                  <a:srgbClr val="0070C0"/>
                </a:solidFill>
                <a:latin typeface="宋体" panose="02010600030101010101" pitchFamily="2" charset="-122"/>
                <a:ea typeface="宋体" panose="02010600030101010101" pitchFamily="2" charset="-122"/>
                <a:sym typeface="+mn-ea"/>
              </a:rPr>
              <a:t>MVC</a:t>
            </a:r>
            <a:r>
              <a:rPr lang="zh-CN" altLang="en-US" sz="1400" dirty="0">
                <a:solidFill>
                  <a:srgbClr val="0070C0"/>
                </a:solidFill>
                <a:latin typeface="宋体" panose="02010600030101010101" pitchFamily="2" charset="-122"/>
                <a:ea typeface="宋体" panose="02010600030101010101" pitchFamily="2" charset="-122"/>
                <a:sym typeface="+mn-ea"/>
              </a:rPr>
              <a:t>中的</a:t>
            </a:r>
            <a:r>
              <a:rPr lang="en-US" altLang="zh-CN" sz="1400" dirty="0">
                <a:solidFill>
                  <a:srgbClr val="0070C0"/>
                </a:solidFill>
                <a:latin typeface="宋体" panose="02010600030101010101" pitchFamily="2" charset="-122"/>
                <a:ea typeface="宋体" panose="02010600030101010101" pitchFamily="2" charset="-122"/>
                <a:sym typeface="+mn-ea"/>
              </a:rPr>
              <a:t>Controller</a:t>
            </a:r>
            <a:r>
              <a:rPr lang="zh-CN" altLang="en-US" sz="1400" dirty="0">
                <a:solidFill>
                  <a:srgbClr val="0070C0"/>
                </a:solidFill>
                <a:latin typeface="宋体" panose="02010600030101010101" pitchFamily="2" charset="-122"/>
                <a:ea typeface="宋体" panose="02010600030101010101" pitchFamily="2" charset="-122"/>
                <a:sym typeface="+mn-ea"/>
              </a:rPr>
              <a:t>换成了</a:t>
            </a:r>
            <a:r>
              <a:rPr lang="en-US" altLang="zh-CN" sz="1400" dirty="0">
                <a:solidFill>
                  <a:srgbClr val="0070C0"/>
                </a:solidFill>
                <a:latin typeface="宋体" panose="02010600030101010101" pitchFamily="2" charset="-122"/>
                <a:ea typeface="宋体" panose="02010600030101010101" pitchFamily="2" charset="-122"/>
                <a:sym typeface="+mn-ea"/>
              </a:rPr>
              <a:t>Presenter</a:t>
            </a:r>
            <a:r>
              <a:rPr lang="zh-CN" altLang="en-US" sz="1400" dirty="0">
                <a:solidFill>
                  <a:srgbClr val="0070C0"/>
                </a:solidFill>
                <a:latin typeface="宋体" panose="02010600030101010101" pitchFamily="2" charset="-122"/>
                <a:ea typeface="宋体" panose="02010600030101010101" pitchFamily="2" charset="-122"/>
                <a:sym typeface="+mn-ea"/>
              </a:rPr>
              <a:t>（呈现），目的就是为了完全切断</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跟</a:t>
            </a:r>
            <a:r>
              <a:rPr lang="en-US" altLang="zh-CN" sz="1400" dirty="0">
                <a:solidFill>
                  <a:srgbClr val="0070C0"/>
                </a:solidFill>
                <a:latin typeface="宋体" panose="02010600030101010101" pitchFamily="2" charset="-122"/>
                <a:ea typeface="宋体" panose="02010600030101010101" pitchFamily="2" charset="-122"/>
                <a:sym typeface="+mn-ea"/>
              </a:rPr>
              <a:t>Model</a:t>
            </a:r>
            <a:r>
              <a:rPr lang="zh-CN" altLang="en-US" sz="1400" dirty="0">
                <a:solidFill>
                  <a:srgbClr val="0070C0"/>
                </a:solidFill>
                <a:latin typeface="宋体" panose="02010600030101010101" pitchFamily="2" charset="-122"/>
                <a:ea typeface="宋体" panose="02010600030101010101" pitchFamily="2" charset="-122"/>
                <a:sym typeface="+mn-ea"/>
              </a:rPr>
              <a:t>之间的联系，由</a:t>
            </a:r>
            <a:r>
              <a:rPr lang="en-US" altLang="zh-CN" sz="1400" dirty="0">
                <a:solidFill>
                  <a:srgbClr val="0070C0"/>
                </a:solidFill>
                <a:latin typeface="宋体" panose="02010600030101010101" pitchFamily="2" charset="-122"/>
                <a:ea typeface="宋体" panose="02010600030101010101" pitchFamily="2" charset="-122"/>
                <a:sym typeface="+mn-ea"/>
              </a:rPr>
              <a:t>Presenter</a:t>
            </a:r>
            <a:r>
              <a:rPr lang="zh-CN" altLang="en-US" sz="1400" dirty="0">
                <a:solidFill>
                  <a:srgbClr val="0070C0"/>
                </a:solidFill>
                <a:latin typeface="宋体" panose="02010600030101010101" pitchFamily="2" charset="-122"/>
                <a:ea typeface="宋体" panose="02010600030101010101" pitchFamily="2" charset="-122"/>
                <a:sym typeface="+mn-ea"/>
              </a:rPr>
              <a:t>充当桥梁，做到</a:t>
            </a:r>
            <a:r>
              <a:rPr lang="en-US" altLang="zh-CN" sz="1400" dirty="0">
                <a:solidFill>
                  <a:srgbClr val="0070C0"/>
                </a:solidFill>
                <a:latin typeface="宋体" panose="02010600030101010101" pitchFamily="2" charset="-122"/>
                <a:ea typeface="宋体" panose="02010600030101010101" pitchFamily="2" charset="-122"/>
                <a:sym typeface="+mn-ea"/>
              </a:rPr>
              <a:t>View-Model</a:t>
            </a:r>
            <a:r>
              <a:rPr lang="zh-CN" altLang="en-US" sz="1400" dirty="0">
                <a:solidFill>
                  <a:srgbClr val="0070C0"/>
                </a:solidFill>
                <a:latin typeface="宋体" panose="02010600030101010101" pitchFamily="2" charset="-122"/>
                <a:ea typeface="宋体" panose="02010600030101010101" pitchFamily="2" charset="-122"/>
                <a:sym typeface="+mn-ea"/>
              </a:rPr>
              <a:t>之间通信的完全隔离。</a:t>
            </a:r>
            <a:r>
              <a:rPr lang="en-US" altLang="zh-CN" sz="1400" dirty="0">
                <a:solidFill>
                  <a:srgbClr val="0070C0"/>
                </a:solidFill>
                <a:latin typeface="宋体" panose="02010600030101010101" pitchFamily="2" charset="-122"/>
                <a:ea typeface="宋体" panose="02010600030101010101" pitchFamily="2" charset="-122"/>
                <a:sym typeface="+mn-ea"/>
              </a:rPr>
              <a:t>.NET</a:t>
            </a:r>
            <a:r>
              <a:rPr lang="zh-CN" altLang="en-US" sz="1400" dirty="0">
                <a:solidFill>
                  <a:srgbClr val="0070C0"/>
                </a:solidFill>
                <a:latin typeface="宋体" panose="02010600030101010101" pitchFamily="2" charset="-122"/>
                <a:ea typeface="宋体" panose="02010600030101010101" pitchFamily="2" charset="-122"/>
                <a:sym typeface="+mn-ea"/>
              </a:rPr>
              <a:t>程序员熟知的</a:t>
            </a:r>
            <a:r>
              <a:rPr lang="en-US" altLang="zh-CN" sz="1400" dirty="0">
                <a:solidFill>
                  <a:srgbClr val="0070C0"/>
                </a:solidFill>
                <a:latin typeface="宋体" panose="02010600030101010101" pitchFamily="2" charset="-122"/>
                <a:ea typeface="宋体" panose="02010600030101010101" pitchFamily="2" charset="-122"/>
                <a:sym typeface="+mn-ea"/>
              </a:rPr>
              <a:t>ASP.NET webform</a:t>
            </a:r>
            <a:r>
              <a:rPr lang="zh-CN" altLang="en-US" sz="1400" dirty="0">
                <a:solidFill>
                  <a:srgbClr val="0070C0"/>
                </a:solidFill>
                <a:latin typeface="宋体" panose="02010600030101010101" pitchFamily="2" charset="-122"/>
                <a:ea typeface="宋体" panose="02010600030101010101" pitchFamily="2" charset="-122"/>
                <a:sym typeface="+mn-ea"/>
              </a:rPr>
              <a:t>、</a:t>
            </a:r>
            <a:r>
              <a:rPr lang="en-US" altLang="zh-CN" sz="1400" dirty="0" err="1">
                <a:solidFill>
                  <a:srgbClr val="0070C0"/>
                </a:solidFill>
                <a:latin typeface="宋体" panose="02010600030101010101" pitchFamily="2" charset="-122"/>
                <a:ea typeface="宋体" panose="02010600030101010101" pitchFamily="2" charset="-122"/>
                <a:sym typeface="+mn-ea"/>
              </a:rPr>
              <a:t>winform</a:t>
            </a:r>
            <a:r>
              <a:rPr lang="zh-CN" altLang="en-US" sz="1400" dirty="0">
                <a:solidFill>
                  <a:srgbClr val="0070C0"/>
                </a:solidFill>
                <a:latin typeface="宋体" panose="02010600030101010101" pitchFamily="2" charset="-122"/>
                <a:ea typeface="宋体" panose="02010600030101010101" pitchFamily="2" charset="-122"/>
                <a:sym typeface="+mn-ea"/>
              </a:rPr>
              <a:t>基于事件驱动的开发技术就是使用的</a:t>
            </a:r>
            <a:r>
              <a:rPr lang="en-US" altLang="zh-CN" sz="1400" dirty="0">
                <a:solidFill>
                  <a:srgbClr val="0070C0"/>
                </a:solidFill>
                <a:latin typeface="宋体" panose="02010600030101010101" pitchFamily="2" charset="-122"/>
                <a:ea typeface="宋体" panose="02010600030101010101" pitchFamily="2" charset="-122"/>
                <a:sym typeface="+mn-ea"/>
              </a:rPr>
              <a:t>MVP</a:t>
            </a:r>
            <a:r>
              <a:rPr lang="zh-CN" altLang="en-US" sz="1400" dirty="0">
                <a:solidFill>
                  <a:srgbClr val="0070C0"/>
                </a:solidFill>
                <a:latin typeface="宋体" panose="02010600030101010101" pitchFamily="2" charset="-122"/>
                <a:ea typeface="宋体" panose="02010600030101010101" pitchFamily="2" charset="-122"/>
                <a:sym typeface="+mn-ea"/>
              </a:rPr>
              <a:t>模式。控件组成的页面充当</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，实体数据库操作充当</a:t>
            </a:r>
            <a:r>
              <a:rPr lang="en-US" altLang="zh-CN" sz="1400" dirty="0">
                <a:solidFill>
                  <a:srgbClr val="0070C0"/>
                </a:solidFill>
                <a:latin typeface="宋体" panose="02010600030101010101" pitchFamily="2" charset="-122"/>
                <a:ea typeface="宋体" panose="02010600030101010101" pitchFamily="2" charset="-122"/>
                <a:sym typeface="+mn-ea"/>
              </a:rPr>
              <a:t>Model</a:t>
            </a:r>
            <a:r>
              <a:rPr lang="zh-CN" altLang="en-US" sz="1400" dirty="0">
                <a:solidFill>
                  <a:srgbClr val="0070C0"/>
                </a:solidFill>
                <a:latin typeface="宋体" panose="02010600030101010101" pitchFamily="2" charset="-122"/>
                <a:ea typeface="宋体" panose="02010600030101010101" pitchFamily="2" charset="-122"/>
                <a:sym typeface="+mn-ea"/>
              </a:rPr>
              <a:t>，而</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和</a:t>
            </a:r>
            <a:r>
              <a:rPr lang="en-US" altLang="zh-CN" sz="1400" dirty="0">
                <a:solidFill>
                  <a:srgbClr val="0070C0"/>
                </a:solidFill>
                <a:latin typeface="宋体" panose="02010600030101010101" pitchFamily="2" charset="-122"/>
                <a:ea typeface="宋体" panose="02010600030101010101" pitchFamily="2" charset="-122"/>
                <a:sym typeface="+mn-ea"/>
              </a:rPr>
              <a:t>Model</a:t>
            </a:r>
            <a:r>
              <a:rPr lang="zh-CN" altLang="en-US" sz="1400" dirty="0">
                <a:solidFill>
                  <a:srgbClr val="0070C0"/>
                </a:solidFill>
                <a:latin typeface="宋体" panose="02010600030101010101" pitchFamily="2" charset="-122"/>
                <a:ea typeface="宋体" panose="02010600030101010101" pitchFamily="2" charset="-122"/>
                <a:sym typeface="+mn-ea"/>
              </a:rPr>
              <a:t>之间的控件数据绑定操作则属于</a:t>
            </a:r>
            <a:r>
              <a:rPr lang="en-US" altLang="zh-CN" sz="1400" dirty="0">
                <a:solidFill>
                  <a:srgbClr val="0070C0"/>
                </a:solidFill>
                <a:latin typeface="宋体" panose="02010600030101010101" pitchFamily="2" charset="-122"/>
                <a:ea typeface="宋体" panose="02010600030101010101" pitchFamily="2" charset="-122"/>
                <a:sym typeface="+mn-ea"/>
              </a:rPr>
              <a:t>Presenter</a:t>
            </a:r>
            <a:r>
              <a:rPr lang="zh-CN" altLang="en-US" sz="1400" dirty="0">
                <a:solidFill>
                  <a:srgbClr val="0070C0"/>
                </a:solidFill>
                <a:latin typeface="宋体" panose="02010600030101010101" pitchFamily="2" charset="-122"/>
                <a:ea typeface="宋体" panose="02010600030101010101" pitchFamily="2" charset="-122"/>
                <a:sym typeface="+mn-ea"/>
              </a:rPr>
              <a:t>。控件事件的处理可以通过自定义的</a:t>
            </a:r>
            <a:r>
              <a:rPr lang="en-US" altLang="zh-CN" sz="1400" dirty="0" err="1">
                <a:solidFill>
                  <a:srgbClr val="0070C0"/>
                </a:solidFill>
                <a:latin typeface="宋体" panose="02010600030101010101" pitchFamily="2" charset="-122"/>
                <a:ea typeface="宋体" panose="02010600030101010101" pitchFamily="2" charset="-122"/>
                <a:sym typeface="+mn-ea"/>
              </a:rPr>
              <a:t>IView</a:t>
            </a:r>
            <a:r>
              <a:rPr lang="zh-CN" altLang="en-US" sz="1400" dirty="0">
                <a:solidFill>
                  <a:srgbClr val="0070C0"/>
                </a:solidFill>
                <a:latin typeface="宋体" panose="02010600030101010101" pitchFamily="2" charset="-122"/>
                <a:ea typeface="宋体" panose="02010600030101010101" pitchFamily="2" charset="-122"/>
                <a:sym typeface="+mn-ea"/>
              </a:rPr>
              <a:t>接口实现，而</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和</a:t>
            </a:r>
            <a:r>
              <a:rPr lang="en-US" altLang="zh-CN" sz="1400" dirty="0" err="1">
                <a:solidFill>
                  <a:srgbClr val="0070C0"/>
                </a:solidFill>
                <a:latin typeface="宋体" panose="02010600030101010101" pitchFamily="2" charset="-122"/>
                <a:ea typeface="宋体" panose="02010600030101010101" pitchFamily="2" charset="-122"/>
                <a:sym typeface="+mn-ea"/>
              </a:rPr>
              <a:t>IView</a:t>
            </a:r>
            <a:r>
              <a:rPr lang="zh-CN" altLang="en-US" sz="1400" dirty="0">
                <a:solidFill>
                  <a:srgbClr val="0070C0"/>
                </a:solidFill>
                <a:latin typeface="宋体" panose="02010600030101010101" pitchFamily="2" charset="-122"/>
                <a:ea typeface="宋体" panose="02010600030101010101" pitchFamily="2" charset="-122"/>
                <a:sym typeface="+mn-ea"/>
              </a:rPr>
              <a:t>都将对</a:t>
            </a:r>
            <a:r>
              <a:rPr lang="en-US" altLang="zh-CN" sz="1400" dirty="0">
                <a:solidFill>
                  <a:srgbClr val="0070C0"/>
                </a:solidFill>
                <a:latin typeface="宋体" panose="02010600030101010101" pitchFamily="2" charset="-122"/>
                <a:ea typeface="宋体" panose="02010600030101010101" pitchFamily="2" charset="-122"/>
                <a:sym typeface="+mn-ea"/>
              </a:rPr>
              <a:t>Presenter</a:t>
            </a:r>
            <a:r>
              <a:rPr lang="zh-CN" altLang="en-US" sz="1400" dirty="0">
                <a:solidFill>
                  <a:srgbClr val="0070C0"/>
                </a:solidFill>
                <a:latin typeface="宋体" panose="02010600030101010101" pitchFamily="2" charset="-122"/>
                <a:ea typeface="宋体" panose="02010600030101010101" pitchFamily="2" charset="-122"/>
                <a:sym typeface="+mn-ea"/>
              </a:rPr>
              <a:t>负责。</a:t>
            </a:r>
            <a:endParaRPr lang="en-US" altLang="zh-CN" sz="1400" dirty="0">
              <a:solidFill>
                <a:srgbClr val="0070C0"/>
              </a:solidFill>
              <a:latin typeface="宋体" panose="02010600030101010101" pitchFamily="2" charset="-122"/>
              <a:ea typeface="宋体" panose="02010600030101010101" pitchFamily="2" charset="-122"/>
              <a:sym typeface="+mn-ea"/>
            </a:endParaRPr>
          </a:p>
        </p:txBody>
      </p:sp>
      <p:pic>
        <p:nvPicPr>
          <p:cNvPr id="2" name="图片 1">
            <a:extLst>
              <a:ext uri="{FF2B5EF4-FFF2-40B4-BE49-F238E27FC236}">
                <a16:creationId xmlns:a16="http://schemas.microsoft.com/office/drawing/2014/main" id="{0F17E31D-D005-470B-94D2-E2DA311A4364}"/>
              </a:ext>
            </a:extLst>
          </p:cNvPr>
          <p:cNvPicPr>
            <a:picLocks noChangeAspect="1"/>
          </p:cNvPicPr>
          <p:nvPr/>
        </p:nvPicPr>
        <p:blipFill>
          <a:blip r:embed="rId4"/>
          <a:stretch>
            <a:fillRect/>
          </a:stretch>
        </p:blipFill>
        <p:spPr>
          <a:xfrm>
            <a:off x="2605087" y="2195512"/>
            <a:ext cx="6829425" cy="3762375"/>
          </a:xfrm>
          <a:prstGeom prst="rect">
            <a:avLst/>
          </a:prstGeom>
        </p:spPr>
      </p:pic>
    </p:spTree>
    <p:extLst>
      <p:ext uri="{BB962C8B-B14F-4D97-AF65-F5344CB8AC3E}">
        <p14:creationId xmlns:p14="http://schemas.microsoft.com/office/powerpoint/2010/main" val="2317369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3"/>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6" name="文本框 5"/>
          <p:cNvSpPr txBox="1"/>
          <p:nvPr/>
        </p:nvSpPr>
        <p:spPr>
          <a:xfrm>
            <a:off x="727017" y="289491"/>
            <a:ext cx="10314305" cy="1708160"/>
          </a:xfrm>
          <a:prstGeom prst="rect">
            <a:avLst/>
          </a:prstGeom>
          <a:noFill/>
        </p:spPr>
        <p:txBody>
          <a:bodyPr wrap="square" rtlCol="0">
            <a:spAutoFit/>
          </a:bodyPr>
          <a:lstStyle/>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400" dirty="0">
                <a:solidFill>
                  <a:srgbClr val="0070C0"/>
                </a:solidFill>
                <a:latin typeface="宋体" panose="02010600030101010101" pitchFamily="2" charset="-122"/>
                <a:ea typeface="宋体" panose="02010600030101010101" pitchFamily="2" charset="-122"/>
                <a:sym typeface="+mn-ea"/>
              </a:rPr>
              <a:t>三、</a:t>
            </a:r>
            <a:r>
              <a:rPr lang="en-US" altLang="zh-CN" sz="1400" dirty="0">
                <a:solidFill>
                  <a:srgbClr val="0070C0"/>
                </a:solidFill>
                <a:latin typeface="宋体" panose="02010600030101010101" pitchFamily="2" charset="-122"/>
                <a:ea typeface="宋体" panose="02010600030101010101" pitchFamily="2" charset="-122"/>
                <a:sym typeface="+mn-ea"/>
              </a:rPr>
              <a:t>MVVM</a:t>
            </a:r>
            <a:r>
              <a:rPr lang="zh-CN" altLang="en-US" sz="1400" dirty="0">
                <a:solidFill>
                  <a:srgbClr val="0070C0"/>
                </a:solidFill>
                <a:latin typeface="宋体" panose="02010600030101010101" pitchFamily="2" charset="-122"/>
                <a:ea typeface="宋体" panose="02010600030101010101" pitchFamily="2" charset="-122"/>
                <a:sym typeface="+mn-ea"/>
              </a:rPr>
              <a:t>（</a:t>
            </a:r>
            <a:r>
              <a:rPr lang="en-US" altLang="zh-CN" sz="1400" dirty="0">
                <a:solidFill>
                  <a:srgbClr val="0070C0"/>
                </a:solidFill>
                <a:latin typeface="宋体" panose="02010600030101010101" pitchFamily="2" charset="-122"/>
                <a:ea typeface="宋体" panose="02010600030101010101" pitchFamily="2" charset="-122"/>
                <a:sym typeface="+mn-ea"/>
              </a:rPr>
              <a:t>Model-View-</a:t>
            </a:r>
            <a:r>
              <a:rPr lang="en-US" altLang="zh-CN" sz="1400" dirty="0" err="1">
                <a:solidFill>
                  <a:srgbClr val="0070C0"/>
                </a:solidFill>
                <a:latin typeface="宋体" panose="02010600030101010101" pitchFamily="2" charset="-122"/>
                <a:ea typeface="宋体" panose="02010600030101010101" pitchFamily="2" charset="-122"/>
                <a:sym typeface="+mn-ea"/>
              </a:rPr>
              <a:t>ViewModel</a:t>
            </a:r>
            <a:r>
              <a:rPr lang="zh-CN" altLang="en-US" sz="1400" dirty="0">
                <a:solidFill>
                  <a:srgbClr val="0070C0"/>
                </a:solidFill>
                <a:latin typeface="宋体" panose="02010600030101010101" pitchFamily="2" charset="-122"/>
                <a:ea typeface="宋体" panose="02010600030101010101" pitchFamily="2" charset="-122"/>
                <a:sym typeface="+mn-ea"/>
              </a:rPr>
              <a:t>）</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400" dirty="0">
                <a:solidFill>
                  <a:srgbClr val="0070C0"/>
                </a:solidFill>
                <a:latin typeface="宋体" panose="02010600030101010101" pitchFamily="2" charset="-122"/>
                <a:ea typeface="宋体" panose="02010600030101010101" pitchFamily="2" charset="-122"/>
                <a:sym typeface="+mn-ea"/>
              </a:rPr>
              <a:t>如果说</a:t>
            </a:r>
            <a:r>
              <a:rPr lang="en-US" altLang="zh-CN" sz="1400" dirty="0">
                <a:solidFill>
                  <a:srgbClr val="0070C0"/>
                </a:solidFill>
                <a:latin typeface="宋体" panose="02010600030101010101" pitchFamily="2" charset="-122"/>
                <a:ea typeface="宋体" panose="02010600030101010101" pitchFamily="2" charset="-122"/>
                <a:sym typeface="+mn-ea"/>
              </a:rPr>
              <a:t>MVP</a:t>
            </a:r>
            <a:r>
              <a:rPr lang="zh-CN" altLang="en-US" sz="1400" dirty="0">
                <a:solidFill>
                  <a:srgbClr val="0070C0"/>
                </a:solidFill>
                <a:latin typeface="宋体" panose="02010600030101010101" pitchFamily="2" charset="-122"/>
                <a:ea typeface="宋体" panose="02010600030101010101" pitchFamily="2" charset="-122"/>
                <a:sym typeface="+mn-ea"/>
              </a:rPr>
              <a:t>是对</a:t>
            </a:r>
            <a:r>
              <a:rPr lang="en-US" altLang="zh-CN" sz="1400" dirty="0">
                <a:solidFill>
                  <a:srgbClr val="0070C0"/>
                </a:solidFill>
                <a:latin typeface="宋体" panose="02010600030101010101" pitchFamily="2" charset="-122"/>
                <a:ea typeface="宋体" panose="02010600030101010101" pitchFamily="2" charset="-122"/>
                <a:sym typeface="+mn-ea"/>
              </a:rPr>
              <a:t>MVC</a:t>
            </a:r>
            <a:r>
              <a:rPr lang="zh-CN" altLang="en-US" sz="1400" dirty="0">
                <a:solidFill>
                  <a:srgbClr val="0070C0"/>
                </a:solidFill>
                <a:latin typeface="宋体" panose="02010600030101010101" pitchFamily="2" charset="-122"/>
                <a:ea typeface="宋体" panose="02010600030101010101" pitchFamily="2" charset="-122"/>
                <a:sym typeface="+mn-ea"/>
              </a:rPr>
              <a:t>的进一步改进，那么</a:t>
            </a:r>
            <a:r>
              <a:rPr lang="en-US" altLang="zh-CN" sz="1400" dirty="0">
                <a:solidFill>
                  <a:srgbClr val="0070C0"/>
                </a:solidFill>
                <a:latin typeface="宋体" panose="02010600030101010101" pitchFamily="2" charset="-122"/>
                <a:ea typeface="宋体" panose="02010600030101010101" pitchFamily="2" charset="-122"/>
                <a:sym typeface="+mn-ea"/>
              </a:rPr>
              <a:t>MVVM</a:t>
            </a:r>
            <a:r>
              <a:rPr lang="zh-CN" altLang="en-US" sz="1400" dirty="0">
                <a:solidFill>
                  <a:srgbClr val="0070C0"/>
                </a:solidFill>
                <a:latin typeface="宋体" panose="02010600030101010101" pitchFamily="2" charset="-122"/>
                <a:ea typeface="宋体" panose="02010600030101010101" pitchFamily="2" charset="-122"/>
                <a:sym typeface="+mn-ea"/>
              </a:rPr>
              <a:t>则是思想的完全变革。它是将“数据模型数据双向绑定”的思想作为核心，因此在</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和</a:t>
            </a:r>
            <a:r>
              <a:rPr lang="en-US" altLang="zh-CN" sz="1400" dirty="0">
                <a:solidFill>
                  <a:srgbClr val="0070C0"/>
                </a:solidFill>
                <a:latin typeface="宋体" panose="02010600030101010101" pitchFamily="2" charset="-122"/>
                <a:ea typeface="宋体" panose="02010600030101010101" pitchFamily="2" charset="-122"/>
                <a:sym typeface="+mn-ea"/>
              </a:rPr>
              <a:t>Model</a:t>
            </a:r>
            <a:r>
              <a:rPr lang="zh-CN" altLang="en-US" sz="1400" dirty="0">
                <a:solidFill>
                  <a:srgbClr val="0070C0"/>
                </a:solidFill>
                <a:latin typeface="宋体" panose="02010600030101010101" pitchFamily="2" charset="-122"/>
                <a:ea typeface="宋体" panose="02010600030101010101" pitchFamily="2" charset="-122"/>
                <a:sym typeface="+mn-ea"/>
              </a:rPr>
              <a:t>之间没有联系，通过</a:t>
            </a:r>
            <a:r>
              <a:rPr lang="en-US" altLang="zh-CN" sz="1400" dirty="0" err="1">
                <a:solidFill>
                  <a:srgbClr val="0070C0"/>
                </a:solidFill>
                <a:latin typeface="宋体" panose="02010600030101010101" pitchFamily="2" charset="-122"/>
                <a:ea typeface="宋体" panose="02010600030101010101" pitchFamily="2" charset="-122"/>
                <a:sym typeface="+mn-ea"/>
              </a:rPr>
              <a:t>ViewModel</a:t>
            </a:r>
            <a:r>
              <a:rPr lang="zh-CN" altLang="en-US" sz="1400" dirty="0">
                <a:solidFill>
                  <a:srgbClr val="0070C0"/>
                </a:solidFill>
                <a:latin typeface="宋体" panose="02010600030101010101" pitchFamily="2" charset="-122"/>
                <a:ea typeface="宋体" panose="02010600030101010101" pitchFamily="2" charset="-122"/>
                <a:sym typeface="+mn-ea"/>
              </a:rPr>
              <a:t>进行交互，而且</a:t>
            </a:r>
            <a:r>
              <a:rPr lang="en-US" altLang="zh-CN" sz="1400" dirty="0">
                <a:solidFill>
                  <a:srgbClr val="0070C0"/>
                </a:solidFill>
                <a:latin typeface="宋体" panose="02010600030101010101" pitchFamily="2" charset="-122"/>
                <a:ea typeface="宋体" panose="02010600030101010101" pitchFamily="2" charset="-122"/>
                <a:sym typeface="+mn-ea"/>
              </a:rPr>
              <a:t>Model</a:t>
            </a:r>
            <a:r>
              <a:rPr lang="zh-CN" altLang="en-US" sz="1400" dirty="0">
                <a:solidFill>
                  <a:srgbClr val="0070C0"/>
                </a:solidFill>
                <a:latin typeface="宋体" panose="02010600030101010101" pitchFamily="2" charset="-122"/>
                <a:ea typeface="宋体" panose="02010600030101010101" pitchFamily="2" charset="-122"/>
                <a:sym typeface="+mn-ea"/>
              </a:rPr>
              <a:t>和</a:t>
            </a:r>
            <a:r>
              <a:rPr lang="en-US" altLang="zh-CN" sz="1400" dirty="0" err="1">
                <a:solidFill>
                  <a:srgbClr val="0070C0"/>
                </a:solidFill>
                <a:latin typeface="宋体" panose="02010600030101010101" pitchFamily="2" charset="-122"/>
                <a:ea typeface="宋体" panose="02010600030101010101" pitchFamily="2" charset="-122"/>
                <a:sym typeface="+mn-ea"/>
              </a:rPr>
              <a:t>ViewModel</a:t>
            </a:r>
            <a:r>
              <a:rPr lang="zh-CN" altLang="en-US" sz="1400" dirty="0">
                <a:solidFill>
                  <a:srgbClr val="0070C0"/>
                </a:solidFill>
                <a:latin typeface="宋体" panose="02010600030101010101" pitchFamily="2" charset="-122"/>
                <a:ea typeface="宋体" panose="02010600030101010101" pitchFamily="2" charset="-122"/>
                <a:sym typeface="+mn-ea"/>
              </a:rPr>
              <a:t>之间的交互是双向的，因此视图的数据的变化会同时修改数据源，而数据源数据的变化也会立即反应到</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上。</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400" dirty="0">
                <a:solidFill>
                  <a:srgbClr val="0070C0"/>
                </a:solidFill>
                <a:latin typeface="宋体" panose="02010600030101010101" pitchFamily="2" charset="-122"/>
                <a:ea typeface="宋体" panose="02010600030101010101" pitchFamily="2" charset="-122"/>
                <a:sym typeface="+mn-ea"/>
              </a:rPr>
              <a:t>这方面典型的应用有</a:t>
            </a:r>
            <a:r>
              <a:rPr lang="en-US" altLang="zh-CN" sz="1400" dirty="0">
                <a:solidFill>
                  <a:srgbClr val="0070C0"/>
                </a:solidFill>
                <a:latin typeface="宋体" panose="02010600030101010101" pitchFamily="2" charset="-122"/>
                <a:ea typeface="宋体" panose="02010600030101010101" pitchFamily="2" charset="-122"/>
                <a:sym typeface="+mn-ea"/>
              </a:rPr>
              <a:t>.NET</a:t>
            </a:r>
            <a:r>
              <a:rPr lang="zh-CN" altLang="en-US" sz="1400" dirty="0">
                <a:solidFill>
                  <a:srgbClr val="0070C0"/>
                </a:solidFill>
                <a:latin typeface="宋体" panose="02010600030101010101" pitchFamily="2" charset="-122"/>
                <a:ea typeface="宋体" panose="02010600030101010101" pitchFamily="2" charset="-122"/>
                <a:sym typeface="+mn-ea"/>
              </a:rPr>
              <a:t>的</a:t>
            </a:r>
            <a:r>
              <a:rPr lang="en-US" altLang="zh-CN" sz="1400" dirty="0">
                <a:solidFill>
                  <a:srgbClr val="0070C0"/>
                </a:solidFill>
                <a:latin typeface="宋体" panose="02010600030101010101" pitchFamily="2" charset="-122"/>
                <a:ea typeface="宋体" panose="02010600030101010101" pitchFamily="2" charset="-122"/>
                <a:sym typeface="+mn-ea"/>
              </a:rPr>
              <a:t>WPF</a:t>
            </a:r>
            <a:r>
              <a:rPr lang="zh-CN" altLang="en-US" sz="1400" dirty="0">
                <a:solidFill>
                  <a:srgbClr val="0070C0"/>
                </a:solidFill>
                <a:latin typeface="宋体" panose="02010600030101010101" pitchFamily="2" charset="-122"/>
                <a:ea typeface="宋体" panose="02010600030101010101" pitchFamily="2" charset="-122"/>
                <a:sym typeface="+mn-ea"/>
              </a:rPr>
              <a:t>，</a:t>
            </a:r>
            <a:r>
              <a:rPr lang="en-US" altLang="zh-CN" sz="1400" dirty="0" err="1">
                <a:solidFill>
                  <a:srgbClr val="0070C0"/>
                </a:solidFill>
                <a:latin typeface="宋体" panose="02010600030101010101" pitchFamily="2" charset="-122"/>
                <a:ea typeface="宋体" panose="02010600030101010101" pitchFamily="2" charset="-122"/>
                <a:sym typeface="+mn-ea"/>
              </a:rPr>
              <a:t>js</a:t>
            </a:r>
            <a:r>
              <a:rPr lang="zh-CN" altLang="en-US" sz="1400" dirty="0">
                <a:solidFill>
                  <a:srgbClr val="0070C0"/>
                </a:solidFill>
                <a:latin typeface="宋体" panose="02010600030101010101" pitchFamily="2" charset="-122"/>
                <a:ea typeface="宋体" panose="02010600030101010101" pitchFamily="2" charset="-122"/>
                <a:sym typeface="+mn-ea"/>
              </a:rPr>
              <a:t>框架</a:t>
            </a:r>
            <a:r>
              <a:rPr lang="en-US" altLang="zh-CN" sz="1400" dirty="0">
                <a:solidFill>
                  <a:srgbClr val="0070C0"/>
                </a:solidFill>
                <a:latin typeface="宋体" panose="02010600030101010101" pitchFamily="2" charset="-122"/>
                <a:ea typeface="宋体" panose="02010600030101010101" pitchFamily="2" charset="-122"/>
                <a:sym typeface="+mn-ea"/>
              </a:rPr>
              <a:t>Knockout</a:t>
            </a:r>
            <a:r>
              <a:rPr lang="zh-CN" altLang="en-US" sz="1400" dirty="0">
                <a:solidFill>
                  <a:srgbClr val="0070C0"/>
                </a:solidFill>
                <a:latin typeface="宋体" panose="02010600030101010101" pitchFamily="2" charset="-122"/>
                <a:ea typeface="宋体" panose="02010600030101010101" pitchFamily="2" charset="-122"/>
                <a:sym typeface="+mn-ea"/>
              </a:rPr>
              <a:t>、</a:t>
            </a:r>
            <a:r>
              <a:rPr lang="en-US" altLang="zh-CN" sz="1400" dirty="0" err="1">
                <a:solidFill>
                  <a:srgbClr val="0070C0"/>
                </a:solidFill>
                <a:latin typeface="宋体" panose="02010600030101010101" pitchFamily="2" charset="-122"/>
                <a:ea typeface="宋体" panose="02010600030101010101" pitchFamily="2" charset="-122"/>
                <a:sym typeface="+mn-ea"/>
              </a:rPr>
              <a:t>AngularJS,VueJS</a:t>
            </a:r>
            <a:r>
              <a:rPr lang="zh-CN" altLang="en-US" sz="1400" dirty="0">
                <a:solidFill>
                  <a:srgbClr val="0070C0"/>
                </a:solidFill>
                <a:latin typeface="宋体" panose="02010600030101010101" pitchFamily="2" charset="-122"/>
                <a:ea typeface="宋体" panose="02010600030101010101" pitchFamily="2" charset="-122"/>
                <a:sym typeface="+mn-ea"/>
              </a:rPr>
              <a:t>等。</a:t>
            </a:r>
            <a:endParaRPr lang="en-US" altLang="zh-CN" sz="1400" dirty="0">
              <a:solidFill>
                <a:srgbClr val="0070C0"/>
              </a:solidFill>
              <a:latin typeface="宋体" panose="02010600030101010101" pitchFamily="2" charset="-122"/>
              <a:ea typeface="宋体" panose="02010600030101010101" pitchFamily="2" charset="-122"/>
              <a:sym typeface="+mn-ea"/>
            </a:endParaRPr>
          </a:p>
        </p:txBody>
      </p:sp>
      <p:pic>
        <p:nvPicPr>
          <p:cNvPr id="3" name="图片 2">
            <a:extLst>
              <a:ext uri="{FF2B5EF4-FFF2-40B4-BE49-F238E27FC236}">
                <a16:creationId xmlns:a16="http://schemas.microsoft.com/office/drawing/2014/main" id="{305C6B7F-35A9-4764-8647-CD44443ACC7C}"/>
              </a:ext>
            </a:extLst>
          </p:cNvPr>
          <p:cNvPicPr>
            <a:picLocks noChangeAspect="1"/>
          </p:cNvPicPr>
          <p:nvPr/>
        </p:nvPicPr>
        <p:blipFill>
          <a:blip r:embed="rId4"/>
          <a:stretch>
            <a:fillRect/>
          </a:stretch>
        </p:blipFill>
        <p:spPr>
          <a:xfrm>
            <a:off x="2615565" y="2289175"/>
            <a:ext cx="6762750" cy="4048125"/>
          </a:xfrm>
          <a:prstGeom prst="rect">
            <a:avLst/>
          </a:prstGeom>
        </p:spPr>
      </p:pic>
    </p:spTree>
    <p:extLst>
      <p:ext uri="{BB962C8B-B14F-4D97-AF65-F5344CB8AC3E}">
        <p14:creationId xmlns:p14="http://schemas.microsoft.com/office/powerpoint/2010/main" val="588049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3"/>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zh-CN" altLang="en-US" sz="4800" dirty="0">
                <a:sym typeface="+mn-ea"/>
              </a:rPr>
              <a:t> </a:t>
            </a:r>
            <a:r>
              <a:rPr lang="zh-CN" altLang="en-US" sz="3200" b="1" dirty="0">
                <a:solidFill>
                  <a:srgbClr val="2C7FC2"/>
                </a:solidFill>
                <a:latin typeface="微软雅黑" panose="020B0503020204020204" charset="-122"/>
                <a:ea typeface="微软雅黑" panose="020B0503020204020204" charset="-122"/>
                <a:cs typeface="+mn-cs"/>
                <a:sym typeface="+mn-ea"/>
              </a:rPr>
              <a:t>名词解释</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lstStyle/>
          <a:p>
            <a:pPr marL="0" indent="0" algn="l">
              <a:lnSpc>
                <a:spcPct val="150000"/>
              </a:lnSpc>
              <a:buNone/>
            </a:pPr>
            <a:endParaRPr lang="zh-CN" altLang="en-US" dirty="0"/>
          </a:p>
          <a:p>
            <a:endParaRPr lang="zh-CN" altLang="en-US" dirty="0"/>
          </a:p>
        </p:txBody>
      </p:sp>
      <p:sp>
        <p:nvSpPr>
          <p:cNvPr id="6" name="文本框 5"/>
          <p:cNvSpPr txBox="1"/>
          <p:nvPr/>
        </p:nvSpPr>
        <p:spPr>
          <a:xfrm>
            <a:off x="704850" y="833414"/>
            <a:ext cx="10314305" cy="3785652"/>
          </a:xfrm>
          <a:prstGeom prst="rect">
            <a:avLst/>
          </a:prstGeom>
          <a:noFill/>
        </p:spPr>
        <p:txBody>
          <a:bodyPr wrap="square" rtlCol="0">
            <a:spAutoFit/>
          </a:bodyPr>
          <a:lstStyle/>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600" dirty="0">
                <a:solidFill>
                  <a:srgbClr val="0070C0"/>
                </a:solidFill>
                <a:latin typeface="宋体" panose="02010600030101010101" pitchFamily="2" charset="-122"/>
                <a:ea typeface="宋体" panose="02010600030101010101" pitchFamily="2" charset="-122"/>
                <a:sym typeface="+mn-ea"/>
              </a:rPr>
              <a:t>SPA</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    单页</a:t>
            </a:r>
            <a:r>
              <a:rPr lang="en-US" altLang="zh-CN" sz="1600" dirty="0">
                <a:solidFill>
                  <a:srgbClr val="0070C0"/>
                </a:solidFill>
                <a:latin typeface="宋体" panose="02010600030101010101" pitchFamily="2" charset="-122"/>
                <a:ea typeface="宋体" panose="02010600030101010101" pitchFamily="2" charset="-122"/>
                <a:sym typeface="+mn-ea"/>
              </a:rPr>
              <a:t>Web</a:t>
            </a:r>
            <a:r>
              <a:rPr lang="zh-CN" altLang="en-US" sz="1600" dirty="0">
                <a:solidFill>
                  <a:srgbClr val="0070C0"/>
                </a:solidFill>
                <a:latin typeface="宋体" panose="02010600030101010101" pitchFamily="2" charset="-122"/>
                <a:ea typeface="宋体" panose="02010600030101010101" pitchFamily="2" charset="-122"/>
                <a:sym typeface="+mn-ea"/>
              </a:rPr>
              <a:t>应用（</a:t>
            </a:r>
            <a:r>
              <a:rPr lang="en-US" altLang="zh-CN" sz="1600" dirty="0">
                <a:solidFill>
                  <a:srgbClr val="0070C0"/>
                </a:solidFill>
                <a:latin typeface="宋体" panose="02010600030101010101" pitchFamily="2" charset="-122"/>
                <a:ea typeface="宋体" panose="02010600030101010101" pitchFamily="2" charset="-122"/>
                <a:sym typeface="+mn-ea"/>
              </a:rPr>
              <a:t>single page web application</a:t>
            </a:r>
            <a:r>
              <a:rPr lang="zh-CN" altLang="en-US" sz="1600" dirty="0">
                <a:solidFill>
                  <a:srgbClr val="0070C0"/>
                </a:solidFill>
                <a:latin typeface="宋体" panose="02010600030101010101" pitchFamily="2" charset="-122"/>
                <a:ea typeface="宋体" panose="02010600030101010101" pitchFamily="2" charset="-122"/>
                <a:sym typeface="+mn-ea"/>
              </a:rPr>
              <a:t>，</a:t>
            </a:r>
            <a:r>
              <a:rPr lang="en-US" altLang="zh-CN" sz="1600" dirty="0">
                <a:solidFill>
                  <a:srgbClr val="0070C0"/>
                </a:solidFill>
                <a:latin typeface="宋体" panose="02010600030101010101" pitchFamily="2" charset="-122"/>
                <a:ea typeface="宋体" panose="02010600030101010101" pitchFamily="2" charset="-122"/>
                <a:sym typeface="+mn-ea"/>
              </a:rPr>
              <a:t>SPA</a:t>
            </a:r>
            <a:r>
              <a:rPr lang="zh-CN" altLang="en-US" sz="1600" dirty="0">
                <a:solidFill>
                  <a:srgbClr val="0070C0"/>
                </a:solidFill>
                <a:latin typeface="宋体" panose="02010600030101010101" pitchFamily="2" charset="-122"/>
                <a:ea typeface="宋体" panose="02010600030101010101" pitchFamily="2" charset="-122"/>
                <a:sym typeface="+mn-ea"/>
              </a:rPr>
              <a:t>），就是只有一张</a:t>
            </a:r>
            <a:r>
              <a:rPr lang="en-US" altLang="zh-CN" sz="1600" dirty="0">
                <a:solidFill>
                  <a:srgbClr val="0070C0"/>
                </a:solidFill>
                <a:latin typeface="宋体" panose="02010600030101010101" pitchFamily="2" charset="-122"/>
                <a:ea typeface="宋体" panose="02010600030101010101" pitchFamily="2" charset="-122"/>
                <a:sym typeface="+mn-ea"/>
              </a:rPr>
              <a:t>Web</a:t>
            </a:r>
            <a:r>
              <a:rPr lang="zh-CN" altLang="en-US" sz="1600" dirty="0">
                <a:solidFill>
                  <a:srgbClr val="0070C0"/>
                </a:solidFill>
                <a:latin typeface="宋体" panose="02010600030101010101" pitchFamily="2" charset="-122"/>
                <a:ea typeface="宋体" panose="02010600030101010101" pitchFamily="2" charset="-122"/>
                <a:sym typeface="+mn-ea"/>
              </a:rPr>
              <a:t>页面的应用。单页应用程序 </a:t>
            </a:r>
            <a:r>
              <a:rPr lang="en-US" altLang="zh-CN" sz="1600" dirty="0">
                <a:solidFill>
                  <a:srgbClr val="0070C0"/>
                </a:solidFill>
                <a:latin typeface="宋体" panose="02010600030101010101" pitchFamily="2" charset="-122"/>
                <a:ea typeface="宋体" panose="02010600030101010101" pitchFamily="2" charset="-122"/>
                <a:sym typeface="+mn-ea"/>
              </a:rPr>
              <a:t>(SPA) </a:t>
            </a:r>
            <a:r>
              <a:rPr lang="zh-CN" altLang="en-US" sz="1600" dirty="0">
                <a:solidFill>
                  <a:srgbClr val="0070C0"/>
                </a:solidFill>
                <a:latin typeface="宋体" panose="02010600030101010101" pitchFamily="2" charset="-122"/>
                <a:ea typeface="宋体" panose="02010600030101010101" pitchFamily="2" charset="-122"/>
                <a:sym typeface="+mn-ea"/>
              </a:rPr>
              <a:t>是加载单个</a:t>
            </a:r>
            <a:r>
              <a:rPr lang="en-US" altLang="zh-CN" sz="1600" dirty="0">
                <a:solidFill>
                  <a:srgbClr val="0070C0"/>
                </a:solidFill>
                <a:latin typeface="宋体" panose="02010600030101010101" pitchFamily="2" charset="-122"/>
                <a:ea typeface="宋体" panose="02010600030101010101" pitchFamily="2" charset="-122"/>
                <a:sym typeface="+mn-ea"/>
              </a:rPr>
              <a:t>HTML </a:t>
            </a:r>
            <a:r>
              <a:rPr lang="zh-CN" altLang="en-US" sz="1600" dirty="0">
                <a:solidFill>
                  <a:srgbClr val="0070C0"/>
                </a:solidFill>
                <a:latin typeface="宋体" panose="02010600030101010101" pitchFamily="2" charset="-122"/>
                <a:ea typeface="宋体" panose="02010600030101010101" pitchFamily="2" charset="-122"/>
                <a:sym typeface="+mn-ea"/>
              </a:rPr>
              <a:t>页面并在用户与应用程序交互时动态更新该页面的</a:t>
            </a:r>
            <a:r>
              <a:rPr lang="en-US" altLang="zh-CN" sz="1600" dirty="0">
                <a:solidFill>
                  <a:srgbClr val="0070C0"/>
                </a:solidFill>
                <a:latin typeface="宋体" panose="02010600030101010101" pitchFamily="2" charset="-122"/>
                <a:ea typeface="宋体" panose="02010600030101010101" pitchFamily="2" charset="-122"/>
                <a:sym typeface="+mn-ea"/>
              </a:rPr>
              <a:t>Web</a:t>
            </a:r>
            <a:r>
              <a:rPr lang="zh-CN" altLang="en-US" sz="1600" dirty="0">
                <a:solidFill>
                  <a:srgbClr val="0070C0"/>
                </a:solidFill>
                <a:latin typeface="宋体" panose="02010600030101010101" pitchFamily="2" charset="-122"/>
                <a:ea typeface="宋体" panose="02010600030101010101" pitchFamily="2" charset="-122"/>
                <a:sym typeface="+mn-ea"/>
              </a:rPr>
              <a:t>应用程序</a:t>
            </a:r>
            <a:r>
              <a:rPr lang="en-US" altLang="zh-CN" sz="1600" dirty="0">
                <a:solidFill>
                  <a:srgbClr val="0070C0"/>
                </a:solidFill>
                <a:latin typeface="宋体" panose="02010600030101010101" pitchFamily="2" charset="-122"/>
                <a:ea typeface="宋体" panose="02010600030101010101" pitchFamily="2" charset="-122"/>
                <a:sym typeface="+mn-ea"/>
              </a:rPr>
              <a:t>.</a:t>
            </a:r>
            <a:r>
              <a:rPr lang="zh-CN" altLang="en-US" sz="1600" dirty="0">
                <a:solidFill>
                  <a:srgbClr val="0070C0"/>
                </a:solidFill>
                <a:latin typeface="宋体" panose="02010600030101010101" pitchFamily="2" charset="-122"/>
                <a:ea typeface="宋体" panose="02010600030101010101" pitchFamily="2" charset="-122"/>
                <a:sym typeface="+mn-ea"/>
              </a:rPr>
              <a:t>浏览器一开始会加载必需的</a:t>
            </a:r>
            <a:r>
              <a:rPr lang="en-US" altLang="zh-CN" sz="1600" dirty="0">
                <a:solidFill>
                  <a:srgbClr val="0070C0"/>
                </a:solidFill>
                <a:latin typeface="宋体" panose="02010600030101010101" pitchFamily="2" charset="-122"/>
                <a:ea typeface="宋体" panose="02010600030101010101" pitchFamily="2" charset="-122"/>
                <a:sym typeface="+mn-ea"/>
              </a:rPr>
              <a:t>HTML</a:t>
            </a:r>
            <a:r>
              <a:rPr lang="zh-CN" altLang="en-US" sz="1600" dirty="0">
                <a:solidFill>
                  <a:srgbClr val="0070C0"/>
                </a:solidFill>
                <a:latin typeface="宋体" panose="02010600030101010101" pitchFamily="2" charset="-122"/>
                <a:ea typeface="宋体" panose="02010600030101010101" pitchFamily="2" charset="-122"/>
                <a:sym typeface="+mn-ea"/>
              </a:rPr>
              <a:t>、</a:t>
            </a:r>
            <a:r>
              <a:rPr lang="en-US" altLang="zh-CN" sz="1600" dirty="0">
                <a:solidFill>
                  <a:srgbClr val="0070C0"/>
                </a:solidFill>
                <a:latin typeface="宋体" panose="02010600030101010101" pitchFamily="2" charset="-122"/>
                <a:ea typeface="宋体" panose="02010600030101010101" pitchFamily="2" charset="-122"/>
                <a:sym typeface="+mn-ea"/>
              </a:rPr>
              <a:t>CSS</a:t>
            </a:r>
            <a:r>
              <a:rPr lang="zh-CN" altLang="en-US" sz="1600" dirty="0">
                <a:solidFill>
                  <a:srgbClr val="0070C0"/>
                </a:solidFill>
                <a:latin typeface="宋体" panose="02010600030101010101" pitchFamily="2" charset="-122"/>
                <a:ea typeface="宋体" panose="02010600030101010101" pitchFamily="2" charset="-122"/>
                <a:sym typeface="+mn-ea"/>
              </a:rPr>
              <a:t>和</a:t>
            </a:r>
            <a:r>
              <a:rPr lang="en-US" altLang="zh-CN" sz="1600" dirty="0">
                <a:solidFill>
                  <a:srgbClr val="0070C0"/>
                </a:solidFill>
                <a:latin typeface="宋体" panose="02010600030101010101" pitchFamily="2" charset="-122"/>
                <a:ea typeface="宋体" panose="02010600030101010101" pitchFamily="2" charset="-122"/>
                <a:sym typeface="+mn-ea"/>
              </a:rPr>
              <a:t>JavaScript</a:t>
            </a:r>
            <a:r>
              <a:rPr lang="zh-CN" altLang="en-US" sz="1600" dirty="0">
                <a:solidFill>
                  <a:srgbClr val="0070C0"/>
                </a:solidFill>
                <a:latin typeface="宋体" panose="02010600030101010101" pitchFamily="2" charset="-122"/>
                <a:ea typeface="宋体" panose="02010600030101010101" pitchFamily="2" charset="-122"/>
                <a:sym typeface="+mn-ea"/>
              </a:rPr>
              <a:t>，所有的操作都在这张页面上完成，都由</a:t>
            </a:r>
            <a:r>
              <a:rPr lang="en-US" altLang="zh-CN" sz="1600" dirty="0">
                <a:solidFill>
                  <a:srgbClr val="0070C0"/>
                </a:solidFill>
                <a:latin typeface="宋体" panose="02010600030101010101" pitchFamily="2" charset="-122"/>
                <a:ea typeface="宋体" panose="02010600030101010101" pitchFamily="2" charset="-122"/>
                <a:sym typeface="+mn-ea"/>
              </a:rPr>
              <a:t>JavaScript</a:t>
            </a:r>
            <a:r>
              <a:rPr lang="zh-CN" altLang="en-US" sz="1600" dirty="0">
                <a:solidFill>
                  <a:srgbClr val="0070C0"/>
                </a:solidFill>
                <a:latin typeface="宋体" panose="02010600030101010101" pitchFamily="2" charset="-122"/>
                <a:ea typeface="宋体" panose="02010600030101010101" pitchFamily="2" charset="-122"/>
                <a:sym typeface="+mn-ea"/>
              </a:rPr>
              <a:t>来控制。因此，对单页应用来说模块化的开发和设计显得相当重要。</a:t>
            </a:r>
            <a:endParaRPr lang="en-US" altLang="zh-CN" sz="1600" dirty="0">
              <a:solidFill>
                <a:srgbClr val="0070C0"/>
              </a:solidFill>
              <a:latin typeface="宋体" panose="02010600030101010101" pitchFamily="2" charset="-122"/>
              <a:ea typeface="宋体" panose="02010600030101010101" pitchFamily="2" charset="-122"/>
              <a:sym typeface="+mn-ea"/>
            </a:endParaRP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特点</a:t>
            </a:r>
            <a:r>
              <a:rPr lang="en-US" altLang="zh-CN" sz="1600" dirty="0">
                <a:solidFill>
                  <a:srgbClr val="0070C0"/>
                </a:solidFill>
                <a:latin typeface="宋体" panose="02010600030101010101" pitchFamily="2" charset="-122"/>
                <a:ea typeface="宋体" panose="02010600030101010101" pitchFamily="2" charset="-122"/>
                <a:sym typeface="+mn-ea"/>
              </a:rPr>
              <a:t>:</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600" dirty="0">
                <a:solidFill>
                  <a:srgbClr val="0070C0"/>
                </a:solidFill>
                <a:latin typeface="宋体" panose="02010600030101010101" pitchFamily="2" charset="-122"/>
                <a:ea typeface="宋体" panose="02010600030101010101" pitchFamily="2" charset="-122"/>
                <a:sym typeface="+mn-ea"/>
              </a:rPr>
              <a:t>    </a:t>
            </a:r>
            <a:r>
              <a:rPr lang="zh-CN" altLang="en-US" sz="1600" dirty="0">
                <a:solidFill>
                  <a:srgbClr val="0070C0"/>
                </a:solidFill>
                <a:latin typeface="宋体" panose="02010600030101010101" pitchFamily="2" charset="-122"/>
                <a:ea typeface="宋体" panose="02010600030101010101" pitchFamily="2" charset="-122"/>
                <a:sym typeface="+mn-ea"/>
              </a:rPr>
              <a:t>速度：更好的用户体验，让用户在</a:t>
            </a:r>
            <a:r>
              <a:rPr lang="en-US" altLang="zh-CN" sz="1600" dirty="0">
                <a:solidFill>
                  <a:srgbClr val="0070C0"/>
                </a:solidFill>
                <a:latin typeface="宋体" panose="02010600030101010101" pitchFamily="2" charset="-122"/>
                <a:ea typeface="宋体" panose="02010600030101010101" pitchFamily="2" charset="-122"/>
                <a:sym typeface="+mn-ea"/>
              </a:rPr>
              <a:t>web app</a:t>
            </a:r>
            <a:r>
              <a:rPr lang="zh-CN" altLang="en-US" sz="1600" dirty="0">
                <a:solidFill>
                  <a:srgbClr val="0070C0"/>
                </a:solidFill>
                <a:latin typeface="宋体" panose="02010600030101010101" pitchFamily="2" charset="-122"/>
                <a:ea typeface="宋体" panose="02010600030101010101" pitchFamily="2" charset="-122"/>
                <a:sym typeface="+mn-ea"/>
              </a:rPr>
              <a:t>感受</a:t>
            </a:r>
            <a:r>
              <a:rPr lang="en-US" altLang="zh-CN" sz="1600" dirty="0">
                <a:solidFill>
                  <a:srgbClr val="0070C0"/>
                </a:solidFill>
                <a:latin typeface="宋体" panose="02010600030101010101" pitchFamily="2" charset="-122"/>
                <a:ea typeface="宋体" panose="02010600030101010101" pitchFamily="2" charset="-122"/>
                <a:sym typeface="+mn-ea"/>
              </a:rPr>
              <a:t>native app</a:t>
            </a:r>
            <a:r>
              <a:rPr lang="zh-CN" altLang="en-US" sz="1600" dirty="0">
                <a:solidFill>
                  <a:srgbClr val="0070C0"/>
                </a:solidFill>
                <a:latin typeface="宋体" panose="02010600030101010101" pitchFamily="2" charset="-122"/>
                <a:ea typeface="宋体" panose="02010600030101010101" pitchFamily="2" charset="-122"/>
                <a:sym typeface="+mn-ea"/>
              </a:rPr>
              <a:t>的速度和流畅，</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600" dirty="0">
                <a:solidFill>
                  <a:srgbClr val="0070C0"/>
                </a:solidFill>
                <a:latin typeface="宋体" panose="02010600030101010101" pitchFamily="2" charset="-122"/>
                <a:ea typeface="宋体" panose="02010600030101010101" pitchFamily="2" charset="-122"/>
                <a:sym typeface="+mn-ea"/>
              </a:rPr>
              <a:t>    MVC</a:t>
            </a:r>
            <a:r>
              <a:rPr lang="zh-CN" altLang="en-US" sz="1600" dirty="0">
                <a:solidFill>
                  <a:srgbClr val="0070C0"/>
                </a:solidFill>
                <a:latin typeface="宋体" panose="02010600030101010101" pitchFamily="2" charset="-122"/>
                <a:ea typeface="宋体" panose="02010600030101010101" pitchFamily="2" charset="-122"/>
                <a:sym typeface="+mn-ea"/>
              </a:rPr>
              <a:t>：经典</a:t>
            </a:r>
            <a:r>
              <a:rPr lang="en-US" altLang="zh-CN" sz="1600" dirty="0">
                <a:solidFill>
                  <a:srgbClr val="0070C0"/>
                </a:solidFill>
                <a:latin typeface="宋体" panose="02010600030101010101" pitchFamily="2" charset="-122"/>
                <a:ea typeface="宋体" panose="02010600030101010101" pitchFamily="2" charset="-122"/>
                <a:sym typeface="+mn-ea"/>
              </a:rPr>
              <a:t>MVC</a:t>
            </a:r>
            <a:r>
              <a:rPr lang="zh-CN" altLang="en-US" sz="1600" dirty="0">
                <a:solidFill>
                  <a:srgbClr val="0070C0"/>
                </a:solidFill>
                <a:latin typeface="宋体" panose="02010600030101010101" pitchFamily="2" charset="-122"/>
                <a:ea typeface="宋体" panose="02010600030101010101" pitchFamily="2" charset="-122"/>
                <a:sym typeface="+mn-ea"/>
              </a:rPr>
              <a:t>开发模式，前后端各负其责。</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600" dirty="0">
                <a:solidFill>
                  <a:srgbClr val="0070C0"/>
                </a:solidFill>
                <a:latin typeface="宋体" panose="02010600030101010101" pitchFamily="2" charset="-122"/>
                <a:ea typeface="宋体" panose="02010600030101010101" pitchFamily="2" charset="-122"/>
                <a:sym typeface="+mn-ea"/>
              </a:rPr>
              <a:t>    ajax</a:t>
            </a:r>
            <a:r>
              <a:rPr lang="zh-CN" altLang="en-US" sz="1600" dirty="0">
                <a:solidFill>
                  <a:srgbClr val="0070C0"/>
                </a:solidFill>
                <a:latin typeface="宋体" panose="02010600030101010101" pitchFamily="2" charset="-122"/>
                <a:ea typeface="宋体" panose="02010600030101010101" pitchFamily="2" charset="-122"/>
                <a:sym typeface="+mn-ea"/>
              </a:rPr>
              <a:t>：重前端，业务逻辑全部在本地操作，数据都需要通过</a:t>
            </a:r>
            <a:r>
              <a:rPr lang="en-US" altLang="zh-CN" sz="1600" dirty="0">
                <a:solidFill>
                  <a:srgbClr val="0070C0"/>
                </a:solidFill>
                <a:latin typeface="宋体" panose="02010600030101010101" pitchFamily="2" charset="-122"/>
                <a:ea typeface="宋体" panose="02010600030101010101" pitchFamily="2" charset="-122"/>
                <a:sym typeface="+mn-ea"/>
              </a:rPr>
              <a:t>AJAX</a:t>
            </a:r>
            <a:r>
              <a:rPr lang="zh-CN" altLang="en-US" sz="1600" dirty="0">
                <a:solidFill>
                  <a:srgbClr val="0070C0"/>
                </a:solidFill>
                <a:latin typeface="宋体" panose="02010600030101010101" pitchFamily="2" charset="-122"/>
                <a:ea typeface="宋体" panose="02010600030101010101" pitchFamily="2" charset="-122"/>
                <a:sym typeface="+mn-ea"/>
              </a:rPr>
              <a:t>同步、提交。</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600" dirty="0">
                <a:solidFill>
                  <a:srgbClr val="0070C0"/>
                </a:solidFill>
                <a:latin typeface="宋体" panose="02010600030101010101" pitchFamily="2" charset="-122"/>
                <a:ea typeface="宋体" panose="02010600030101010101" pitchFamily="2" charset="-122"/>
                <a:sym typeface="+mn-ea"/>
              </a:rPr>
              <a:t>    </a:t>
            </a:r>
            <a:r>
              <a:rPr lang="zh-CN" altLang="en-US" sz="1600" dirty="0">
                <a:solidFill>
                  <a:srgbClr val="0070C0"/>
                </a:solidFill>
                <a:latin typeface="宋体" panose="02010600030101010101" pitchFamily="2" charset="-122"/>
                <a:ea typeface="宋体" panose="02010600030101010101" pitchFamily="2" charset="-122"/>
                <a:sym typeface="+mn-ea"/>
              </a:rPr>
              <a:t>路由：在</a:t>
            </a:r>
            <a:r>
              <a:rPr lang="en-US" altLang="zh-CN" sz="1600" dirty="0">
                <a:solidFill>
                  <a:srgbClr val="0070C0"/>
                </a:solidFill>
                <a:latin typeface="宋体" panose="02010600030101010101" pitchFamily="2" charset="-122"/>
                <a:ea typeface="宋体" panose="02010600030101010101" pitchFamily="2" charset="-122"/>
                <a:sym typeface="+mn-ea"/>
              </a:rPr>
              <a:t>URL</a:t>
            </a:r>
            <a:r>
              <a:rPr lang="zh-CN" altLang="en-US" sz="1600" dirty="0">
                <a:solidFill>
                  <a:srgbClr val="0070C0"/>
                </a:solidFill>
                <a:latin typeface="宋体" panose="02010600030101010101" pitchFamily="2" charset="-122"/>
                <a:ea typeface="宋体" panose="02010600030101010101" pitchFamily="2" charset="-122"/>
                <a:sym typeface="+mn-ea"/>
              </a:rPr>
              <a:t>中采用</a:t>
            </a:r>
            <a:r>
              <a:rPr lang="en-US" altLang="zh-CN" sz="1600" dirty="0">
                <a:solidFill>
                  <a:srgbClr val="0070C0"/>
                </a:solidFill>
                <a:latin typeface="宋体" panose="02010600030101010101" pitchFamily="2" charset="-122"/>
                <a:ea typeface="宋体" panose="02010600030101010101" pitchFamily="2" charset="-122"/>
                <a:sym typeface="+mn-ea"/>
              </a:rPr>
              <a:t>#</a:t>
            </a:r>
            <a:r>
              <a:rPr lang="zh-CN" altLang="en-US" sz="1600" dirty="0">
                <a:solidFill>
                  <a:srgbClr val="0070C0"/>
                </a:solidFill>
                <a:latin typeface="宋体" panose="02010600030101010101" pitchFamily="2" charset="-122"/>
                <a:ea typeface="宋体" panose="02010600030101010101" pitchFamily="2" charset="-122"/>
                <a:sym typeface="+mn-ea"/>
              </a:rPr>
              <a:t>号来作为当前视图的地址</a:t>
            </a:r>
            <a:r>
              <a:rPr lang="en-US" altLang="zh-CN" sz="1600" dirty="0">
                <a:solidFill>
                  <a:srgbClr val="0070C0"/>
                </a:solidFill>
                <a:latin typeface="宋体" panose="02010600030101010101" pitchFamily="2" charset="-122"/>
                <a:ea typeface="宋体" panose="02010600030101010101" pitchFamily="2" charset="-122"/>
                <a:sym typeface="+mn-ea"/>
              </a:rPr>
              <a:t>,</a:t>
            </a:r>
            <a:r>
              <a:rPr lang="zh-CN" altLang="en-US" sz="1600" dirty="0">
                <a:solidFill>
                  <a:srgbClr val="0070C0"/>
                </a:solidFill>
                <a:latin typeface="宋体" panose="02010600030101010101" pitchFamily="2" charset="-122"/>
                <a:ea typeface="宋体" panose="02010600030101010101" pitchFamily="2" charset="-122"/>
                <a:sym typeface="+mn-ea"/>
              </a:rPr>
              <a:t>改变</a:t>
            </a:r>
            <a:r>
              <a:rPr lang="en-US" altLang="zh-CN" sz="1600" dirty="0">
                <a:solidFill>
                  <a:srgbClr val="0070C0"/>
                </a:solidFill>
                <a:latin typeface="宋体" panose="02010600030101010101" pitchFamily="2" charset="-122"/>
                <a:ea typeface="宋体" panose="02010600030101010101" pitchFamily="2" charset="-122"/>
                <a:sym typeface="+mn-ea"/>
              </a:rPr>
              <a:t>#</a:t>
            </a:r>
            <a:r>
              <a:rPr lang="zh-CN" altLang="en-US" sz="1600" dirty="0">
                <a:solidFill>
                  <a:srgbClr val="0070C0"/>
                </a:solidFill>
                <a:latin typeface="宋体" panose="02010600030101010101" pitchFamily="2" charset="-122"/>
                <a:ea typeface="宋体" panose="02010600030101010101" pitchFamily="2" charset="-122"/>
                <a:sym typeface="+mn-ea"/>
              </a:rPr>
              <a:t>号后的参数，页面并不会重载。</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zh-CN" altLang="en-US" sz="4800" dirty="0">
                <a:sym typeface="+mn-ea"/>
              </a:rPr>
              <a:t> </a:t>
            </a:r>
            <a:r>
              <a:rPr lang="zh-CN" altLang="en-US" sz="3200" b="1" dirty="0">
                <a:solidFill>
                  <a:srgbClr val="2C7FC2"/>
                </a:solidFill>
                <a:latin typeface="微软雅黑" panose="020B0503020204020204" charset="-122"/>
                <a:ea typeface="微软雅黑" panose="020B0503020204020204" charset="-122"/>
                <a:cs typeface="+mn-cs"/>
                <a:sym typeface="+mn-ea"/>
              </a:rPr>
              <a:t>名词解释</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lstStyle/>
          <a:p>
            <a:pPr marL="0" indent="0" algn="l">
              <a:lnSpc>
                <a:spcPct val="150000"/>
              </a:lnSpc>
              <a:buNone/>
            </a:pPr>
            <a:endParaRPr lang="zh-CN" altLang="en-US" dirty="0"/>
          </a:p>
          <a:p>
            <a:endParaRPr lang="zh-CN" altLang="en-US" dirty="0"/>
          </a:p>
        </p:txBody>
      </p:sp>
      <p:sp>
        <p:nvSpPr>
          <p:cNvPr id="6" name="文本框 5"/>
          <p:cNvSpPr txBox="1"/>
          <p:nvPr/>
        </p:nvSpPr>
        <p:spPr>
          <a:xfrm>
            <a:off x="704850" y="833414"/>
            <a:ext cx="10314305" cy="5632311"/>
          </a:xfrm>
          <a:prstGeom prst="rect">
            <a:avLst/>
          </a:prstGeom>
          <a:noFill/>
        </p:spPr>
        <p:txBody>
          <a:bodyPr wrap="square" rtlCol="0">
            <a:spAutoFit/>
          </a:bodyPr>
          <a:lstStyle/>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模块化开发</a:t>
            </a:r>
            <a:endParaRPr lang="en-US" altLang="zh-CN" sz="1600" dirty="0">
              <a:solidFill>
                <a:srgbClr val="0070C0"/>
              </a:solidFill>
              <a:latin typeface="宋体" panose="02010600030101010101" pitchFamily="2" charset="-122"/>
              <a:ea typeface="宋体" panose="02010600030101010101" pitchFamily="2" charset="-122"/>
              <a:sym typeface="+mn-ea"/>
            </a:endParaRP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600" dirty="0">
                <a:solidFill>
                  <a:srgbClr val="0070C0"/>
                </a:solidFill>
                <a:latin typeface="宋体" panose="02010600030101010101" pitchFamily="2" charset="-122"/>
                <a:ea typeface="宋体" panose="02010600030101010101" pitchFamily="2" charset="-122"/>
                <a:sym typeface="+mn-ea"/>
              </a:rPr>
              <a:t>    </a:t>
            </a:r>
            <a:r>
              <a:rPr lang="zh-CN" altLang="en-US" sz="1600" dirty="0">
                <a:solidFill>
                  <a:srgbClr val="0070C0"/>
                </a:solidFill>
                <a:latin typeface="宋体" panose="02010600030101010101" pitchFamily="2" charset="-122"/>
                <a:ea typeface="宋体" panose="02010600030101010101" pitchFamily="2" charset="-122"/>
                <a:sym typeface="+mn-ea"/>
              </a:rPr>
              <a:t>前端开发中，起初只要在</a:t>
            </a:r>
            <a:r>
              <a:rPr lang="en-US" altLang="zh-CN" sz="1600" dirty="0">
                <a:solidFill>
                  <a:srgbClr val="0070C0"/>
                </a:solidFill>
                <a:latin typeface="宋体" panose="02010600030101010101" pitchFamily="2" charset="-122"/>
                <a:ea typeface="宋体" panose="02010600030101010101" pitchFamily="2" charset="-122"/>
                <a:sym typeface="+mn-ea"/>
              </a:rPr>
              <a:t>script</a:t>
            </a:r>
            <a:r>
              <a:rPr lang="zh-CN" altLang="en-US" sz="1600" dirty="0">
                <a:solidFill>
                  <a:srgbClr val="0070C0"/>
                </a:solidFill>
                <a:latin typeface="宋体" panose="02010600030101010101" pitchFamily="2" charset="-122"/>
                <a:ea typeface="宋体" panose="02010600030101010101" pitchFamily="2" charset="-122"/>
                <a:sym typeface="+mn-ea"/>
              </a:rPr>
              <a:t>标签中嵌入几十上百行代码就能实现一些基本的交互效果，后来</a:t>
            </a:r>
            <a:r>
              <a:rPr lang="en-US" altLang="zh-CN" sz="1600" dirty="0" err="1">
                <a:solidFill>
                  <a:srgbClr val="0070C0"/>
                </a:solidFill>
                <a:latin typeface="宋体" panose="02010600030101010101" pitchFamily="2" charset="-122"/>
                <a:ea typeface="宋体" panose="02010600030101010101" pitchFamily="2" charset="-122"/>
                <a:sym typeface="+mn-ea"/>
              </a:rPr>
              <a:t>js</a:t>
            </a:r>
            <a:r>
              <a:rPr lang="zh-CN" altLang="en-US" sz="1600" dirty="0">
                <a:solidFill>
                  <a:srgbClr val="0070C0"/>
                </a:solidFill>
                <a:latin typeface="宋体" panose="02010600030101010101" pitchFamily="2" charset="-122"/>
                <a:ea typeface="宋体" panose="02010600030101010101" pitchFamily="2" charset="-122"/>
                <a:sym typeface="+mn-ea"/>
              </a:rPr>
              <a:t>得到重视，应用也广泛起来了，</a:t>
            </a:r>
            <a:r>
              <a:rPr lang="en-US" altLang="zh-CN" sz="1600" dirty="0">
                <a:solidFill>
                  <a:srgbClr val="0070C0"/>
                </a:solidFill>
                <a:latin typeface="宋体" panose="02010600030101010101" pitchFamily="2" charset="-122"/>
                <a:ea typeface="宋体" panose="02010600030101010101" pitchFamily="2" charset="-122"/>
                <a:sym typeface="+mn-ea"/>
              </a:rPr>
              <a:t>jQuery</a:t>
            </a:r>
            <a:r>
              <a:rPr lang="zh-CN" altLang="en-US" sz="1600" dirty="0">
                <a:solidFill>
                  <a:srgbClr val="0070C0"/>
                </a:solidFill>
                <a:latin typeface="宋体" panose="02010600030101010101" pitchFamily="2" charset="-122"/>
                <a:ea typeface="宋体" panose="02010600030101010101" pitchFamily="2" charset="-122"/>
                <a:sym typeface="+mn-ea"/>
              </a:rPr>
              <a:t>，</a:t>
            </a:r>
            <a:r>
              <a:rPr lang="en-US" altLang="zh-CN" sz="1600" dirty="0">
                <a:solidFill>
                  <a:srgbClr val="0070C0"/>
                </a:solidFill>
                <a:latin typeface="宋体" panose="02010600030101010101" pitchFamily="2" charset="-122"/>
                <a:ea typeface="宋体" panose="02010600030101010101" pitchFamily="2" charset="-122"/>
                <a:sym typeface="+mn-ea"/>
              </a:rPr>
              <a:t>Ajax</a:t>
            </a:r>
            <a:r>
              <a:rPr lang="zh-CN" altLang="en-US" sz="1600" dirty="0">
                <a:solidFill>
                  <a:srgbClr val="0070C0"/>
                </a:solidFill>
                <a:latin typeface="宋体" panose="02010600030101010101" pitchFamily="2" charset="-122"/>
                <a:ea typeface="宋体" panose="02010600030101010101" pitchFamily="2" charset="-122"/>
                <a:sym typeface="+mn-ea"/>
              </a:rPr>
              <a:t>，</a:t>
            </a:r>
            <a:r>
              <a:rPr lang="en-US" altLang="zh-CN" sz="1600" dirty="0" err="1">
                <a:solidFill>
                  <a:srgbClr val="0070C0"/>
                </a:solidFill>
                <a:latin typeface="宋体" panose="02010600030101010101" pitchFamily="2" charset="-122"/>
                <a:ea typeface="宋体" panose="02010600030101010101" pitchFamily="2" charset="-122"/>
                <a:sym typeface="+mn-ea"/>
              </a:rPr>
              <a:t>Node.Js</a:t>
            </a:r>
            <a:r>
              <a:rPr lang="zh-CN" altLang="en-US" sz="1600" dirty="0">
                <a:solidFill>
                  <a:srgbClr val="0070C0"/>
                </a:solidFill>
                <a:latin typeface="宋体" panose="02010600030101010101" pitchFamily="2" charset="-122"/>
                <a:ea typeface="宋体" panose="02010600030101010101" pitchFamily="2" charset="-122"/>
                <a:sym typeface="+mn-ea"/>
              </a:rPr>
              <a:t>，</a:t>
            </a:r>
            <a:r>
              <a:rPr lang="en-US" altLang="zh-CN" sz="1600" dirty="0">
                <a:solidFill>
                  <a:srgbClr val="0070C0"/>
                </a:solidFill>
                <a:latin typeface="宋体" panose="02010600030101010101" pitchFamily="2" charset="-122"/>
                <a:ea typeface="宋体" panose="02010600030101010101" pitchFamily="2" charset="-122"/>
                <a:sym typeface="+mn-ea"/>
              </a:rPr>
              <a:t>MVC</a:t>
            </a:r>
            <a:r>
              <a:rPr lang="zh-CN" altLang="en-US" sz="1600" dirty="0">
                <a:solidFill>
                  <a:srgbClr val="0070C0"/>
                </a:solidFill>
                <a:latin typeface="宋体" panose="02010600030101010101" pitchFamily="2" charset="-122"/>
                <a:ea typeface="宋体" panose="02010600030101010101" pitchFamily="2" charset="-122"/>
                <a:sym typeface="+mn-ea"/>
              </a:rPr>
              <a:t>，</a:t>
            </a:r>
            <a:r>
              <a:rPr lang="en-US" altLang="zh-CN" sz="1600" dirty="0">
                <a:solidFill>
                  <a:srgbClr val="0070C0"/>
                </a:solidFill>
                <a:latin typeface="宋体" panose="02010600030101010101" pitchFamily="2" charset="-122"/>
                <a:ea typeface="宋体" panose="02010600030101010101" pitchFamily="2" charset="-122"/>
                <a:sym typeface="+mn-ea"/>
              </a:rPr>
              <a:t>MVVM</a:t>
            </a:r>
            <a:r>
              <a:rPr lang="zh-CN" altLang="en-US" sz="1600" dirty="0">
                <a:solidFill>
                  <a:srgbClr val="0070C0"/>
                </a:solidFill>
                <a:latin typeface="宋体" panose="02010600030101010101" pitchFamily="2" charset="-122"/>
                <a:ea typeface="宋体" panose="02010600030101010101" pitchFamily="2" charset="-122"/>
                <a:sym typeface="+mn-ea"/>
              </a:rPr>
              <a:t>等的助力也使得前端开发得到重视，也使得前端项目越来越复杂</a:t>
            </a:r>
            <a:r>
              <a:rPr lang="en-US" altLang="zh-CN" sz="1600" dirty="0">
                <a:solidFill>
                  <a:srgbClr val="0070C0"/>
                </a:solidFill>
                <a:latin typeface="宋体" panose="02010600030101010101" pitchFamily="2" charset="-122"/>
                <a:ea typeface="宋体" panose="02010600030101010101" pitchFamily="2" charset="-122"/>
                <a:sym typeface="+mn-ea"/>
              </a:rPr>
              <a:t>.</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   模块就是实现特定功能的文件，模块化开发使代码耦合度降低，模块化的意义在于最大化的设计重用，以最少的模块、零部件，更快速的满足更多的个性化需求。因为有了模块，我们就可以更方便地使用别人的代码，想要什么功能，就加载什么模块。</a:t>
            </a:r>
            <a:endParaRPr lang="en-US" altLang="zh-CN" sz="1600" dirty="0">
              <a:solidFill>
                <a:srgbClr val="0070C0"/>
              </a:solidFill>
              <a:latin typeface="宋体" panose="02010600030101010101" pitchFamily="2" charset="-122"/>
              <a:ea typeface="宋体" panose="02010600030101010101" pitchFamily="2" charset="-122"/>
              <a:sym typeface="+mn-ea"/>
            </a:endParaRP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模块开发需要遵循一定的规范。根据</a:t>
            </a:r>
            <a:r>
              <a:rPr lang="en-US" altLang="zh-CN" sz="1600" dirty="0">
                <a:solidFill>
                  <a:srgbClr val="0070C0"/>
                </a:solidFill>
                <a:latin typeface="宋体" panose="02010600030101010101" pitchFamily="2" charset="-122"/>
                <a:ea typeface="宋体" panose="02010600030101010101" pitchFamily="2" charset="-122"/>
                <a:sym typeface="+mn-ea"/>
              </a:rPr>
              <a:t>AMD</a:t>
            </a:r>
            <a:r>
              <a:rPr lang="zh-CN" altLang="en-US" sz="1600" dirty="0">
                <a:solidFill>
                  <a:srgbClr val="0070C0"/>
                </a:solidFill>
                <a:latin typeface="宋体" panose="02010600030101010101" pitchFamily="2" charset="-122"/>
                <a:ea typeface="宋体" panose="02010600030101010101" pitchFamily="2" charset="-122"/>
                <a:sym typeface="+mn-ea"/>
              </a:rPr>
              <a:t>规范，我们可以使用</a:t>
            </a:r>
            <a:r>
              <a:rPr lang="en-US" altLang="zh-CN" sz="1600" dirty="0">
                <a:solidFill>
                  <a:srgbClr val="0070C0"/>
                </a:solidFill>
                <a:latin typeface="宋体" panose="02010600030101010101" pitchFamily="2" charset="-122"/>
                <a:ea typeface="宋体" panose="02010600030101010101" pitchFamily="2" charset="-122"/>
                <a:sym typeface="+mn-ea"/>
              </a:rPr>
              <a:t>define</a:t>
            </a:r>
            <a:r>
              <a:rPr lang="zh-CN" altLang="en-US" sz="1600" dirty="0">
                <a:solidFill>
                  <a:srgbClr val="0070C0"/>
                </a:solidFill>
                <a:latin typeface="宋体" panose="02010600030101010101" pitchFamily="2" charset="-122"/>
                <a:ea typeface="宋体" panose="02010600030101010101" pitchFamily="2" charset="-122"/>
                <a:sym typeface="+mn-ea"/>
              </a:rPr>
              <a:t>定义模块，使用</a:t>
            </a:r>
            <a:r>
              <a:rPr lang="en-US" altLang="zh-CN" sz="1600" dirty="0">
                <a:solidFill>
                  <a:srgbClr val="0070C0"/>
                </a:solidFill>
                <a:latin typeface="宋体" panose="02010600030101010101" pitchFamily="2" charset="-122"/>
                <a:ea typeface="宋体" panose="02010600030101010101" pitchFamily="2" charset="-122"/>
                <a:sym typeface="+mn-ea"/>
              </a:rPr>
              <a:t>require</a:t>
            </a:r>
            <a:r>
              <a:rPr lang="zh-CN" altLang="en-US" sz="1600" dirty="0">
                <a:solidFill>
                  <a:srgbClr val="0070C0"/>
                </a:solidFill>
                <a:latin typeface="宋体" panose="02010600030101010101" pitchFamily="2" charset="-122"/>
                <a:ea typeface="宋体" panose="02010600030101010101" pitchFamily="2" charset="-122"/>
                <a:sym typeface="+mn-ea"/>
              </a:rPr>
              <a:t>调用模块。</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目前，通行的</a:t>
            </a:r>
            <a:r>
              <a:rPr lang="en-US" altLang="zh-CN" sz="1600" dirty="0" err="1">
                <a:solidFill>
                  <a:srgbClr val="0070C0"/>
                </a:solidFill>
                <a:latin typeface="宋体" panose="02010600030101010101" pitchFamily="2" charset="-122"/>
                <a:ea typeface="宋体" panose="02010600030101010101" pitchFamily="2" charset="-122"/>
                <a:sym typeface="+mn-ea"/>
              </a:rPr>
              <a:t>js</a:t>
            </a:r>
            <a:r>
              <a:rPr lang="zh-CN" altLang="en-US" sz="1600" dirty="0">
                <a:solidFill>
                  <a:srgbClr val="0070C0"/>
                </a:solidFill>
                <a:latin typeface="宋体" panose="02010600030101010101" pitchFamily="2" charset="-122"/>
                <a:ea typeface="宋体" panose="02010600030101010101" pitchFamily="2" charset="-122"/>
                <a:sym typeface="+mn-ea"/>
              </a:rPr>
              <a:t>模块规范主要有两种：</a:t>
            </a:r>
            <a:r>
              <a:rPr lang="en-US" altLang="zh-CN" sz="1600" dirty="0" err="1">
                <a:solidFill>
                  <a:srgbClr val="0070C0"/>
                </a:solidFill>
                <a:latin typeface="宋体" panose="02010600030101010101" pitchFamily="2" charset="-122"/>
                <a:ea typeface="宋体" panose="02010600030101010101" pitchFamily="2" charset="-122"/>
                <a:sym typeface="+mn-ea"/>
              </a:rPr>
              <a:t>CommonJS</a:t>
            </a:r>
            <a:r>
              <a:rPr lang="zh-CN" altLang="en-US" sz="1600" dirty="0">
                <a:solidFill>
                  <a:srgbClr val="0070C0"/>
                </a:solidFill>
                <a:latin typeface="宋体" panose="02010600030101010101" pitchFamily="2" charset="-122"/>
                <a:ea typeface="宋体" panose="02010600030101010101" pitchFamily="2" charset="-122"/>
                <a:sym typeface="+mn-ea"/>
              </a:rPr>
              <a:t>和</a:t>
            </a:r>
            <a:r>
              <a:rPr lang="en-US" altLang="zh-CN" sz="1600" dirty="0">
                <a:solidFill>
                  <a:srgbClr val="0070C0"/>
                </a:solidFill>
                <a:latin typeface="宋体" panose="02010600030101010101" pitchFamily="2" charset="-122"/>
                <a:ea typeface="宋体" panose="02010600030101010101" pitchFamily="2" charset="-122"/>
                <a:sym typeface="+mn-ea"/>
              </a:rPr>
              <a:t>AMD</a:t>
            </a:r>
            <a:r>
              <a:rPr lang="zh-CN" altLang="en-US" sz="1600" dirty="0">
                <a:solidFill>
                  <a:srgbClr val="0070C0"/>
                </a:solidFill>
                <a:latin typeface="宋体" panose="02010600030101010101" pitchFamily="2" charset="-122"/>
                <a:ea typeface="宋体" panose="02010600030101010101" pitchFamily="2" charset="-122"/>
                <a:sym typeface="+mn-ea"/>
              </a:rPr>
              <a:t>。</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600" dirty="0">
                <a:solidFill>
                  <a:srgbClr val="0070C0"/>
                </a:solidFill>
                <a:latin typeface="宋体" panose="02010600030101010101" pitchFamily="2" charset="-122"/>
                <a:ea typeface="宋体" panose="02010600030101010101" pitchFamily="2" charset="-122"/>
                <a:sym typeface="+mn-ea"/>
              </a:rPr>
              <a:t>1.</a:t>
            </a:r>
            <a:r>
              <a:rPr lang="zh-CN" altLang="en-US" sz="1600" dirty="0">
                <a:solidFill>
                  <a:srgbClr val="0070C0"/>
                </a:solidFill>
                <a:latin typeface="宋体" panose="02010600030101010101" pitchFamily="2" charset="-122"/>
                <a:ea typeface="宋体" panose="02010600030101010101" pitchFamily="2" charset="-122"/>
                <a:sym typeface="+mn-ea"/>
              </a:rPr>
              <a:t>服务器端规范：</a:t>
            </a:r>
            <a:r>
              <a:rPr lang="en-US" altLang="zh-CN" sz="1600" dirty="0" err="1">
                <a:solidFill>
                  <a:srgbClr val="0070C0"/>
                </a:solidFill>
                <a:latin typeface="宋体" panose="02010600030101010101" pitchFamily="2" charset="-122"/>
                <a:ea typeface="宋体" panose="02010600030101010101" pitchFamily="2" charset="-122"/>
                <a:sym typeface="+mn-ea"/>
              </a:rPr>
              <a:t>CommonJs</a:t>
            </a:r>
            <a:r>
              <a:rPr lang="en-US" altLang="zh-CN" sz="1600" dirty="0">
                <a:solidFill>
                  <a:srgbClr val="0070C0"/>
                </a:solidFill>
                <a:latin typeface="宋体" panose="02010600030101010101" pitchFamily="2" charset="-122"/>
                <a:ea typeface="宋体" panose="02010600030101010101" pitchFamily="2" charset="-122"/>
                <a:sym typeface="+mn-ea"/>
              </a:rPr>
              <a:t>---</a:t>
            </a:r>
            <a:r>
              <a:rPr lang="en-US" altLang="zh-CN" sz="1600" dirty="0" err="1">
                <a:solidFill>
                  <a:srgbClr val="0070C0"/>
                </a:solidFill>
                <a:latin typeface="宋体" panose="02010600030101010101" pitchFamily="2" charset="-122"/>
                <a:ea typeface="宋体" panose="02010600030101010101" pitchFamily="2" charset="-122"/>
                <a:sym typeface="+mn-ea"/>
              </a:rPr>
              <a:t>nodejs</a:t>
            </a:r>
            <a:r>
              <a:rPr lang="zh-CN" altLang="en-US" sz="1600" dirty="0">
                <a:solidFill>
                  <a:srgbClr val="0070C0"/>
                </a:solidFill>
                <a:latin typeface="宋体" panose="02010600030101010101" pitchFamily="2" charset="-122"/>
                <a:ea typeface="宋体" panose="02010600030101010101" pitchFamily="2" charset="-122"/>
                <a:sym typeface="+mn-ea"/>
              </a:rPr>
              <a:t>使用的规范，</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600" dirty="0">
                <a:solidFill>
                  <a:srgbClr val="0070C0"/>
                </a:solidFill>
                <a:latin typeface="宋体" panose="02010600030101010101" pitchFamily="2" charset="-122"/>
                <a:ea typeface="宋体" panose="02010600030101010101" pitchFamily="2" charset="-122"/>
                <a:sym typeface="+mn-ea"/>
              </a:rPr>
              <a:t>2.</a:t>
            </a:r>
            <a:r>
              <a:rPr lang="zh-CN" altLang="en-US" sz="1600" dirty="0">
                <a:solidFill>
                  <a:srgbClr val="0070C0"/>
                </a:solidFill>
                <a:latin typeface="宋体" panose="02010600030101010101" pitchFamily="2" charset="-122"/>
                <a:ea typeface="宋体" panose="02010600030101010101" pitchFamily="2" charset="-122"/>
                <a:sym typeface="+mn-ea"/>
              </a:rPr>
              <a:t>浏览器端规范：</a:t>
            </a:r>
            <a:r>
              <a:rPr lang="en-US" altLang="zh-CN" sz="1600" dirty="0">
                <a:solidFill>
                  <a:srgbClr val="0070C0"/>
                </a:solidFill>
                <a:latin typeface="宋体" panose="02010600030101010101" pitchFamily="2" charset="-122"/>
                <a:ea typeface="宋体" panose="02010600030101010101" pitchFamily="2" charset="-122"/>
                <a:sym typeface="+mn-ea"/>
              </a:rPr>
              <a:t>AMD---</a:t>
            </a:r>
            <a:r>
              <a:rPr lang="en-US" altLang="zh-CN" sz="1600" dirty="0" err="1">
                <a:solidFill>
                  <a:srgbClr val="0070C0"/>
                </a:solidFill>
                <a:latin typeface="宋体" panose="02010600030101010101" pitchFamily="2" charset="-122"/>
                <a:ea typeface="宋体" panose="02010600030101010101" pitchFamily="2" charset="-122"/>
                <a:sym typeface="+mn-ea"/>
              </a:rPr>
              <a:t>RequireJS</a:t>
            </a:r>
            <a:r>
              <a:rPr lang="zh-CN" altLang="en-US" sz="1600" dirty="0">
                <a:solidFill>
                  <a:srgbClr val="0070C0"/>
                </a:solidFill>
                <a:latin typeface="宋体" panose="02010600030101010101" pitchFamily="2" charset="-122"/>
                <a:ea typeface="宋体" panose="02010600030101010101" pitchFamily="2" charset="-122"/>
                <a:sym typeface="+mn-ea"/>
              </a:rPr>
              <a:t>国外相对流行（官网） </a:t>
            </a:r>
            <a:r>
              <a:rPr lang="en-US" altLang="zh-CN" sz="1600" dirty="0">
                <a:solidFill>
                  <a:srgbClr val="0070C0"/>
                </a:solidFill>
                <a:latin typeface="宋体" panose="02010600030101010101" pitchFamily="2" charset="-122"/>
                <a:ea typeface="宋体" panose="02010600030101010101" pitchFamily="2" charset="-122"/>
                <a:sym typeface="+mn-ea"/>
              </a:rPr>
              <a:t>CMD--</a:t>
            </a:r>
            <a:r>
              <a:rPr lang="en-US" altLang="zh-CN" sz="1600" dirty="0" err="1">
                <a:solidFill>
                  <a:srgbClr val="0070C0"/>
                </a:solidFill>
                <a:latin typeface="宋体" panose="02010600030101010101" pitchFamily="2" charset="-122"/>
                <a:ea typeface="宋体" panose="02010600030101010101" pitchFamily="2" charset="-122"/>
                <a:sym typeface="+mn-ea"/>
              </a:rPr>
              <a:t>SeaJS</a:t>
            </a:r>
            <a:r>
              <a:rPr lang="zh-CN" altLang="en-US" sz="1600" dirty="0">
                <a:solidFill>
                  <a:srgbClr val="0070C0"/>
                </a:solidFill>
                <a:latin typeface="宋体" panose="02010600030101010101" pitchFamily="2" charset="-122"/>
                <a:ea typeface="宋体" panose="02010600030101010101" pitchFamily="2" charset="-122"/>
                <a:sym typeface="+mn-ea"/>
              </a:rPr>
              <a:t>国内相对流行（官网）</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600" dirty="0">
                <a:solidFill>
                  <a:srgbClr val="0070C0"/>
                </a:solidFill>
                <a:latin typeface="宋体" panose="02010600030101010101" pitchFamily="2" charset="-122"/>
                <a:ea typeface="宋体" panose="02010600030101010101" pitchFamily="2" charset="-122"/>
                <a:sym typeface="+mn-ea"/>
              </a:rPr>
              <a:t>2.SeaJS</a:t>
            </a:r>
            <a:r>
              <a:rPr lang="zh-CN" altLang="en-US" sz="1600" dirty="0">
                <a:solidFill>
                  <a:srgbClr val="0070C0"/>
                </a:solidFill>
                <a:latin typeface="宋体" panose="02010600030101010101" pitchFamily="2" charset="-122"/>
                <a:ea typeface="宋体" panose="02010600030101010101" pitchFamily="2" charset="-122"/>
                <a:sym typeface="+mn-ea"/>
              </a:rPr>
              <a:t>与</a:t>
            </a:r>
            <a:r>
              <a:rPr lang="en-US" altLang="zh-CN" sz="1600" dirty="0" err="1">
                <a:solidFill>
                  <a:srgbClr val="0070C0"/>
                </a:solidFill>
                <a:latin typeface="宋体" panose="02010600030101010101" pitchFamily="2" charset="-122"/>
                <a:ea typeface="宋体" panose="02010600030101010101" pitchFamily="2" charset="-122"/>
                <a:sym typeface="+mn-ea"/>
              </a:rPr>
              <a:t>RequireJS</a:t>
            </a:r>
            <a:r>
              <a:rPr lang="zh-CN" altLang="en-US" sz="1600" dirty="0">
                <a:solidFill>
                  <a:srgbClr val="0070C0"/>
                </a:solidFill>
                <a:latin typeface="宋体" panose="02010600030101010101" pitchFamily="2" charset="-122"/>
                <a:ea typeface="宋体" panose="02010600030101010101" pitchFamily="2" charset="-122"/>
                <a:sym typeface="+mn-ea"/>
              </a:rPr>
              <a:t>的对比：</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600" dirty="0">
                <a:solidFill>
                  <a:srgbClr val="0070C0"/>
                </a:solidFill>
                <a:latin typeface="宋体" panose="02010600030101010101" pitchFamily="2" charset="-122"/>
                <a:ea typeface="宋体" panose="02010600030101010101" pitchFamily="2" charset="-122"/>
                <a:sym typeface="+mn-ea"/>
              </a:rPr>
              <a:t>a. </a:t>
            </a:r>
            <a:r>
              <a:rPr lang="zh-CN" altLang="en-US" sz="1600" dirty="0">
                <a:solidFill>
                  <a:srgbClr val="0070C0"/>
                </a:solidFill>
                <a:latin typeface="宋体" panose="02010600030101010101" pitchFamily="2" charset="-122"/>
                <a:ea typeface="宋体" panose="02010600030101010101" pitchFamily="2" charset="-122"/>
                <a:sym typeface="+mn-ea"/>
              </a:rPr>
              <a:t>对于依赖的模块，</a:t>
            </a:r>
            <a:r>
              <a:rPr lang="en-US" altLang="zh-CN" sz="1600" dirty="0">
                <a:solidFill>
                  <a:srgbClr val="0070C0"/>
                </a:solidFill>
                <a:latin typeface="宋体" panose="02010600030101010101" pitchFamily="2" charset="-122"/>
                <a:ea typeface="宋体" panose="02010600030101010101" pitchFamily="2" charset="-122"/>
                <a:sym typeface="+mn-ea"/>
              </a:rPr>
              <a:t>AMD</a:t>
            </a:r>
            <a:r>
              <a:rPr lang="zh-CN" altLang="en-US" sz="1600" dirty="0">
                <a:solidFill>
                  <a:srgbClr val="0070C0"/>
                </a:solidFill>
                <a:latin typeface="宋体" panose="02010600030101010101" pitchFamily="2" charset="-122"/>
                <a:ea typeface="宋体" panose="02010600030101010101" pitchFamily="2" charset="-122"/>
                <a:sym typeface="+mn-ea"/>
              </a:rPr>
              <a:t>是提前执行，</a:t>
            </a:r>
            <a:r>
              <a:rPr lang="en-US" altLang="zh-CN" sz="1600" dirty="0">
                <a:solidFill>
                  <a:srgbClr val="0070C0"/>
                </a:solidFill>
                <a:latin typeface="宋体" panose="02010600030101010101" pitchFamily="2" charset="-122"/>
                <a:ea typeface="宋体" panose="02010600030101010101" pitchFamily="2" charset="-122"/>
                <a:sym typeface="+mn-ea"/>
              </a:rPr>
              <a:t>CMD</a:t>
            </a:r>
            <a:r>
              <a:rPr lang="zh-CN" altLang="en-US" sz="1600" dirty="0">
                <a:solidFill>
                  <a:srgbClr val="0070C0"/>
                </a:solidFill>
                <a:latin typeface="宋体" panose="02010600030101010101" pitchFamily="2" charset="-122"/>
                <a:ea typeface="宋体" panose="02010600030101010101" pitchFamily="2" charset="-122"/>
                <a:sym typeface="+mn-ea"/>
              </a:rPr>
              <a:t>是延后执行</a:t>
            </a:r>
            <a:r>
              <a:rPr lang="en-US" altLang="zh-CN" sz="1600" dirty="0">
                <a:solidFill>
                  <a:srgbClr val="0070C0"/>
                </a:solidFill>
                <a:latin typeface="宋体" panose="02010600030101010101" pitchFamily="2" charset="-122"/>
                <a:ea typeface="宋体" panose="02010600030101010101" pitchFamily="2" charset="-122"/>
                <a:sym typeface="+mn-ea"/>
              </a:rPr>
              <a:t>;</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600" dirty="0">
                <a:solidFill>
                  <a:srgbClr val="0070C0"/>
                </a:solidFill>
                <a:latin typeface="宋体" panose="02010600030101010101" pitchFamily="2" charset="-122"/>
                <a:ea typeface="宋体" panose="02010600030101010101" pitchFamily="2" charset="-122"/>
                <a:sym typeface="+mn-ea"/>
              </a:rPr>
              <a:t>b. CMD</a:t>
            </a:r>
            <a:r>
              <a:rPr lang="zh-CN" altLang="en-US" sz="1600" dirty="0">
                <a:solidFill>
                  <a:srgbClr val="0070C0"/>
                </a:solidFill>
                <a:latin typeface="宋体" panose="02010600030101010101" pitchFamily="2" charset="-122"/>
                <a:ea typeface="宋体" panose="02010600030101010101" pitchFamily="2" charset="-122"/>
                <a:sym typeface="+mn-ea"/>
              </a:rPr>
              <a:t>推崇依赖就近，</a:t>
            </a:r>
            <a:r>
              <a:rPr lang="en-US" altLang="zh-CN" sz="1600" dirty="0">
                <a:solidFill>
                  <a:srgbClr val="0070C0"/>
                </a:solidFill>
                <a:latin typeface="宋体" panose="02010600030101010101" pitchFamily="2" charset="-122"/>
                <a:ea typeface="宋体" panose="02010600030101010101" pitchFamily="2" charset="-122"/>
                <a:sym typeface="+mn-ea"/>
              </a:rPr>
              <a:t>AMD</a:t>
            </a:r>
            <a:r>
              <a:rPr lang="zh-CN" altLang="en-US" sz="1600" dirty="0">
                <a:solidFill>
                  <a:srgbClr val="0070C0"/>
                </a:solidFill>
                <a:latin typeface="宋体" panose="02010600030101010101" pitchFamily="2" charset="-122"/>
                <a:ea typeface="宋体" panose="02010600030101010101" pitchFamily="2" charset="-122"/>
                <a:sym typeface="+mn-ea"/>
              </a:rPr>
              <a:t>推崇依赖前置</a:t>
            </a:r>
            <a:r>
              <a:rPr lang="en-US" altLang="zh-CN" sz="1600" dirty="0">
                <a:solidFill>
                  <a:srgbClr val="0070C0"/>
                </a:solidFill>
                <a:latin typeface="宋体" panose="02010600030101010101" pitchFamily="2" charset="-122"/>
                <a:ea typeface="宋体" panose="02010600030101010101" pitchFamily="2" charset="-122"/>
                <a:sym typeface="+mn-ea"/>
              </a:rPr>
              <a:t>;</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600" dirty="0">
                <a:solidFill>
                  <a:srgbClr val="0070C0"/>
                </a:solidFill>
                <a:latin typeface="宋体" panose="02010600030101010101" pitchFamily="2" charset="-122"/>
                <a:ea typeface="宋体" panose="02010600030101010101" pitchFamily="2" charset="-122"/>
                <a:sym typeface="+mn-ea"/>
              </a:rPr>
              <a:t>c. AMD</a:t>
            </a:r>
            <a:r>
              <a:rPr lang="zh-CN" altLang="en-US" sz="1600" dirty="0">
                <a:solidFill>
                  <a:srgbClr val="0070C0"/>
                </a:solidFill>
                <a:latin typeface="宋体" panose="02010600030101010101" pitchFamily="2" charset="-122"/>
                <a:ea typeface="宋体" panose="02010600030101010101" pitchFamily="2" charset="-122"/>
                <a:sym typeface="+mn-ea"/>
              </a:rPr>
              <a:t>的</a:t>
            </a:r>
            <a:r>
              <a:rPr lang="en-US" altLang="zh-CN" sz="1600" dirty="0">
                <a:solidFill>
                  <a:srgbClr val="0070C0"/>
                </a:solidFill>
                <a:latin typeface="宋体" panose="02010600030101010101" pitchFamily="2" charset="-122"/>
                <a:ea typeface="宋体" panose="02010600030101010101" pitchFamily="2" charset="-122"/>
                <a:sym typeface="+mn-ea"/>
              </a:rPr>
              <a:t>API</a:t>
            </a:r>
            <a:r>
              <a:rPr lang="zh-CN" altLang="en-US" sz="1600" dirty="0">
                <a:solidFill>
                  <a:srgbClr val="0070C0"/>
                </a:solidFill>
                <a:latin typeface="宋体" panose="02010600030101010101" pitchFamily="2" charset="-122"/>
                <a:ea typeface="宋体" panose="02010600030101010101" pitchFamily="2" charset="-122"/>
                <a:sym typeface="+mn-ea"/>
              </a:rPr>
              <a:t>默认是一个当多个用，</a:t>
            </a:r>
            <a:r>
              <a:rPr lang="en-US" altLang="zh-CN" sz="1600" dirty="0">
                <a:solidFill>
                  <a:srgbClr val="0070C0"/>
                </a:solidFill>
                <a:latin typeface="宋体" panose="02010600030101010101" pitchFamily="2" charset="-122"/>
                <a:ea typeface="宋体" panose="02010600030101010101" pitchFamily="2" charset="-122"/>
                <a:sym typeface="+mn-ea"/>
              </a:rPr>
              <a:t>CMD</a:t>
            </a:r>
            <a:r>
              <a:rPr lang="zh-CN" altLang="en-US" sz="1600" dirty="0">
                <a:solidFill>
                  <a:srgbClr val="0070C0"/>
                </a:solidFill>
                <a:latin typeface="宋体" panose="02010600030101010101" pitchFamily="2" charset="-122"/>
                <a:ea typeface="宋体" panose="02010600030101010101" pitchFamily="2" charset="-122"/>
                <a:sym typeface="+mn-ea"/>
              </a:rPr>
              <a:t>的</a:t>
            </a:r>
            <a:r>
              <a:rPr lang="en-US" altLang="zh-CN" sz="1600" dirty="0">
                <a:solidFill>
                  <a:srgbClr val="0070C0"/>
                </a:solidFill>
                <a:latin typeface="宋体" panose="02010600030101010101" pitchFamily="2" charset="-122"/>
                <a:ea typeface="宋体" panose="02010600030101010101" pitchFamily="2" charset="-122"/>
                <a:sym typeface="+mn-ea"/>
              </a:rPr>
              <a:t>API</a:t>
            </a:r>
            <a:r>
              <a:rPr lang="zh-CN" altLang="en-US" sz="1600" dirty="0">
                <a:solidFill>
                  <a:srgbClr val="0070C0"/>
                </a:solidFill>
                <a:latin typeface="宋体" panose="02010600030101010101" pitchFamily="2" charset="-122"/>
                <a:ea typeface="宋体" panose="02010600030101010101" pitchFamily="2" charset="-122"/>
                <a:sym typeface="+mn-ea"/>
              </a:rPr>
              <a:t>严格区分，推崇职责单一。</a:t>
            </a:r>
            <a:endParaRPr lang="en-US" altLang="zh-CN" sz="1600" dirty="0">
              <a:solidFill>
                <a:srgbClr val="0070C0"/>
              </a:solidFill>
              <a:latin typeface="宋体" panose="02010600030101010101" pitchFamily="2" charset="-122"/>
              <a:ea typeface="宋体" panose="02010600030101010101" pitchFamily="2" charset="-122"/>
              <a:sym typeface="+mn-ea"/>
            </a:endParaRPr>
          </a:p>
        </p:txBody>
      </p:sp>
    </p:spTree>
    <p:extLst>
      <p:ext uri="{BB962C8B-B14F-4D97-AF65-F5344CB8AC3E}">
        <p14:creationId xmlns:p14="http://schemas.microsoft.com/office/powerpoint/2010/main" val="3311937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1.Vue.js</a:t>
            </a:r>
            <a:r>
              <a:rPr lang="zh-CN" altLang="en-US" sz="3200" b="1" dirty="0">
                <a:solidFill>
                  <a:srgbClr val="2C7FC2"/>
                </a:solidFill>
                <a:latin typeface="微软雅黑" panose="020B0503020204020204" charset="-122"/>
                <a:ea typeface="微软雅黑" panose="020B0503020204020204" charset="-122"/>
                <a:cs typeface="+mn-cs"/>
                <a:sym typeface="+mn-ea"/>
              </a:rPr>
              <a:t>简介</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lstStyle/>
          <a:p>
            <a:pPr marL="0" indent="0" algn="l">
              <a:lnSpc>
                <a:spcPct val="150000"/>
              </a:lnSpc>
              <a:buNone/>
            </a:pPr>
            <a:endParaRPr lang="zh-CN" altLang="en-US" dirty="0"/>
          </a:p>
          <a:p>
            <a:endParaRPr lang="zh-CN" altLang="en-US" dirty="0"/>
          </a:p>
        </p:txBody>
      </p:sp>
      <p:sp>
        <p:nvSpPr>
          <p:cNvPr id="6" name="文本框 5"/>
          <p:cNvSpPr txBox="1"/>
          <p:nvPr/>
        </p:nvSpPr>
        <p:spPr>
          <a:xfrm>
            <a:off x="704850" y="833414"/>
            <a:ext cx="10314305" cy="5632311"/>
          </a:xfrm>
          <a:prstGeom prst="rect">
            <a:avLst/>
          </a:prstGeom>
          <a:noFill/>
        </p:spPr>
        <p:txBody>
          <a:bodyPr wrap="square" rtlCol="0">
            <a:spAutoFit/>
          </a:bodyPr>
          <a:lstStyle/>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600" dirty="0">
                <a:solidFill>
                  <a:srgbClr val="0070C0"/>
                </a:solidFill>
                <a:latin typeface="宋体" panose="02010600030101010101" pitchFamily="2" charset="-122"/>
                <a:ea typeface="宋体" panose="02010600030101010101" pitchFamily="2" charset="-122"/>
                <a:sym typeface="+mn-ea"/>
              </a:rPr>
              <a:t>1.Vue.js</a:t>
            </a:r>
            <a:r>
              <a:rPr lang="zh-CN" altLang="en-US" sz="1600" dirty="0">
                <a:solidFill>
                  <a:srgbClr val="0070C0"/>
                </a:solidFill>
                <a:latin typeface="宋体" panose="02010600030101010101" pitchFamily="2" charset="-122"/>
                <a:ea typeface="宋体" panose="02010600030101010101" pitchFamily="2" charset="-122"/>
                <a:sym typeface="+mn-ea"/>
              </a:rPr>
              <a:t>（读音 </a:t>
            </a:r>
            <a:r>
              <a:rPr lang="en-US" altLang="zh-CN" sz="1600" dirty="0">
                <a:solidFill>
                  <a:srgbClr val="0070C0"/>
                </a:solidFill>
                <a:latin typeface="宋体" panose="02010600030101010101" pitchFamily="2" charset="-122"/>
                <a:ea typeface="宋体" panose="02010600030101010101" pitchFamily="2" charset="-122"/>
                <a:sym typeface="+mn-ea"/>
              </a:rPr>
              <a:t>/</a:t>
            </a:r>
            <a:r>
              <a:rPr lang="en-US" altLang="zh-CN" sz="1600" dirty="0" err="1">
                <a:solidFill>
                  <a:srgbClr val="0070C0"/>
                </a:solidFill>
                <a:latin typeface="宋体" panose="02010600030101010101" pitchFamily="2" charset="-122"/>
                <a:ea typeface="宋体" panose="02010600030101010101" pitchFamily="2" charset="-122"/>
                <a:sym typeface="+mn-ea"/>
              </a:rPr>
              <a:t>vju</a:t>
            </a:r>
            <a:r>
              <a:rPr lang="en-US" altLang="zh-CN" sz="1600" dirty="0">
                <a:solidFill>
                  <a:srgbClr val="0070C0"/>
                </a:solidFill>
                <a:latin typeface="宋体" panose="02010600030101010101" pitchFamily="2" charset="-122"/>
                <a:ea typeface="宋体" panose="02010600030101010101" pitchFamily="2" charset="-122"/>
                <a:sym typeface="+mn-ea"/>
              </a:rPr>
              <a:t>ː/, </a:t>
            </a:r>
            <a:r>
              <a:rPr lang="zh-CN" altLang="en-US" sz="1600" dirty="0">
                <a:solidFill>
                  <a:srgbClr val="0070C0"/>
                </a:solidFill>
                <a:latin typeface="宋体" panose="02010600030101010101" pitchFamily="2" charset="-122"/>
                <a:ea typeface="宋体" panose="02010600030101010101" pitchFamily="2" charset="-122"/>
                <a:sym typeface="+mn-ea"/>
              </a:rPr>
              <a:t>类似于 </a:t>
            </a:r>
            <a:r>
              <a:rPr lang="en-US" altLang="zh-CN" sz="1600" dirty="0">
                <a:solidFill>
                  <a:srgbClr val="0070C0"/>
                </a:solidFill>
                <a:latin typeface="宋体" panose="02010600030101010101" pitchFamily="2" charset="-122"/>
                <a:ea typeface="宋体" panose="02010600030101010101" pitchFamily="2" charset="-122"/>
                <a:sym typeface="+mn-ea"/>
              </a:rPr>
              <a:t>view</a:t>
            </a:r>
            <a:r>
              <a:rPr lang="zh-CN" altLang="en-US" sz="1600" dirty="0">
                <a:solidFill>
                  <a:srgbClr val="0070C0"/>
                </a:solidFill>
                <a:latin typeface="宋体" panose="02010600030101010101" pitchFamily="2" charset="-122"/>
                <a:ea typeface="宋体" panose="02010600030101010101" pitchFamily="2" charset="-122"/>
                <a:sym typeface="+mn-ea"/>
              </a:rPr>
              <a:t>）是一个构建数据驱动的 </a:t>
            </a:r>
            <a:r>
              <a:rPr lang="en-US" altLang="zh-CN" sz="1600" dirty="0">
                <a:solidFill>
                  <a:srgbClr val="0070C0"/>
                </a:solidFill>
                <a:latin typeface="宋体" panose="02010600030101010101" pitchFamily="2" charset="-122"/>
                <a:ea typeface="宋体" panose="02010600030101010101" pitchFamily="2" charset="-122"/>
                <a:sym typeface="+mn-ea"/>
              </a:rPr>
              <a:t>web </a:t>
            </a:r>
            <a:r>
              <a:rPr lang="zh-CN" altLang="en-US" sz="1600" dirty="0">
                <a:solidFill>
                  <a:srgbClr val="0070C0"/>
                </a:solidFill>
                <a:latin typeface="宋体" panose="02010600030101010101" pitchFamily="2" charset="-122"/>
                <a:ea typeface="宋体" panose="02010600030101010101" pitchFamily="2" charset="-122"/>
                <a:sym typeface="+mn-ea"/>
              </a:rPr>
              <a:t>界面或者构建用户界面渐进式框架</a:t>
            </a:r>
            <a:r>
              <a:rPr lang="en-US" altLang="zh-CN" sz="1600" dirty="0">
                <a:solidFill>
                  <a:srgbClr val="0070C0"/>
                </a:solidFill>
                <a:latin typeface="宋体" panose="02010600030101010101" pitchFamily="2" charset="-122"/>
                <a:ea typeface="宋体" panose="02010600030101010101" pitchFamily="2" charset="-122"/>
                <a:sym typeface="+mn-ea"/>
              </a:rPr>
              <a:t>,</a:t>
            </a:r>
            <a:r>
              <a:rPr lang="zh-CN" altLang="en-US" sz="1600" dirty="0">
                <a:solidFill>
                  <a:srgbClr val="0070C0"/>
                </a:solidFill>
                <a:latin typeface="宋体" panose="02010600030101010101" pitchFamily="2" charset="-122"/>
                <a:ea typeface="宋体" panose="02010600030101010101" pitchFamily="2" charset="-122"/>
                <a:sym typeface="+mn-ea"/>
              </a:rPr>
              <a:t> </a:t>
            </a:r>
            <a:endParaRPr lang="en-US" altLang="zh-CN" sz="1600" dirty="0">
              <a:solidFill>
                <a:srgbClr val="0070C0"/>
              </a:solidFill>
              <a:latin typeface="宋体" panose="02010600030101010101" pitchFamily="2" charset="-122"/>
              <a:ea typeface="宋体" panose="02010600030101010101" pitchFamily="2" charset="-122"/>
              <a:sym typeface="+mn-ea"/>
            </a:endParaRPr>
          </a:p>
          <a:p>
            <a:pPr lvl="1">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软件名称 </a:t>
            </a:r>
            <a:r>
              <a:rPr lang="en-US" altLang="zh-CN" sz="1600" dirty="0">
                <a:solidFill>
                  <a:srgbClr val="0070C0"/>
                </a:solidFill>
                <a:latin typeface="宋体" panose="02010600030101010101" pitchFamily="2" charset="-122"/>
                <a:ea typeface="宋体" panose="02010600030101010101" pitchFamily="2" charset="-122"/>
                <a:sym typeface="+mn-ea"/>
              </a:rPr>
              <a:t>Vue.js 		</a:t>
            </a:r>
            <a:r>
              <a:rPr lang="zh-CN" altLang="en-US" sz="1600" dirty="0">
                <a:solidFill>
                  <a:srgbClr val="0070C0"/>
                </a:solidFill>
                <a:latin typeface="宋体" panose="02010600030101010101" pitchFamily="2" charset="-122"/>
                <a:ea typeface="宋体" panose="02010600030101010101" pitchFamily="2" charset="-122"/>
                <a:sym typeface="+mn-ea"/>
              </a:rPr>
              <a:t>开发商 </a:t>
            </a:r>
            <a:r>
              <a:rPr lang="zh-CN" altLang="en-US" sz="1600" dirty="0">
                <a:solidFill>
                  <a:srgbClr val="0070C0"/>
                </a:solidFill>
                <a:highlight>
                  <a:srgbClr val="FFFF00"/>
                </a:highlight>
                <a:latin typeface="宋体" panose="02010600030101010101" pitchFamily="2" charset="-122"/>
                <a:ea typeface="宋体" panose="02010600030101010101" pitchFamily="2" charset="-122"/>
                <a:sym typeface="+mn-ea"/>
              </a:rPr>
              <a:t>尤雨溪 </a:t>
            </a:r>
            <a:r>
              <a:rPr lang="en-US" altLang="zh-CN" sz="1600" dirty="0">
                <a:solidFill>
                  <a:srgbClr val="0070C0"/>
                </a:solidFill>
                <a:latin typeface="宋体" panose="02010600030101010101" pitchFamily="2" charset="-122"/>
                <a:ea typeface="宋体" panose="02010600030101010101" pitchFamily="2" charset="-122"/>
                <a:sym typeface="+mn-ea"/>
              </a:rPr>
              <a:t>	</a:t>
            </a:r>
            <a:r>
              <a:rPr lang="zh-CN" altLang="en-US" sz="1600" dirty="0">
                <a:solidFill>
                  <a:srgbClr val="0070C0"/>
                </a:solidFill>
                <a:latin typeface="宋体" panose="02010600030101010101" pitchFamily="2" charset="-122"/>
                <a:ea typeface="宋体" panose="02010600030101010101" pitchFamily="2" charset="-122"/>
                <a:sym typeface="+mn-ea"/>
              </a:rPr>
              <a:t>软件版本 </a:t>
            </a:r>
            <a:r>
              <a:rPr lang="en-US" altLang="zh-CN" sz="1600" dirty="0">
                <a:solidFill>
                  <a:srgbClr val="0070C0"/>
                </a:solidFill>
                <a:latin typeface="宋体" panose="02010600030101010101" pitchFamily="2" charset="-122"/>
                <a:ea typeface="宋体" panose="02010600030101010101" pitchFamily="2" charset="-122"/>
                <a:sym typeface="+mn-ea"/>
              </a:rPr>
              <a:t>vue0.11 vue0.12 vue1.0 vue2.0 </a:t>
            </a:r>
          </a:p>
          <a:p>
            <a:pPr lvl="1">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软件语言 </a:t>
            </a:r>
            <a:r>
              <a:rPr lang="en-US" altLang="zh-CN" sz="1600" dirty="0">
                <a:solidFill>
                  <a:srgbClr val="0070C0"/>
                </a:solidFill>
                <a:latin typeface="宋体" panose="02010600030101010101" pitchFamily="2" charset="-122"/>
                <a:ea typeface="宋体" panose="02010600030101010101" pitchFamily="2" charset="-122"/>
                <a:sym typeface="+mn-ea"/>
              </a:rPr>
              <a:t>JavaScript 	</a:t>
            </a:r>
            <a:r>
              <a:rPr lang="zh-CN" altLang="en-US" sz="1600" dirty="0">
                <a:solidFill>
                  <a:srgbClr val="0070C0"/>
                </a:solidFill>
                <a:latin typeface="宋体" panose="02010600030101010101" pitchFamily="2" charset="-122"/>
                <a:ea typeface="宋体" panose="02010600030101010101" pitchFamily="2" charset="-122"/>
                <a:sym typeface="+mn-ea"/>
              </a:rPr>
              <a:t>软件大小 </a:t>
            </a:r>
            <a:r>
              <a:rPr lang="en-US" altLang="zh-CN" sz="1600" dirty="0">
                <a:solidFill>
                  <a:srgbClr val="0070C0"/>
                </a:solidFill>
                <a:latin typeface="宋体" panose="02010600030101010101" pitchFamily="2" charset="-122"/>
                <a:ea typeface="宋体" panose="02010600030101010101" pitchFamily="2" charset="-122"/>
                <a:sym typeface="+mn-ea"/>
              </a:rPr>
              <a:t>273K 	</a:t>
            </a:r>
            <a:r>
              <a:rPr lang="zh-CN" altLang="en-US" sz="1600" dirty="0">
                <a:solidFill>
                  <a:srgbClr val="0070C0"/>
                </a:solidFill>
                <a:latin typeface="宋体" panose="02010600030101010101" pitchFamily="2" charset="-122"/>
                <a:ea typeface="宋体" panose="02010600030101010101" pitchFamily="2" charset="-122"/>
                <a:sym typeface="+mn-ea"/>
              </a:rPr>
              <a:t>软件授权 </a:t>
            </a:r>
            <a:r>
              <a:rPr lang="en-US" altLang="zh-CN" sz="1600" dirty="0">
                <a:solidFill>
                  <a:srgbClr val="0070C0"/>
                </a:solidFill>
                <a:latin typeface="宋体" panose="02010600030101010101" pitchFamily="2" charset="-122"/>
                <a:ea typeface="宋体" panose="02010600030101010101" pitchFamily="2" charset="-122"/>
                <a:sym typeface="+mn-ea"/>
              </a:rPr>
              <a:t>MIT License</a:t>
            </a:r>
          </a:p>
          <a:p>
            <a:pPr lvl="1">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与其他重量级框架不同的是，</a:t>
            </a:r>
            <a:r>
              <a:rPr lang="en-US" altLang="zh-CN" sz="1600" dirty="0">
                <a:solidFill>
                  <a:srgbClr val="0070C0"/>
                </a:solidFill>
                <a:latin typeface="宋体" panose="02010600030101010101" pitchFamily="2" charset="-122"/>
                <a:ea typeface="宋体" panose="02010600030101010101" pitchFamily="2" charset="-122"/>
                <a:sym typeface="+mn-ea"/>
              </a:rPr>
              <a:t>Vue </a:t>
            </a:r>
            <a:r>
              <a:rPr lang="zh-CN" altLang="en-US" sz="1600" dirty="0">
                <a:solidFill>
                  <a:srgbClr val="0070C0"/>
                </a:solidFill>
                <a:latin typeface="宋体" panose="02010600030101010101" pitchFamily="2" charset="-122"/>
                <a:ea typeface="宋体" panose="02010600030101010101" pitchFamily="2" charset="-122"/>
                <a:sym typeface="+mn-ea"/>
              </a:rPr>
              <a:t>采用自底向上增量开发的设计。</a:t>
            </a:r>
            <a:r>
              <a:rPr lang="en-US" altLang="zh-CN" sz="1600" dirty="0">
                <a:solidFill>
                  <a:srgbClr val="0070C0"/>
                </a:solidFill>
                <a:latin typeface="宋体" panose="02010600030101010101" pitchFamily="2" charset="-122"/>
                <a:ea typeface="宋体" panose="02010600030101010101" pitchFamily="2" charset="-122"/>
                <a:sym typeface="+mn-ea"/>
              </a:rPr>
              <a:t>Vue </a:t>
            </a:r>
            <a:r>
              <a:rPr lang="zh-CN" altLang="en-US" sz="1600" dirty="0">
                <a:solidFill>
                  <a:srgbClr val="0070C0"/>
                </a:solidFill>
                <a:latin typeface="宋体" panose="02010600030101010101" pitchFamily="2" charset="-122"/>
                <a:ea typeface="宋体" panose="02010600030101010101" pitchFamily="2" charset="-122"/>
                <a:sym typeface="+mn-ea"/>
              </a:rPr>
              <a:t>的核心库只关注视图层，容易学习，容易与其它库或已有项目整合。另一方面，</a:t>
            </a:r>
            <a:r>
              <a:rPr lang="en-US" altLang="zh-CN" sz="1600" dirty="0">
                <a:solidFill>
                  <a:srgbClr val="0070C0"/>
                </a:solidFill>
                <a:latin typeface="宋体" panose="02010600030101010101" pitchFamily="2" charset="-122"/>
                <a:ea typeface="宋体" panose="02010600030101010101" pitchFamily="2" charset="-122"/>
                <a:sym typeface="+mn-ea"/>
              </a:rPr>
              <a:t>Vue </a:t>
            </a:r>
            <a:r>
              <a:rPr lang="zh-CN" altLang="en-US" sz="1600" dirty="0">
                <a:solidFill>
                  <a:srgbClr val="0070C0"/>
                </a:solidFill>
                <a:latin typeface="宋体" panose="02010600030101010101" pitchFamily="2" charset="-122"/>
                <a:ea typeface="宋体" panose="02010600030101010101" pitchFamily="2" charset="-122"/>
                <a:sym typeface="+mn-ea"/>
              </a:rPr>
              <a:t>完全有能力驱动采用单文件组件和</a:t>
            </a:r>
            <a:r>
              <a:rPr lang="en-US" altLang="zh-CN" sz="1600" dirty="0">
                <a:solidFill>
                  <a:srgbClr val="0070C0"/>
                </a:solidFill>
                <a:latin typeface="宋体" panose="02010600030101010101" pitchFamily="2" charset="-122"/>
                <a:ea typeface="宋体" panose="02010600030101010101" pitchFamily="2" charset="-122"/>
                <a:sym typeface="+mn-ea"/>
              </a:rPr>
              <a:t>Vue</a:t>
            </a:r>
            <a:r>
              <a:rPr lang="zh-CN" altLang="en-US" sz="1600" dirty="0">
                <a:solidFill>
                  <a:srgbClr val="0070C0"/>
                </a:solidFill>
                <a:latin typeface="宋体" panose="02010600030101010101" pitchFamily="2" charset="-122"/>
                <a:ea typeface="宋体" panose="02010600030101010101" pitchFamily="2" charset="-122"/>
                <a:sym typeface="+mn-ea"/>
              </a:rPr>
              <a:t>生态系统支持的库开发的复杂单页应用</a:t>
            </a:r>
            <a:r>
              <a:rPr lang="en-US" altLang="zh-CN" sz="1600" dirty="0">
                <a:solidFill>
                  <a:srgbClr val="0070C0"/>
                </a:solidFill>
                <a:latin typeface="宋体" panose="02010600030101010101" pitchFamily="2" charset="-122"/>
                <a:ea typeface="宋体" panose="02010600030101010101" pitchFamily="2" charset="-122"/>
                <a:sym typeface="+mn-ea"/>
              </a:rPr>
              <a:t>(</a:t>
            </a:r>
            <a:r>
              <a:rPr lang="zh-CN" altLang="en-US" sz="1600" dirty="0">
                <a:solidFill>
                  <a:srgbClr val="0070C0"/>
                </a:solidFill>
                <a:latin typeface="宋体" panose="02010600030101010101" pitchFamily="2" charset="-122"/>
                <a:ea typeface="宋体" panose="02010600030101010101" pitchFamily="2" charset="-122"/>
                <a:sym typeface="+mn-ea"/>
              </a:rPr>
              <a:t>在与相关工具和支持库一起使用时，</a:t>
            </a:r>
            <a:r>
              <a:rPr lang="en-US" altLang="zh-CN" sz="1600" dirty="0">
                <a:solidFill>
                  <a:srgbClr val="0070C0"/>
                </a:solidFill>
                <a:latin typeface="宋体" panose="02010600030101010101" pitchFamily="2" charset="-122"/>
                <a:ea typeface="宋体" panose="02010600030101010101" pitchFamily="2" charset="-122"/>
                <a:sym typeface="+mn-ea"/>
              </a:rPr>
              <a:t>Vue.js </a:t>
            </a:r>
            <a:r>
              <a:rPr lang="zh-CN" altLang="en-US" sz="1600" dirty="0">
                <a:solidFill>
                  <a:srgbClr val="0070C0"/>
                </a:solidFill>
                <a:latin typeface="宋体" panose="02010600030101010101" pitchFamily="2" charset="-122"/>
                <a:ea typeface="宋体" panose="02010600030101010101" pitchFamily="2" charset="-122"/>
                <a:sym typeface="+mn-ea"/>
              </a:rPr>
              <a:t>也能完美地驱动复杂的单页应用</a:t>
            </a:r>
            <a:r>
              <a:rPr lang="en-US" altLang="zh-CN" sz="1600" dirty="0">
                <a:solidFill>
                  <a:srgbClr val="0070C0"/>
                </a:solidFill>
                <a:latin typeface="宋体" panose="02010600030101010101" pitchFamily="2" charset="-122"/>
                <a:ea typeface="宋体" panose="02010600030101010101" pitchFamily="2" charset="-122"/>
                <a:sym typeface="+mn-ea"/>
              </a:rPr>
              <a:t>).</a:t>
            </a:r>
          </a:p>
          <a:p>
            <a:pPr lvl="1">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lang="en-US" altLang="zh-CN" sz="1600" dirty="0">
              <a:solidFill>
                <a:srgbClr val="0070C0"/>
              </a:solidFill>
              <a:latin typeface="宋体" panose="02010600030101010101" pitchFamily="2" charset="-122"/>
              <a:ea typeface="宋体" panose="02010600030101010101" pitchFamily="2" charset="-122"/>
              <a:sym typeface="+mn-ea"/>
            </a:endParaRPr>
          </a:p>
          <a:p>
            <a:pPr lvl="1">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600" dirty="0">
                <a:solidFill>
                  <a:srgbClr val="0070C0"/>
                </a:solidFill>
                <a:latin typeface="宋体" panose="02010600030101010101" pitchFamily="2" charset="-122"/>
                <a:ea typeface="宋体" panose="02010600030101010101" pitchFamily="2" charset="-122"/>
                <a:sym typeface="+mn-ea"/>
              </a:rPr>
              <a:t>Vue.js </a:t>
            </a:r>
            <a:r>
              <a:rPr lang="zh-CN" altLang="en-US" sz="1600" dirty="0">
                <a:solidFill>
                  <a:srgbClr val="0070C0"/>
                </a:solidFill>
                <a:latin typeface="宋体" panose="02010600030101010101" pitchFamily="2" charset="-122"/>
                <a:ea typeface="宋体" panose="02010600030101010101" pitchFamily="2" charset="-122"/>
                <a:sym typeface="+mn-ea"/>
              </a:rPr>
              <a:t>的目标是通过尽可能简单的 </a:t>
            </a:r>
            <a:r>
              <a:rPr lang="en-US" altLang="zh-CN" sz="1600" dirty="0">
                <a:solidFill>
                  <a:srgbClr val="0070C0"/>
                </a:solidFill>
                <a:latin typeface="宋体" panose="02010600030101010101" pitchFamily="2" charset="-122"/>
                <a:ea typeface="宋体" panose="02010600030101010101" pitchFamily="2" charset="-122"/>
                <a:sym typeface="+mn-ea"/>
              </a:rPr>
              <a:t>API </a:t>
            </a:r>
            <a:r>
              <a:rPr lang="zh-CN" altLang="en-US" sz="1600" dirty="0">
                <a:solidFill>
                  <a:srgbClr val="0070C0"/>
                </a:solidFill>
                <a:latin typeface="宋体" panose="02010600030101010101" pitchFamily="2" charset="-122"/>
                <a:ea typeface="宋体" panose="02010600030101010101" pitchFamily="2" charset="-122"/>
                <a:sym typeface="+mn-ea"/>
              </a:rPr>
              <a:t>实现响应的数据绑定和组合的视图组件。</a:t>
            </a:r>
            <a:endParaRPr lang="en-US" altLang="zh-CN" sz="1600" dirty="0">
              <a:solidFill>
                <a:srgbClr val="0070C0"/>
              </a:solidFill>
              <a:latin typeface="宋体" panose="02010600030101010101" pitchFamily="2" charset="-122"/>
              <a:ea typeface="宋体" panose="02010600030101010101" pitchFamily="2" charset="-122"/>
              <a:sym typeface="+mn-ea"/>
            </a:endParaRPr>
          </a:p>
          <a:p>
            <a:pPr lvl="1">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600" dirty="0">
                <a:solidFill>
                  <a:srgbClr val="0070C0"/>
                </a:solidFill>
                <a:latin typeface="宋体" panose="02010600030101010101" pitchFamily="2" charset="-122"/>
                <a:ea typeface="宋体" panose="02010600030101010101" pitchFamily="2" charset="-122"/>
                <a:sym typeface="+mn-ea"/>
              </a:rPr>
              <a:t>Vue.js</a:t>
            </a:r>
            <a:r>
              <a:rPr lang="zh-CN" altLang="en-US" sz="1600" dirty="0">
                <a:solidFill>
                  <a:srgbClr val="0070C0"/>
                </a:solidFill>
                <a:latin typeface="宋体" panose="02010600030101010101" pitchFamily="2" charset="-122"/>
                <a:ea typeface="宋体" panose="02010600030101010101" pitchFamily="2" charset="-122"/>
                <a:sym typeface="+mn-ea"/>
              </a:rPr>
              <a:t>是当下很火的一个</a:t>
            </a:r>
            <a:r>
              <a:rPr lang="en-US" altLang="zh-CN" sz="1600" dirty="0">
                <a:solidFill>
                  <a:srgbClr val="0070C0"/>
                </a:solidFill>
                <a:latin typeface="宋体" panose="02010600030101010101" pitchFamily="2" charset="-122"/>
                <a:ea typeface="宋体" panose="02010600030101010101" pitchFamily="2" charset="-122"/>
                <a:sym typeface="+mn-ea"/>
              </a:rPr>
              <a:t>JavaScript MVVM</a:t>
            </a:r>
            <a:r>
              <a:rPr lang="zh-CN" altLang="en-US" sz="1600" dirty="0">
                <a:solidFill>
                  <a:srgbClr val="0070C0"/>
                </a:solidFill>
                <a:latin typeface="宋体" panose="02010600030101010101" pitchFamily="2" charset="-122"/>
                <a:ea typeface="宋体" panose="02010600030101010101" pitchFamily="2" charset="-122"/>
                <a:sym typeface="+mn-ea"/>
              </a:rPr>
              <a:t>库，它是以数据驱动和组件化的思想构建的。相比于</a:t>
            </a:r>
            <a:r>
              <a:rPr lang="en-US" altLang="zh-CN" sz="1600" dirty="0">
                <a:solidFill>
                  <a:srgbClr val="0070C0"/>
                </a:solidFill>
                <a:latin typeface="宋体" panose="02010600030101010101" pitchFamily="2" charset="-122"/>
                <a:ea typeface="宋体" panose="02010600030101010101" pitchFamily="2" charset="-122"/>
                <a:sym typeface="+mn-ea"/>
              </a:rPr>
              <a:t>Angular.js</a:t>
            </a:r>
            <a:r>
              <a:rPr lang="zh-CN" altLang="en-US" sz="1600" dirty="0">
                <a:solidFill>
                  <a:srgbClr val="0070C0"/>
                </a:solidFill>
                <a:latin typeface="宋体" panose="02010600030101010101" pitchFamily="2" charset="-122"/>
                <a:ea typeface="宋体" panose="02010600030101010101" pitchFamily="2" charset="-122"/>
                <a:sym typeface="+mn-ea"/>
              </a:rPr>
              <a:t>，</a:t>
            </a:r>
            <a:r>
              <a:rPr lang="en-US" altLang="zh-CN" sz="1600" dirty="0">
                <a:solidFill>
                  <a:srgbClr val="0070C0"/>
                </a:solidFill>
                <a:latin typeface="宋体" panose="02010600030101010101" pitchFamily="2" charset="-122"/>
                <a:ea typeface="宋体" panose="02010600030101010101" pitchFamily="2" charset="-122"/>
                <a:sym typeface="+mn-ea"/>
              </a:rPr>
              <a:t>Vue.js</a:t>
            </a:r>
            <a:r>
              <a:rPr lang="zh-CN" altLang="en-US" sz="1600" dirty="0">
                <a:solidFill>
                  <a:srgbClr val="0070C0"/>
                </a:solidFill>
                <a:latin typeface="宋体" panose="02010600030101010101" pitchFamily="2" charset="-122"/>
                <a:ea typeface="宋体" panose="02010600030101010101" pitchFamily="2" charset="-122"/>
                <a:sym typeface="+mn-ea"/>
              </a:rPr>
              <a:t>提供了更加简洁、更易于理解的</a:t>
            </a:r>
            <a:r>
              <a:rPr lang="en-US" altLang="zh-CN" sz="1600" dirty="0">
                <a:solidFill>
                  <a:srgbClr val="0070C0"/>
                </a:solidFill>
                <a:latin typeface="宋体" panose="02010600030101010101" pitchFamily="2" charset="-122"/>
                <a:ea typeface="宋体" panose="02010600030101010101" pitchFamily="2" charset="-122"/>
                <a:sym typeface="+mn-ea"/>
              </a:rPr>
              <a:t>API</a:t>
            </a:r>
            <a:r>
              <a:rPr lang="zh-CN" altLang="en-US" sz="1600" dirty="0">
                <a:solidFill>
                  <a:srgbClr val="0070C0"/>
                </a:solidFill>
                <a:latin typeface="宋体" panose="02010600030101010101" pitchFamily="2" charset="-122"/>
                <a:ea typeface="宋体" panose="02010600030101010101" pitchFamily="2" charset="-122"/>
                <a:sym typeface="+mn-ea"/>
              </a:rPr>
              <a:t>，使得我们能够快速地上手并使用</a:t>
            </a:r>
            <a:r>
              <a:rPr lang="en-US" altLang="zh-CN" sz="1600" dirty="0">
                <a:solidFill>
                  <a:srgbClr val="0070C0"/>
                </a:solidFill>
                <a:latin typeface="宋体" panose="02010600030101010101" pitchFamily="2" charset="-122"/>
                <a:ea typeface="宋体" panose="02010600030101010101" pitchFamily="2" charset="-122"/>
                <a:sym typeface="+mn-ea"/>
              </a:rPr>
              <a:t>Vue.js</a:t>
            </a:r>
            <a:r>
              <a:rPr lang="zh-CN" altLang="en-US" sz="1600" dirty="0">
                <a:solidFill>
                  <a:srgbClr val="0070C0"/>
                </a:solidFill>
                <a:latin typeface="宋体" panose="02010600030101010101" pitchFamily="2" charset="-122"/>
                <a:ea typeface="宋体" panose="02010600030101010101" pitchFamily="2" charset="-122"/>
                <a:sym typeface="+mn-ea"/>
              </a:rPr>
              <a:t>。</a:t>
            </a:r>
            <a:endParaRPr lang="en-US" altLang="zh-CN" sz="1600" dirty="0">
              <a:solidFill>
                <a:srgbClr val="0070C0"/>
              </a:solidFill>
              <a:latin typeface="宋体" panose="02010600030101010101" pitchFamily="2" charset="-122"/>
              <a:ea typeface="宋体" panose="02010600030101010101" pitchFamily="2" charset="-122"/>
              <a:sym typeface="+mn-ea"/>
            </a:endParaRP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600" dirty="0">
                <a:solidFill>
                  <a:srgbClr val="0070C0"/>
                </a:solidFill>
                <a:latin typeface="宋体" panose="02010600030101010101" pitchFamily="2" charset="-122"/>
                <a:ea typeface="宋体" panose="02010600030101010101" pitchFamily="2" charset="-122"/>
                <a:sym typeface="+mn-ea"/>
              </a:rPr>
              <a:t>2.</a:t>
            </a:r>
            <a:r>
              <a:rPr lang="zh-CN" altLang="en-US" sz="1600" dirty="0">
                <a:solidFill>
                  <a:srgbClr val="0070C0"/>
                </a:solidFill>
                <a:latin typeface="宋体" panose="02010600030101010101" pitchFamily="2" charset="-122"/>
                <a:ea typeface="宋体" panose="02010600030101010101" pitchFamily="2" charset="-122"/>
                <a:sym typeface="+mn-ea"/>
              </a:rPr>
              <a:t>优点</a:t>
            </a:r>
            <a:r>
              <a:rPr lang="en-US" altLang="zh-CN" sz="1600" dirty="0">
                <a:solidFill>
                  <a:srgbClr val="0070C0"/>
                </a:solidFill>
                <a:latin typeface="宋体" panose="02010600030101010101" pitchFamily="2" charset="-122"/>
                <a:ea typeface="宋体" panose="02010600030101010101" pitchFamily="2" charset="-122"/>
                <a:sym typeface="+mn-ea"/>
              </a:rPr>
              <a:t>:</a:t>
            </a:r>
          </a:p>
          <a:p>
            <a:pPr lvl="1">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易用</a:t>
            </a:r>
            <a:r>
              <a:rPr lang="en-US" altLang="zh-CN" sz="1600" dirty="0">
                <a:solidFill>
                  <a:srgbClr val="0070C0"/>
                </a:solidFill>
                <a:latin typeface="宋体" panose="02010600030101010101" pitchFamily="2" charset="-122"/>
                <a:ea typeface="宋体" panose="02010600030101010101" pitchFamily="2" charset="-122"/>
                <a:sym typeface="+mn-ea"/>
              </a:rPr>
              <a:t>:</a:t>
            </a:r>
            <a:r>
              <a:rPr lang="zh-CN" altLang="en-US" sz="1600" dirty="0">
                <a:solidFill>
                  <a:srgbClr val="0070C0"/>
                </a:solidFill>
                <a:latin typeface="宋体" panose="02010600030101010101" pitchFamily="2" charset="-122"/>
                <a:ea typeface="宋体" panose="02010600030101010101" pitchFamily="2" charset="-122"/>
                <a:sym typeface="+mn-ea"/>
              </a:rPr>
              <a:t>已经会了</a:t>
            </a:r>
            <a:r>
              <a:rPr lang="en-US" altLang="zh-CN" sz="1600" dirty="0" err="1">
                <a:solidFill>
                  <a:srgbClr val="0070C0"/>
                </a:solidFill>
                <a:latin typeface="宋体" panose="02010600030101010101" pitchFamily="2" charset="-122"/>
                <a:ea typeface="宋体" panose="02010600030101010101" pitchFamily="2" charset="-122"/>
                <a:sym typeface="+mn-ea"/>
              </a:rPr>
              <a:t>HTML,CSS,JavaScript</a:t>
            </a:r>
            <a:r>
              <a:rPr lang="zh-CN" altLang="en-US" sz="1600" dirty="0">
                <a:solidFill>
                  <a:srgbClr val="0070C0"/>
                </a:solidFill>
                <a:latin typeface="宋体" panose="02010600030101010101" pitchFamily="2" charset="-122"/>
                <a:ea typeface="宋体" panose="02010600030101010101" pitchFamily="2" charset="-122"/>
                <a:sym typeface="+mn-ea"/>
              </a:rPr>
              <a:t>？即刻阅读指南开始构建应用。</a:t>
            </a:r>
          </a:p>
          <a:p>
            <a:pPr lvl="1">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灵活</a:t>
            </a:r>
            <a:r>
              <a:rPr lang="en-US" altLang="zh-CN" sz="1600" dirty="0">
                <a:solidFill>
                  <a:srgbClr val="0070C0"/>
                </a:solidFill>
                <a:latin typeface="宋体" panose="02010600030101010101" pitchFamily="2" charset="-122"/>
                <a:ea typeface="宋体" panose="02010600030101010101" pitchFamily="2" charset="-122"/>
                <a:sym typeface="+mn-ea"/>
              </a:rPr>
              <a:t>:</a:t>
            </a:r>
            <a:r>
              <a:rPr lang="zh-CN" altLang="en-US" sz="1600" dirty="0">
                <a:solidFill>
                  <a:srgbClr val="0070C0"/>
                </a:solidFill>
                <a:latin typeface="宋体" panose="02010600030101010101" pitchFamily="2" charset="-122"/>
                <a:ea typeface="宋体" panose="02010600030101010101" pitchFamily="2" charset="-122"/>
                <a:sym typeface="+mn-ea"/>
              </a:rPr>
              <a:t>简单小巧的核心，渐进式技术栈，足以应付任何规模的应用。</a:t>
            </a:r>
          </a:p>
          <a:p>
            <a:pPr lvl="1">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性能</a:t>
            </a:r>
            <a:r>
              <a:rPr lang="en-US" altLang="zh-CN" sz="1600" dirty="0">
                <a:solidFill>
                  <a:srgbClr val="0070C0"/>
                </a:solidFill>
                <a:latin typeface="宋体" panose="02010600030101010101" pitchFamily="2" charset="-122"/>
                <a:ea typeface="宋体" panose="02010600030101010101" pitchFamily="2" charset="-122"/>
                <a:sym typeface="+mn-ea"/>
              </a:rPr>
              <a:t>:20kb </a:t>
            </a:r>
            <a:r>
              <a:rPr lang="zh-CN" altLang="en-US" sz="1600" dirty="0">
                <a:solidFill>
                  <a:srgbClr val="0070C0"/>
                </a:solidFill>
                <a:latin typeface="宋体" panose="02010600030101010101" pitchFamily="2" charset="-122"/>
                <a:ea typeface="宋体" panose="02010600030101010101" pitchFamily="2" charset="-122"/>
                <a:sym typeface="+mn-ea"/>
              </a:rPr>
              <a:t>、超快虚拟 </a:t>
            </a:r>
            <a:r>
              <a:rPr lang="en-US" altLang="zh-CN" sz="1600" dirty="0">
                <a:solidFill>
                  <a:srgbClr val="0070C0"/>
                </a:solidFill>
                <a:latin typeface="宋体" panose="02010600030101010101" pitchFamily="2" charset="-122"/>
                <a:ea typeface="宋体" panose="02010600030101010101" pitchFamily="2" charset="-122"/>
                <a:sym typeface="+mn-ea"/>
              </a:rPr>
              <a:t>DOM </a:t>
            </a:r>
            <a:r>
              <a:rPr lang="zh-CN" altLang="en-US" sz="1600" dirty="0">
                <a:solidFill>
                  <a:srgbClr val="0070C0"/>
                </a:solidFill>
                <a:latin typeface="宋体" panose="02010600030101010101" pitchFamily="2" charset="-122"/>
                <a:ea typeface="宋体" panose="02010600030101010101" pitchFamily="2" charset="-122"/>
                <a:sym typeface="+mn-ea"/>
              </a:rPr>
              <a:t>、最省心的优化。</a:t>
            </a:r>
            <a:endParaRPr lang="en-US" altLang="zh-CN" sz="1600" dirty="0">
              <a:solidFill>
                <a:srgbClr val="0070C0"/>
              </a:solidFill>
              <a:latin typeface="宋体" panose="02010600030101010101" pitchFamily="2" charset="-122"/>
              <a:ea typeface="宋体" panose="02010600030101010101" pitchFamily="2" charset="-122"/>
              <a:sym typeface="+mn-ea"/>
            </a:endParaRP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600" dirty="0">
                <a:solidFill>
                  <a:srgbClr val="0070C0"/>
                </a:solidFill>
                <a:latin typeface="宋体" panose="02010600030101010101" pitchFamily="2" charset="-122"/>
                <a:ea typeface="宋体" panose="02010600030101010101" pitchFamily="2" charset="-122"/>
                <a:sym typeface="+mn-ea"/>
              </a:rPr>
              <a:t>3.</a:t>
            </a:r>
            <a:r>
              <a:rPr lang="zh-CN" altLang="en-US" sz="1600" dirty="0">
                <a:solidFill>
                  <a:srgbClr val="0070C0"/>
                </a:solidFill>
                <a:latin typeface="宋体" panose="02010600030101010101" pitchFamily="2" charset="-122"/>
                <a:ea typeface="宋体" panose="02010600030101010101" pitchFamily="2" charset="-122"/>
                <a:sym typeface="+mn-ea"/>
              </a:rPr>
              <a:t>不算缺点的缺点</a:t>
            </a:r>
            <a:r>
              <a:rPr lang="en-US" altLang="zh-CN" sz="1600" dirty="0">
                <a:solidFill>
                  <a:srgbClr val="0070C0"/>
                </a:solidFill>
                <a:latin typeface="宋体" panose="02010600030101010101" pitchFamily="2" charset="-122"/>
                <a:ea typeface="宋体" panose="02010600030101010101" pitchFamily="2" charset="-122"/>
                <a:sym typeface="+mn-ea"/>
              </a:rPr>
              <a:t>:</a:t>
            </a:r>
            <a:r>
              <a:rPr lang="zh-CN" altLang="en-US" sz="1600" dirty="0">
                <a:solidFill>
                  <a:srgbClr val="0070C0"/>
                </a:solidFill>
                <a:latin typeface="宋体" panose="02010600030101010101" pitchFamily="2" charset="-122"/>
                <a:ea typeface="宋体" panose="02010600030101010101" pitchFamily="2" charset="-122"/>
                <a:sym typeface="+mn-ea"/>
              </a:rPr>
              <a:t>不支持</a:t>
            </a:r>
            <a:r>
              <a:rPr lang="en-US" altLang="zh-CN" sz="1600" dirty="0">
                <a:solidFill>
                  <a:srgbClr val="0070C0"/>
                </a:solidFill>
                <a:latin typeface="宋体" panose="02010600030101010101" pitchFamily="2" charset="-122"/>
                <a:ea typeface="宋体" panose="02010600030101010101" pitchFamily="2" charset="-122"/>
                <a:sym typeface="+mn-ea"/>
              </a:rPr>
              <a:t>IE8</a:t>
            </a:r>
            <a:r>
              <a:rPr lang="zh-CN" altLang="en-US" sz="1600" dirty="0">
                <a:solidFill>
                  <a:srgbClr val="0070C0"/>
                </a:solidFill>
                <a:latin typeface="宋体" panose="02010600030101010101" pitchFamily="2" charset="-122"/>
                <a:ea typeface="宋体" panose="02010600030101010101" pitchFamily="2" charset="-122"/>
                <a:sym typeface="+mn-ea"/>
              </a:rPr>
              <a:t>及其以下版本</a:t>
            </a:r>
            <a:endParaRPr lang="en-US" altLang="zh-CN" sz="1600" dirty="0">
              <a:solidFill>
                <a:srgbClr val="0070C0"/>
              </a:solidFill>
              <a:latin typeface="宋体" panose="02010600030101010101" pitchFamily="2" charset="-122"/>
              <a:ea typeface="宋体" panose="02010600030101010101" pitchFamily="2" charset="-122"/>
              <a:sym typeface="+mn-ea"/>
            </a:endParaRPr>
          </a:p>
        </p:txBody>
      </p:sp>
    </p:spTree>
    <p:extLst>
      <p:ext uri="{BB962C8B-B14F-4D97-AF65-F5344CB8AC3E}">
        <p14:creationId xmlns:p14="http://schemas.microsoft.com/office/powerpoint/2010/main" val="1664014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1.Vue.js</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704850" y="856274"/>
            <a:ext cx="10314305" cy="3416320"/>
          </a:xfrm>
          <a:prstGeom prst="rect">
            <a:avLst/>
          </a:prstGeom>
          <a:noFill/>
        </p:spPr>
        <p:txBody>
          <a:bodyPr wrap="square" rtlCol="0">
            <a:spAutoFit/>
          </a:bodyPr>
          <a:lstStyle/>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600" dirty="0">
                <a:solidFill>
                  <a:srgbClr val="0070C0"/>
                </a:solidFill>
                <a:latin typeface="宋体" panose="02010600030101010101" pitchFamily="2" charset="-122"/>
                <a:ea typeface="宋体" panose="02010600030101010101" pitchFamily="2" charset="-122"/>
                <a:sym typeface="+mn-ea"/>
              </a:rPr>
              <a:t>Vue.js</a:t>
            </a:r>
            <a:r>
              <a:rPr lang="zh-CN" altLang="en-US" sz="1600" dirty="0">
                <a:solidFill>
                  <a:srgbClr val="0070C0"/>
                </a:solidFill>
                <a:latin typeface="宋体" panose="02010600030101010101" pitchFamily="2" charset="-122"/>
                <a:ea typeface="宋体" panose="02010600030101010101" pitchFamily="2" charset="-122"/>
                <a:sym typeface="+mn-ea"/>
              </a:rPr>
              <a:t>是当下很火的一个</a:t>
            </a:r>
            <a:r>
              <a:rPr lang="en-US" altLang="zh-CN" sz="1600" dirty="0">
                <a:solidFill>
                  <a:srgbClr val="0070C0"/>
                </a:solidFill>
                <a:latin typeface="宋体" panose="02010600030101010101" pitchFamily="2" charset="-122"/>
                <a:ea typeface="宋体" panose="02010600030101010101" pitchFamily="2" charset="-122"/>
                <a:sym typeface="+mn-ea"/>
              </a:rPr>
              <a:t>JavaScript MVVM</a:t>
            </a:r>
            <a:r>
              <a:rPr lang="zh-CN" altLang="en-US" sz="1600" dirty="0">
                <a:solidFill>
                  <a:srgbClr val="0070C0"/>
                </a:solidFill>
                <a:latin typeface="宋体" panose="02010600030101010101" pitchFamily="2" charset="-122"/>
                <a:ea typeface="宋体" panose="02010600030101010101" pitchFamily="2" charset="-122"/>
                <a:sym typeface="+mn-ea"/>
              </a:rPr>
              <a:t>库，它是以数据驱动和组件化的思想构建的。相比于</a:t>
            </a:r>
            <a:r>
              <a:rPr lang="en-US" altLang="zh-CN" sz="1600" dirty="0">
                <a:solidFill>
                  <a:srgbClr val="0070C0"/>
                </a:solidFill>
                <a:latin typeface="宋体" panose="02010600030101010101" pitchFamily="2" charset="-122"/>
                <a:ea typeface="宋体" panose="02010600030101010101" pitchFamily="2" charset="-122"/>
                <a:sym typeface="+mn-ea"/>
              </a:rPr>
              <a:t>Angular.js</a:t>
            </a:r>
            <a:r>
              <a:rPr lang="zh-CN" altLang="en-US" sz="1600" dirty="0">
                <a:solidFill>
                  <a:srgbClr val="0070C0"/>
                </a:solidFill>
                <a:latin typeface="宋体" panose="02010600030101010101" pitchFamily="2" charset="-122"/>
                <a:ea typeface="宋体" panose="02010600030101010101" pitchFamily="2" charset="-122"/>
                <a:sym typeface="+mn-ea"/>
              </a:rPr>
              <a:t>，</a:t>
            </a:r>
            <a:r>
              <a:rPr lang="en-US" altLang="zh-CN" sz="1600" dirty="0">
                <a:solidFill>
                  <a:srgbClr val="0070C0"/>
                </a:solidFill>
                <a:latin typeface="宋体" panose="02010600030101010101" pitchFamily="2" charset="-122"/>
                <a:ea typeface="宋体" panose="02010600030101010101" pitchFamily="2" charset="-122"/>
                <a:sym typeface="+mn-ea"/>
              </a:rPr>
              <a:t>Vue.js</a:t>
            </a:r>
            <a:r>
              <a:rPr lang="zh-CN" altLang="en-US" sz="1600" dirty="0">
                <a:solidFill>
                  <a:srgbClr val="0070C0"/>
                </a:solidFill>
                <a:latin typeface="宋体" panose="02010600030101010101" pitchFamily="2" charset="-122"/>
                <a:ea typeface="宋体" panose="02010600030101010101" pitchFamily="2" charset="-122"/>
                <a:sym typeface="+mn-ea"/>
              </a:rPr>
              <a:t>提供了更加简洁、更易于理解的</a:t>
            </a:r>
            <a:r>
              <a:rPr lang="en-US" altLang="zh-CN" sz="1600" dirty="0">
                <a:solidFill>
                  <a:srgbClr val="0070C0"/>
                </a:solidFill>
                <a:latin typeface="宋体" panose="02010600030101010101" pitchFamily="2" charset="-122"/>
                <a:ea typeface="宋体" panose="02010600030101010101" pitchFamily="2" charset="-122"/>
                <a:sym typeface="+mn-ea"/>
              </a:rPr>
              <a:t>API</a:t>
            </a:r>
            <a:r>
              <a:rPr lang="zh-CN" altLang="en-US" sz="1600" dirty="0">
                <a:solidFill>
                  <a:srgbClr val="0070C0"/>
                </a:solidFill>
                <a:latin typeface="宋体" panose="02010600030101010101" pitchFamily="2" charset="-122"/>
                <a:ea typeface="宋体" panose="02010600030101010101" pitchFamily="2" charset="-122"/>
                <a:sym typeface="+mn-ea"/>
              </a:rPr>
              <a:t>，使得我们能够快速地上手并使用</a:t>
            </a:r>
            <a:r>
              <a:rPr lang="en-US" altLang="zh-CN" sz="1600" dirty="0">
                <a:solidFill>
                  <a:srgbClr val="0070C0"/>
                </a:solidFill>
                <a:latin typeface="宋体" panose="02010600030101010101" pitchFamily="2" charset="-122"/>
                <a:ea typeface="宋体" panose="02010600030101010101" pitchFamily="2" charset="-122"/>
                <a:sym typeface="+mn-ea"/>
              </a:rPr>
              <a:t>Vue.js</a:t>
            </a:r>
            <a:r>
              <a:rPr lang="zh-CN" altLang="en-US" sz="1600" dirty="0">
                <a:solidFill>
                  <a:srgbClr val="0070C0"/>
                </a:solidFill>
                <a:latin typeface="宋体" panose="02010600030101010101" pitchFamily="2" charset="-122"/>
                <a:ea typeface="宋体" panose="02010600030101010101" pitchFamily="2" charset="-122"/>
                <a:sym typeface="+mn-ea"/>
              </a:rPr>
              <a:t>。</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    如果你之前已经习惯了用</a:t>
            </a:r>
            <a:r>
              <a:rPr lang="en-US" altLang="zh-CN" sz="1600" dirty="0">
                <a:solidFill>
                  <a:srgbClr val="0070C0"/>
                </a:solidFill>
                <a:latin typeface="宋体" panose="02010600030101010101" pitchFamily="2" charset="-122"/>
                <a:ea typeface="宋体" panose="02010600030101010101" pitchFamily="2" charset="-122"/>
                <a:sym typeface="+mn-ea"/>
              </a:rPr>
              <a:t>jQuery</a:t>
            </a:r>
            <a:r>
              <a:rPr lang="zh-CN" altLang="en-US" sz="1600" dirty="0">
                <a:solidFill>
                  <a:srgbClr val="0070C0"/>
                </a:solidFill>
                <a:latin typeface="宋体" panose="02010600030101010101" pitchFamily="2" charset="-122"/>
                <a:ea typeface="宋体" panose="02010600030101010101" pitchFamily="2" charset="-122"/>
                <a:sym typeface="+mn-ea"/>
              </a:rPr>
              <a:t>操作</a:t>
            </a:r>
            <a:r>
              <a:rPr lang="en-US" altLang="zh-CN" sz="1600" dirty="0">
                <a:solidFill>
                  <a:srgbClr val="0070C0"/>
                </a:solidFill>
                <a:latin typeface="宋体" panose="02010600030101010101" pitchFamily="2" charset="-122"/>
                <a:ea typeface="宋体" panose="02010600030101010101" pitchFamily="2" charset="-122"/>
                <a:sym typeface="+mn-ea"/>
              </a:rPr>
              <a:t>DOM</a:t>
            </a:r>
            <a:r>
              <a:rPr lang="zh-CN" altLang="en-US" sz="1600" dirty="0">
                <a:solidFill>
                  <a:srgbClr val="0070C0"/>
                </a:solidFill>
                <a:latin typeface="宋体" panose="02010600030101010101" pitchFamily="2" charset="-122"/>
                <a:ea typeface="宋体" panose="02010600030101010101" pitchFamily="2" charset="-122"/>
                <a:sym typeface="+mn-ea"/>
              </a:rPr>
              <a:t>，学习</a:t>
            </a:r>
            <a:r>
              <a:rPr lang="en-US" altLang="zh-CN" sz="1600" dirty="0">
                <a:solidFill>
                  <a:srgbClr val="0070C0"/>
                </a:solidFill>
                <a:latin typeface="宋体" panose="02010600030101010101" pitchFamily="2" charset="-122"/>
                <a:ea typeface="宋体" panose="02010600030101010101" pitchFamily="2" charset="-122"/>
                <a:sym typeface="+mn-ea"/>
              </a:rPr>
              <a:t>Vue.js</a:t>
            </a:r>
            <a:r>
              <a:rPr lang="zh-CN" altLang="en-US" sz="1600" dirty="0">
                <a:solidFill>
                  <a:srgbClr val="0070C0"/>
                </a:solidFill>
                <a:latin typeface="宋体" panose="02010600030101010101" pitchFamily="2" charset="-122"/>
                <a:ea typeface="宋体" panose="02010600030101010101" pitchFamily="2" charset="-122"/>
                <a:sym typeface="+mn-ea"/>
              </a:rPr>
              <a:t>时请先抛开手动操作</a:t>
            </a:r>
            <a:r>
              <a:rPr lang="en-US" altLang="zh-CN" sz="1600" dirty="0">
                <a:solidFill>
                  <a:srgbClr val="0070C0"/>
                </a:solidFill>
                <a:latin typeface="宋体" panose="02010600030101010101" pitchFamily="2" charset="-122"/>
                <a:ea typeface="宋体" panose="02010600030101010101" pitchFamily="2" charset="-122"/>
                <a:sym typeface="+mn-ea"/>
              </a:rPr>
              <a:t>DOM</a:t>
            </a:r>
            <a:r>
              <a:rPr lang="zh-CN" altLang="en-US" sz="1600" dirty="0">
                <a:solidFill>
                  <a:srgbClr val="0070C0"/>
                </a:solidFill>
                <a:latin typeface="宋体" panose="02010600030101010101" pitchFamily="2" charset="-122"/>
                <a:ea typeface="宋体" panose="02010600030101010101" pitchFamily="2" charset="-122"/>
                <a:sym typeface="+mn-ea"/>
              </a:rPr>
              <a:t>的思维，因为</a:t>
            </a:r>
            <a:r>
              <a:rPr lang="en-US" altLang="zh-CN" sz="1600" dirty="0">
                <a:solidFill>
                  <a:srgbClr val="0070C0"/>
                </a:solidFill>
                <a:latin typeface="宋体" panose="02010600030101010101" pitchFamily="2" charset="-122"/>
                <a:ea typeface="宋体" panose="02010600030101010101" pitchFamily="2" charset="-122"/>
                <a:sym typeface="+mn-ea"/>
              </a:rPr>
              <a:t>Vue.js</a:t>
            </a:r>
            <a:r>
              <a:rPr lang="zh-CN" altLang="en-US" sz="1600" dirty="0">
                <a:solidFill>
                  <a:srgbClr val="0070C0"/>
                </a:solidFill>
                <a:latin typeface="宋体" panose="02010600030101010101" pitchFamily="2" charset="-122"/>
                <a:ea typeface="宋体" panose="02010600030101010101" pitchFamily="2" charset="-122"/>
                <a:sym typeface="+mn-ea"/>
              </a:rPr>
              <a:t>是数据驱动的，你无需手动操作</a:t>
            </a:r>
            <a:r>
              <a:rPr lang="en-US" altLang="zh-CN" sz="1600" dirty="0">
                <a:solidFill>
                  <a:srgbClr val="0070C0"/>
                </a:solidFill>
                <a:latin typeface="宋体" panose="02010600030101010101" pitchFamily="2" charset="-122"/>
                <a:ea typeface="宋体" panose="02010600030101010101" pitchFamily="2" charset="-122"/>
                <a:sym typeface="+mn-ea"/>
              </a:rPr>
              <a:t>DOM</a:t>
            </a:r>
            <a:r>
              <a:rPr lang="zh-CN" altLang="en-US" sz="1600" dirty="0">
                <a:solidFill>
                  <a:srgbClr val="0070C0"/>
                </a:solidFill>
                <a:latin typeface="宋体" panose="02010600030101010101" pitchFamily="2" charset="-122"/>
                <a:ea typeface="宋体" panose="02010600030101010101" pitchFamily="2" charset="-122"/>
                <a:sym typeface="+mn-ea"/>
              </a:rPr>
              <a:t>。它通过一些特殊的</a:t>
            </a:r>
            <a:r>
              <a:rPr lang="en-US" altLang="zh-CN" sz="1600" dirty="0">
                <a:solidFill>
                  <a:srgbClr val="0070C0"/>
                </a:solidFill>
                <a:latin typeface="宋体" panose="02010600030101010101" pitchFamily="2" charset="-122"/>
                <a:ea typeface="宋体" panose="02010600030101010101" pitchFamily="2" charset="-122"/>
                <a:sym typeface="+mn-ea"/>
              </a:rPr>
              <a:t>HTML</a:t>
            </a:r>
            <a:r>
              <a:rPr lang="zh-CN" altLang="en-US" sz="1600" dirty="0">
                <a:solidFill>
                  <a:srgbClr val="0070C0"/>
                </a:solidFill>
                <a:latin typeface="宋体" panose="02010600030101010101" pitchFamily="2" charset="-122"/>
                <a:ea typeface="宋体" panose="02010600030101010101" pitchFamily="2" charset="-122"/>
                <a:sym typeface="+mn-ea"/>
              </a:rPr>
              <a:t>语法，将</a:t>
            </a:r>
            <a:r>
              <a:rPr lang="en-US" altLang="zh-CN" sz="1600" dirty="0">
                <a:solidFill>
                  <a:srgbClr val="0070C0"/>
                </a:solidFill>
                <a:latin typeface="宋体" panose="02010600030101010101" pitchFamily="2" charset="-122"/>
                <a:ea typeface="宋体" panose="02010600030101010101" pitchFamily="2" charset="-122"/>
                <a:sym typeface="+mn-ea"/>
              </a:rPr>
              <a:t>DOM</a:t>
            </a:r>
            <a:r>
              <a:rPr lang="zh-CN" altLang="en-US" sz="1600" dirty="0">
                <a:solidFill>
                  <a:srgbClr val="0070C0"/>
                </a:solidFill>
                <a:latin typeface="宋体" panose="02010600030101010101" pitchFamily="2" charset="-122"/>
                <a:ea typeface="宋体" panose="02010600030101010101" pitchFamily="2" charset="-122"/>
                <a:sym typeface="+mn-ea"/>
              </a:rPr>
              <a:t>和数据绑定起来。一旦你创建了绑定，</a:t>
            </a:r>
            <a:r>
              <a:rPr lang="en-US" altLang="zh-CN" sz="1600" dirty="0">
                <a:solidFill>
                  <a:srgbClr val="0070C0"/>
                </a:solidFill>
                <a:latin typeface="宋体" panose="02010600030101010101" pitchFamily="2" charset="-122"/>
                <a:ea typeface="宋体" panose="02010600030101010101" pitchFamily="2" charset="-122"/>
                <a:sym typeface="+mn-ea"/>
              </a:rPr>
              <a:t>DOM</a:t>
            </a:r>
            <a:r>
              <a:rPr lang="zh-CN" altLang="en-US" sz="1600" dirty="0">
                <a:solidFill>
                  <a:srgbClr val="0070C0"/>
                </a:solidFill>
                <a:latin typeface="宋体" panose="02010600030101010101" pitchFamily="2" charset="-122"/>
                <a:ea typeface="宋体" panose="02010600030101010101" pitchFamily="2" charset="-122"/>
                <a:sym typeface="+mn-ea"/>
              </a:rPr>
              <a:t>将和数据保持同步，每当变更了数据，</a:t>
            </a:r>
            <a:r>
              <a:rPr lang="en-US" altLang="zh-CN" sz="1600" dirty="0">
                <a:solidFill>
                  <a:srgbClr val="0070C0"/>
                </a:solidFill>
                <a:latin typeface="宋体" panose="02010600030101010101" pitchFamily="2" charset="-122"/>
                <a:ea typeface="宋体" panose="02010600030101010101" pitchFamily="2" charset="-122"/>
                <a:sym typeface="+mn-ea"/>
              </a:rPr>
              <a:t>DOM</a:t>
            </a:r>
            <a:r>
              <a:rPr lang="zh-CN" altLang="en-US" sz="1600" dirty="0">
                <a:solidFill>
                  <a:srgbClr val="0070C0"/>
                </a:solidFill>
                <a:latin typeface="宋体" panose="02010600030101010101" pitchFamily="2" charset="-122"/>
                <a:ea typeface="宋体" panose="02010600030101010101" pitchFamily="2" charset="-122"/>
                <a:sym typeface="+mn-ea"/>
              </a:rPr>
              <a:t>也会相应地更新。</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当然了，在使用</a:t>
            </a:r>
            <a:r>
              <a:rPr lang="en-US" altLang="zh-CN" sz="1600" dirty="0">
                <a:solidFill>
                  <a:srgbClr val="0070C0"/>
                </a:solidFill>
                <a:latin typeface="宋体" panose="02010600030101010101" pitchFamily="2" charset="-122"/>
                <a:ea typeface="宋体" panose="02010600030101010101" pitchFamily="2" charset="-122"/>
                <a:sym typeface="+mn-ea"/>
              </a:rPr>
              <a:t>Vue.js</a:t>
            </a:r>
            <a:r>
              <a:rPr lang="zh-CN" altLang="en-US" sz="1600" dirty="0">
                <a:solidFill>
                  <a:srgbClr val="0070C0"/>
                </a:solidFill>
                <a:latin typeface="宋体" panose="02010600030101010101" pitchFamily="2" charset="-122"/>
                <a:ea typeface="宋体" panose="02010600030101010101" pitchFamily="2" charset="-122"/>
                <a:sym typeface="+mn-ea"/>
              </a:rPr>
              <a:t>时，你也可以结合其他库一起使用，比如</a:t>
            </a:r>
            <a:r>
              <a:rPr lang="en-US" altLang="zh-CN" sz="1600" dirty="0">
                <a:solidFill>
                  <a:srgbClr val="0070C0"/>
                </a:solidFill>
                <a:latin typeface="宋体" panose="02010600030101010101" pitchFamily="2" charset="-122"/>
                <a:ea typeface="宋体" panose="02010600030101010101" pitchFamily="2" charset="-122"/>
                <a:sym typeface="+mn-ea"/>
              </a:rPr>
              <a:t>jQuery</a:t>
            </a:r>
            <a:r>
              <a:rPr lang="zh-CN" altLang="en-US" sz="1600" dirty="0">
                <a:solidFill>
                  <a:srgbClr val="0070C0"/>
                </a:solidFill>
                <a:latin typeface="宋体" panose="02010600030101010101" pitchFamily="2" charset="-122"/>
                <a:ea typeface="宋体" panose="02010600030101010101" pitchFamily="2" charset="-122"/>
                <a:sym typeface="+mn-ea"/>
              </a:rPr>
              <a:t>。</a:t>
            </a:r>
            <a:endParaRPr lang="en-US" altLang="zh-CN" sz="1600" dirty="0">
              <a:solidFill>
                <a:srgbClr val="0070C0"/>
              </a:solidFill>
              <a:latin typeface="宋体" panose="02010600030101010101" pitchFamily="2" charset="-122"/>
              <a:ea typeface="宋体" panose="02010600030101010101" pitchFamily="2" charset="-122"/>
              <a:sym typeface="+mn-ea"/>
            </a:endParaRP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600" dirty="0">
                <a:solidFill>
                  <a:srgbClr val="0070C0"/>
                </a:solidFill>
                <a:latin typeface="宋体" panose="02010600030101010101" pitchFamily="2" charset="-122"/>
                <a:ea typeface="宋体" panose="02010600030101010101" pitchFamily="2" charset="-122"/>
                <a:sym typeface="+mn-ea"/>
              </a:rPr>
              <a:t>MVVM</a:t>
            </a:r>
            <a:r>
              <a:rPr lang="zh-CN" altLang="en-US" sz="1600" dirty="0">
                <a:solidFill>
                  <a:srgbClr val="0070C0"/>
                </a:solidFill>
                <a:latin typeface="宋体" panose="02010600030101010101" pitchFamily="2" charset="-122"/>
                <a:ea typeface="宋体" panose="02010600030101010101" pitchFamily="2" charset="-122"/>
                <a:sym typeface="+mn-ea"/>
              </a:rPr>
              <a:t>模式</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600" dirty="0">
                <a:solidFill>
                  <a:srgbClr val="0070C0"/>
                </a:solidFill>
                <a:latin typeface="宋体" panose="02010600030101010101" pitchFamily="2" charset="-122"/>
                <a:ea typeface="宋体" panose="02010600030101010101" pitchFamily="2" charset="-122"/>
                <a:sym typeface="+mn-ea"/>
              </a:rPr>
              <a:t>    </a:t>
            </a:r>
            <a:r>
              <a:rPr lang="en-US" altLang="zh-CN" sz="1600" dirty="0" err="1">
                <a:solidFill>
                  <a:srgbClr val="0070C0"/>
                </a:solidFill>
                <a:latin typeface="宋体" panose="02010600030101010101" pitchFamily="2" charset="-122"/>
                <a:ea typeface="宋体" panose="02010600030101010101" pitchFamily="2" charset="-122"/>
                <a:sym typeface="+mn-ea"/>
              </a:rPr>
              <a:t>ViewModel</a:t>
            </a:r>
            <a:r>
              <a:rPr lang="zh-CN" altLang="en-US" sz="1600" dirty="0">
                <a:solidFill>
                  <a:srgbClr val="0070C0"/>
                </a:solidFill>
                <a:latin typeface="宋体" panose="02010600030101010101" pitchFamily="2" charset="-122"/>
                <a:ea typeface="宋体" panose="02010600030101010101" pitchFamily="2" charset="-122"/>
                <a:sym typeface="+mn-ea"/>
              </a:rPr>
              <a:t>是</a:t>
            </a:r>
            <a:r>
              <a:rPr lang="en-US" altLang="zh-CN" sz="1600" dirty="0">
                <a:solidFill>
                  <a:srgbClr val="0070C0"/>
                </a:solidFill>
                <a:latin typeface="宋体" panose="02010600030101010101" pitchFamily="2" charset="-122"/>
                <a:ea typeface="宋体" panose="02010600030101010101" pitchFamily="2" charset="-122"/>
                <a:sym typeface="+mn-ea"/>
              </a:rPr>
              <a:t>Vue.js</a:t>
            </a:r>
            <a:r>
              <a:rPr lang="zh-CN" altLang="en-US" sz="1600" dirty="0">
                <a:solidFill>
                  <a:srgbClr val="0070C0"/>
                </a:solidFill>
                <a:latin typeface="宋体" panose="02010600030101010101" pitchFamily="2" charset="-122"/>
                <a:ea typeface="宋体" panose="02010600030101010101" pitchFamily="2" charset="-122"/>
                <a:sym typeface="+mn-ea"/>
              </a:rPr>
              <a:t>的核心，它是一个</a:t>
            </a:r>
            <a:r>
              <a:rPr lang="en-US" altLang="zh-CN" sz="1600" dirty="0">
                <a:solidFill>
                  <a:srgbClr val="0070C0"/>
                </a:solidFill>
                <a:latin typeface="宋体" panose="02010600030101010101" pitchFamily="2" charset="-122"/>
                <a:ea typeface="宋体" panose="02010600030101010101" pitchFamily="2" charset="-122"/>
                <a:sym typeface="+mn-ea"/>
              </a:rPr>
              <a:t>Vue</a:t>
            </a:r>
            <a:r>
              <a:rPr lang="zh-CN" altLang="en-US" sz="1600" dirty="0">
                <a:solidFill>
                  <a:srgbClr val="0070C0"/>
                </a:solidFill>
                <a:latin typeface="宋体" panose="02010600030101010101" pitchFamily="2" charset="-122"/>
                <a:ea typeface="宋体" panose="02010600030101010101" pitchFamily="2" charset="-122"/>
                <a:sym typeface="+mn-ea"/>
              </a:rPr>
              <a:t>实例。</a:t>
            </a:r>
            <a:r>
              <a:rPr lang="en-US" altLang="zh-CN" sz="1600" dirty="0">
                <a:solidFill>
                  <a:srgbClr val="0070C0"/>
                </a:solidFill>
                <a:latin typeface="宋体" panose="02010600030101010101" pitchFamily="2" charset="-122"/>
                <a:ea typeface="宋体" panose="02010600030101010101" pitchFamily="2" charset="-122"/>
                <a:sym typeface="+mn-ea"/>
              </a:rPr>
              <a:t>Vue</a:t>
            </a:r>
            <a:r>
              <a:rPr lang="zh-CN" altLang="en-US" sz="1600" dirty="0">
                <a:solidFill>
                  <a:srgbClr val="0070C0"/>
                </a:solidFill>
                <a:latin typeface="宋体" panose="02010600030101010101" pitchFamily="2" charset="-122"/>
                <a:ea typeface="宋体" panose="02010600030101010101" pitchFamily="2" charset="-122"/>
                <a:sym typeface="+mn-ea"/>
              </a:rPr>
              <a:t>实例是作用于某一个</a:t>
            </a:r>
            <a:r>
              <a:rPr lang="en-US" altLang="zh-CN" sz="1600" dirty="0">
                <a:solidFill>
                  <a:srgbClr val="0070C0"/>
                </a:solidFill>
                <a:latin typeface="宋体" panose="02010600030101010101" pitchFamily="2" charset="-122"/>
                <a:ea typeface="宋体" panose="02010600030101010101" pitchFamily="2" charset="-122"/>
                <a:sym typeface="+mn-ea"/>
              </a:rPr>
              <a:t>HTML</a:t>
            </a:r>
            <a:r>
              <a:rPr lang="zh-CN" altLang="en-US" sz="1600" dirty="0">
                <a:solidFill>
                  <a:srgbClr val="0070C0"/>
                </a:solidFill>
                <a:latin typeface="宋体" panose="02010600030101010101" pitchFamily="2" charset="-122"/>
                <a:ea typeface="宋体" panose="02010600030101010101" pitchFamily="2" charset="-122"/>
                <a:sym typeface="+mn-ea"/>
              </a:rPr>
              <a:t>元素上的，这个元素可以是</a:t>
            </a:r>
            <a:r>
              <a:rPr lang="en-US" altLang="zh-CN" sz="1600" dirty="0">
                <a:solidFill>
                  <a:srgbClr val="0070C0"/>
                </a:solidFill>
                <a:latin typeface="宋体" panose="02010600030101010101" pitchFamily="2" charset="-122"/>
                <a:ea typeface="宋体" panose="02010600030101010101" pitchFamily="2" charset="-122"/>
                <a:sym typeface="+mn-ea"/>
              </a:rPr>
              <a:t>HTML</a:t>
            </a:r>
            <a:r>
              <a:rPr lang="zh-CN" altLang="en-US" sz="1600" dirty="0">
                <a:solidFill>
                  <a:srgbClr val="0070C0"/>
                </a:solidFill>
                <a:latin typeface="宋体" panose="02010600030101010101" pitchFamily="2" charset="-122"/>
                <a:ea typeface="宋体" panose="02010600030101010101" pitchFamily="2" charset="-122"/>
                <a:sym typeface="+mn-ea"/>
              </a:rPr>
              <a:t>的</a:t>
            </a:r>
            <a:r>
              <a:rPr lang="en-US" altLang="zh-CN" sz="1600" dirty="0">
                <a:solidFill>
                  <a:srgbClr val="0070C0"/>
                </a:solidFill>
                <a:latin typeface="宋体" panose="02010600030101010101" pitchFamily="2" charset="-122"/>
                <a:ea typeface="宋体" panose="02010600030101010101" pitchFamily="2" charset="-122"/>
                <a:sym typeface="+mn-ea"/>
              </a:rPr>
              <a:t>body</a:t>
            </a:r>
            <a:r>
              <a:rPr lang="zh-CN" altLang="en-US" sz="1600" dirty="0">
                <a:solidFill>
                  <a:srgbClr val="0070C0"/>
                </a:solidFill>
                <a:latin typeface="宋体" panose="02010600030101010101" pitchFamily="2" charset="-122"/>
                <a:ea typeface="宋体" panose="02010600030101010101" pitchFamily="2" charset="-122"/>
                <a:sym typeface="+mn-ea"/>
              </a:rPr>
              <a:t>元素，也可以是指定了</a:t>
            </a:r>
            <a:r>
              <a:rPr lang="en-US" altLang="zh-CN" sz="1600" dirty="0">
                <a:solidFill>
                  <a:srgbClr val="0070C0"/>
                </a:solidFill>
                <a:latin typeface="宋体" panose="02010600030101010101" pitchFamily="2" charset="-122"/>
                <a:ea typeface="宋体" panose="02010600030101010101" pitchFamily="2" charset="-122"/>
                <a:sym typeface="+mn-ea"/>
              </a:rPr>
              <a:t>id</a:t>
            </a:r>
            <a:r>
              <a:rPr lang="zh-CN" altLang="en-US" sz="1600" dirty="0">
                <a:solidFill>
                  <a:srgbClr val="0070C0"/>
                </a:solidFill>
                <a:latin typeface="宋体" panose="02010600030101010101" pitchFamily="2" charset="-122"/>
                <a:ea typeface="宋体" panose="02010600030101010101" pitchFamily="2" charset="-122"/>
                <a:sym typeface="+mn-ea"/>
              </a:rPr>
              <a:t>的某个元素。</a:t>
            </a:r>
          </a:p>
        </p:txBody>
      </p:sp>
    </p:spTree>
    <p:extLst>
      <p:ext uri="{BB962C8B-B14F-4D97-AF65-F5344CB8AC3E}">
        <p14:creationId xmlns:p14="http://schemas.microsoft.com/office/powerpoint/2010/main" val="3604228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1.Vue.js</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82727" y="856274"/>
            <a:ext cx="10314305" cy="1200329"/>
          </a:xfrm>
          <a:prstGeom prst="rect">
            <a:avLst/>
          </a:prstGeom>
          <a:noFill/>
        </p:spPr>
        <p:txBody>
          <a:bodyPr wrap="square" rtlCol="0">
            <a:spAutoFit/>
          </a:bodyPr>
          <a:lstStyle/>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当创建了</a:t>
            </a:r>
            <a:r>
              <a:rPr lang="en-US" altLang="zh-CN" sz="1600" dirty="0" err="1">
                <a:solidFill>
                  <a:srgbClr val="0070C0"/>
                </a:solidFill>
                <a:latin typeface="宋体" panose="02010600030101010101" pitchFamily="2" charset="-122"/>
                <a:ea typeface="宋体" panose="02010600030101010101" pitchFamily="2" charset="-122"/>
                <a:sym typeface="+mn-ea"/>
              </a:rPr>
              <a:t>ViewModel</a:t>
            </a:r>
            <a:r>
              <a:rPr lang="zh-CN" altLang="en-US" sz="1600" dirty="0">
                <a:solidFill>
                  <a:srgbClr val="0070C0"/>
                </a:solidFill>
                <a:latin typeface="宋体" panose="02010600030101010101" pitchFamily="2" charset="-122"/>
                <a:ea typeface="宋体" panose="02010600030101010101" pitchFamily="2" charset="-122"/>
                <a:sym typeface="+mn-ea"/>
              </a:rPr>
              <a:t>后，</a:t>
            </a:r>
            <a:r>
              <a:rPr lang="zh-CN" altLang="en-US" sz="1600" dirty="0">
                <a:solidFill>
                  <a:srgbClr val="FF0000"/>
                </a:solidFill>
                <a:latin typeface="宋体" panose="02010600030101010101" pitchFamily="2" charset="-122"/>
                <a:ea typeface="宋体" panose="02010600030101010101" pitchFamily="2" charset="-122"/>
                <a:sym typeface="+mn-ea"/>
              </a:rPr>
              <a:t>双向绑定</a:t>
            </a:r>
            <a:r>
              <a:rPr lang="zh-CN" altLang="en-US" sz="1600" dirty="0">
                <a:solidFill>
                  <a:srgbClr val="0070C0"/>
                </a:solidFill>
                <a:latin typeface="宋体" panose="02010600030101010101" pitchFamily="2" charset="-122"/>
                <a:ea typeface="宋体" panose="02010600030101010101" pitchFamily="2" charset="-122"/>
                <a:sym typeface="+mn-ea"/>
              </a:rPr>
              <a:t>是如何达成的呢？</a:t>
            </a:r>
            <a:endParaRPr lang="en-US" altLang="zh-CN" sz="1600" dirty="0">
              <a:solidFill>
                <a:srgbClr val="0070C0"/>
              </a:solidFill>
              <a:latin typeface="宋体" panose="02010600030101010101" pitchFamily="2" charset="-122"/>
              <a:ea typeface="宋体" panose="02010600030101010101" pitchFamily="2" charset="-122"/>
              <a:sym typeface="+mn-ea"/>
            </a:endParaRP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我们创建一个 </a:t>
            </a:r>
            <a:r>
              <a:rPr lang="en-US" altLang="zh-CN" sz="1600" dirty="0">
                <a:solidFill>
                  <a:srgbClr val="0070C0"/>
                </a:solidFill>
                <a:latin typeface="宋体" panose="02010600030101010101" pitchFamily="2" charset="-122"/>
                <a:ea typeface="宋体" panose="02010600030101010101" pitchFamily="2" charset="-122"/>
                <a:sym typeface="+mn-ea"/>
              </a:rPr>
              <a:t>view </a:t>
            </a:r>
            <a:r>
              <a:rPr lang="zh-CN" altLang="en-US" sz="1600" dirty="0">
                <a:solidFill>
                  <a:srgbClr val="0070C0"/>
                </a:solidFill>
                <a:latin typeface="宋体" panose="02010600030101010101" pitchFamily="2" charset="-122"/>
                <a:ea typeface="宋体" panose="02010600030101010101" pitchFamily="2" charset="-122"/>
                <a:sym typeface="+mn-ea"/>
              </a:rPr>
              <a:t>层 </a:t>
            </a:r>
            <a:r>
              <a:rPr lang="en-US" altLang="zh-CN" sz="1600" dirty="0">
                <a:solidFill>
                  <a:srgbClr val="0070C0"/>
                </a:solidFill>
                <a:latin typeface="宋体" panose="02010600030101010101" pitchFamily="2" charset="-122"/>
                <a:ea typeface="宋体" panose="02010600030101010101" pitchFamily="2" charset="-122"/>
                <a:sym typeface="+mn-ea"/>
              </a:rPr>
              <a:t>HTML </a:t>
            </a:r>
            <a:r>
              <a:rPr lang="zh-CN" altLang="en-US" sz="1600" dirty="0">
                <a:solidFill>
                  <a:srgbClr val="0070C0"/>
                </a:solidFill>
                <a:latin typeface="宋体" panose="02010600030101010101" pitchFamily="2" charset="-122"/>
                <a:ea typeface="宋体" panose="02010600030101010101" pitchFamily="2" charset="-122"/>
                <a:sym typeface="+mn-ea"/>
              </a:rPr>
              <a:t>文件：</a:t>
            </a:r>
            <a:r>
              <a:rPr lang="en-US" altLang="zh-CN" sz="1600" dirty="0">
                <a:solidFill>
                  <a:srgbClr val="0070C0"/>
                </a:solidFill>
                <a:latin typeface="宋体" panose="02010600030101010101" pitchFamily="2" charset="-122"/>
                <a:ea typeface="宋体" panose="02010600030101010101" pitchFamily="2" charset="-122"/>
                <a:sym typeface="+mn-ea"/>
              </a:rPr>
              <a:t>vueapp.html</a:t>
            </a:r>
            <a:r>
              <a:rPr lang="zh-CN" altLang="en-US" sz="1600" dirty="0">
                <a:solidFill>
                  <a:srgbClr val="0070C0"/>
                </a:solidFill>
                <a:latin typeface="宋体" panose="02010600030101010101" pitchFamily="2" charset="-122"/>
                <a:ea typeface="宋体" panose="02010600030101010101" pitchFamily="2" charset="-122"/>
                <a:sym typeface="+mn-ea"/>
              </a:rPr>
              <a:t>，以及 </a:t>
            </a:r>
            <a:r>
              <a:rPr lang="en-US" altLang="zh-CN" sz="1600" dirty="0">
                <a:solidFill>
                  <a:srgbClr val="0070C0"/>
                </a:solidFill>
                <a:latin typeface="宋体" panose="02010600030101010101" pitchFamily="2" charset="-122"/>
                <a:ea typeface="宋体" panose="02010600030101010101" pitchFamily="2" charset="-122"/>
                <a:sym typeface="+mn-ea"/>
              </a:rPr>
              <a:t>model </a:t>
            </a:r>
            <a:r>
              <a:rPr lang="zh-CN" altLang="en-US" sz="1600" dirty="0">
                <a:solidFill>
                  <a:srgbClr val="0070C0"/>
                </a:solidFill>
                <a:latin typeface="宋体" panose="02010600030101010101" pitchFamily="2" charset="-122"/>
                <a:ea typeface="宋体" panose="02010600030101010101" pitchFamily="2" charset="-122"/>
                <a:sym typeface="+mn-ea"/>
              </a:rPr>
              <a:t>层文件：</a:t>
            </a:r>
            <a:r>
              <a:rPr lang="en-US" altLang="zh-CN" sz="1600" dirty="0">
                <a:solidFill>
                  <a:srgbClr val="0070C0"/>
                </a:solidFill>
                <a:latin typeface="宋体" panose="02010600030101010101" pitchFamily="2" charset="-122"/>
                <a:ea typeface="宋体" panose="02010600030101010101" pitchFamily="2" charset="-122"/>
                <a:sym typeface="+mn-ea"/>
              </a:rPr>
              <a:t>vueapp.js</a:t>
            </a:r>
            <a:r>
              <a:rPr lang="zh-CN" altLang="en-US" sz="1600" dirty="0">
                <a:solidFill>
                  <a:srgbClr val="0070C0"/>
                </a:solidFill>
                <a:latin typeface="宋体" panose="02010600030101010101" pitchFamily="2" charset="-122"/>
                <a:ea typeface="宋体" panose="02010600030101010101" pitchFamily="2" charset="-122"/>
                <a:sym typeface="+mn-ea"/>
              </a:rPr>
              <a:t>，然后通过 </a:t>
            </a:r>
            <a:r>
              <a:rPr lang="en-US" altLang="zh-CN" sz="1600" dirty="0">
                <a:solidFill>
                  <a:srgbClr val="0070C0"/>
                </a:solidFill>
                <a:latin typeface="宋体" panose="02010600030101010101" pitchFamily="2" charset="-122"/>
                <a:ea typeface="宋体" panose="02010600030101010101" pitchFamily="2" charset="-122"/>
                <a:sym typeface="+mn-ea"/>
              </a:rPr>
              <a:t>vue.js</a:t>
            </a:r>
            <a:r>
              <a:rPr lang="zh-CN" altLang="en-US" sz="1600" dirty="0">
                <a:solidFill>
                  <a:srgbClr val="0070C0"/>
                </a:solidFill>
                <a:latin typeface="宋体" panose="02010600030101010101" pitchFamily="2" charset="-122"/>
                <a:ea typeface="宋体" panose="02010600030101010101" pitchFamily="2" charset="-122"/>
                <a:sym typeface="+mn-ea"/>
              </a:rPr>
              <a:t>（使用</a:t>
            </a:r>
            <a:r>
              <a:rPr lang="en-US" altLang="zh-CN" sz="1600" dirty="0">
                <a:solidFill>
                  <a:srgbClr val="0070C0"/>
                </a:solidFill>
                <a:latin typeface="宋体" panose="02010600030101010101" pitchFamily="2" charset="-122"/>
                <a:ea typeface="宋体" panose="02010600030101010101" pitchFamily="2" charset="-122"/>
                <a:sym typeface="+mn-ea"/>
              </a:rPr>
              <a:t>v-model</a:t>
            </a:r>
            <a:r>
              <a:rPr lang="zh-CN" altLang="en-US" sz="1600" dirty="0">
                <a:solidFill>
                  <a:srgbClr val="0070C0"/>
                </a:solidFill>
                <a:latin typeface="宋体" panose="02010600030101010101" pitchFamily="2" charset="-122"/>
                <a:ea typeface="宋体" panose="02010600030101010101" pitchFamily="2" charset="-122"/>
                <a:sym typeface="+mn-ea"/>
              </a:rPr>
              <a:t>这个指令）完成中间的底层逻辑，实现绑定的效果。改变其中的任何一层，另外一层都会改变。 </a:t>
            </a:r>
            <a:endParaRPr lang="en-US" altLang="zh-CN" sz="1600" dirty="0">
              <a:solidFill>
                <a:srgbClr val="0070C0"/>
              </a:solidFill>
              <a:latin typeface="宋体" panose="02010600030101010101" pitchFamily="2" charset="-122"/>
              <a:ea typeface="宋体" panose="02010600030101010101" pitchFamily="2" charset="-122"/>
              <a:sym typeface="+mn-ea"/>
            </a:endParaRPr>
          </a:p>
        </p:txBody>
      </p:sp>
      <p:pic>
        <p:nvPicPr>
          <p:cNvPr id="2" name="图片 1">
            <a:extLst>
              <a:ext uri="{FF2B5EF4-FFF2-40B4-BE49-F238E27FC236}">
                <a16:creationId xmlns:a16="http://schemas.microsoft.com/office/drawing/2014/main" id="{A8D8AFCE-C2DB-4443-8D0F-B99C98787D07}"/>
              </a:ext>
            </a:extLst>
          </p:cNvPr>
          <p:cNvPicPr>
            <a:picLocks noChangeAspect="1"/>
          </p:cNvPicPr>
          <p:nvPr/>
        </p:nvPicPr>
        <p:blipFill>
          <a:blip r:embed="rId3"/>
          <a:stretch>
            <a:fillRect/>
          </a:stretch>
        </p:blipFill>
        <p:spPr>
          <a:xfrm>
            <a:off x="2691580" y="1910594"/>
            <a:ext cx="5680683" cy="2730351"/>
          </a:xfrm>
          <a:prstGeom prst="rect">
            <a:avLst/>
          </a:prstGeom>
        </p:spPr>
      </p:pic>
      <p:sp>
        <p:nvSpPr>
          <p:cNvPr id="4" name="矩形 3">
            <a:extLst>
              <a:ext uri="{FF2B5EF4-FFF2-40B4-BE49-F238E27FC236}">
                <a16:creationId xmlns:a16="http://schemas.microsoft.com/office/drawing/2014/main" id="{68244C06-DD46-40F3-8632-9A8395B2B3D8}"/>
              </a:ext>
            </a:extLst>
          </p:cNvPr>
          <p:cNvSpPr/>
          <p:nvPr/>
        </p:nvSpPr>
        <p:spPr>
          <a:xfrm>
            <a:off x="429515" y="4744792"/>
            <a:ext cx="11312013" cy="1200329"/>
          </a:xfrm>
          <a:prstGeom prst="rect">
            <a:avLst/>
          </a:prstGeom>
        </p:spPr>
        <p:txBody>
          <a:bodyPr wrap="square">
            <a:spAutoFit/>
          </a:bodyPr>
          <a:lstStyle/>
          <a:p>
            <a:pPr lvl="0">
              <a:lnSpc>
                <a:spcPct val="150000"/>
              </a:lnSpc>
              <a:defRPr sz="2400">
                <a:solidFill>
                  <a:srgbClr val="5B9BD5"/>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 </a:t>
            </a:r>
            <a:r>
              <a:rPr lang="zh-CN" altLang="en-US" sz="1600" dirty="0">
                <a:solidFill>
                  <a:srgbClr val="FF0000"/>
                </a:solidFill>
                <a:latin typeface="宋体" panose="02010600030101010101" pitchFamily="2" charset="-122"/>
                <a:ea typeface="宋体" panose="02010600030101010101" pitchFamily="2" charset="-122"/>
                <a:sym typeface="+mn-ea"/>
              </a:rPr>
              <a:t>我们将</a:t>
            </a:r>
            <a:r>
              <a:rPr lang="en-US" altLang="zh-CN" sz="1600" dirty="0">
                <a:solidFill>
                  <a:srgbClr val="FF0000"/>
                </a:solidFill>
                <a:latin typeface="宋体" panose="02010600030101010101" pitchFamily="2" charset="-122"/>
                <a:ea typeface="宋体" panose="02010600030101010101" pitchFamily="2" charset="-122"/>
                <a:sym typeface="+mn-ea"/>
              </a:rPr>
              <a:t>DOM Listeners</a:t>
            </a:r>
            <a:r>
              <a:rPr lang="zh-CN" altLang="en-US" sz="1600" dirty="0">
                <a:solidFill>
                  <a:srgbClr val="FF0000"/>
                </a:solidFill>
                <a:latin typeface="宋体" panose="02010600030101010101" pitchFamily="2" charset="-122"/>
                <a:ea typeface="宋体" panose="02010600030101010101" pitchFamily="2" charset="-122"/>
                <a:sym typeface="+mn-ea"/>
              </a:rPr>
              <a:t>和</a:t>
            </a:r>
            <a:r>
              <a:rPr lang="en-US" altLang="zh-CN" sz="1600" dirty="0">
                <a:solidFill>
                  <a:srgbClr val="FF0000"/>
                </a:solidFill>
                <a:latin typeface="宋体" panose="02010600030101010101" pitchFamily="2" charset="-122"/>
                <a:ea typeface="宋体" panose="02010600030101010101" pitchFamily="2" charset="-122"/>
                <a:sym typeface="+mn-ea"/>
              </a:rPr>
              <a:t>Data Bindings</a:t>
            </a:r>
            <a:r>
              <a:rPr lang="zh-CN" altLang="en-US" sz="1600" dirty="0">
                <a:solidFill>
                  <a:srgbClr val="FF0000"/>
                </a:solidFill>
                <a:latin typeface="宋体" panose="02010600030101010101" pitchFamily="2" charset="-122"/>
                <a:ea typeface="宋体" panose="02010600030101010101" pitchFamily="2" charset="-122"/>
                <a:sym typeface="+mn-ea"/>
              </a:rPr>
              <a:t>看作两个工具，它们是实现双向绑定的关键。</a:t>
            </a:r>
          </a:p>
          <a:p>
            <a:pPr lvl="0">
              <a:lnSpc>
                <a:spcPct val="150000"/>
              </a:lnSpc>
              <a:defRPr sz="2400">
                <a:solidFill>
                  <a:srgbClr val="5B9BD5"/>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FF0000"/>
                </a:solidFill>
                <a:latin typeface="宋体" panose="02010600030101010101" pitchFamily="2" charset="-122"/>
                <a:ea typeface="宋体" panose="02010600030101010101" pitchFamily="2" charset="-122"/>
                <a:sym typeface="+mn-ea"/>
              </a:rPr>
              <a:t> 从</a:t>
            </a:r>
            <a:r>
              <a:rPr lang="en-US" altLang="zh-CN" sz="1600" dirty="0">
                <a:solidFill>
                  <a:srgbClr val="FF0000"/>
                </a:solidFill>
                <a:latin typeface="宋体" panose="02010600030101010101" pitchFamily="2" charset="-122"/>
                <a:ea typeface="宋体" panose="02010600030101010101" pitchFamily="2" charset="-122"/>
                <a:sym typeface="+mn-ea"/>
              </a:rPr>
              <a:t>View</a:t>
            </a:r>
            <a:r>
              <a:rPr lang="zh-CN" altLang="en-US" sz="1600" dirty="0">
                <a:solidFill>
                  <a:srgbClr val="FF0000"/>
                </a:solidFill>
                <a:latin typeface="宋体" panose="02010600030101010101" pitchFamily="2" charset="-122"/>
                <a:ea typeface="宋体" panose="02010600030101010101" pitchFamily="2" charset="-122"/>
                <a:sym typeface="+mn-ea"/>
              </a:rPr>
              <a:t>层看，</a:t>
            </a:r>
            <a:r>
              <a:rPr lang="en-US" altLang="zh-CN" sz="1600" dirty="0" err="1">
                <a:solidFill>
                  <a:srgbClr val="FF0000"/>
                </a:solidFill>
                <a:latin typeface="宋体" panose="02010600030101010101" pitchFamily="2" charset="-122"/>
                <a:ea typeface="宋体" panose="02010600030101010101" pitchFamily="2" charset="-122"/>
                <a:sym typeface="+mn-ea"/>
              </a:rPr>
              <a:t>ViewModel</a:t>
            </a:r>
            <a:r>
              <a:rPr lang="zh-CN" altLang="en-US" sz="1600" dirty="0">
                <a:solidFill>
                  <a:srgbClr val="FF0000"/>
                </a:solidFill>
                <a:latin typeface="宋体" panose="02010600030101010101" pitchFamily="2" charset="-122"/>
                <a:ea typeface="宋体" panose="02010600030101010101" pitchFamily="2" charset="-122"/>
                <a:sym typeface="+mn-ea"/>
              </a:rPr>
              <a:t>中的</a:t>
            </a:r>
            <a:r>
              <a:rPr lang="en-US" altLang="zh-CN" sz="1600" dirty="0">
                <a:solidFill>
                  <a:srgbClr val="FF0000"/>
                </a:solidFill>
                <a:latin typeface="宋体" panose="02010600030101010101" pitchFamily="2" charset="-122"/>
                <a:ea typeface="宋体" panose="02010600030101010101" pitchFamily="2" charset="-122"/>
                <a:sym typeface="+mn-ea"/>
              </a:rPr>
              <a:t>DOM Listeners</a:t>
            </a:r>
            <a:r>
              <a:rPr lang="zh-CN" altLang="en-US" sz="1600" dirty="0">
                <a:solidFill>
                  <a:srgbClr val="FF0000"/>
                </a:solidFill>
                <a:latin typeface="宋体" panose="02010600030101010101" pitchFamily="2" charset="-122"/>
                <a:ea typeface="宋体" panose="02010600030101010101" pitchFamily="2" charset="-122"/>
                <a:sym typeface="+mn-ea"/>
              </a:rPr>
              <a:t>工具会帮我们监测页面上</a:t>
            </a:r>
            <a:r>
              <a:rPr lang="en-US" altLang="zh-CN" sz="1600" dirty="0">
                <a:solidFill>
                  <a:srgbClr val="FF0000"/>
                </a:solidFill>
                <a:latin typeface="宋体" panose="02010600030101010101" pitchFamily="2" charset="-122"/>
                <a:ea typeface="宋体" panose="02010600030101010101" pitchFamily="2" charset="-122"/>
                <a:sym typeface="+mn-ea"/>
              </a:rPr>
              <a:t>DOM</a:t>
            </a:r>
            <a:r>
              <a:rPr lang="zh-CN" altLang="en-US" sz="1600" dirty="0">
                <a:solidFill>
                  <a:srgbClr val="FF0000"/>
                </a:solidFill>
                <a:latin typeface="宋体" panose="02010600030101010101" pitchFamily="2" charset="-122"/>
                <a:ea typeface="宋体" panose="02010600030101010101" pitchFamily="2" charset="-122"/>
                <a:sym typeface="+mn-ea"/>
              </a:rPr>
              <a:t>元素的变化，如果有变化，则更改</a:t>
            </a:r>
            <a:r>
              <a:rPr lang="en-US" altLang="zh-CN" sz="1600" dirty="0">
                <a:solidFill>
                  <a:srgbClr val="FF0000"/>
                </a:solidFill>
                <a:latin typeface="宋体" panose="02010600030101010101" pitchFamily="2" charset="-122"/>
                <a:ea typeface="宋体" panose="02010600030101010101" pitchFamily="2" charset="-122"/>
                <a:sym typeface="+mn-ea"/>
              </a:rPr>
              <a:t>Model</a:t>
            </a:r>
            <a:r>
              <a:rPr lang="zh-CN" altLang="en-US" sz="1600" dirty="0">
                <a:solidFill>
                  <a:srgbClr val="FF0000"/>
                </a:solidFill>
                <a:latin typeface="宋体" panose="02010600030101010101" pitchFamily="2" charset="-122"/>
                <a:ea typeface="宋体" panose="02010600030101010101" pitchFamily="2" charset="-122"/>
                <a:sym typeface="+mn-ea"/>
              </a:rPr>
              <a:t>中的数据；     从</a:t>
            </a:r>
            <a:r>
              <a:rPr lang="en-US" altLang="zh-CN" sz="1600" dirty="0">
                <a:solidFill>
                  <a:srgbClr val="FF0000"/>
                </a:solidFill>
                <a:latin typeface="宋体" panose="02010600030101010101" pitchFamily="2" charset="-122"/>
                <a:ea typeface="宋体" panose="02010600030101010101" pitchFamily="2" charset="-122"/>
                <a:sym typeface="+mn-ea"/>
              </a:rPr>
              <a:t>Model</a:t>
            </a:r>
            <a:r>
              <a:rPr lang="zh-CN" altLang="en-US" sz="1600" dirty="0">
                <a:solidFill>
                  <a:srgbClr val="FF0000"/>
                </a:solidFill>
                <a:latin typeface="宋体" panose="02010600030101010101" pitchFamily="2" charset="-122"/>
                <a:ea typeface="宋体" panose="02010600030101010101" pitchFamily="2" charset="-122"/>
                <a:sym typeface="+mn-ea"/>
              </a:rPr>
              <a:t>层看，当我们更新</a:t>
            </a:r>
            <a:r>
              <a:rPr lang="en-US" altLang="zh-CN" sz="1600" dirty="0">
                <a:solidFill>
                  <a:srgbClr val="FF0000"/>
                </a:solidFill>
                <a:latin typeface="宋体" panose="02010600030101010101" pitchFamily="2" charset="-122"/>
                <a:ea typeface="宋体" panose="02010600030101010101" pitchFamily="2" charset="-122"/>
                <a:sym typeface="+mn-ea"/>
              </a:rPr>
              <a:t>Model</a:t>
            </a:r>
            <a:r>
              <a:rPr lang="zh-CN" altLang="en-US" sz="1600" dirty="0">
                <a:solidFill>
                  <a:srgbClr val="FF0000"/>
                </a:solidFill>
                <a:latin typeface="宋体" panose="02010600030101010101" pitchFamily="2" charset="-122"/>
                <a:ea typeface="宋体" panose="02010600030101010101" pitchFamily="2" charset="-122"/>
                <a:sym typeface="+mn-ea"/>
              </a:rPr>
              <a:t>中的数据时，</a:t>
            </a:r>
            <a:r>
              <a:rPr lang="en-US" altLang="zh-CN" sz="1600" dirty="0">
                <a:solidFill>
                  <a:srgbClr val="FF0000"/>
                </a:solidFill>
                <a:latin typeface="宋体" panose="02010600030101010101" pitchFamily="2" charset="-122"/>
                <a:ea typeface="宋体" panose="02010600030101010101" pitchFamily="2" charset="-122"/>
                <a:sym typeface="+mn-ea"/>
              </a:rPr>
              <a:t>Data Bindings</a:t>
            </a:r>
            <a:r>
              <a:rPr lang="zh-CN" altLang="en-US" sz="1600" dirty="0">
                <a:solidFill>
                  <a:srgbClr val="FF0000"/>
                </a:solidFill>
                <a:latin typeface="宋体" panose="02010600030101010101" pitchFamily="2" charset="-122"/>
                <a:ea typeface="宋体" panose="02010600030101010101" pitchFamily="2" charset="-122"/>
                <a:sym typeface="+mn-ea"/>
              </a:rPr>
              <a:t>工具会帮我们更新页面中的</a:t>
            </a:r>
            <a:r>
              <a:rPr lang="en-US" altLang="zh-CN" sz="1600" dirty="0">
                <a:solidFill>
                  <a:srgbClr val="FF0000"/>
                </a:solidFill>
                <a:latin typeface="宋体" panose="02010600030101010101" pitchFamily="2" charset="-122"/>
                <a:ea typeface="宋体" panose="02010600030101010101" pitchFamily="2" charset="-122"/>
                <a:sym typeface="+mn-ea"/>
              </a:rPr>
              <a:t>DOM</a:t>
            </a:r>
            <a:r>
              <a:rPr lang="zh-CN" altLang="en-US" sz="1600" dirty="0">
                <a:solidFill>
                  <a:srgbClr val="FF0000"/>
                </a:solidFill>
                <a:latin typeface="宋体" panose="02010600030101010101" pitchFamily="2" charset="-122"/>
                <a:ea typeface="宋体" panose="02010600030101010101" pitchFamily="2" charset="-122"/>
                <a:sym typeface="+mn-ea"/>
              </a:rPr>
              <a:t>元素。</a:t>
            </a:r>
            <a:endParaRPr lang="zh-CN" altLang="en-US" dirty="0">
              <a:solidFill>
                <a:srgbClr val="FF0000"/>
              </a:solidFill>
            </a:endParaRPr>
          </a:p>
        </p:txBody>
      </p:sp>
    </p:spTree>
    <p:extLst>
      <p:ext uri="{BB962C8B-B14F-4D97-AF65-F5344CB8AC3E}">
        <p14:creationId xmlns:p14="http://schemas.microsoft.com/office/powerpoint/2010/main" val="1293871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1.Vue.js</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202690"/>
            <a:ext cx="9973310" cy="5610860"/>
          </a:xfrm>
        </p:spPr>
        <p:txBody>
          <a:bodyPr>
            <a:normAutofit/>
          </a:bodyPr>
          <a:lstStyle/>
          <a:p>
            <a:pPr marL="0" indent="0" algn="l">
              <a:lnSpc>
                <a:spcPct val="150000"/>
              </a:lnSpc>
              <a:buNone/>
            </a:pPr>
            <a:endParaRPr lang="zh-CN" altLang="en-US" dirty="0"/>
          </a:p>
          <a:p>
            <a:endParaRPr lang="zh-CN" altLang="en-US" dirty="0"/>
          </a:p>
        </p:txBody>
      </p:sp>
      <p:sp>
        <p:nvSpPr>
          <p:cNvPr id="6" name="文本框 5"/>
          <p:cNvSpPr txBox="1"/>
          <p:nvPr/>
        </p:nvSpPr>
        <p:spPr>
          <a:xfrm>
            <a:off x="704850" y="833414"/>
            <a:ext cx="10314305" cy="4893647"/>
          </a:xfrm>
          <a:prstGeom prst="rect">
            <a:avLst/>
          </a:prstGeom>
          <a:noFill/>
        </p:spPr>
        <p:txBody>
          <a:bodyPr wrap="square" rtlCol="0">
            <a:spAutoFit/>
          </a:bodyPr>
          <a:lstStyle/>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600" dirty="0">
                <a:solidFill>
                  <a:srgbClr val="0070C0"/>
                </a:solidFill>
                <a:latin typeface="宋体" panose="02010600030101010101" pitchFamily="2" charset="-122"/>
                <a:ea typeface="宋体" panose="02010600030101010101" pitchFamily="2" charset="-122"/>
                <a:sym typeface="+mn-ea"/>
              </a:rPr>
              <a:t>Vue.js </a:t>
            </a:r>
            <a:r>
              <a:rPr lang="zh-CN" altLang="en-US" sz="1600" dirty="0">
                <a:solidFill>
                  <a:srgbClr val="0070C0"/>
                </a:solidFill>
                <a:latin typeface="宋体" panose="02010600030101010101" pitchFamily="2" charset="-122"/>
                <a:ea typeface="宋体" panose="02010600030101010101" pitchFamily="2" charset="-122"/>
                <a:sym typeface="+mn-ea"/>
              </a:rPr>
              <a:t>特点</a:t>
            </a:r>
          </a:p>
          <a:p>
            <a:pPr lvl="1">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简洁： </a:t>
            </a:r>
            <a:r>
              <a:rPr lang="en-US" altLang="zh-CN" sz="1600" dirty="0">
                <a:solidFill>
                  <a:srgbClr val="0070C0"/>
                </a:solidFill>
                <a:latin typeface="宋体" panose="02010600030101010101" pitchFamily="2" charset="-122"/>
                <a:ea typeface="宋体" panose="02010600030101010101" pitchFamily="2" charset="-122"/>
                <a:sym typeface="+mn-ea"/>
              </a:rPr>
              <a:t>HTML </a:t>
            </a:r>
            <a:r>
              <a:rPr lang="zh-CN" altLang="en-US" sz="1600" dirty="0">
                <a:solidFill>
                  <a:srgbClr val="0070C0"/>
                </a:solidFill>
                <a:latin typeface="宋体" panose="02010600030101010101" pitchFamily="2" charset="-122"/>
                <a:ea typeface="宋体" panose="02010600030101010101" pitchFamily="2" charset="-122"/>
                <a:sym typeface="+mn-ea"/>
              </a:rPr>
              <a:t>模板 </a:t>
            </a:r>
            <a:r>
              <a:rPr lang="en-US" altLang="zh-CN" sz="1600" dirty="0">
                <a:solidFill>
                  <a:srgbClr val="0070C0"/>
                </a:solidFill>
                <a:latin typeface="宋体" panose="02010600030101010101" pitchFamily="2" charset="-122"/>
                <a:ea typeface="宋体" panose="02010600030101010101" pitchFamily="2" charset="-122"/>
                <a:sym typeface="+mn-ea"/>
              </a:rPr>
              <a:t>+ JSON </a:t>
            </a:r>
            <a:r>
              <a:rPr lang="zh-CN" altLang="en-US" sz="1600" dirty="0">
                <a:solidFill>
                  <a:srgbClr val="0070C0"/>
                </a:solidFill>
                <a:latin typeface="宋体" panose="02010600030101010101" pitchFamily="2" charset="-122"/>
                <a:ea typeface="宋体" panose="02010600030101010101" pitchFamily="2" charset="-122"/>
                <a:sym typeface="+mn-ea"/>
              </a:rPr>
              <a:t>数据，再创建一个 </a:t>
            </a:r>
            <a:r>
              <a:rPr lang="en-US" altLang="zh-CN" sz="1600" dirty="0">
                <a:solidFill>
                  <a:srgbClr val="0070C0"/>
                </a:solidFill>
                <a:latin typeface="宋体" panose="02010600030101010101" pitchFamily="2" charset="-122"/>
                <a:ea typeface="宋体" panose="02010600030101010101" pitchFamily="2" charset="-122"/>
                <a:sym typeface="+mn-ea"/>
              </a:rPr>
              <a:t>Vue </a:t>
            </a:r>
            <a:r>
              <a:rPr lang="zh-CN" altLang="en-US" sz="1600" dirty="0">
                <a:solidFill>
                  <a:srgbClr val="0070C0"/>
                </a:solidFill>
                <a:latin typeface="宋体" panose="02010600030101010101" pitchFamily="2" charset="-122"/>
                <a:ea typeface="宋体" panose="02010600030101010101" pitchFamily="2" charset="-122"/>
                <a:sym typeface="+mn-ea"/>
              </a:rPr>
              <a:t>实例，就这么简单。</a:t>
            </a:r>
          </a:p>
          <a:p>
            <a:pPr lvl="1">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数据驱动： 自动追踪依赖的模板表达式和计算属性。</a:t>
            </a:r>
          </a:p>
          <a:p>
            <a:pPr lvl="1">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组件化： 用解耦、可复用的组件来构造界面。</a:t>
            </a:r>
          </a:p>
          <a:p>
            <a:pPr lvl="1">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轻量： </a:t>
            </a:r>
            <a:r>
              <a:rPr lang="en-US" altLang="zh-CN" sz="1600" dirty="0">
                <a:solidFill>
                  <a:srgbClr val="0070C0"/>
                </a:solidFill>
                <a:latin typeface="宋体" panose="02010600030101010101" pitchFamily="2" charset="-122"/>
                <a:ea typeface="宋体" panose="02010600030101010101" pitchFamily="2" charset="-122"/>
                <a:sym typeface="+mn-ea"/>
              </a:rPr>
              <a:t>24kb</a:t>
            </a:r>
            <a:r>
              <a:rPr lang="zh-CN" altLang="en-US" sz="1600" dirty="0">
                <a:solidFill>
                  <a:srgbClr val="0070C0"/>
                </a:solidFill>
                <a:latin typeface="宋体" panose="02010600030101010101" pitchFamily="2" charset="-122"/>
                <a:ea typeface="宋体" panose="02010600030101010101" pitchFamily="2" charset="-122"/>
                <a:sym typeface="+mn-ea"/>
              </a:rPr>
              <a:t>，无依赖。</a:t>
            </a:r>
          </a:p>
          <a:p>
            <a:pPr lvl="1">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快速： 精确有效的异步批量 </a:t>
            </a:r>
            <a:r>
              <a:rPr lang="en-US" altLang="zh-CN" sz="1600" dirty="0">
                <a:solidFill>
                  <a:srgbClr val="0070C0"/>
                </a:solidFill>
                <a:latin typeface="宋体" panose="02010600030101010101" pitchFamily="2" charset="-122"/>
                <a:ea typeface="宋体" panose="02010600030101010101" pitchFamily="2" charset="-122"/>
                <a:sym typeface="+mn-ea"/>
              </a:rPr>
              <a:t>DOM </a:t>
            </a:r>
            <a:r>
              <a:rPr lang="zh-CN" altLang="en-US" sz="1600" dirty="0">
                <a:solidFill>
                  <a:srgbClr val="0070C0"/>
                </a:solidFill>
                <a:latin typeface="宋体" panose="02010600030101010101" pitchFamily="2" charset="-122"/>
                <a:ea typeface="宋体" panose="02010600030101010101" pitchFamily="2" charset="-122"/>
                <a:sym typeface="+mn-ea"/>
              </a:rPr>
              <a:t>更新。</a:t>
            </a:r>
          </a:p>
          <a:p>
            <a:pPr lvl="1">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模块友好： 通过 </a:t>
            </a:r>
            <a:r>
              <a:rPr lang="en-US" altLang="zh-CN" sz="1600" dirty="0">
                <a:solidFill>
                  <a:srgbClr val="0070C0"/>
                </a:solidFill>
                <a:latin typeface="宋体" panose="02010600030101010101" pitchFamily="2" charset="-122"/>
                <a:ea typeface="宋体" panose="02010600030101010101" pitchFamily="2" charset="-122"/>
                <a:sym typeface="+mn-ea"/>
              </a:rPr>
              <a:t>NPM </a:t>
            </a:r>
            <a:r>
              <a:rPr lang="zh-CN" altLang="en-US" sz="1600" dirty="0">
                <a:solidFill>
                  <a:srgbClr val="0070C0"/>
                </a:solidFill>
                <a:latin typeface="宋体" panose="02010600030101010101" pitchFamily="2" charset="-122"/>
                <a:ea typeface="宋体" panose="02010600030101010101" pitchFamily="2" charset="-122"/>
                <a:sym typeface="+mn-ea"/>
              </a:rPr>
              <a:t>或 </a:t>
            </a:r>
            <a:r>
              <a:rPr lang="en-US" altLang="zh-CN" sz="1600" dirty="0">
                <a:solidFill>
                  <a:srgbClr val="0070C0"/>
                </a:solidFill>
                <a:latin typeface="宋体" panose="02010600030101010101" pitchFamily="2" charset="-122"/>
                <a:ea typeface="宋体" panose="02010600030101010101" pitchFamily="2" charset="-122"/>
                <a:sym typeface="+mn-ea"/>
              </a:rPr>
              <a:t>Bower </a:t>
            </a:r>
            <a:r>
              <a:rPr lang="zh-CN" altLang="en-US" sz="1600" dirty="0">
                <a:solidFill>
                  <a:srgbClr val="0070C0"/>
                </a:solidFill>
                <a:latin typeface="宋体" panose="02010600030101010101" pitchFamily="2" charset="-122"/>
                <a:ea typeface="宋体" panose="02010600030101010101" pitchFamily="2" charset="-122"/>
                <a:sym typeface="+mn-ea"/>
              </a:rPr>
              <a:t>安装，无缝融入你的工作流。</a:t>
            </a:r>
            <a:endParaRPr lang="en-US" altLang="zh-CN" sz="1600" dirty="0">
              <a:solidFill>
                <a:srgbClr val="0070C0"/>
              </a:solidFill>
              <a:latin typeface="宋体" panose="02010600030101010101" pitchFamily="2" charset="-122"/>
              <a:ea typeface="宋体" panose="02010600030101010101" pitchFamily="2" charset="-122"/>
              <a:sym typeface="+mn-ea"/>
            </a:endParaRPr>
          </a:p>
          <a:p>
            <a:pPr lvl="1">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lang="en-US" altLang="zh-CN" sz="1600" dirty="0">
              <a:solidFill>
                <a:srgbClr val="0070C0"/>
              </a:solidFill>
              <a:latin typeface="宋体" panose="02010600030101010101" pitchFamily="2" charset="-122"/>
              <a:ea typeface="宋体" panose="02010600030101010101" pitchFamily="2" charset="-122"/>
              <a:sym typeface="+mn-ea"/>
            </a:endParaRPr>
          </a:p>
          <a:p>
            <a:pPr lvl="1">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可扩展的数据绑定机制</a:t>
            </a:r>
          </a:p>
          <a:p>
            <a:pPr lvl="1">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原生对象即模型</a:t>
            </a:r>
          </a:p>
          <a:p>
            <a:pPr lvl="1">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简洁明了的 </a:t>
            </a:r>
            <a:r>
              <a:rPr lang="en-US" altLang="zh-CN" sz="1600" dirty="0">
                <a:solidFill>
                  <a:srgbClr val="0070C0"/>
                </a:solidFill>
                <a:latin typeface="宋体" panose="02010600030101010101" pitchFamily="2" charset="-122"/>
                <a:ea typeface="宋体" panose="02010600030101010101" pitchFamily="2" charset="-122"/>
                <a:sym typeface="+mn-ea"/>
              </a:rPr>
              <a:t>API</a:t>
            </a:r>
          </a:p>
          <a:p>
            <a:pPr lvl="1">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组件化 </a:t>
            </a:r>
            <a:r>
              <a:rPr lang="en-US" altLang="zh-CN" sz="1600" dirty="0">
                <a:solidFill>
                  <a:srgbClr val="0070C0"/>
                </a:solidFill>
                <a:latin typeface="宋体" panose="02010600030101010101" pitchFamily="2" charset="-122"/>
                <a:ea typeface="宋体" panose="02010600030101010101" pitchFamily="2" charset="-122"/>
                <a:sym typeface="+mn-ea"/>
              </a:rPr>
              <a:t>UI </a:t>
            </a:r>
            <a:r>
              <a:rPr lang="zh-CN" altLang="en-US" sz="1600" dirty="0">
                <a:solidFill>
                  <a:srgbClr val="0070C0"/>
                </a:solidFill>
                <a:latin typeface="宋体" panose="02010600030101010101" pitchFamily="2" charset="-122"/>
                <a:ea typeface="宋体" panose="02010600030101010101" pitchFamily="2" charset="-122"/>
                <a:sym typeface="+mn-ea"/>
              </a:rPr>
              <a:t>构建</a:t>
            </a:r>
          </a:p>
          <a:p>
            <a:pPr lvl="1">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dirty="0">
                <a:solidFill>
                  <a:srgbClr val="0070C0"/>
                </a:solidFill>
                <a:latin typeface="宋体" panose="02010600030101010101" pitchFamily="2" charset="-122"/>
                <a:ea typeface="宋体" panose="02010600030101010101" pitchFamily="2" charset="-122"/>
                <a:sym typeface="+mn-ea"/>
              </a:rPr>
              <a:t>多个轻量库搭配使用</a:t>
            </a:r>
            <a:endParaRPr lang="en-US" altLang="zh-CN" sz="1600" dirty="0">
              <a:solidFill>
                <a:srgbClr val="0070C0"/>
              </a:solidFill>
              <a:latin typeface="宋体" panose="02010600030101010101" pitchFamily="2" charset="-122"/>
              <a:ea typeface="宋体" panose="02010600030101010101" pitchFamily="2" charset="-122"/>
              <a:sym typeface="+mn-ea"/>
            </a:endParaRPr>
          </a:p>
        </p:txBody>
      </p:sp>
    </p:spTree>
    <p:extLst>
      <p:ext uri="{BB962C8B-B14F-4D97-AF65-F5344CB8AC3E}">
        <p14:creationId xmlns:p14="http://schemas.microsoft.com/office/powerpoint/2010/main" val="2801572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1.Vue</a:t>
            </a:r>
            <a:r>
              <a:rPr lang="zh-CN" altLang="en-US" sz="3200" b="1" dirty="0">
                <a:solidFill>
                  <a:srgbClr val="2C7FC2"/>
                </a:solidFill>
                <a:latin typeface="微软雅黑" panose="020B0503020204020204" charset="-122"/>
                <a:ea typeface="微软雅黑" panose="020B0503020204020204" charset="-122"/>
                <a:cs typeface="+mn-cs"/>
                <a:sym typeface="+mn-ea"/>
              </a:rPr>
              <a:t>案例</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pic>
        <p:nvPicPr>
          <p:cNvPr id="9" name="图片 8">
            <a:extLst>
              <a:ext uri="{FF2B5EF4-FFF2-40B4-BE49-F238E27FC236}">
                <a16:creationId xmlns:a16="http://schemas.microsoft.com/office/drawing/2014/main" id="{5BF99BBC-24C1-4F14-BFB7-67A9402E63D7}"/>
              </a:ext>
            </a:extLst>
          </p:cNvPr>
          <p:cNvPicPr>
            <a:picLocks noChangeAspect="1"/>
          </p:cNvPicPr>
          <p:nvPr/>
        </p:nvPicPr>
        <p:blipFill>
          <a:blip r:embed="rId3"/>
          <a:stretch>
            <a:fillRect/>
          </a:stretch>
        </p:blipFill>
        <p:spPr>
          <a:xfrm>
            <a:off x="2376170" y="1199977"/>
            <a:ext cx="6408975" cy="3985605"/>
          </a:xfrm>
          <a:prstGeom prst="rect">
            <a:avLst/>
          </a:prstGeom>
        </p:spPr>
      </p:pic>
    </p:spTree>
    <p:extLst>
      <p:ext uri="{BB962C8B-B14F-4D97-AF65-F5344CB8AC3E}">
        <p14:creationId xmlns:p14="http://schemas.microsoft.com/office/powerpoint/2010/main" val="483902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p>
        </p:txBody>
      </p:sp>
      <p:sp>
        <p:nvSpPr>
          <p:cNvPr id="4" name="内容占位符 3"/>
          <p:cNvSpPr>
            <a:spLocks noGrp="1"/>
          </p:cNvSpPr>
          <p:nvPr>
            <p:ph idx="1"/>
          </p:nvPr>
        </p:nvSpPr>
        <p:spPr>
          <a:xfrm>
            <a:off x="1045845" y="1202690"/>
            <a:ext cx="9973310" cy="5610860"/>
          </a:xfrm>
        </p:spPr>
        <p:txBody>
          <a:bodyPr>
            <a:normAutofit/>
          </a:bodyPr>
          <a:lstStyle/>
          <a:p>
            <a:pPr marL="0" indent="0" algn="l">
              <a:lnSpc>
                <a:spcPct val="150000"/>
              </a:lnSpc>
              <a:buNone/>
            </a:pPr>
            <a:endParaRPr lang="zh-CN" altLang="en-US" dirty="0"/>
          </a:p>
          <a:p>
            <a:endParaRPr lang="zh-CN" altLang="en-US" dirty="0"/>
          </a:p>
        </p:txBody>
      </p:sp>
      <p:sp>
        <p:nvSpPr>
          <p:cNvPr id="6" name="文本框 5"/>
          <p:cNvSpPr txBox="1"/>
          <p:nvPr/>
        </p:nvSpPr>
        <p:spPr>
          <a:xfrm>
            <a:off x="704850" y="1202690"/>
            <a:ext cx="10314305" cy="4275016"/>
          </a:xfrm>
          <a:prstGeom prst="rect">
            <a:avLst/>
          </a:prstGeom>
          <a:noFill/>
        </p:spPr>
        <p:txBody>
          <a:bodyPr wrap="square" rtlCol="0">
            <a:spAutoFit/>
          </a:bodyPr>
          <a:lstStyle/>
          <a:p>
            <a:pPr lvl="2">
              <a:lnSpc>
                <a:spcPct val="150000"/>
              </a:lnSpc>
            </a:pPr>
            <a:r>
              <a:rPr lang="en-US" altLang="zh-CN" sz="2400" b="1" dirty="0">
                <a:solidFill>
                  <a:srgbClr val="0070C0"/>
                </a:solidFill>
                <a:latin typeface="宋体" panose="02010600030101010101" pitchFamily="2" charset="-122"/>
                <a:sym typeface="+mn-ea"/>
              </a:rPr>
              <a:t>2.1 </a:t>
            </a:r>
            <a:r>
              <a:rPr lang="zh-CN" altLang="en-US" sz="2400" b="1" dirty="0">
                <a:solidFill>
                  <a:srgbClr val="0070C0"/>
                </a:solidFill>
                <a:latin typeface="宋体" panose="02010600030101010101" pitchFamily="2" charset="-122"/>
                <a:sym typeface="+mn-ea"/>
              </a:rPr>
              <a:t>模板语法</a:t>
            </a:r>
            <a:endParaRPr lang="en-US" altLang="zh-CN" sz="2400" b="1" dirty="0">
              <a:solidFill>
                <a:srgbClr val="0070C0"/>
              </a:solidFill>
              <a:latin typeface="宋体" panose="02010600030101010101" pitchFamily="2" charset="-122"/>
              <a:sym typeface="+mn-ea"/>
            </a:endParaRPr>
          </a:p>
          <a:p>
            <a:pPr lvl="2">
              <a:lnSpc>
                <a:spcPct val="150000"/>
              </a:lnSpc>
            </a:pPr>
            <a:r>
              <a:rPr lang="en-US" altLang="zh-CN" sz="2400" b="1" dirty="0">
                <a:solidFill>
                  <a:srgbClr val="0070C0"/>
                </a:solidFill>
                <a:latin typeface="宋体" panose="02010600030101010101" pitchFamily="2" charset="-122"/>
                <a:sym typeface="+mn-ea"/>
              </a:rPr>
              <a:t>2.2</a:t>
            </a:r>
            <a:r>
              <a:rPr lang="zh-CN" altLang="en-US" sz="2400" b="1" dirty="0">
                <a:solidFill>
                  <a:srgbClr val="0070C0"/>
                </a:solidFill>
                <a:latin typeface="宋体" panose="02010600030101010101" pitchFamily="2" charset="-122"/>
                <a:sym typeface="+mn-ea"/>
              </a:rPr>
              <a:t> 计算属性</a:t>
            </a:r>
          </a:p>
          <a:p>
            <a:pPr lvl="2">
              <a:lnSpc>
                <a:spcPct val="150000"/>
              </a:lnSpc>
            </a:pPr>
            <a:r>
              <a:rPr lang="en-US" altLang="zh-CN" sz="2400" b="1" dirty="0">
                <a:solidFill>
                  <a:srgbClr val="0070C0"/>
                </a:solidFill>
                <a:latin typeface="宋体" panose="02010600030101010101" pitchFamily="2" charset="-122"/>
                <a:sym typeface="+mn-ea"/>
              </a:rPr>
              <a:t>2.3</a:t>
            </a:r>
            <a:r>
              <a:rPr lang="zh-CN" altLang="en-US" sz="2400" b="1" dirty="0">
                <a:solidFill>
                  <a:srgbClr val="0070C0"/>
                </a:solidFill>
                <a:latin typeface="宋体" panose="02010600030101010101" pitchFamily="2" charset="-122"/>
                <a:sym typeface="+mn-ea"/>
              </a:rPr>
              <a:t> </a:t>
            </a:r>
            <a:r>
              <a:rPr lang="en-US" altLang="zh-CN" sz="2400" b="1" dirty="0">
                <a:solidFill>
                  <a:srgbClr val="0070C0"/>
                </a:solidFill>
                <a:latin typeface="宋体" panose="02010600030101010101" pitchFamily="2" charset="-122"/>
                <a:sym typeface="+mn-ea"/>
              </a:rPr>
              <a:t>Class</a:t>
            </a:r>
            <a:r>
              <a:rPr lang="zh-CN" altLang="en-US" sz="2400" b="1" dirty="0">
                <a:solidFill>
                  <a:srgbClr val="0070C0"/>
                </a:solidFill>
                <a:latin typeface="宋体" panose="02010600030101010101" pitchFamily="2" charset="-122"/>
                <a:sym typeface="+mn-ea"/>
              </a:rPr>
              <a:t>与</a:t>
            </a:r>
            <a:r>
              <a:rPr lang="en-US" altLang="zh-CN" sz="2400" b="1" dirty="0">
                <a:solidFill>
                  <a:srgbClr val="0070C0"/>
                </a:solidFill>
                <a:latin typeface="宋体" panose="02010600030101010101" pitchFamily="2" charset="-122"/>
                <a:sym typeface="+mn-ea"/>
              </a:rPr>
              <a:t>style</a:t>
            </a:r>
            <a:r>
              <a:rPr lang="zh-CN" altLang="en-US" sz="2400" b="1" dirty="0">
                <a:solidFill>
                  <a:srgbClr val="0070C0"/>
                </a:solidFill>
                <a:latin typeface="宋体" panose="02010600030101010101" pitchFamily="2" charset="-122"/>
                <a:sym typeface="+mn-ea"/>
              </a:rPr>
              <a:t>绑定</a:t>
            </a:r>
            <a:endParaRPr lang="zh-CN" altLang="en-US" sz="2100" dirty="0">
              <a:solidFill>
                <a:srgbClr val="0070C0"/>
              </a:solidFill>
              <a:latin typeface="宋体" panose="02010600030101010101" pitchFamily="2" charset="-122"/>
              <a:ea typeface="宋体" panose="02010600030101010101" pitchFamily="2" charset="-122"/>
              <a:sym typeface="+mn-ea"/>
            </a:endParaRPr>
          </a:p>
          <a:p>
            <a:pPr lvl="0" eaLnBrk="1" hangingPunct="1"/>
            <a:endParaRPr lang="zh-CN" altLang="en-US" sz="2100" dirty="0">
              <a:solidFill>
                <a:srgbClr val="0070C0"/>
              </a:solidFill>
              <a:latin typeface="宋体" panose="02010600030101010101" pitchFamily="2" charset="-122"/>
              <a:ea typeface="宋体" panose="02010600030101010101" pitchFamily="2" charset="-122"/>
              <a:sym typeface="+mn-ea"/>
            </a:endParaRPr>
          </a:p>
          <a:p>
            <a:pPr>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lang="zh-CN" altLang="en-US" sz="2100" dirty="0">
              <a:solidFill>
                <a:srgbClr val="0070C0"/>
              </a:solidFill>
              <a:latin typeface="宋体" panose="02010600030101010101" pitchFamily="2" charset="-122"/>
              <a:ea typeface="宋体" panose="02010600030101010101" pitchFamily="2" charset="-122"/>
              <a:sym typeface="+mn-ea"/>
            </a:endParaRPr>
          </a:p>
          <a:p>
            <a:pPr>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lang="zh-CN" altLang="en-US" sz="2100" dirty="0">
              <a:solidFill>
                <a:srgbClr val="0070C0"/>
              </a:solidFill>
              <a:latin typeface="宋体" panose="02010600030101010101" pitchFamily="2" charset="-122"/>
              <a:ea typeface="宋体" panose="02010600030101010101" pitchFamily="2" charset="-122"/>
              <a:sym typeface="+mn-ea"/>
            </a:endParaRPr>
          </a:p>
          <a:p>
            <a:pPr>
              <a:lnSpc>
                <a:spcPct val="160000"/>
              </a:lnSpc>
            </a:pPr>
            <a:endParaRPr lang="zh-CN" altLang="en-US" sz="2100" dirty="0">
              <a:solidFill>
                <a:srgbClr val="0070C0"/>
              </a:solidFill>
              <a:latin typeface="宋体" panose="02010600030101010101" pitchFamily="2" charset="-122"/>
              <a:ea typeface="宋体" panose="02010600030101010101" pitchFamily="2" charset="-122"/>
              <a:sym typeface="+mn-ea"/>
            </a:endParaRPr>
          </a:p>
          <a:p>
            <a:pPr>
              <a:lnSpc>
                <a:spcPct val="160000"/>
              </a:lnSpc>
            </a:pPr>
            <a:endParaRPr lang="zh-CN" altLang="en-US" sz="2100" dirty="0">
              <a:solidFill>
                <a:srgbClr val="0070C0"/>
              </a:solidFill>
              <a:latin typeface="宋体" panose="02010600030101010101" pitchFamily="2" charset="-122"/>
              <a:ea typeface="宋体" panose="02010600030101010101" pitchFamily="2" charset="-122"/>
              <a:sym typeface="+mn-ea"/>
            </a:endParaRPr>
          </a:p>
          <a:p>
            <a:pPr marL="357505" indent="-357505">
              <a:lnSpc>
                <a:spcPct val="160000"/>
              </a:lnSpc>
              <a:defRPr sz="1800"/>
            </a:pPr>
            <a:endParaRPr lang="zh-CN" altLang="en-US" sz="2100" dirty="0">
              <a:solidFill>
                <a:srgbClr val="0070C0"/>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5" name="矩形 4"/>
          <p:cNvSpPr/>
          <p:nvPr/>
        </p:nvSpPr>
        <p:spPr>
          <a:xfrm>
            <a:off x="-10160"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780665"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437255" y="281305"/>
            <a:ext cx="10858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87750" y="281305"/>
            <a:ext cx="76200"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59765" y="175260"/>
            <a:ext cx="2085975" cy="678815"/>
          </a:xfrm>
          <a:prstGeom prst="rect">
            <a:avLst/>
          </a:prstGeom>
          <a:noFill/>
        </p:spPr>
        <p:txBody>
          <a:bodyPr wrap="square" rtlCol="0">
            <a:spAutoFit/>
          </a:bodyPr>
          <a:lstStyle/>
          <a:p>
            <a:pPr algn="ctr"/>
            <a:r>
              <a:rPr lang="zh-CN" altLang="en-US" sz="3600" b="1">
                <a:solidFill>
                  <a:srgbClr val="2C7FC2"/>
                </a:solidFill>
                <a:latin typeface="微软雅黑" panose="020B0503020204020204" charset="-122"/>
                <a:ea typeface="微软雅黑" panose="020B0503020204020204" charset="-122"/>
              </a:rPr>
              <a:t>目录介绍</a:t>
            </a:r>
          </a:p>
        </p:txBody>
      </p:sp>
      <p:grpSp>
        <p:nvGrpSpPr>
          <p:cNvPr id="49" name="组合 48"/>
          <p:cNvGrpSpPr/>
          <p:nvPr/>
        </p:nvGrpSpPr>
        <p:grpSpPr>
          <a:xfrm>
            <a:off x="1934845" y="1063625"/>
            <a:ext cx="1059815" cy="1111036"/>
            <a:chOff x="3057" y="2112"/>
            <a:chExt cx="1366" cy="1145"/>
          </a:xfrm>
        </p:grpSpPr>
        <p:pic>
          <p:nvPicPr>
            <p:cNvPr id="15" name="图片 14" descr="PPT模板4"/>
            <p:cNvPicPr>
              <a:picLocks noChangeAspect="1"/>
            </p:cNvPicPr>
            <p:nvPr/>
          </p:nvPicPr>
          <p:blipFill>
            <a:blip r:embed="rId3"/>
            <a:stretch>
              <a:fillRect/>
            </a:stretch>
          </p:blipFill>
          <p:spPr>
            <a:xfrm>
              <a:off x="3096" y="2112"/>
              <a:ext cx="1289" cy="1145"/>
            </a:xfrm>
            <a:prstGeom prst="rect">
              <a:avLst/>
            </a:prstGeom>
          </p:spPr>
        </p:pic>
        <p:sp>
          <p:nvSpPr>
            <p:cNvPr id="21" name="文本框 20"/>
            <p:cNvSpPr txBox="1"/>
            <p:nvPr/>
          </p:nvSpPr>
          <p:spPr>
            <a:xfrm>
              <a:off x="3057" y="2174"/>
              <a:ext cx="1366" cy="855"/>
            </a:xfrm>
            <a:prstGeom prst="rect">
              <a:avLst/>
            </a:prstGeom>
            <a:noFill/>
          </p:spPr>
          <p:txBody>
            <a:bodyPr wrap="square" rtlCol="0">
              <a:spAutoFit/>
            </a:bodyPr>
            <a:lstStyle/>
            <a:p>
              <a:pPr algn="ctr"/>
              <a:r>
                <a:rPr lang="en-US" altLang="zh-CN" sz="4800" b="1">
                  <a:solidFill>
                    <a:schemeClr val="bg1"/>
                  </a:solidFill>
                  <a:latin typeface="微软雅黑" panose="020B0503020204020204" charset="-122"/>
                  <a:ea typeface="微软雅黑" panose="020B0503020204020204" charset="-122"/>
                </a:rPr>
                <a:t>01</a:t>
              </a:r>
            </a:p>
          </p:txBody>
        </p:sp>
      </p:grpSp>
      <p:grpSp>
        <p:nvGrpSpPr>
          <p:cNvPr id="50" name="组合 49"/>
          <p:cNvGrpSpPr/>
          <p:nvPr/>
        </p:nvGrpSpPr>
        <p:grpSpPr>
          <a:xfrm>
            <a:off x="1934845" y="2367280"/>
            <a:ext cx="1061085" cy="1034415"/>
            <a:chOff x="3057" y="3504"/>
            <a:chExt cx="1366" cy="1145"/>
          </a:xfrm>
        </p:grpSpPr>
        <p:pic>
          <p:nvPicPr>
            <p:cNvPr id="16" name="图片 15" descr="PPT模板4"/>
            <p:cNvPicPr>
              <a:picLocks noChangeAspect="1"/>
            </p:cNvPicPr>
            <p:nvPr/>
          </p:nvPicPr>
          <p:blipFill>
            <a:blip r:embed="rId3"/>
            <a:stretch>
              <a:fillRect/>
            </a:stretch>
          </p:blipFill>
          <p:spPr>
            <a:xfrm>
              <a:off x="3096" y="3504"/>
              <a:ext cx="1289" cy="1145"/>
            </a:xfrm>
            <a:prstGeom prst="rect">
              <a:avLst/>
            </a:prstGeom>
          </p:spPr>
        </p:pic>
        <p:sp>
          <p:nvSpPr>
            <p:cNvPr id="22" name="文本框 21"/>
            <p:cNvSpPr txBox="1"/>
            <p:nvPr/>
          </p:nvSpPr>
          <p:spPr>
            <a:xfrm>
              <a:off x="3057" y="3542"/>
              <a:ext cx="1366" cy="919"/>
            </a:xfrm>
            <a:prstGeom prst="rect">
              <a:avLst/>
            </a:prstGeom>
            <a:noFill/>
          </p:spPr>
          <p:txBody>
            <a:bodyPr wrap="square" rtlCol="0">
              <a:spAutoFit/>
            </a:bodyPr>
            <a:lstStyle/>
            <a:p>
              <a:pPr algn="ctr"/>
              <a:r>
                <a:rPr lang="en-US" altLang="zh-CN" sz="4800" b="1">
                  <a:solidFill>
                    <a:schemeClr val="bg1"/>
                  </a:solidFill>
                  <a:latin typeface="微软雅黑" panose="020B0503020204020204" charset="-122"/>
                  <a:ea typeface="微软雅黑" panose="020B0503020204020204" charset="-122"/>
                </a:rPr>
                <a:t>02</a:t>
              </a:r>
            </a:p>
          </p:txBody>
        </p:sp>
      </p:grpSp>
      <p:grpSp>
        <p:nvGrpSpPr>
          <p:cNvPr id="48" name="组合 47"/>
          <p:cNvGrpSpPr/>
          <p:nvPr/>
        </p:nvGrpSpPr>
        <p:grpSpPr>
          <a:xfrm>
            <a:off x="1934845" y="3643630"/>
            <a:ext cx="1032510" cy="1094740"/>
            <a:chOff x="3057" y="4896"/>
            <a:chExt cx="1366" cy="1145"/>
          </a:xfrm>
        </p:grpSpPr>
        <p:pic>
          <p:nvPicPr>
            <p:cNvPr id="17" name="图片 16" descr="PPT模板4"/>
            <p:cNvPicPr>
              <a:picLocks noChangeAspect="1"/>
            </p:cNvPicPr>
            <p:nvPr/>
          </p:nvPicPr>
          <p:blipFill>
            <a:blip r:embed="rId3"/>
            <a:stretch>
              <a:fillRect/>
            </a:stretch>
          </p:blipFill>
          <p:spPr>
            <a:xfrm>
              <a:off x="3096" y="4896"/>
              <a:ext cx="1289" cy="1145"/>
            </a:xfrm>
            <a:prstGeom prst="rect">
              <a:avLst/>
            </a:prstGeom>
          </p:spPr>
        </p:pic>
        <p:sp>
          <p:nvSpPr>
            <p:cNvPr id="23" name="文本框 22"/>
            <p:cNvSpPr txBox="1"/>
            <p:nvPr/>
          </p:nvSpPr>
          <p:spPr>
            <a:xfrm>
              <a:off x="3057" y="4934"/>
              <a:ext cx="1366" cy="868"/>
            </a:xfrm>
            <a:prstGeom prst="rect">
              <a:avLst/>
            </a:prstGeom>
            <a:noFill/>
          </p:spPr>
          <p:txBody>
            <a:bodyPr wrap="square" rtlCol="0">
              <a:spAutoFit/>
            </a:bodyPr>
            <a:lstStyle/>
            <a:p>
              <a:pPr algn="ctr"/>
              <a:r>
                <a:rPr lang="en-US" altLang="zh-CN" sz="4800" b="1">
                  <a:solidFill>
                    <a:schemeClr val="bg1"/>
                  </a:solidFill>
                  <a:latin typeface="微软雅黑" panose="020B0503020204020204" charset="-122"/>
                  <a:ea typeface="微软雅黑" panose="020B0503020204020204" charset="-122"/>
                </a:rPr>
                <a:t>03</a:t>
              </a:r>
            </a:p>
          </p:txBody>
        </p:sp>
      </p:grpSp>
      <p:grpSp>
        <p:nvGrpSpPr>
          <p:cNvPr id="47" name="组合 46"/>
          <p:cNvGrpSpPr/>
          <p:nvPr/>
        </p:nvGrpSpPr>
        <p:grpSpPr>
          <a:xfrm>
            <a:off x="1936115" y="4979670"/>
            <a:ext cx="1031875" cy="1018540"/>
            <a:chOff x="3057" y="6414"/>
            <a:chExt cx="1366" cy="1145"/>
          </a:xfrm>
        </p:grpSpPr>
        <p:pic>
          <p:nvPicPr>
            <p:cNvPr id="18" name="图片 17" descr="PPT模板4"/>
            <p:cNvPicPr>
              <a:picLocks noChangeAspect="1"/>
            </p:cNvPicPr>
            <p:nvPr/>
          </p:nvPicPr>
          <p:blipFill>
            <a:blip r:embed="rId3"/>
            <a:stretch>
              <a:fillRect/>
            </a:stretch>
          </p:blipFill>
          <p:spPr>
            <a:xfrm>
              <a:off x="3096" y="6414"/>
              <a:ext cx="1289" cy="1145"/>
            </a:xfrm>
            <a:prstGeom prst="rect">
              <a:avLst/>
            </a:prstGeom>
          </p:spPr>
        </p:pic>
        <p:sp>
          <p:nvSpPr>
            <p:cNvPr id="24" name="文本框 23"/>
            <p:cNvSpPr txBox="1"/>
            <p:nvPr/>
          </p:nvSpPr>
          <p:spPr>
            <a:xfrm>
              <a:off x="3057" y="6476"/>
              <a:ext cx="1366" cy="933"/>
            </a:xfrm>
            <a:prstGeom prst="rect">
              <a:avLst/>
            </a:prstGeom>
            <a:noFill/>
          </p:spPr>
          <p:txBody>
            <a:bodyPr wrap="square" rtlCol="0">
              <a:spAutoFit/>
            </a:bodyPr>
            <a:lstStyle/>
            <a:p>
              <a:pPr algn="ctr"/>
              <a:r>
                <a:rPr lang="en-US" altLang="zh-CN" sz="4800" b="1">
                  <a:solidFill>
                    <a:schemeClr val="bg1"/>
                  </a:solidFill>
                  <a:latin typeface="微软雅黑" panose="020B0503020204020204" charset="-122"/>
                  <a:ea typeface="微软雅黑" panose="020B0503020204020204" charset="-122"/>
                </a:rPr>
                <a:t>04</a:t>
              </a:r>
            </a:p>
          </p:txBody>
        </p:sp>
      </p:grpSp>
      <p:grpSp>
        <p:nvGrpSpPr>
          <p:cNvPr id="30" name="组合 29"/>
          <p:cNvGrpSpPr/>
          <p:nvPr/>
        </p:nvGrpSpPr>
        <p:grpSpPr>
          <a:xfrm>
            <a:off x="2926715" y="1014095"/>
            <a:ext cx="5300980" cy="1236345"/>
            <a:chOff x="4573" y="1695"/>
            <a:chExt cx="6114" cy="1322"/>
          </a:xfrm>
        </p:grpSpPr>
        <p:pic>
          <p:nvPicPr>
            <p:cNvPr id="29" name="图片 28" descr="PPT模板4"/>
            <p:cNvPicPr>
              <a:picLocks noChangeAspect="1"/>
            </p:cNvPicPr>
            <p:nvPr/>
          </p:nvPicPr>
          <p:blipFill>
            <a:blip r:embed="rId4"/>
            <a:stretch>
              <a:fillRect/>
            </a:stretch>
          </p:blipFill>
          <p:spPr>
            <a:xfrm>
              <a:off x="4573" y="1695"/>
              <a:ext cx="6114" cy="1322"/>
            </a:xfrm>
            <a:prstGeom prst="rect">
              <a:avLst/>
            </a:prstGeom>
          </p:spPr>
        </p:pic>
        <p:sp>
          <p:nvSpPr>
            <p:cNvPr id="26" name="文本框 25"/>
            <p:cNvSpPr txBox="1"/>
            <p:nvPr/>
          </p:nvSpPr>
          <p:spPr>
            <a:xfrm>
              <a:off x="4621" y="2433"/>
              <a:ext cx="5736" cy="394"/>
            </a:xfrm>
            <a:prstGeom prst="rect">
              <a:avLst/>
            </a:prstGeom>
            <a:noFill/>
          </p:spPr>
          <p:txBody>
            <a:bodyPr wrap="square" rtlCol="0">
              <a:spAutoFit/>
            </a:bodyPr>
            <a:lstStyle/>
            <a:p>
              <a:pPr algn="l"/>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27" name="图片 26" descr="icon办公2 副本 3"/>
            <p:cNvPicPr>
              <a:picLocks noChangeAspect="1"/>
            </p:cNvPicPr>
            <p:nvPr/>
          </p:nvPicPr>
          <p:blipFill>
            <a:blip r:embed="rId5"/>
            <a:stretch>
              <a:fillRect/>
            </a:stretch>
          </p:blipFill>
          <p:spPr>
            <a:xfrm>
              <a:off x="5940" y="1834"/>
              <a:ext cx="403" cy="453"/>
            </a:xfrm>
            <a:prstGeom prst="rect">
              <a:avLst/>
            </a:prstGeom>
          </p:spPr>
        </p:pic>
        <p:sp>
          <p:nvSpPr>
            <p:cNvPr id="28" name="文本框 27"/>
            <p:cNvSpPr txBox="1"/>
            <p:nvPr/>
          </p:nvSpPr>
          <p:spPr>
            <a:xfrm>
              <a:off x="6331" y="1716"/>
              <a:ext cx="3577" cy="624"/>
            </a:xfrm>
            <a:prstGeom prst="rect">
              <a:avLst/>
            </a:prstGeom>
            <a:noFill/>
          </p:spPr>
          <p:txBody>
            <a:bodyPr wrap="square" rtlCol="0">
              <a:spAutoFit/>
            </a:bodyPr>
            <a:lstStyle/>
            <a:p>
              <a:r>
                <a:rPr lang="zh-CN" altLang="en-US" sz="3200" b="1">
                  <a:solidFill>
                    <a:srgbClr val="2D7FC2"/>
                  </a:solidFill>
                  <a:latin typeface="微软雅黑" panose="020B0503020204020204" charset="-122"/>
                  <a:ea typeface="微软雅黑" panose="020B0503020204020204" charset="-122"/>
                </a:rPr>
                <a:t>学习目标</a:t>
              </a:r>
            </a:p>
          </p:txBody>
        </p:sp>
      </p:grpSp>
      <p:grpSp>
        <p:nvGrpSpPr>
          <p:cNvPr id="31" name="组合 30"/>
          <p:cNvGrpSpPr/>
          <p:nvPr/>
        </p:nvGrpSpPr>
        <p:grpSpPr>
          <a:xfrm>
            <a:off x="2926715" y="2315210"/>
            <a:ext cx="5300345" cy="1155047"/>
            <a:chOff x="4573" y="1695"/>
            <a:chExt cx="6114" cy="1322"/>
          </a:xfrm>
        </p:grpSpPr>
        <p:pic>
          <p:nvPicPr>
            <p:cNvPr id="32" name="图片 31" descr="PPT模板4"/>
            <p:cNvPicPr>
              <a:picLocks noChangeAspect="1"/>
            </p:cNvPicPr>
            <p:nvPr/>
          </p:nvPicPr>
          <p:blipFill>
            <a:blip r:embed="rId4"/>
            <a:stretch>
              <a:fillRect/>
            </a:stretch>
          </p:blipFill>
          <p:spPr>
            <a:xfrm>
              <a:off x="4573" y="1695"/>
              <a:ext cx="6114" cy="1322"/>
            </a:xfrm>
            <a:prstGeom prst="rect">
              <a:avLst/>
            </a:prstGeom>
          </p:spPr>
        </p:pic>
        <p:sp>
          <p:nvSpPr>
            <p:cNvPr id="33" name="文本框 32"/>
            <p:cNvSpPr txBox="1"/>
            <p:nvPr/>
          </p:nvSpPr>
          <p:spPr>
            <a:xfrm>
              <a:off x="4653" y="2433"/>
              <a:ext cx="5705" cy="422"/>
            </a:xfrm>
            <a:prstGeom prst="rect">
              <a:avLst/>
            </a:prstGeom>
            <a:noFill/>
          </p:spPr>
          <p:txBody>
            <a:bodyPr wrap="square" rtlCol="0">
              <a:spAutoFit/>
            </a:bodyP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34" name="图片 33" descr="icon办公2 副本 3"/>
            <p:cNvPicPr>
              <a:picLocks noChangeAspect="1"/>
            </p:cNvPicPr>
            <p:nvPr/>
          </p:nvPicPr>
          <p:blipFill>
            <a:blip r:embed="rId5"/>
            <a:stretch>
              <a:fillRect/>
            </a:stretch>
          </p:blipFill>
          <p:spPr>
            <a:xfrm>
              <a:off x="5940" y="1834"/>
              <a:ext cx="403" cy="453"/>
            </a:xfrm>
            <a:prstGeom prst="rect">
              <a:avLst/>
            </a:prstGeom>
          </p:spPr>
        </p:pic>
        <p:sp>
          <p:nvSpPr>
            <p:cNvPr id="35" name="文本框 34"/>
            <p:cNvSpPr txBox="1"/>
            <p:nvPr/>
          </p:nvSpPr>
          <p:spPr>
            <a:xfrm>
              <a:off x="6331" y="1716"/>
              <a:ext cx="3577" cy="668"/>
            </a:xfrm>
            <a:prstGeom prst="rect">
              <a:avLst/>
            </a:prstGeom>
            <a:noFill/>
          </p:spPr>
          <p:txBody>
            <a:bodyPr wrap="square" rtlCol="0">
              <a:spAutoFit/>
            </a:bodyPr>
            <a:lstStyle/>
            <a:p>
              <a:r>
                <a:rPr lang="zh-CN" altLang="en-US" sz="3200" b="1">
                  <a:solidFill>
                    <a:srgbClr val="2D7FC2"/>
                  </a:solidFill>
                  <a:latin typeface="微软雅黑" panose="020B0503020204020204" charset="-122"/>
                  <a:ea typeface="微软雅黑" panose="020B0503020204020204" charset="-122"/>
                </a:rPr>
                <a:t>内容</a:t>
              </a:r>
            </a:p>
          </p:txBody>
        </p:sp>
      </p:grpSp>
      <p:grpSp>
        <p:nvGrpSpPr>
          <p:cNvPr id="36" name="组合 35"/>
          <p:cNvGrpSpPr/>
          <p:nvPr/>
        </p:nvGrpSpPr>
        <p:grpSpPr>
          <a:xfrm>
            <a:off x="2926715" y="3623945"/>
            <a:ext cx="5300980" cy="1226030"/>
            <a:chOff x="4573" y="1695"/>
            <a:chExt cx="6114" cy="1322"/>
          </a:xfrm>
        </p:grpSpPr>
        <p:pic>
          <p:nvPicPr>
            <p:cNvPr id="37" name="图片 36" descr="PPT模板4"/>
            <p:cNvPicPr>
              <a:picLocks noChangeAspect="1"/>
            </p:cNvPicPr>
            <p:nvPr/>
          </p:nvPicPr>
          <p:blipFill>
            <a:blip r:embed="rId4"/>
            <a:stretch>
              <a:fillRect/>
            </a:stretch>
          </p:blipFill>
          <p:spPr>
            <a:xfrm>
              <a:off x="4573" y="1695"/>
              <a:ext cx="6114" cy="1322"/>
            </a:xfrm>
            <a:prstGeom prst="rect">
              <a:avLst/>
            </a:prstGeom>
          </p:spPr>
        </p:pic>
        <p:sp>
          <p:nvSpPr>
            <p:cNvPr id="38" name="文本框 37"/>
            <p:cNvSpPr txBox="1"/>
            <p:nvPr/>
          </p:nvSpPr>
          <p:spPr>
            <a:xfrm>
              <a:off x="4873" y="2433"/>
              <a:ext cx="5277" cy="397"/>
            </a:xfrm>
            <a:prstGeom prst="rect">
              <a:avLst/>
            </a:prstGeom>
            <a:noFill/>
          </p:spPr>
          <p:txBody>
            <a:bodyPr wrap="square" rtlCol="0">
              <a:spAutoFit/>
            </a:bodyP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39" name="图片 38" descr="icon办公2 副本 3"/>
            <p:cNvPicPr>
              <a:picLocks noChangeAspect="1"/>
            </p:cNvPicPr>
            <p:nvPr/>
          </p:nvPicPr>
          <p:blipFill>
            <a:blip r:embed="rId5"/>
            <a:stretch>
              <a:fillRect/>
            </a:stretch>
          </p:blipFill>
          <p:spPr>
            <a:xfrm>
              <a:off x="5940" y="1834"/>
              <a:ext cx="403" cy="453"/>
            </a:xfrm>
            <a:prstGeom prst="rect">
              <a:avLst/>
            </a:prstGeom>
          </p:spPr>
        </p:pic>
        <p:sp>
          <p:nvSpPr>
            <p:cNvPr id="40" name="文本框 39"/>
            <p:cNvSpPr txBox="1"/>
            <p:nvPr/>
          </p:nvSpPr>
          <p:spPr>
            <a:xfrm>
              <a:off x="6331" y="1716"/>
              <a:ext cx="3577" cy="629"/>
            </a:xfrm>
            <a:prstGeom prst="rect">
              <a:avLst/>
            </a:prstGeom>
            <a:noFill/>
          </p:spPr>
          <p:txBody>
            <a:bodyPr wrap="square" rtlCol="0">
              <a:spAutoFit/>
            </a:bodyPr>
            <a:lstStyle/>
            <a:p>
              <a:r>
                <a:rPr lang="zh-CN" altLang="en-US" sz="3200" b="1">
                  <a:solidFill>
                    <a:srgbClr val="2D7FC2"/>
                  </a:solidFill>
                  <a:latin typeface="微软雅黑" panose="020B0503020204020204" charset="-122"/>
                  <a:ea typeface="微软雅黑" panose="020B0503020204020204" charset="-122"/>
                </a:rPr>
                <a:t>总结回顾</a:t>
              </a:r>
            </a:p>
          </p:txBody>
        </p:sp>
      </p:grpSp>
      <p:grpSp>
        <p:nvGrpSpPr>
          <p:cNvPr id="41" name="组合 40"/>
          <p:cNvGrpSpPr/>
          <p:nvPr/>
        </p:nvGrpSpPr>
        <p:grpSpPr>
          <a:xfrm>
            <a:off x="2926715" y="4979670"/>
            <a:ext cx="5299710" cy="1163963"/>
            <a:chOff x="4573" y="1695"/>
            <a:chExt cx="6114" cy="1322"/>
          </a:xfrm>
        </p:grpSpPr>
        <p:pic>
          <p:nvPicPr>
            <p:cNvPr id="42" name="图片 41" descr="PPT模板4"/>
            <p:cNvPicPr>
              <a:picLocks noChangeAspect="1"/>
            </p:cNvPicPr>
            <p:nvPr/>
          </p:nvPicPr>
          <p:blipFill>
            <a:blip r:embed="rId4"/>
            <a:stretch>
              <a:fillRect/>
            </a:stretch>
          </p:blipFill>
          <p:spPr>
            <a:xfrm>
              <a:off x="4573" y="1695"/>
              <a:ext cx="6114" cy="1322"/>
            </a:xfrm>
            <a:prstGeom prst="rect">
              <a:avLst/>
            </a:prstGeom>
          </p:spPr>
        </p:pic>
        <p:sp>
          <p:nvSpPr>
            <p:cNvPr id="43" name="文本框 42"/>
            <p:cNvSpPr txBox="1"/>
            <p:nvPr/>
          </p:nvSpPr>
          <p:spPr>
            <a:xfrm>
              <a:off x="4653" y="2433"/>
              <a:ext cx="5706" cy="418"/>
            </a:xfrm>
            <a:prstGeom prst="rect">
              <a:avLst/>
            </a:prstGeom>
            <a:noFill/>
          </p:spPr>
          <p:txBody>
            <a:bodyPr wrap="square" rtlCol="0">
              <a:spAutoFit/>
            </a:bodyPr>
            <a:lstStyle/>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44" name="图片 43" descr="icon办公2 副本 3"/>
            <p:cNvPicPr>
              <a:picLocks noChangeAspect="1"/>
            </p:cNvPicPr>
            <p:nvPr/>
          </p:nvPicPr>
          <p:blipFill>
            <a:blip r:embed="rId5"/>
            <a:stretch>
              <a:fillRect/>
            </a:stretch>
          </p:blipFill>
          <p:spPr>
            <a:xfrm>
              <a:off x="5940" y="1834"/>
              <a:ext cx="403" cy="453"/>
            </a:xfrm>
            <a:prstGeom prst="rect">
              <a:avLst/>
            </a:prstGeom>
          </p:spPr>
        </p:pic>
        <p:sp>
          <p:nvSpPr>
            <p:cNvPr id="45" name="文本框 44"/>
            <p:cNvSpPr txBox="1"/>
            <p:nvPr/>
          </p:nvSpPr>
          <p:spPr>
            <a:xfrm>
              <a:off x="6331" y="1716"/>
              <a:ext cx="3577" cy="663"/>
            </a:xfrm>
            <a:prstGeom prst="rect">
              <a:avLst/>
            </a:prstGeom>
            <a:noFill/>
          </p:spPr>
          <p:txBody>
            <a:bodyPr wrap="square" rtlCol="0">
              <a:spAutoFit/>
            </a:bodyPr>
            <a:lstStyle/>
            <a:p>
              <a:r>
                <a:rPr lang="zh-CN" altLang="en-US" sz="3200" b="1">
                  <a:solidFill>
                    <a:srgbClr val="2D7FC2"/>
                  </a:solidFill>
                  <a:latin typeface="微软雅黑" panose="020B0503020204020204" charset="-122"/>
                  <a:ea typeface="微软雅黑" panose="020B0503020204020204" charset="-122"/>
                </a:rPr>
                <a:t>练习</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727710" y="577532"/>
            <a:ext cx="10314305" cy="5978560"/>
          </a:xfrm>
          <a:prstGeom prst="rect">
            <a:avLst/>
          </a:prstGeom>
          <a:noFill/>
        </p:spPr>
        <p:txBody>
          <a:bodyPr wrap="square" rtlCol="0">
            <a:spAutoFit/>
          </a:bodyPr>
          <a:lstStyle/>
          <a:p>
            <a:pPr lvl="0">
              <a:lnSpc>
                <a:spcPct val="150000"/>
              </a:lnSpc>
            </a:pPr>
            <a:r>
              <a:rPr lang="en-US" altLang="zh-CN" sz="2100" b="1" dirty="0">
                <a:solidFill>
                  <a:srgbClr val="0070C0"/>
                </a:solidFill>
                <a:latin typeface="宋体" panose="02010600030101010101" pitchFamily="2" charset="-122"/>
                <a:sym typeface="+mn-ea"/>
              </a:rPr>
              <a:t>2.1 </a:t>
            </a:r>
            <a:r>
              <a:rPr lang="zh-CN" altLang="en-US" sz="2100" b="1" dirty="0">
                <a:solidFill>
                  <a:srgbClr val="0070C0"/>
                </a:solidFill>
                <a:latin typeface="宋体" panose="02010600030101010101" pitchFamily="2" charset="-122"/>
                <a:sym typeface="+mn-ea"/>
              </a:rPr>
              <a:t>模板语法</a:t>
            </a:r>
            <a:endParaRPr lang="en-US" altLang="zh-CN" sz="2100" b="1" dirty="0">
              <a:solidFill>
                <a:srgbClr val="0070C0"/>
              </a:solidFill>
              <a:latin typeface="宋体" panose="02010600030101010101" pitchFamily="2" charset="-122"/>
              <a:sym typeface="+mn-ea"/>
            </a:endParaRPr>
          </a:p>
          <a:p>
            <a:pPr lvl="0">
              <a:lnSpc>
                <a:spcPct val="150000"/>
              </a:lnSpc>
            </a:pPr>
            <a:r>
              <a:rPr lang="en-US" altLang="zh-CN" dirty="0">
                <a:solidFill>
                  <a:srgbClr val="0070C0"/>
                </a:solidFill>
                <a:latin typeface="宋体" panose="02010600030101010101" pitchFamily="2" charset="-122"/>
                <a:sym typeface="+mn-ea"/>
              </a:rPr>
              <a:t>Vue.js </a:t>
            </a:r>
            <a:r>
              <a:rPr lang="zh-CN" altLang="en-US" dirty="0">
                <a:solidFill>
                  <a:srgbClr val="0070C0"/>
                </a:solidFill>
                <a:latin typeface="宋体" panose="02010600030101010101" pitchFamily="2" charset="-122"/>
                <a:sym typeface="+mn-ea"/>
              </a:rPr>
              <a:t>使用了基于 </a:t>
            </a:r>
            <a:r>
              <a:rPr lang="en-US" altLang="zh-CN" dirty="0">
                <a:solidFill>
                  <a:srgbClr val="0070C0"/>
                </a:solidFill>
                <a:latin typeface="宋体" panose="02010600030101010101" pitchFamily="2" charset="-122"/>
                <a:sym typeface="+mn-ea"/>
              </a:rPr>
              <a:t>HTML </a:t>
            </a:r>
            <a:r>
              <a:rPr lang="zh-CN" altLang="en-US" dirty="0">
                <a:solidFill>
                  <a:srgbClr val="0070C0"/>
                </a:solidFill>
                <a:latin typeface="宋体" panose="02010600030101010101" pitchFamily="2" charset="-122"/>
                <a:sym typeface="+mn-ea"/>
              </a:rPr>
              <a:t>的模版语法，允许开发者声明式地将 </a:t>
            </a:r>
            <a:r>
              <a:rPr lang="en-US" altLang="zh-CN" dirty="0">
                <a:solidFill>
                  <a:srgbClr val="0070C0"/>
                </a:solidFill>
                <a:latin typeface="宋体" panose="02010600030101010101" pitchFamily="2" charset="-122"/>
                <a:sym typeface="+mn-ea"/>
              </a:rPr>
              <a:t>DOM </a:t>
            </a:r>
            <a:r>
              <a:rPr lang="zh-CN" altLang="en-US" dirty="0">
                <a:solidFill>
                  <a:srgbClr val="0070C0"/>
                </a:solidFill>
                <a:latin typeface="宋体" panose="02010600030101010101" pitchFamily="2" charset="-122"/>
                <a:sym typeface="+mn-ea"/>
              </a:rPr>
              <a:t>绑定至底层 </a:t>
            </a:r>
            <a:r>
              <a:rPr lang="en-US" altLang="zh-CN" dirty="0">
                <a:solidFill>
                  <a:srgbClr val="0070C0"/>
                </a:solidFill>
                <a:latin typeface="宋体" panose="02010600030101010101" pitchFamily="2" charset="-122"/>
                <a:sym typeface="+mn-ea"/>
              </a:rPr>
              <a:t>Vue </a:t>
            </a:r>
            <a:r>
              <a:rPr lang="zh-CN" altLang="en-US" dirty="0">
                <a:solidFill>
                  <a:srgbClr val="0070C0"/>
                </a:solidFill>
                <a:latin typeface="宋体" panose="02010600030101010101" pitchFamily="2" charset="-122"/>
                <a:sym typeface="+mn-ea"/>
              </a:rPr>
              <a:t>实例的数据。</a:t>
            </a:r>
          </a:p>
          <a:p>
            <a:pPr lvl="0">
              <a:lnSpc>
                <a:spcPct val="150000"/>
              </a:lnSpc>
            </a:pPr>
            <a:r>
              <a:rPr lang="en-US" altLang="zh-CN" dirty="0">
                <a:solidFill>
                  <a:srgbClr val="0070C0"/>
                </a:solidFill>
                <a:latin typeface="宋体" panose="02010600030101010101" pitchFamily="2" charset="-122"/>
                <a:sym typeface="+mn-ea"/>
              </a:rPr>
              <a:t>Vue.js </a:t>
            </a:r>
            <a:r>
              <a:rPr lang="zh-CN" altLang="en-US" dirty="0">
                <a:solidFill>
                  <a:srgbClr val="0070C0"/>
                </a:solidFill>
                <a:latin typeface="宋体" panose="02010600030101010101" pitchFamily="2" charset="-122"/>
                <a:sym typeface="+mn-ea"/>
              </a:rPr>
              <a:t>的核心是一个允许你采用简洁的模板语法来声明式的将数据渲染进 </a:t>
            </a:r>
            <a:r>
              <a:rPr lang="en-US" altLang="zh-CN" dirty="0">
                <a:solidFill>
                  <a:srgbClr val="0070C0"/>
                </a:solidFill>
                <a:latin typeface="宋体" panose="02010600030101010101" pitchFamily="2" charset="-122"/>
                <a:sym typeface="+mn-ea"/>
              </a:rPr>
              <a:t>DOM </a:t>
            </a:r>
            <a:r>
              <a:rPr lang="zh-CN" altLang="en-US" dirty="0">
                <a:solidFill>
                  <a:srgbClr val="0070C0"/>
                </a:solidFill>
                <a:latin typeface="宋体" panose="02010600030101010101" pitchFamily="2" charset="-122"/>
                <a:sym typeface="+mn-ea"/>
              </a:rPr>
              <a:t>的系统。</a:t>
            </a:r>
          </a:p>
          <a:p>
            <a:pPr lvl="0">
              <a:lnSpc>
                <a:spcPct val="150000"/>
              </a:lnSpc>
            </a:pPr>
            <a:r>
              <a:rPr lang="zh-CN" altLang="en-US" dirty="0">
                <a:solidFill>
                  <a:srgbClr val="0070C0"/>
                </a:solidFill>
                <a:latin typeface="宋体" panose="02010600030101010101" pitchFamily="2" charset="-122"/>
                <a:sym typeface="+mn-ea"/>
              </a:rPr>
              <a:t>结合响应系统，在应用状态改变时， </a:t>
            </a:r>
            <a:r>
              <a:rPr lang="en-US" altLang="zh-CN" dirty="0">
                <a:solidFill>
                  <a:srgbClr val="0070C0"/>
                </a:solidFill>
                <a:latin typeface="宋体" panose="02010600030101010101" pitchFamily="2" charset="-122"/>
                <a:sym typeface="+mn-ea"/>
              </a:rPr>
              <a:t>Vue </a:t>
            </a:r>
            <a:r>
              <a:rPr lang="zh-CN" altLang="en-US" dirty="0">
                <a:solidFill>
                  <a:srgbClr val="0070C0"/>
                </a:solidFill>
                <a:latin typeface="宋体" panose="02010600030101010101" pitchFamily="2" charset="-122"/>
                <a:sym typeface="+mn-ea"/>
              </a:rPr>
              <a:t>能够智能地计算出重新渲染组件的最小代价并应用到 </a:t>
            </a:r>
            <a:r>
              <a:rPr lang="en-US" altLang="zh-CN" dirty="0">
                <a:solidFill>
                  <a:srgbClr val="0070C0"/>
                </a:solidFill>
                <a:latin typeface="宋体" panose="02010600030101010101" pitchFamily="2" charset="-122"/>
                <a:sym typeface="+mn-ea"/>
              </a:rPr>
              <a:t>DOM </a:t>
            </a:r>
            <a:r>
              <a:rPr lang="zh-CN" altLang="en-US" dirty="0">
                <a:solidFill>
                  <a:srgbClr val="0070C0"/>
                </a:solidFill>
                <a:latin typeface="宋体" panose="02010600030101010101" pitchFamily="2" charset="-122"/>
                <a:sym typeface="+mn-ea"/>
              </a:rPr>
              <a:t>操作上。</a:t>
            </a:r>
            <a:endParaRPr lang="en-US" altLang="zh-CN" dirty="0">
              <a:solidFill>
                <a:srgbClr val="0070C0"/>
              </a:solidFill>
              <a:latin typeface="宋体" panose="02010600030101010101" pitchFamily="2" charset="-122"/>
              <a:sym typeface="+mn-ea"/>
            </a:endParaRPr>
          </a:p>
          <a:p>
            <a:pPr lvl="0">
              <a:lnSpc>
                <a:spcPct val="150000"/>
              </a:lnSpc>
            </a:pPr>
            <a:r>
              <a:rPr lang="en-US" altLang="zh-CN" dirty="0">
                <a:solidFill>
                  <a:srgbClr val="0070C0"/>
                </a:solidFill>
                <a:latin typeface="宋体" panose="02010600030101010101" pitchFamily="2" charset="-122"/>
                <a:sym typeface="+mn-ea"/>
              </a:rPr>
              <a:t>1.</a:t>
            </a:r>
            <a:r>
              <a:rPr lang="zh-CN" altLang="en-US" dirty="0">
                <a:solidFill>
                  <a:srgbClr val="0070C0"/>
                </a:solidFill>
                <a:latin typeface="宋体" panose="02010600030101010101" pitchFamily="2" charset="-122"/>
                <a:sym typeface="+mn-ea"/>
              </a:rPr>
              <a:t>插值</a:t>
            </a:r>
            <a:r>
              <a:rPr lang="en-US" altLang="zh-CN" dirty="0">
                <a:solidFill>
                  <a:srgbClr val="0070C0"/>
                </a:solidFill>
                <a:latin typeface="宋体" panose="02010600030101010101" pitchFamily="2" charset="-122"/>
                <a:sym typeface="+mn-ea"/>
              </a:rPr>
              <a:t>	</a:t>
            </a:r>
          </a:p>
          <a:p>
            <a:pPr lvl="0">
              <a:lnSpc>
                <a:spcPct val="150000"/>
              </a:lnSpc>
            </a:pPr>
            <a:r>
              <a:rPr lang="zh-CN" altLang="en-US" dirty="0">
                <a:solidFill>
                  <a:srgbClr val="FF0000"/>
                </a:solidFill>
                <a:latin typeface="宋体" panose="02010600030101010101" pitchFamily="2" charset="-122"/>
                <a:sym typeface="+mn-ea"/>
              </a:rPr>
              <a:t>文本 数据绑定最常见的形式就是使用</a:t>
            </a:r>
            <a:r>
              <a:rPr lang="en-US" altLang="zh-CN" dirty="0">
                <a:solidFill>
                  <a:srgbClr val="FF0000"/>
                </a:solidFill>
                <a:latin typeface="宋体" panose="02010600030101010101" pitchFamily="2" charset="-122"/>
                <a:sym typeface="+mn-ea"/>
              </a:rPr>
              <a:t>{{…}}</a:t>
            </a:r>
            <a:r>
              <a:rPr lang="zh-CN" altLang="en-US" dirty="0">
                <a:solidFill>
                  <a:srgbClr val="FF0000"/>
                </a:solidFill>
                <a:latin typeface="宋体" panose="02010600030101010101" pitchFamily="2" charset="-122"/>
                <a:sym typeface="+mn-ea"/>
              </a:rPr>
              <a:t>的文本插值</a:t>
            </a:r>
            <a:endParaRPr lang="en-US" altLang="zh-CN" dirty="0">
              <a:solidFill>
                <a:srgbClr val="FF0000"/>
              </a:solidFill>
              <a:latin typeface="宋体" panose="02010600030101010101" pitchFamily="2" charset="-122"/>
              <a:sym typeface="+mn-ea"/>
            </a:endParaRPr>
          </a:p>
          <a:p>
            <a:pPr lvl="0">
              <a:lnSpc>
                <a:spcPct val="150000"/>
              </a:lnSpc>
            </a:pPr>
            <a:r>
              <a:rPr lang="en-US" altLang="zh-CN" dirty="0">
                <a:solidFill>
                  <a:srgbClr val="0070C0"/>
                </a:solidFill>
                <a:latin typeface="宋体" panose="02010600030101010101" pitchFamily="2" charset="-122"/>
                <a:sym typeface="+mn-ea"/>
              </a:rPr>
              <a:t>	&lt;div id=“app”&gt;{{message}}&lt;/div&gt;</a:t>
            </a:r>
          </a:p>
          <a:p>
            <a:pPr lvl="0">
              <a:lnSpc>
                <a:spcPct val="150000"/>
              </a:lnSpc>
            </a:pPr>
            <a:r>
              <a:rPr lang="en-US" altLang="zh-CN" dirty="0">
                <a:solidFill>
                  <a:srgbClr val="0070C0"/>
                </a:solidFill>
                <a:latin typeface="宋体" panose="02010600030101010101" pitchFamily="2" charset="-122"/>
                <a:sym typeface="+mn-ea"/>
              </a:rPr>
              <a:t>	new Vue({</a:t>
            </a:r>
          </a:p>
          <a:p>
            <a:pPr lvl="0">
              <a:lnSpc>
                <a:spcPct val="150000"/>
              </a:lnSpc>
            </a:pPr>
            <a:r>
              <a:rPr lang="en-US" altLang="zh-CN" dirty="0">
                <a:solidFill>
                  <a:srgbClr val="0070C0"/>
                </a:solidFill>
                <a:latin typeface="宋体" panose="02010600030101010101" pitchFamily="2" charset="-122"/>
                <a:sym typeface="+mn-ea"/>
              </a:rPr>
              <a:t>  		el: '#app',</a:t>
            </a:r>
          </a:p>
          <a:p>
            <a:pPr lvl="0">
              <a:lnSpc>
                <a:spcPct val="150000"/>
              </a:lnSpc>
            </a:pPr>
            <a:r>
              <a:rPr lang="en-US" altLang="zh-CN" dirty="0">
                <a:solidFill>
                  <a:srgbClr val="0070C0"/>
                </a:solidFill>
                <a:latin typeface="宋体" panose="02010600030101010101" pitchFamily="2" charset="-122"/>
                <a:sym typeface="+mn-ea"/>
              </a:rPr>
              <a:t>  		data: {</a:t>
            </a:r>
          </a:p>
          <a:p>
            <a:pPr lvl="0">
              <a:lnSpc>
                <a:spcPct val="150000"/>
              </a:lnSpc>
            </a:pPr>
            <a:r>
              <a:rPr lang="en-US" altLang="zh-CN" dirty="0">
                <a:solidFill>
                  <a:srgbClr val="0070C0"/>
                </a:solidFill>
                <a:latin typeface="宋体" panose="02010600030101010101" pitchFamily="2" charset="-122"/>
                <a:sym typeface="+mn-ea"/>
              </a:rPr>
              <a:t>   		 	message: 'Hello Vue.js!’</a:t>
            </a:r>
          </a:p>
          <a:p>
            <a:pPr lvl="0">
              <a:lnSpc>
                <a:spcPct val="150000"/>
              </a:lnSpc>
            </a:pPr>
            <a:r>
              <a:rPr lang="en-US" altLang="zh-CN" dirty="0">
                <a:solidFill>
                  <a:srgbClr val="0070C0"/>
                </a:solidFill>
                <a:latin typeface="宋体" panose="02010600030101010101" pitchFamily="2" charset="-122"/>
                <a:sym typeface="+mn-ea"/>
              </a:rPr>
              <a:t>  		}</a:t>
            </a:r>
          </a:p>
          <a:p>
            <a:pPr lvl="0">
              <a:lnSpc>
                <a:spcPct val="150000"/>
              </a:lnSpc>
            </a:pPr>
            <a:r>
              <a:rPr lang="en-US" altLang="zh-CN" dirty="0">
                <a:solidFill>
                  <a:srgbClr val="0070C0"/>
                </a:solidFill>
                <a:latin typeface="宋体" panose="02010600030101010101" pitchFamily="2" charset="-122"/>
                <a:sym typeface="+mn-ea"/>
              </a:rPr>
              <a:t>	})</a:t>
            </a:r>
          </a:p>
        </p:txBody>
      </p:sp>
    </p:spTree>
    <p:extLst>
      <p:ext uri="{BB962C8B-B14F-4D97-AF65-F5344CB8AC3E}">
        <p14:creationId xmlns:p14="http://schemas.microsoft.com/office/powerpoint/2010/main" val="1558067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704850" y="868583"/>
            <a:ext cx="10314305" cy="5082610"/>
          </a:xfrm>
          <a:prstGeom prst="rect">
            <a:avLst/>
          </a:prstGeom>
          <a:noFill/>
        </p:spPr>
        <p:txBody>
          <a:bodyPr wrap="square" rtlCol="0">
            <a:spAutoFit/>
          </a:bodyPr>
          <a:lstStyle/>
          <a:p>
            <a:pPr lvl="0">
              <a:lnSpc>
                <a:spcPct val="150000"/>
              </a:lnSpc>
            </a:pPr>
            <a:r>
              <a:rPr lang="en-US" altLang="zh-CN" sz="2100" b="1" dirty="0">
                <a:solidFill>
                  <a:srgbClr val="0070C0"/>
                </a:solidFill>
                <a:latin typeface="宋体" panose="02010600030101010101" pitchFamily="2" charset="-122"/>
                <a:sym typeface="+mn-ea"/>
              </a:rPr>
              <a:t>2.1 </a:t>
            </a:r>
            <a:r>
              <a:rPr lang="zh-CN" altLang="en-US" sz="2100" b="1" dirty="0">
                <a:solidFill>
                  <a:srgbClr val="0070C0"/>
                </a:solidFill>
                <a:latin typeface="宋体" panose="02010600030101010101" pitchFamily="2" charset="-122"/>
                <a:sym typeface="+mn-ea"/>
              </a:rPr>
              <a:t>模板语法</a:t>
            </a:r>
            <a:endParaRPr lang="en-US" altLang="zh-CN" sz="2100" b="1" dirty="0">
              <a:solidFill>
                <a:srgbClr val="0070C0"/>
              </a:solidFill>
              <a:latin typeface="宋体" panose="02010600030101010101" pitchFamily="2" charset="-122"/>
              <a:sym typeface="+mn-ea"/>
            </a:endParaRPr>
          </a:p>
          <a:p>
            <a:pPr lvl="0">
              <a:lnSpc>
                <a:spcPct val="150000"/>
              </a:lnSpc>
            </a:pPr>
            <a:r>
              <a:rPr lang="zh-CN" altLang="en-US" dirty="0">
                <a:solidFill>
                  <a:srgbClr val="0070C0"/>
                </a:solidFill>
                <a:latin typeface="宋体" panose="02010600030101010101" pitchFamily="2" charset="-122"/>
                <a:sym typeface="+mn-ea"/>
              </a:rPr>
              <a:t>插值</a:t>
            </a:r>
            <a:r>
              <a:rPr lang="en-US" altLang="zh-CN" dirty="0">
                <a:solidFill>
                  <a:srgbClr val="0070C0"/>
                </a:solidFill>
                <a:latin typeface="宋体" panose="02010600030101010101" pitchFamily="2" charset="-122"/>
                <a:sym typeface="+mn-ea"/>
              </a:rPr>
              <a:t>	</a:t>
            </a:r>
          </a:p>
          <a:p>
            <a:pPr lvl="0">
              <a:lnSpc>
                <a:spcPct val="150000"/>
              </a:lnSpc>
            </a:pPr>
            <a:r>
              <a:rPr lang="en-US" altLang="zh-CN" dirty="0">
                <a:solidFill>
                  <a:srgbClr val="FF0000"/>
                </a:solidFill>
                <a:latin typeface="宋体" panose="02010600030101010101" pitchFamily="2" charset="-122"/>
                <a:sym typeface="+mn-ea"/>
              </a:rPr>
              <a:t>Html	</a:t>
            </a:r>
            <a:r>
              <a:rPr lang="zh-CN" altLang="en-US" dirty="0">
                <a:solidFill>
                  <a:srgbClr val="FF0000"/>
                </a:solidFill>
                <a:latin typeface="宋体" panose="02010600030101010101" pitchFamily="2" charset="-122"/>
                <a:sym typeface="+mn-ea"/>
              </a:rPr>
              <a:t>使用 </a:t>
            </a:r>
            <a:r>
              <a:rPr lang="en-US" altLang="zh-CN" dirty="0">
                <a:solidFill>
                  <a:srgbClr val="FF0000"/>
                </a:solidFill>
                <a:latin typeface="宋体" panose="02010600030101010101" pitchFamily="2" charset="-122"/>
                <a:sym typeface="+mn-ea"/>
              </a:rPr>
              <a:t>v-html </a:t>
            </a:r>
            <a:r>
              <a:rPr lang="zh-CN" altLang="en-US" dirty="0">
                <a:solidFill>
                  <a:srgbClr val="FF0000"/>
                </a:solidFill>
                <a:latin typeface="宋体" panose="02010600030101010101" pitchFamily="2" charset="-122"/>
                <a:sym typeface="+mn-ea"/>
              </a:rPr>
              <a:t>指令用于输出 </a:t>
            </a:r>
            <a:r>
              <a:rPr lang="en-US" altLang="zh-CN" dirty="0">
                <a:solidFill>
                  <a:srgbClr val="FF0000"/>
                </a:solidFill>
                <a:latin typeface="宋体" panose="02010600030101010101" pitchFamily="2" charset="-122"/>
                <a:sym typeface="+mn-ea"/>
              </a:rPr>
              <a:t>html </a:t>
            </a:r>
            <a:r>
              <a:rPr lang="zh-CN" altLang="en-US" dirty="0">
                <a:solidFill>
                  <a:srgbClr val="FF0000"/>
                </a:solidFill>
                <a:latin typeface="宋体" panose="02010600030101010101" pitchFamily="2" charset="-122"/>
                <a:sym typeface="+mn-ea"/>
              </a:rPr>
              <a:t>代码</a:t>
            </a:r>
            <a:endParaRPr lang="en-US" altLang="zh-CN" dirty="0">
              <a:solidFill>
                <a:srgbClr val="FF0000"/>
              </a:solidFill>
              <a:latin typeface="宋体" panose="02010600030101010101" pitchFamily="2" charset="-122"/>
              <a:sym typeface="+mn-ea"/>
            </a:endParaRPr>
          </a:p>
          <a:p>
            <a:pPr lvl="0">
              <a:lnSpc>
                <a:spcPct val="150000"/>
              </a:lnSpc>
            </a:pPr>
            <a:r>
              <a:rPr lang="en-US" altLang="zh-CN" dirty="0">
                <a:solidFill>
                  <a:srgbClr val="0070C0"/>
                </a:solidFill>
                <a:latin typeface="宋体" panose="02010600030101010101" pitchFamily="2" charset="-122"/>
                <a:sym typeface="+mn-ea"/>
              </a:rPr>
              <a:t>&lt;div id="app"&gt;</a:t>
            </a:r>
          </a:p>
          <a:p>
            <a:pPr lvl="0">
              <a:lnSpc>
                <a:spcPct val="150000"/>
              </a:lnSpc>
            </a:pPr>
            <a:r>
              <a:rPr lang="en-US" altLang="zh-CN" dirty="0">
                <a:solidFill>
                  <a:srgbClr val="0070C0"/>
                </a:solidFill>
                <a:latin typeface="宋体" panose="02010600030101010101" pitchFamily="2" charset="-122"/>
                <a:sym typeface="+mn-ea"/>
              </a:rPr>
              <a:t>    &lt;div v-html="message"&gt;&lt;/div&gt;</a:t>
            </a:r>
          </a:p>
          <a:p>
            <a:pPr lvl="0">
              <a:lnSpc>
                <a:spcPct val="150000"/>
              </a:lnSpc>
            </a:pPr>
            <a:r>
              <a:rPr lang="en-US" altLang="zh-CN" dirty="0">
                <a:solidFill>
                  <a:srgbClr val="0070C0"/>
                </a:solidFill>
                <a:latin typeface="宋体" panose="02010600030101010101" pitchFamily="2" charset="-122"/>
                <a:sym typeface="+mn-ea"/>
              </a:rPr>
              <a:t>&lt;/div&gt;</a:t>
            </a:r>
          </a:p>
          <a:p>
            <a:pPr lvl="0">
              <a:lnSpc>
                <a:spcPct val="150000"/>
              </a:lnSpc>
            </a:pPr>
            <a:r>
              <a:rPr lang="en-US" altLang="zh-CN" dirty="0">
                <a:solidFill>
                  <a:srgbClr val="0070C0"/>
                </a:solidFill>
                <a:latin typeface="宋体" panose="02010600030101010101" pitchFamily="2" charset="-122"/>
                <a:sym typeface="+mn-ea"/>
              </a:rPr>
              <a:t>new Vue({</a:t>
            </a:r>
          </a:p>
          <a:p>
            <a:pPr lvl="0">
              <a:lnSpc>
                <a:spcPct val="150000"/>
              </a:lnSpc>
            </a:pPr>
            <a:r>
              <a:rPr lang="en-US" altLang="zh-CN" dirty="0">
                <a:solidFill>
                  <a:srgbClr val="0070C0"/>
                </a:solidFill>
                <a:latin typeface="宋体" panose="02010600030101010101" pitchFamily="2" charset="-122"/>
                <a:sym typeface="+mn-ea"/>
              </a:rPr>
              <a:t>  el: '#app',</a:t>
            </a:r>
          </a:p>
          <a:p>
            <a:pPr lvl="0">
              <a:lnSpc>
                <a:spcPct val="150000"/>
              </a:lnSpc>
            </a:pPr>
            <a:r>
              <a:rPr lang="en-US" altLang="zh-CN" dirty="0">
                <a:solidFill>
                  <a:srgbClr val="0070C0"/>
                </a:solidFill>
                <a:latin typeface="宋体" panose="02010600030101010101" pitchFamily="2" charset="-122"/>
                <a:sym typeface="+mn-ea"/>
              </a:rPr>
              <a:t>  data: {</a:t>
            </a:r>
          </a:p>
          <a:p>
            <a:pPr lvl="0">
              <a:lnSpc>
                <a:spcPct val="150000"/>
              </a:lnSpc>
            </a:pPr>
            <a:r>
              <a:rPr lang="en-US" altLang="zh-CN" dirty="0">
                <a:solidFill>
                  <a:srgbClr val="0070C0"/>
                </a:solidFill>
                <a:latin typeface="宋体" panose="02010600030101010101" pitchFamily="2" charset="-122"/>
                <a:sym typeface="+mn-ea"/>
              </a:rPr>
              <a:t>    message: ‘&lt;h1&gt;</a:t>
            </a:r>
            <a:r>
              <a:rPr lang="zh-CN" altLang="en-US" dirty="0">
                <a:solidFill>
                  <a:srgbClr val="0070C0"/>
                </a:solidFill>
                <a:latin typeface="宋体" panose="02010600030101010101" pitchFamily="2" charset="-122"/>
                <a:sym typeface="+mn-ea"/>
              </a:rPr>
              <a:t>积云教育</a:t>
            </a:r>
            <a:r>
              <a:rPr lang="en-US" altLang="zh-CN" dirty="0">
                <a:solidFill>
                  <a:srgbClr val="0070C0"/>
                </a:solidFill>
                <a:latin typeface="宋体" panose="02010600030101010101" pitchFamily="2" charset="-122"/>
                <a:sym typeface="+mn-ea"/>
              </a:rPr>
              <a:t>&lt;/h1&gt;'</a:t>
            </a:r>
          </a:p>
          <a:p>
            <a:pPr lvl="0">
              <a:lnSpc>
                <a:spcPct val="150000"/>
              </a:lnSpc>
            </a:pPr>
            <a:r>
              <a:rPr lang="en-US" altLang="zh-CN" dirty="0">
                <a:solidFill>
                  <a:srgbClr val="0070C0"/>
                </a:solidFill>
                <a:latin typeface="宋体" panose="02010600030101010101" pitchFamily="2" charset="-122"/>
                <a:sym typeface="+mn-ea"/>
              </a:rPr>
              <a:t>  }</a:t>
            </a:r>
          </a:p>
          <a:p>
            <a:pPr lvl="0">
              <a:lnSpc>
                <a:spcPct val="150000"/>
              </a:lnSpc>
            </a:pPr>
            <a:r>
              <a:rPr lang="en-US" altLang="zh-CN" dirty="0">
                <a:solidFill>
                  <a:srgbClr val="0070C0"/>
                </a:solidFill>
                <a:latin typeface="宋体" panose="02010600030101010101" pitchFamily="2" charset="-122"/>
                <a:sym typeface="+mn-ea"/>
              </a:rPr>
              <a:t>})</a:t>
            </a:r>
          </a:p>
        </p:txBody>
      </p:sp>
    </p:spTree>
    <p:extLst>
      <p:ext uri="{BB962C8B-B14F-4D97-AF65-F5344CB8AC3E}">
        <p14:creationId xmlns:p14="http://schemas.microsoft.com/office/powerpoint/2010/main" val="581128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704850" y="868583"/>
            <a:ext cx="10314305" cy="5563061"/>
          </a:xfrm>
          <a:prstGeom prst="rect">
            <a:avLst/>
          </a:prstGeom>
          <a:noFill/>
        </p:spPr>
        <p:txBody>
          <a:bodyPr wrap="square" rtlCol="0">
            <a:spAutoFit/>
          </a:bodyPr>
          <a:lstStyle/>
          <a:p>
            <a:pPr lvl="0">
              <a:lnSpc>
                <a:spcPct val="150000"/>
              </a:lnSpc>
            </a:pPr>
            <a:r>
              <a:rPr lang="en-US" altLang="zh-CN" sz="2100" b="1" dirty="0">
                <a:solidFill>
                  <a:srgbClr val="0070C0"/>
                </a:solidFill>
                <a:latin typeface="宋体" panose="02010600030101010101" pitchFamily="2" charset="-122"/>
                <a:sym typeface="+mn-ea"/>
              </a:rPr>
              <a:t>2.1 </a:t>
            </a:r>
            <a:r>
              <a:rPr lang="zh-CN" altLang="en-US" sz="2100" b="1" dirty="0">
                <a:solidFill>
                  <a:srgbClr val="0070C0"/>
                </a:solidFill>
                <a:latin typeface="宋体" panose="02010600030101010101" pitchFamily="2" charset="-122"/>
                <a:sym typeface="+mn-ea"/>
              </a:rPr>
              <a:t>模板语法</a:t>
            </a:r>
            <a:endParaRPr lang="en-US" altLang="zh-CN" sz="2100" b="1" dirty="0">
              <a:solidFill>
                <a:srgbClr val="0070C0"/>
              </a:solidFill>
              <a:latin typeface="宋体" panose="02010600030101010101" pitchFamily="2" charset="-122"/>
              <a:sym typeface="+mn-ea"/>
            </a:endParaRPr>
          </a:p>
          <a:p>
            <a:pPr lvl="0">
              <a:lnSpc>
                <a:spcPct val="150000"/>
              </a:lnSpc>
            </a:pPr>
            <a:r>
              <a:rPr lang="en-US" altLang="zh-CN" dirty="0">
                <a:solidFill>
                  <a:srgbClr val="0070C0"/>
                </a:solidFill>
                <a:latin typeface="宋体" panose="02010600030101010101" pitchFamily="2" charset="-122"/>
                <a:sym typeface="+mn-ea"/>
              </a:rPr>
              <a:t>2.</a:t>
            </a:r>
            <a:r>
              <a:rPr lang="zh-CN" altLang="en-US" dirty="0">
                <a:solidFill>
                  <a:srgbClr val="0070C0"/>
                </a:solidFill>
                <a:latin typeface="宋体" panose="02010600030101010101" pitchFamily="2" charset="-122"/>
                <a:sym typeface="+mn-ea"/>
              </a:rPr>
              <a:t>属性</a:t>
            </a:r>
            <a:r>
              <a:rPr lang="en-US" altLang="zh-CN" dirty="0">
                <a:solidFill>
                  <a:srgbClr val="0070C0"/>
                </a:solidFill>
                <a:latin typeface="宋体" panose="02010600030101010101" pitchFamily="2" charset="-122"/>
                <a:sym typeface="+mn-ea"/>
              </a:rPr>
              <a:t>	</a:t>
            </a:r>
            <a:r>
              <a:rPr lang="en-US" altLang="zh-CN" dirty="0">
                <a:solidFill>
                  <a:srgbClr val="FF0000"/>
                </a:solidFill>
                <a:latin typeface="宋体" panose="02010600030101010101" pitchFamily="2" charset="-122"/>
                <a:sym typeface="+mn-ea"/>
              </a:rPr>
              <a:t>HTML </a:t>
            </a:r>
            <a:r>
              <a:rPr lang="zh-CN" altLang="en-US" dirty="0">
                <a:solidFill>
                  <a:srgbClr val="FF0000"/>
                </a:solidFill>
                <a:latin typeface="宋体" panose="02010600030101010101" pitchFamily="2" charset="-122"/>
                <a:sym typeface="+mn-ea"/>
              </a:rPr>
              <a:t>属性中的值应使用 </a:t>
            </a:r>
            <a:r>
              <a:rPr lang="en-US" altLang="zh-CN" dirty="0">
                <a:solidFill>
                  <a:srgbClr val="FF0000"/>
                </a:solidFill>
                <a:latin typeface="宋体" panose="02010600030101010101" pitchFamily="2" charset="-122"/>
                <a:sym typeface="+mn-ea"/>
              </a:rPr>
              <a:t>v-bind </a:t>
            </a:r>
            <a:r>
              <a:rPr lang="zh-CN" altLang="en-US" dirty="0">
                <a:solidFill>
                  <a:srgbClr val="FF0000"/>
                </a:solidFill>
                <a:latin typeface="宋体" panose="02010600030101010101" pitchFamily="2" charset="-122"/>
                <a:sym typeface="+mn-ea"/>
              </a:rPr>
              <a:t>指令。</a:t>
            </a:r>
          </a:p>
          <a:p>
            <a:pPr lvl="0">
              <a:lnSpc>
                <a:spcPct val="150000"/>
              </a:lnSpc>
            </a:pPr>
            <a:r>
              <a:rPr lang="zh-CN" altLang="en-US" dirty="0">
                <a:solidFill>
                  <a:srgbClr val="0070C0"/>
                </a:solidFill>
                <a:latin typeface="宋体" panose="02010600030101010101" pitchFamily="2" charset="-122"/>
                <a:sym typeface="+mn-ea"/>
              </a:rPr>
              <a:t>以下实例判断 </a:t>
            </a:r>
            <a:r>
              <a:rPr lang="en-US" altLang="zh-CN" dirty="0">
                <a:solidFill>
                  <a:srgbClr val="0070C0"/>
                </a:solidFill>
                <a:latin typeface="宋体" panose="02010600030101010101" pitchFamily="2" charset="-122"/>
                <a:sym typeface="+mn-ea"/>
              </a:rPr>
              <a:t>class1 </a:t>
            </a:r>
            <a:r>
              <a:rPr lang="zh-CN" altLang="en-US" dirty="0">
                <a:solidFill>
                  <a:srgbClr val="0070C0"/>
                </a:solidFill>
                <a:latin typeface="宋体" panose="02010600030101010101" pitchFamily="2" charset="-122"/>
                <a:sym typeface="+mn-ea"/>
              </a:rPr>
              <a:t>的值，如果为 </a:t>
            </a:r>
            <a:r>
              <a:rPr lang="en-US" altLang="zh-CN" dirty="0">
                <a:solidFill>
                  <a:srgbClr val="0070C0"/>
                </a:solidFill>
                <a:latin typeface="宋体" panose="02010600030101010101" pitchFamily="2" charset="-122"/>
                <a:sym typeface="+mn-ea"/>
              </a:rPr>
              <a:t>true </a:t>
            </a:r>
            <a:r>
              <a:rPr lang="zh-CN" altLang="en-US" dirty="0">
                <a:solidFill>
                  <a:srgbClr val="0070C0"/>
                </a:solidFill>
                <a:latin typeface="宋体" panose="02010600030101010101" pitchFamily="2" charset="-122"/>
                <a:sym typeface="+mn-ea"/>
              </a:rPr>
              <a:t>使用 </a:t>
            </a:r>
            <a:r>
              <a:rPr lang="en-US" altLang="zh-CN" dirty="0">
                <a:solidFill>
                  <a:srgbClr val="0070C0"/>
                </a:solidFill>
                <a:latin typeface="宋体" panose="02010600030101010101" pitchFamily="2" charset="-122"/>
                <a:sym typeface="+mn-ea"/>
              </a:rPr>
              <a:t>class1 </a:t>
            </a:r>
            <a:r>
              <a:rPr lang="zh-CN" altLang="en-US" dirty="0">
                <a:solidFill>
                  <a:srgbClr val="0070C0"/>
                </a:solidFill>
                <a:latin typeface="宋体" panose="02010600030101010101" pitchFamily="2" charset="-122"/>
                <a:sym typeface="+mn-ea"/>
              </a:rPr>
              <a:t>类的样式，否则不使用该类：</a:t>
            </a:r>
            <a:endParaRPr lang="en-US" altLang="zh-CN" dirty="0">
              <a:solidFill>
                <a:srgbClr val="0070C0"/>
              </a:solidFill>
              <a:latin typeface="宋体" panose="02010600030101010101" pitchFamily="2" charset="-122"/>
              <a:sym typeface="+mn-ea"/>
            </a:endParaRPr>
          </a:p>
          <a:p>
            <a:pPr lvl="0">
              <a:lnSpc>
                <a:spcPct val="150000"/>
              </a:lnSpc>
            </a:pPr>
            <a:r>
              <a:rPr lang="en-US" altLang="zh-CN" dirty="0">
                <a:solidFill>
                  <a:srgbClr val="0070C0"/>
                </a:solidFill>
                <a:latin typeface="宋体" panose="02010600030101010101" pitchFamily="2" charset="-122"/>
                <a:sym typeface="+mn-ea"/>
              </a:rPr>
              <a:t>&lt;div id="app"&gt;</a:t>
            </a:r>
          </a:p>
          <a:p>
            <a:pPr lvl="0">
              <a:lnSpc>
                <a:spcPct val="150000"/>
              </a:lnSpc>
            </a:pPr>
            <a:r>
              <a:rPr lang="en-US" altLang="zh-CN" dirty="0">
                <a:solidFill>
                  <a:srgbClr val="0070C0"/>
                </a:solidFill>
                <a:latin typeface="宋体" panose="02010600030101010101" pitchFamily="2" charset="-122"/>
                <a:sym typeface="+mn-ea"/>
              </a:rPr>
              <a:t>  &lt;label for="r1"&gt;</a:t>
            </a:r>
            <a:r>
              <a:rPr lang="zh-CN" altLang="en-US" dirty="0">
                <a:solidFill>
                  <a:srgbClr val="0070C0"/>
                </a:solidFill>
                <a:latin typeface="宋体" panose="02010600030101010101" pitchFamily="2" charset="-122"/>
                <a:sym typeface="+mn-ea"/>
              </a:rPr>
              <a:t>修改颜色</a:t>
            </a:r>
            <a:r>
              <a:rPr lang="en-US" altLang="zh-CN" dirty="0">
                <a:solidFill>
                  <a:srgbClr val="0070C0"/>
                </a:solidFill>
                <a:latin typeface="宋体" panose="02010600030101010101" pitchFamily="2" charset="-122"/>
                <a:sym typeface="+mn-ea"/>
              </a:rPr>
              <a:t>&lt;/label&gt;&lt;input type="checkbox" v-model="class1" id="r1"&gt;</a:t>
            </a:r>
          </a:p>
          <a:p>
            <a:pPr lvl="0">
              <a:lnSpc>
                <a:spcPct val="150000"/>
              </a:lnSpc>
            </a:pPr>
            <a:r>
              <a:rPr lang="en-US" altLang="zh-CN" dirty="0">
                <a:solidFill>
                  <a:srgbClr val="0070C0"/>
                </a:solidFill>
                <a:latin typeface="宋体" panose="02010600030101010101" pitchFamily="2" charset="-122"/>
                <a:sym typeface="+mn-ea"/>
              </a:rPr>
              <a:t>  &lt;div </a:t>
            </a:r>
            <a:r>
              <a:rPr lang="en-US" altLang="zh-CN" dirty="0" err="1">
                <a:solidFill>
                  <a:srgbClr val="0070C0"/>
                </a:solidFill>
                <a:latin typeface="宋体" panose="02010600030101010101" pitchFamily="2" charset="-122"/>
                <a:sym typeface="+mn-ea"/>
              </a:rPr>
              <a:t>v-bind:class</a:t>
            </a:r>
            <a:r>
              <a:rPr lang="en-US" altLang="zh-CN" dirty="0">
                <a:solidFill>
                  <a:srgbClr val="0070C0"/>
                </a:solidFill>
                <a:latin typeface="宋体" panose="02010600030101010101" pitchFamily="2" charset="-122"/>
                <a:sym typeface="+mn-ea"/>
              </a:rPr>
              <a:t>="{'class1': class1}"&gt;</a:t>
            </a:r>
            <a:r>
              <a:rPr lang="zh-CN" altLang="en-US" dirty="0">
                <a:solidFill>
                  <a:srgbClr val="0070C0"/>
                </a:solidFill>
                <a:latin typeface="宋体" panose="02010600030101010101" pitchFamily="2" charset="-122"/>
                <a:sym typeface="+mn-ea"/>
              </a:rPr>
              <a:t>积云教育</a:t>
            </a:r>
            <a:r>
              <a:rPr lang="en-US" altLang="zh-CN" dirty="0">
                <a:solidFill>
                  <a:srgbClr val="0070C0"/>
                </a:solidFill>
                <a:latin typeface="宋体" panose="02010600030101010101" pitchFamily="2" charset="-122"/>
                <a:sym typeface="+mn-ea"/>
              </a:rPr>
              <a:t>&lt;/div&gt;</a:t>
            </a:r>
          </a:p>
          <a:p>
            <a:pPr lvl="0">
              <a:lnSpc>
                <a:spcPct val="150000"/>
              </a:lnSpc>
            </a:pPr>
            <a:r>
              <a:rPr lang="en-US" altLang="zh-CN" dirty="0">
                <a:solidFill>
                  <a:srgbClr val="0070C0"/>
                </a:solidFill>
                <a:latin typeface="宋体" panose="02010600030101010101" pitchFamily="2" charset="-122"/>
                <a:sym typeface="+mn-ea"/>
              </a:rPr>
              <a:t>&lt;/div&gt;</a:t>
            </a:r>
          </a:p>
          <a:p>
            <a:pPr lvl="0">
              <a:lnSpc>
                <a:spcPct val="150000"/>
              </a:lnSpc>
            </a:pPr>
            <a:r>
              <a:rPr lang="en-US" altLang="zh-CN" dirty="0">
                <a:solidFill>
                  <a:srgbClr val="0070C0"/>
                </a:solidFill>
                <a:latin typeface="宋体" panose="02010600030101010101" pitchFamily="2" charset="-122"/>
                <a:sym typeface="+mn-ea"/>
              </a:rPr>
              <a:t>new Vue({</a:t>
            </a:r>
          </a:p>
          <a:p>
            <a:pPr lvl="0">
              <a:lnSpc>
                <a:spcPct val="150000"/>
              </a:lnSpc>
            </a:pPr>
            <a:r>
              <a:rPr lang="en-US" altLang="zh-CN" dirty="0">
                <a:solidFill>
                  <a:srgbClr val="0070C0"/>
                </a:solidFill>
                <a:latin typeface="宋体" panose="02010600030101010101" pitchFamily="2" charset="-122"/>
                <a:sym typeface="+mn-ea"/>
              </a:rPr>
              <a:t>  el: '#app',</a:t>
            </a:r>
          </a:p>
          <a:p>
            <a:pPr lvl="0">
              <a:lnSpc>
                <a:spcPct val="150000"/>
              </a:lnSpc>
            </a:pPr>
            <a:r>
              <a:rPr lang="en-US" altLang="zh-CN" dirty="0">
                <a:solidFill>
                  <a:srgbClr val="0070C0"/>
                </a:solidFill>
                <a:latin typeface="宋体" panose="02010600030101010101" pitchFamily="2" charset="-122"/>
                <a:sym typeface="+mn-ea"/>
              </a:rPr>
              <a:t>  data:{</a:t>
            </a:r>
          </a:p>
          <a:p>
            <a:pPr lvl="0">
              <a:lnSpc>
                <a:spcPct val="150000"/>
              </a:lnSpc>
            </a:pPr>
            <a:r>
              <a:rPr lang="en-US" altLang="zh-CN" dirty="0">
                <a:solidFill>
                  <a:srgbClr val="0070C0"/>
                </a:solidFill>
                <a:latin typeface="宋体" panose="02010600030101010101" pitchFamily="2" charset="-122"/>
                <a:sym typeface="+mn-ea"/>
              </a:rPr>
              <a:t>      class1: false</a:t>
            </a:r>
          </a:p>
          <a:p>
            <a:pPr lvl="0">
              <a:lnSpc>
                <a:spcPct val="150000"/>
              </a:lnSpc>
            </a:pPr>
            <a:r>
              <a:rPr lang="en-US" altLang="zh-CN" dirty="0">
                <a:solidFill>
                  <a:srgbClr val="0070C0"/>
                </a:solidFill>
                <a:latin typeface="宋体" panose="02010600030101010101" pitchFamily="2" charset="-122"/>
                <a:sym typeface="+mn-ea"/>
              </a:rPr>
              <a:t>  }</a:t>
            </a:r>
          </a:p>
          <a:p>
            <a:pPr lvl="0">
              <a:lnSpc>
                <a:spcPct val="150000"/>
              </a:lnSpc>
            </a:pPr>
            <a:r>
              <a:rPr lang="en-US" altLang="zh-CN" dirty="0">
                <a:solidFill>
                  <a:srgbClr val="0070C0"/>
                </a:solidFill>
                <a:latin typeface="宋体" panose="02010600030101010101" pitchFamily="2" charset="-122"/>
                <a:sym typeface="+mn-ea"/>
              </a:rPr>
              <a:t>});</a:t>
            </a:r>
          </a:p>
        </p:txBody>
      </p:sp>
      <p:sp>
        <p:nvSpPr>
          <p:cNvPr id="2" name="矩形 1">
            <a:extLst>
              <a:ext uri="{FF2B5EF4-FFF2-40B4-BE49-F238E27FC236}">
                <a16:creationId xmlns:a16="http://schemas.microsoft.com/office/drawing/2014/main" id="{CEC81B6B-3B7E-41EF-8C34-45ABA38280F2}"/>
              </a:ext>
            </a:extLst>
          </p:cNvPr>
          <p:cNvSpPr/>
          <p:nvPr/>
        </p:nvSpPr>
        <p:spPr>
          <a:xfrm>
            <a:off x="6096000" y="4376518"/>
            <a:ext cx="2087880" cy="1200329"/>
          </a:xfrm>
          <a:prstGeom prst="rect">
            <a:avLst/>
          </a:prstGeom>
        </p:spPr>
        <p:txBody>
          <a:bodyPr wrap="square">
            <a:spAutoFit/>
          </a:bodyPr>
          <a:lstStyle/>
          <a:p>
            <a:r>
              <a:rPr lang="en-US" altLang="zh-CN" dirty="0">
                <a:solidFill>
                  <a:schemeClr val="accent1"/>
                </a:solidFill>
              </a:rPr>
              <a:t>.class1{</a:t>
            </a:r>
          </a:p>
          <a:p>
            <a:r>
              <a:rPr lang="en-US" altLang="zh-CN" dirty="0">
                <a:solidFill>
                  <a:schemeClr val="accent1"/>
                </a:solidFill>
              </a:rPr>
              <a:t>  background: #000;</a:t>
            </a:r>
          </a:p>
          <a:p>
            <a:r>
              <a:rPr lang="en-US" altLang="zh-CN" dirty="0">
                <a:solidFill>
                  <a:schemeClr val="accent1"/>
                </a:solidFill>
              </a:rPr>
              <a:t>  color: #</a:t>
            </a:r>
            <a:r>
              <a:rPr lang="en-US" altLang="zh-CN" dirty="0" err="1">
                <a:solidFill>
                  <a:schemeClr val="accent1"/>
                </a:solidFill>
              </a:rPr>
              <a:t>fff</a:t>
            </a:r>
            <a:r>
              <a:rPr lang="en-US" altLang="zh-CN" dirty="0">
                <a:solidFill>
                  <a:schemeClr val="accent1"/>
                </a:solidFill>
              </a:rPr>
              <a:t>;</a:t>
            </a:r>
          </a:p>
          <a:p>
            <a:r>
              <a:rPr lang="en-US" altLang="zh-CN" dirty="0">
                <a:solidFill>
                  <a:schemeClr val="accent1"/>
                </a:solidFill>
              </a:rPr>
              <a:t>}</a:t>
            </a:r>
            <a:endParaRPr lang="zh-CN" altLang="en-US" dirty="0">
              <a:solidFill>
                <a:schemeClr val="accent1"/>
              </a:solidFill>
            </a:endParaRPr>
          </a:p>
        </p:txBody>
      </p:sp>
      <p:sp>
        <p:nvSpPr>
          <p:cNvPr id="4" name="矩形 3">
            <a:extLst>
              <a:ext uri="{FF2B5EF4-FFF2-40B4-BE49-F238E27FC236}">
                <a16:creationId xmlns:a16="http://schemas.microsoft.com/office/drawing/2014/main" id="{2233526B-7D54-4EFC-A832-524447BC5DC6}"/>
              </a:ext>
            </a:extLst>
          </p:cNvPr>
          <p:cNvSpPr/>
          <p:nvPr/>
        </p:nvSpPr>
        <p:spPr>
          <a:xfrm>
            <a:off x="6065520" y="4358640"/>
            <a:ext cx="2133600" cy="1242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56665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704850" y="691832"/>
            <a:ext cx="10314305" cy="5424562"/>
          </a:xfrm>
          <a:prstGeom prst="rect">
            <a:avLst/>
          </a:prstGeom>
          <a:noFill/>
        </p:spPr>
        <p:txBody>
          <a:bodyPr wrap="square" rtlCol="0">
            <a:spAutoFit/>
          </a:bodyPr>
          <a:lstStyle/>
          <a:p>
            <a:pPr lvl="0">
              <a:lnSpc>
                <a:spcPct val="150000"/>
              </a:lnSpc>
            </a:pPr>
            <a:r>
              <a:rPr lang="en-US" altLang="zh-CN" sz="2100" b="1" dirty="0">
                <a:solidFill>
                  <a:srgbClr val="0070C0"/>
                </a:solidFill>
                <a:latin typeface="宋体" panose="02010600030101010101" pitchFamily="2" charset="-122"/>
                <a:sym typeface="+mn-ea"/>
              </a:rPr>
              <a:t>2.1 </a:t>
            </a:r>
            <a:r>
              <a:rPr lang="zh-CN" altLang="en-US" sz="2100" b="1" dirty="0">
                <a:solidFill>
                  <a:srgbClr val="0070C0"/>
                </a:solidFill>
                <a:latin typeface="宋体" panose="02010600030101010101" pitchFamily="2" charset="-122"/>
                <a:sym typeface="+mn-ea"/>
              </a:rPr>
              <a:t>模板语法</a:t>
            </a:r>
            <a:endParaRPr lang="en-US" altLang="zh-CN" sz="2100" b="1" dirty="0">
              <a:solidFill>
                <a:srgbClr val="0070C0"/>
              </a:solidFill>
              <a:latin typeface="宋体" panose="02010600030101010101" pitchFamily="2" charset="-122"/>
              <a:sym typeface="+mn-ea"/>
            </a:endParaRPr>
          </a:p>
          <a:p>
            <a:pPr lvl="0">
              <a:lnSpc>
                <a:spcPct val="150000"/>
              </a:lnSpc>
            </a:pPr>
            <a:r>
              <a:rPr lang="en-US" altLang="zh-CN" dirty="0">
                <a:solidFill>
                  <a:srgbClr val="0070C0"/>
                </a:solidFill>
                <a:latin typeface="宋体" panose="02010600030101010101" pitchFamily="2" charset="-122"/>
                <a:sym typeface="+mn-ea"/>
              </a:rPr>
              <a:t>3.</a:t>
            </a:r>
            <a:r>
              <a:rPr lang="zh-CN" altLang="en-US" dirty="0">
                <a:solidFill>
                  <a:srgbClr val="0070C0"/>
                </a:solidFill>
                <a:latin typeface="宋体" panose="02010600030101010101" pitchFamily="2" charset="-122"/>
                <a:sym typeface="+mn-ea"/>
              </a:rPr>
              <a:t>表达式</a:t>
            </a:r>
            <a:r>
              <a:rPr lang="en-US" altLang="zh-CN" dirty="0">
                <a:solidFill>
                  <a:srgbClr val="0070C0"/>
                </a:solidFill>
                <a:latin typeface="宋体" panose="02010600030101010101" pitchFamily="2" charset="-122"/>
                <a:sym typeface="+mn-ea"/>
              </a:rPr>
              <a:t>	</a:t>
            </a:r>
            <a:r>
              <a:rPr lang="en-US" altLang="zh-CN" dirty="0">
                <a:solidFill>
                  <a:srgbClr val="FF0000"/>
                </a:solidFill>
                <a:latin typeface="宋体" panose="02010600030101010101" pitchFamily="2" charset="-122"/>
                <a:sym typeface="+mn-ea"/>
              </a:rPr>
              <a:t>Vue.js </a:t>
            </a:r>
            <a:r>
              <a:rPr lang="zh-CN" altLang="en-US" dirty="0">
                <a:solidFill>
                  <a:srgbClr val="FF0000"/>
                </a:solidFill>
                <a:latin typeface="宋体" panose="02010600030101010101" pitchFamily="2" charset="-122"/>
                <a:sym typeface="+mn-ea"/>
              </a:rPr>
              <a:t>都提供了完全的 </a:t>
            </a:r>
            <a:r>
              <a:rPr lang="en-US" altLang="zh-CN" dirty="0">
                <a:solidFill>
                  <a:srgbClr val="FF0000"/>
                </a:solidFill>
                <a:latin typeface="宋体" panose="02010600030101010101" pitchFamily="2" charset="-122"/>
                <a:sym typeface="+mn-ea"/>
              </a:rPr>
              <a:t>JavaScript </a:t>
            </a:r>
            <a:r>
              <a:rPr lang="zh-CN" altLang="en-US" dirty="0">
                <a:solidFill>
                  <a:srgbClr val="FF0000"/>
                </a:solidFill>
                <a:latin typeface="宋体" panose="02010600030101010101" pitchFamily="2" charset="-122"/>
                <a:sym typeface="+mn-ea"/>
              </a:rPr>
              <a:t>表达式支持。</a:t>
            </a: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{{5+5}}&lt;</a:t>
            </a:r>
            <a:r>
              <a:rPr lang="en-US" altLang="zh-CN" sz="1600" dirty="0" err="1">
                <a:solidFill>
                  <a:srgbClr val="0070C0"/>
                </a:solidFill>
                <a:latin typeface="宋体" panose="02010600030101010101" pitchFamily="2" charset="-122"/>
                <a:sym typeface="+mn-ea"/>
              </a:rPr>
              <a:t>br</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0070C0"/>
                </a:solidFill>
                <a:latin typeface="宋体" panose="02010600030101010101" pitchFamily="2" charset="-122"/>
                <a:sym typeface="+mn-ea"/>
              </a:rPr>
              <a:t>	{{ ok ? 'YES' : 'NO' }}&lt;</a:t>
            </a:r>
            <a:r>
              <a:rPr lang="en-US" altLang="zh-CN" sz="1600" dirty="0" err="1">
                <a:solidFill>
                  <a:srgbClr val="0070C0"/>
                </a:solidFill>
                <a:latin typeface="宋体" panose="02010600030101010101" pitchFamily="2" charset="-122"/>
                <a:sym typeface="+mn-ea"/>
              </a:rPr>
              <a:t>br</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0070C0"/>
                </a:solidFill>
                <a:latin typeface="宋体" panose="02010600030101010101" pitchFamily="2" charset="-122"/>
                <a:sym typeface="+mn-ea"/>
              </a:rPr>
              <a:t>	&lt;div </a:t>
            </a:r>
            <a:r>
              <a:rPr lang="en-US" altLang="zh-CN" sz="1600" dirty="0" err="1">
                <a:solidFill>
                  <a:srgbClr val="0070C0"/>
                </a:solidFill>
                <a:latin typeface="宋体" panose="02010600030101010101" pitchFamily="2" charset="-122"/>
                <a:sym typeface="+mn-ea"/>
              </a:rPr>
              <a:t>v-bind:id</a:t>
            </a:r>
            <a:r>
              <a:rPr lang="en-US" altLang="zh-CN" sz="1600" dirty="0">
                <a:solidFill>
                  <a:srgbClr val="0070C0"/>
                </a:solidFill>
                <a:latin typeface="宋体" panose="02010600030101010101" pitchFamily="2" charset="-122"/>
                <a:sym typeface="+mn-ea"/>
              </a:rPr>
              <a:t>=“‘list-’ + id”&gt;</a:t>
            </a:r>
            <a:r>
              <a:rPr lang="zh-CN" altLang="en-US" sz="1600" dirty="0">
                <a:solidFill>
                  <a:srgbClr val="0070C0"/>
                </a:solidFill>
                <a:latin typeface="宋体" panose="02010600030101010101" pitchFamily="2" charset="-122"/>
                <a:sym typeface="+mn-ea"/>
              </a:rPr>
              <a:t>积云教育</a:t>
            </a: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  el: '#app',</a:t>
            </a:r>
          </a:p>
          <a:p>
            <a:pPr lvl="0">
              <a:lnSpc>
                <a:spcPct val="150000"/>
              </a:lnSpc>
            </a:pPr>
            <a:r>
              <a:rPr lang="en-US" altLang="zh-CN" sz="1600" dirty="0">
                <a:solidFill>
                  <a:srgbClr val="0070C0"/>
                </a:solidFill>
                <a:latin typeface="宋体" panose="02010600030101010101" pitchFamily="2" charset="-122"/>
                <a:sym typeface="+mn-ea"/>
              </a:rPr>
              <a:t>  data: {</a:t>
            </a:r>
          </a:p>
          <a:p>
            <a:pPr lvl="0">
              <a:lnSpc>
                <a:spcPct val="150000"/>
              </a:lnSpc>
            </a:pPr>
            <a:r>
              <a:rPr lang="en-US" altLang="zh-CN" sz="1600" dirty="0">
                <a:solidFill>
                  <a:srgbClr val="0070C0"/>
                </a:solidFill>
                <a:latin typeface="宋体" panose="02010600030101010101" pitchFamily="2" charset="-122"/>
                <a:sym typeface="+mn-ea"/>
              </a:rPr>
              <a:t>       ok: true,</a:t>
            </a:r>
          </a:p>
          <a:p>
            <a:pPr lvl="0">
              <a:lnSpc>
                <a:spcPct val="150000"/>
              </a:lnSpc>
            </a:pPr>
            <a:r>
              <a:rPr lang="en-US" altLang="zh-CN" sz="1600" dirty="0">
                <a:solidFill>
                  <a:srgbClr val="0070C0"/>
                </a:solidFill>
                <a:latin typeface="宋体" panose="02010600030101010101" pitchFamily="2" charset="-122"/>
                <a:sym typeface="+mn-ea"/>
              </a:rPr>
              <a:t>	id : 1</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p>
        </p:txBody>
      </p:sp>
    </p:spTree>
    <p:extLst>
      <p:ext uri="{BB962C8B-B14F-4D97-AF65-F5344CB8AC3E}">
        <p14:creationId xmlns:p14="http://schemas.microsoft.com/office/powerpoint/2010/main" val="2296284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6232475"/>
          </a:xfrm>
          <a:prstGeom prst="rect">
            <a:avLst/>
          </a:prstGeom>
          <a:noFill/>
        </p:spPr>
        <p:txBody>
          <a:bodyPr wrap="square" rtlCol="0">
            <a:spAutoFit/>
          </a:bodyPr>
          <a:lstStyle/>
          <a:p>
            <a:pPr lvl="0">
              <a:lnSpc>
                <a:spcPct val="150000"/>
              </a:lnSpc>
            </a:pPr>
            <a:r>
              <a:rPr lang="en-US" altLang="zh-CN" sz="2100" b="1" dirty="0">
                <a:solidFill>
                  <a:srgbClr val="0070C0"/>
                </a:solidFill>
                <a:latin typeface="宋体" panose="02010600030101010101" pitchFamily="2" charset="-122"/>
                <a:sym typeface="+mn-ea"/>
              </a:rPr>
              <a:t>2.1 </a:t>
            </a:r>
            <a:r>
              <a:rPr lang="zh-CN" altLang="en-US" sz="2100" b="1" dirty="0">
                <a:solidFill>
                  <a:srgbClr val="0070C0"/>
                </a:solidFill>
                <a:latin typeface="宋体" panose="02010600030101010101" pitchFamily="2" charset="-122"/>
                <a:sym typeface="+mn-ea"/>
              </a:rPr>
              <a:t>模板语法 </a:t>
            </a:r>
            <a:endParaRPr lang="en-US" altLang="zh-CN" sz="2100" b="1" dirty="0">
              <a:solidFill>
                <a:srgbClr val="0070C0"/>
              </a:solidFill>
              <a:latin typeface="宋体" panose="02010600030101010101" pitchFamily="2" charset="-122"/>
              <a:sym typeface="+mn-ea"/>
            </a:endParaRPr>
          </a:p>
          <a:p>
            <a:pPr lvl="0">
              <a:lnSpc>
                <a:spcPct val="150000"/>
              </a:lnSpc>
            </a:pPr>
            <a:r>
              <a:rPr lang="en-US" altLang="zh-CN" sz="2100" b="1" dirty="0">
                <a:solidFill>
                  <a:srgbClr val="0070C0"/>
                </a:solidFill>
                <a:latin typeface="宋体" panose="02010600030101010101" pitchFamily="2" charset="-122"/>
                <a:sym typeface="+mn-ea"/>
              </a:rPr>
              <a:t>4.</a:t>
            </a:r>
            <a:r>
              <a:rPr lang="zh-CN" altLang="en-US" sz="2100" b="1" dirty="0">
                <a:solidFill>
                  <a:srgbClr val="0070C0"/>
                </a:solidFill>
                <a:latin typeface="宋体" panose="02010600030101010101" pitchFamily="2" charset="-122"/>
                <a:sym typeface="+mn-ea"/>
              </a:rPr>
              <a:t>指令</a:t>
            </a:r>
            <a:r>
              <a:rPr lang="zh-CN" altLang="en-US" dirty="0">
                <a:solidFill>
                  <a:srgbClr val="FF0000"/>
                </a:solidFill>
                <a:latin typeface="宋体" panose="02010600030101010101" pitchFamily="2" charset="-122"/>
                <a:sym typeface="+mn-ea"/>
              </a:rPr>
              <a:t>指令是带有 </a:t>
            </a:r>
            <a:r>
              <a:rPr lang="en-US" altLang="zh-CN" dirty="0">
                <a:solidFill>
                  <a:srgbClr val="FF0000"/>
                </a:solidFill>
                <a:latin typeface="宋体" panose="02010600030101010101" pitchFamily="2" charset="-122"/>
                <a:sym typeface="+mn-ea"/>
              </a:rPr>
              <a:t>v- </a:t>
            </a:r>
            <a:r>
              <a:rPr lang="zh-CN" altLang="en-US" dirty="0">
                <a:solidFill>
                  <a:srgbClr val="FF0000"/>
                </a:solidFill>
                <a:latin typeface="宋体" panose="02010600030101010101" pitchFamily="2" charset="-122"/>
                <a:sym typeface="+mn-ea"/>
              </a:rPr>
              <a:t>前缀的特殊属性。指令用于在表达式的值改变时，将某些行为应用到 </a:t>
            </a:r>
            <a:r>
              <a:rPr lang="en-US" altLang="zh-CN" dirty="0">
                <a:solidFill>
                  <a:srgbClr val="FF0000"/>
                </a:solidFill>
                <a:latin typeface="宋体" panose="02010600030101010101" pitchFamily="2" charset="-122"/>
                <a:sym typeface="+mn-ea"/>
              </a:rPr>
              <a:t>DOM </a:t>
            </a:r>
            <a:r>
              <a:rPr lang="zh-CN" altLang="en-US" dirty="0">
                <a:solidFill>
                  <a:srgbClr val="FF0000"/>
                </a:solidFill>
                <a:latin typeface="宋体" panose="02010600030101010101" pitchFamily="2" charset="-122"/>
                <a:sym typeface="+mn-ea"/>
              </a:rPr>
              <a:t>上。</a:t>
            </a:r>
            <a:endParaRPr lang="en-US" altLang="zh-CN" dirty="0">
              <a:solidFill>
                <a:srgbClr val="FF0000"/>
              </a:solidFill>
              <a:latin typeface="宋体" panose="02010600030101010101" pitchFamily="2" charset="-122"/>
              <a:sym typeface="+mn-ea"/>
            </a:endParaRPr>
          </a:p>
          <a:p>
            <a:pPr lvl="0">
              <a:lnSpc>
                <a:spcPct val="150000"/>
              </a:lnSpc>
            </a:pPr>
            <a:r>
              <a:rPr lang="zh-CN" altLang="en-US" sz="1600" dirty="0">
                <a:solidFill>
                  <a:srgbClr val="0070C0"/>
                </a:solidFill>
                <a:latin typeface="宋体" panose="02010600030101010101" pitchFamily="2" charset="-122"/>
                <a:sym typeface="+mn-ea"/>
              </a:rPr>
              <a:t>这里， </a:t>
            </a:r>
            <a:r>
              <a:rPr lang="en-US" altLang="zh-CN" sz="1600" dirty="0">
                <a:solidFill>
                  <a:srgbClr val="0070C0"/>
                </a:solidFill>
                <a:latin typeface="宋体" panose="02010600030101010101" pitchFamily="2" charset="-122"/>
                <a:sym typeface="+mn-ea"/>
              </a:rPr>
              <a:t>v-if </a:t>
            </a:r>
            <a:r>
              <a:rPr lang="zh-CN" altLang="en-US" sz="1600" dirty="0">
                <a:solidFill>
                  <a:srgbClr val="0070C0"/>
                </a:solidFill>
                <a:latin typeface="宋体" panose="02010600030101010101" pitchFamily="2" charset="-122"/>
                <a:sym typeface="+mn-ea"/>
              </a:rPr>
              <a:t>指令将根据表达式 </a:t>
            </a:r>
            <a:r>
              <a:rPr lang="en-US" altLang="zh-CN" sz="1600" dirty="0">
                <a:solidFill>
                  <a:srgbClr val="0070C0"/>
                </a:solidFill>
                <a:latin typeface="宋体" panose="02010600030101010101" pitchFamily="2" charset="-122"/>
                <a:sym typeface="+mn-ea"/>
              </a:rPr>
              <a:t>seen </a:t>
            </a:r>
            <a:r>
              <a:rPr lang="zh-CN" altLang="en-US" sz="1600" dirty="0">
                <a:solidFill>
                  <a:srgbClr val="0070C0"/>
                </a:solidFill>
                <a:latin typeface="宋体" panose="02010600030101010101" pitchFamily="2" charset="-122"/>
                <a:sym typeface="+mn-ea"/>
              </a:rPr>
              <a:t>的值</a:t>
            </a:r>
            <a:r>
              <a:rPr lang="en-US" altLang="zh-CN" sz="1600" dirty="0">
                <a:solidFill>
                  <a:srgbClr val="0070C0"/>
                </a:solidFill>
                <a:latin typeface="宋体" panose="02010600030101010101" pitchFamily="2" charset="-122"/>
                <a:sym typeface="+mn-ea"/>
              </a:rPr>
              <a:t>(true </a:t>
            </a:r>
            <a:r>
              <a:rPr lang="zh-CN" altLang="en-US" sz="1600" dirty="0">
                <a:solidFill>
                  <a:srgbClr val="0070C0"/>
                </a:solidFill>
                <a:latin typeface="宋体" panose="02010600030101010101" pitchFamily="2" charset="-122"/>
                <a:sym typeface="+mn-ea"/>
              </a:rPr>
              <a:t>或 </a:t>
            </a:r>
            <a:r>
              <a:rPr lang="en-US" altLang="zh-CN" sz="1600" dirty="0">
                <a:solidFill>
                  <a:srgbClr val="0070C0"/>
                </a:solidFill>
                <a:latin typeface="宋体" panose="02010600030101010101" pitchFamily="2" charset="-122"/>
                <a:sym typeface="+mn-ea"/>
              </a:rPr>
              <a:t>false )</a:t>
            </a:r>
            <a:r>
              <a:rPr lang="zh-CN" altLang="en-US" sz="1600" dirty="0">
                <a:solidFill>
                  <a:srgbClr val="0070C0"/>
                </a:solidFill>
                <a:latin typeface="宋体" panose="02010600030101010101" pitchFamily="2" charset="-122"/>
                <a:sym typeface="+mn-ea"/>
              </a:rPr>
              <a:t>来决定是否插入 </a:t>
            </a:r>
            <a:r>
              <a:rPr lang="en-US" altLang="zh-CN" sz="1600" dirty="0">
                <a:solidFill>
                  <a:srgbClr val="0070C0"/>
                </a:solidFill>
                <a:latin typeface="宋体" panose="02010600030101010101" pitchFamily="2" charset="-122"/>
                <a:sym typeface="+mn-ea"/>
              </a:rPr>
              <a:t>p </a:t>
            </a:r>
            <a:r>
              <a:rPr lang="zh-CN" altLang="en-US" sz="1600" dirty="0">
                <a:solidFill>
                  <a:srgbClr val="0070C0"/>
                </a:solidFill>
                <a:latin typeface="宋体" panose="02010600030101010101" pitchFamily="2" charset="-122"/>
                <a:sym typeface="+mn-ea"/>
              </a:rPr>
              <a:t>元素。</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&lt;p v-if="seen"&gt;</a:t>
            </a:r>
            <a:r>
              <a:rPr lang="zh-CN" altLang="en-US" sz="1600" dirty="0">
                <a:solidFill>
                  <a:srgbClr val="0070C0"/>
                </a:solidFill>
                <a:latin typeface="宋体" panose="02010600030101010101" pitchFamily="2" charset="-122"/>
                <a:sym typeface="+mn-ea"/>
              </a:rPr>
              <a:t>现在你看到我了</a:t>
            </a:r>
            <a:r>
              <a:rPr lang="en-US" altLang="zh-CN" sz="1600" dirty="0">
                <a:solidFill>
                  <a:srgbClr val="0070C0"/>
                </a:solidFill>
                <a:latin typeface="宋体" panose="02010600030101010101" pitchFamily="2" charset="-122"/>
                <a:sym typeface="+mn-ea"/>
              </a:rPr>
              <a:t>&lt;/p&gt;</a:t>
            </a:r>
          </a:p>
          <a:p>
            <a:pPr lvl="0">
              <a:lnSpc>
                <a:spcPct val="150000"/>
              </a:lnSpc>
            </a:pPr>
            <a:r>
              <a:rPr lang="en-US" altLang="zh-CN" sz="1600" dirty="0">
                <a:solidFill>
                  <a:srgbClr val="0070C0"/>
                </a:solidFill>
                <a:latin typeface="宋体" panose="02010600030101010101" pitchFamily="2" charset="-122"/>
                <a:sym typeface="+mn-ea"/>
              </a:rPr>
              <a:t>    &lt;template v-if="ok"&gt;</a:t>
            </a:r>
          </a:p>
          <a:p>
            <a:pPr lvl="0">
              <a:lnSpc>
                <a:spcPct val="150000"/>
              </a:lnSpc>
            </a:pPr>
            <a:r>
              <a:rPr lang="en-US" altLang="zh-CN" sz="1600" dirty="0">
                <a:solidFill>
                  <a:srgbClr val="0070C0"/>
                </a:solidFill>
                <a:latin typeface="宋体" panose="02010600030101010101" pitchFamily="2" charset="-122"/>
                <a:sym typeface="+mn-ea"/>
              </a:rPr>
              <a:t>      &lt;h1&gt;</a:t>
            </a:r>
            <a:r>
              <a:rPr lang="zh-CN" altLang="en-US" sz="1600" dirty="0">
                <a:solidFill>
                  <a:srgbClr val="0070C0"/>
                </a:solidFill>
                <a:latin typeface="宋体" panose="02010600030101010101" pitchFamily="2" charset="-122"/>
                <a:sym typeface="+mn-ea"/>
              </a:rPr>
              <a:t>积云教育</a:t>
            </a:r>
            <a:r>
              <a:rPr lang="en-US" altLang="zh-CN" sz="1600" dirty="0">
                <a:solidFill>
                  <a:srgbClr val="0070C0"/>
                </a:solidFill>
                <a:latin typeface="宋体" panose="02010600030101010101" pitchFamily="2" charset="-122"/>
                <a:sym typeface="+mn-ea"/>
              </a:rPr>
              <a:t>&lt;/h1&gt;</a:t>
            </a:r>
          </a:p>
          <a:p>
            <a:pPr lvl="0">
              <a:lnSpc>
                <a:spcPct val="150000"/>
              </a:lnSpc>
            </a:pPr>
            <a:r>
              <a:rPr lang="en-US" altLang="zh-CN" sz="1600" dirty="0">
                <a:solidFill>
                  <a:srgbClr val="0070C0"/>
                </a:solidFill>
                <a:latin typeface="宋体" panose="02010600030101010101" pitchFamily="2" charset="-122"/>
                <a:sym typeface="+mn-ea"/>
              </a:rPr>
              <a:t>    &lt;/template&gt;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  el: '#app',</a:t>
            </a:r>
          </a:p>
          <a:p>
            <a:pPr lvl="0">
              <a:lnSpc>
                <a:spcPct val="150000"/>
              </a:lnSpc>
            </a:pPr>
            <a:r>
              <a:rPr lang="en-US" altLang="zh-CN" sz="1600" dirty="0">
                <a:solidFill>
                  <a:srgbClr val="0070C0"/>
                </a:solidFill>
                <a:latin typeface="宋体" panose="02010600030101010101" pitchFamily="2" charset="-122"/>
                <a:sym typeface="+mn-ea"/>
              </a:rPr>
              <a:t>  data: {</a:t>
            </a:r>
          </a:p>
          <a:p>
            <a:pPr lvl="0">
              <a:lnSpc>
                <a:spcPct val="150000"/>
              </a:lnSpc>
            </a:pPr>
            <a:r>
              <a:rPr lang="en-US" altLang="zh-CN" sz="1600" dirty="0">
                <a:solidFill>
                  <a:srgbClr val="0070C0"/>
                </a:solidFill>
                <a:latin typeface="宋体" panose="02010600030101010101" pitchFamily="2" charset="-122"/>
                <a:sym typeface="+mn-ea"/>
              </a:rPr>
              <a:t>    seen: true,</a:t>
            </a:r>
          </a:p>
          <a:p>
            <a:pPr lvl="0">
              <a:lnSpc>
                <a:spcPct val="150000"/>
              </a:lnSpc>
            </a:pPr>
            <a:r>
              <a:rPr lang="en-US" altLang="zh-CN" sz="1600" dirty="0">
                <a:solidFill>
                  <a:srgbClr val="0070C0"/>
                </a:solidFill>
                <a:latin typeface="宋体" panose="02010600030101010101" pitchFamily="2" charset="-122"/>
                <a:sym typeface="+mn-ea"/>
              </a:rPr>
              <a:t>    ok: true</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p>
        </p:txBody>
      </p:sp>
    </p:spTree>
    <p:extLst>
      <p:ext uri="{BB962C8B-B14F-4D97-AF65-F5344CB8AC3E}">
        <p14:creationId xmlns:p14="http://schemas.microsoft.com/office/powerpoint/2010/main" val="377658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5805435"/>
          </a:xfrm>
          <a:prstGeom prst="rect">
            <a:avLst/>
          </a:prstGeom>
          <a:noFill/>
        </p:spPr>
        <p:txBody>
          <a:bodyPr wrap="square" rtlCol="0">
            <a:spAutoFit/>
          </a:bodyPr>
          <a:lstStyle/>
          <a:p>
            <a:pPr lvl="0">
              <a:lnSpc>
                <a:spcPct val="150000"/>
              </a:lnSpc>
            </a:pPr>
            <a:r>
              <a:rPr lang="en-US" altLang="zh-CN" sz="2100" b="1" dirty="0">
                <a:solidFill>
                  <a:srgbClr val="0070C0"/>
                </a:solidFill>
                <a:latin typeface="宋体" panose="02010600030101010101" pitchFamily="2" charset="-122"/>
                <a:sym typeface="+mn-ea"/>
              </a:rPr>
              <a:t>2.1 </a:t>
            </a:r>
            <a:r>
              <a:rPr lang="zh-CN" altLang="en-US" sz="2100" b="1" dirty="0">
                <a:solidFill>
                  <a:srgbClr val="0070C0"/>
                </a:solidFill>
                <a:latin typeface="宋体" panose="02010600030101010101" pitchFamily="2" charset="-122"/>
                <a:sym typeface="+mn-ea"/>
              </a:rPr>
              <a:t>模板语法 </a:t>
            </a:r>
            <a:endParaRPr lang="en-US" altLang="zh-CN" sz="2100" b="1" dirty="0">
              <a:solidFill>
                <a:srgbClr val="0070C0"/>
              </a:solidFill>
              <a:latin typeface="宋体" panose="02010600030101010101" pitchFamily="2" charset="-122"/>
              <a:sym typeface="+mn-ea"/>
            </a:endParaRPr>
          </a:p>
          <a:p>
            <a:pPr lvl="0">
              <a:lnSpc>
                <a:spcPct val="150000"/>
              </a:lnSpc>
            </a:pPr>
            <a:r>
              <a:rPr lang="en-US" altLang="zh-CN" sz="2100" b="1" dirty="0">
                <a:solidFill>
                  <a:srgbClr val="0070C0"/>
                </a:solidFill>
                <a:latin typeface="宋体" panose="02010600030101010101" pitchFamily="2" charset="-122"/>
                <a:sym typeface="+mn-ea"/>
              </a:rPr>
              <a:t>5.</a:t>
            </a:r>
            <a:r>
              <a:rPr lang="zh-CN" altLang="en-US" sz="2100" b="1" dirty="0">
                <a:solidFill>
                  <a:srgbClr val="0070C0"/>
                </a:solidFill>
                <a:latin typeface="宋体" panose="02010600030101010101" pitchFamily="2" charset="-122"/>
                <a:sym typeface="+mn-ea"/>
              </a:rPr>
              <a:t>参数 </a:t>
            </a:r>
            <a:r>
              <a:rPr lang="zh-CN" altLang="en-US" dirty="0">
                <a:solidFill>
                  <a:srgbClr val="FF0000"/>
                </a:solidFill>
                <a:latin typeface="宋体" panose="02010600030101010101" pitchFamily="2" charset="-122"/>
                <a:sym typeface="+mn-ea"/>
              </a:rPr>
              <a:t>参数在指令后以冒号指明。例如， </a:t>
            </a:r>
            <a:r>
              <a:rPr lang="en-US" altLang="zh-CN" dirty="0">
                <a:solidFill>
                  <a:srgbClr val="FF0000"/>
                </a:solidFill>
                <a:latin typeface="宋体" panose="02010600030101010101" pitchFamily="2" charset="-122"/>
                <a:sym typeface="+mn-ea"/>
              </a:rPr>
              <a:t>v-bind </a:t>
            </a:r>
            <a:r>
              <a:rPr lang="zh-CN" altLang="en-US" dirty="0">
                <a:solidFill>
                  <a:srgbClr val="FF0000"/>
                </a:solidFill>
                <a:latin typeface="宋体" panose="02010600030101010101" pitchFamily="2" charset="-122"/>
                <a:sym typeface="+mn-ea"/>
              </a:rPr>
              <a:t>指令被用来响应地更新 </a:t>
            </a:r>
            <a:r>
              <a:rPr lang="en-US" altLang="zh-CN" dirty="0">
                <a:solidFill>
                  <a:srgbClr val="FF0000"/>
                </a:solidFill>
                <a:latin typeface="宋体" panose="02010600030101010101" pitchFamily="2" charset="-122"/>
                <a:sym typeface="+mn-ea"/>
              </a:rPr>
              <a:t>HTML </a:t>
            </a:r>
            <a:r>
              <a:rPr lang="zh-CN" altLang="en-US" dirty="0">
                <a:solidFill>
                  <a:srgbClr val="FF0000"/>
                </a:solidFill>
                <a:latin typeface="宋体" panose="02010600030101010101" pitchFamily="2" charset="-122"/>
                <a:sym typeface="+mn-ea"/>
              </a:rPr>
              <a:t>属性</a:t>
            </a:r>
            <a:endParaRPr lang="en-US" altLang="zh-CN" dirty="0">
              <a:solidFill>
                <a:srgbClr val="FF0000"/>
              </a:solidFill>
              <a:latin typeface="宋体" panose="02010600030101010101" pitchFamily="2" charset="-122"/>
              <a:sym typeface="+mn-ea"/>
            </a:endParaRPr>
          </a:p>
          <a:p>
            <a:pPr lvl="0">
              <a:lnSpc>
                <a:spcPct val="150000"/>
              </a:lnSpc>
            </a:pPr>
            <a:r>
              <a:rPr lang="zh-CN" altLang="en-US" sz="1600" dirty="0">
                <a:solidFill>
                  <a:srgbClr val="0070C0"/>
                </a:solidFill>
                <a:latin typeface="宋体" panose="02010600030101010101" pitchFamily="2" charset="-122"/>
                <a:sym typeface="+mn-ea"/>
              </a:rPr>
              <a:t>在这里 </a:t>
            </a:r>
            <a:r>
              <a:rPr lang="en-US" altLang="zh-CN" sz="1600" dirty="0" err="1">
                <a:solidFill>
                  <a:srgbClr val="0070C0"/>
                </a:solidFill>
                <a:latin typeface="宋体" panose="02010600030101010101" pitchFamily="2" charset="-122"/>
                <a:sym typeface="+mn-ea"/>
              </a:rPr>
              <a:t>href</a:t>
            </a: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是参数，告知 </a:t>
            </a:r>
            <a:r>
              <a:rPr lang="en-US" altLang="zh-CN" sz="1600" dirty="0">
                <a:solidFill>
                  <a:srgbClr val="0070C0"/>
                </a:solidFill>
                <a:latin typeface="宋体" panose="02010600030101010101" pitchFamily="2" charset="-122"/>
                <a:sym typeface="+mn-ea"/>
              </a:rPr>
              <a:t>v-bind </a:t>
            </a:r>
            <a:r>
              <a:rPr lang="zh-CN" altLang="en-US" sz="1600" dirty="0">
                <a:solidFill>
                  <a:srgbClr val="0070C0"/>
                </a:solidFill>
                <a:latin typeface="宋体" panose="02010600030101010101" pitchFamily="2" charset="-122"/>
                <a:sym typeface="+mn-ea"/>
              </a:rPr>
              <a:t>指令将该元素的 </a:t>
            </a:r>
            <a:r>
              <a:rPr lang="en-US" altLang="zh-CN" sz="1600" dirty="0" err="1">
                <a:solidFill>
                  <a:srgbClr val="0070C0"/>
                </a:solidFill>
                <a:latin typeface="宋体" panose="02010600030101010101" pitchFamily="2" charset="-122"/>
                <a:sym typeface="+mn-ea"/>
              </a:rPr>
              <a:t>href</a:t>
            </a: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属性与表达式 </a:t>
            </a:r>
            <a:r>
              <a:rPr lang="en-US" altLang="zh-CN" sz="1600" dirty="0" err="1">
                <a:solidFill>
                  <a:srgbClr val="0070C0"/>
                </a:solidFill>
                <a:latin typeface="宋体" panose="02010600030101010101" pitchFamily="2" charset="-122"/>
                <a:sym typeface="+mn-ea"/>
              </a:rPr>
              <a:t>url</a:t>
            </a: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的值绑定。</a:t>
            </a:r>
          </a:p>
          <a:p>
            <a:pPr lvl="0">
              <a:lnSpc>
                <a:spcPct val="150000"/>
              </a:lnSpc>
            </a:pPr>
            <a:r>
              <a:rPr lang="zh-CN" altLang="en-US" sz="1600" dirty="0">
                <a:solidFill>
                  <a:srgbClr val="0070C0"/>
                </a:solidFill>
                <a:latin typeface="宋体" panose="02010600030101010101" pitchFamily="2" charset="-122"/>
                <a:sym typeface="+mn-ea"/>
              </a:rPr>
              <a:t>另一个例子是 </a:t>
            </a:r>
            <a:r>
              <a:rPr lang="en-US" altLang="zh-CN" sz="1600" dirty="0">
                <a:solidFill>
                  <a:srgbClr val="0070C0"/>
                </a:solidFill>
                <a:latin typeface="宋体" panose="02010600030101010101" pitchFamily="2" charset="-122"/>
                <a:sym typeface="+mn-ea"/>
              </a:rPr>
              <a:t>v-on </a:t>
            </a:r>
            <a:r>
              <a:rPr lang="zh-CN" altLang="en-US" sz="1600" dirty="0">
                <a:solidFill>
                  <a:srgbClr val="0070C0"/>
                </a:solidFill>
                <a:latin typeface="宋体" panose="02010600030101010101" pitchFamily="2" charset="-122"/>
                <a:sym typeface="+mn-ea"/>
              </a:rPr>
              <a:t>指令，它用于监听 </a:t>
            </a:r>
            <a:r>
              <a:rPr lang="en-US" altLang="zh-CN" sz="1600" dirty="0">
                <a:solidFill>
                  <a:srgbClr val="0070C0"/>
                </a:solidFill>
                <a:latin typeface="宋体" panose="02010600030101010101" pitchFamily="2" charset="-122"/>
                <a:sym typeface="+mn-ea"/>
              </a:rPr>
              <a:t>DOM </a:t>
            </a:r>
            <a:r>
              <a:rPr lang="zh-CN" altLang="en-US" sz="1600" dirty="0">
                <a:solidFill>
                  <a:srgbClr val="0070C0"/>
                </a:solidFill>
                <a:latin typeface="宋体" panose="02010600030101010101" pitchFamily="2" charset="-122"/>
                <a:sym typeface="+mn-ea"/>
              </a:rPr>
              <a:t>事件：</a:t>
            </a:r>
            <a:r>
              <a:rPr lang="en-US" altLang="zh-CN" sz="1600" dirty="0">
                <a:solidFill>
                  <a:srgbClr val="0070C0"/>
                </a:solidFill>
                <a:latin typeface="宋体" panose="02010600030101010101" pitchFamily="2" charset="-122"/>
                <a:sym typeface="+mn-ea"/>
              </a:rPr>
              <a:t>&lt;a </a:t>
            </a:r>
            <a:r>
              <a:rPr lang="en-US" altLang="zh-CN" sz="1600" dirty="0" err="1">
                <a:solidFill>
                  <a:srgbClr val="0070C0"/>
                </a:solidFill>
                <a:latin typeface="宋体" panose="02010600030101010101" pitchFamily="2" charset="-122"/>
                <a:sym typeface="+mn-ea"/>
              </a:rPr>
              <a:t>v-on:click</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doSomething</a:t>
            </a:r>
            <a:r>
              <a:rPr lang="en-US" altLang="zh-CN" sz="1600" dirty="0">
                <a:solidFill>
                  <a:srgbClr val="0070C0"/>
                </a:solidFill>
                <a:latin typeface="宋体" panose="02010600030101010101" pitchFamily="2" charset="-122"/>
                <a:sym typeface="+mn-ea"/>
              </a:rPr>
              <a:t>"&gt;</a:t>
            </a:r>
            <a:r>
              <a:rPr lang="zh-CN" altLang="en-US" sz="1600" dirty="0">
                <a:solidFill>
                  <a:srgbClr val="0070C0"/>
                </a:solidFill>
                <a:latin typeface="宋体" panose="02010600030101010101" pitchFamily="2" charset="-122"/>
                <a:sym typeface="+mn-ea"/>
              </a:rPr>
              <a:t>在这里参数是监听的事件名。</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&lt;a </a:t>
            </a:r>
            <a:r>
              <a:rPr lang="en-US" altLang="zh-CN" sz="1600" dirty="0" err="1">
                <a:solidFill>
                  <a:srgbClr val="0070C0"/>
                </a:solidFill>
                <a:latin typeface="宋体" panose="02010600030101010101" pitchFamily="2" charset="-122"/>
                <a:sym typeface="+mn-ea"/>
              </a:rPr>
              <a:t>v-bind:href</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url</a:t>
            </a:r>
            <a:r>
              <a:rPr lang="en-US" altLang="zh-CN" sz="1600" dirty="0">
                <a:solidFill>
                  <a:srgbClr val="0070C0"/>
                </a:solidFill>
                <a:latin typeface="宋体" panose="02010600030101010101" pitchFamily="2" charset="-122"/>
                <a:sym typeface="+mn-ea"/>
              </a:rPr>
              <a:t>”&gt;</a:t>
            </a:r>
            <a:r>
              <a:rPr lang="zh-CN" altLang="en-US" sz="1600" dirty="0">
                <a:solidFill>
                  <a:srgbClr val="0070C0"/>
                </a:solidFill>
                <a:latin typeface="宋体" panose="02010600030101010101" pitchFamily="2" charset="-122"/>
                <a:sym typeface="+mn-ea"/>
              </a:rPr>
              <a:t>百度</a:t>
            </a:r>
            <a:r>
              <a:rPr lang="en-US" altLang="zh-CN" sz="1600" dirty="0">
                <a:solidFill>
                  <a:srgbClr val="0070C0"/>
                </a:solidFill>
                <a:latin typeface="宋体" panose="02010600030101010101" pitchFamily="2" charset="-122"/>
                <a:sym typeface="+mn-ea"/>
              </a:rPr>
              <a:t>&lt;/a&gt;</a:t>
            </a:r>
          </a:p>
          <a:p>
            <a:pPr lvl="0">
              <a:lnSpc>
                <a:spcPct val="150000"/>
              </a:lnSpc>
            </a:pPr>
            <a:r>
              <a:rPr lang="en-US" altLang="zh-CN" sz="1600" dirty="0">
                <a:solidFill>
                  <a:srgbClr val="0070C0"/>
                </a:solidFill>
                <a:latin typeface="宋体" panose="02010600030101010101" pitchFamily="2" charset="-122"/>
                <a:sym typeface="+mn-ea"/>
              </a:rPr>
              <a:t>    &lt;button type="button" </a:t>
            </a:r>
            <a:r>
              <a:rPr lang="en-US" altLang="zh-CN" sz="1600" dirty="0" err="1">
                <a:solidFill>
                  <a:srgbClr val="0070C0"/>
                </a:solidFill>
                <a:latin typeface="宋体" panose="02010600030101010101" pitchFamily="2" charset="-122"/>
                <a:sym typeface="+mn-ea"/>
              </a:rPr>
              <a:t>v-on:click</a:t>
            </a:r>
            <a:r>
              <a:rPr lang="en-US" altLang="zh-CN" sz="1600" dirty="0">
                <a:solidFill>
                  <a:srgbClr val="0070C0"/>
                </a:solidFill>
                <a:latin typeface="宋体" panose="02010600030101010101" pitchFamily="2" charset="-122"/>
                <a:sym typeface="+mn-ea"/>
              </a:rPr>
              <a:t>="fun"&gt;v-on</a:t>
            </a:r>
            <a:r>
              <a:rPr lang="zh-CN" altLang="en-US" sz="1600" dirty="0">
                <a:solidFill>
                  <a:srgbClr val="0070C0"/>
                </a:solidFill>
                <a:latin typeface="宋体" panose="02010600030101010101" pitchFamily="2" charset="-122"/>
                <a:sym typeface="+mn-ea"/>
              </a:rPr>
              <a:t>监听</a:t>
            </a:r>
            <a:r>
              <a:rPr lang="en-US" altLang="zh-CN" sz="1600" dirty="0">
                <a:solidFill>
                  <a:srgbClr val="0070C0"/>
                </a:solidFill>
                <a:latin typeface="宋体" panose="02010600030101010101" pitchFamily="2" charset="-122"/>
                <a:sym typeface="+mn-ea"/>
              </a:rPr>
              <a:t>&lt;/button&gt;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  el: '#app',</a:t>
            </a:r>
          </a:p>
          <a:p>
            <a:pPr lvl="0">
              <a:lnSpc>
                <a:spcPct val="150000"/>
              </a:lnSpc>
            </a:pPr>
            <a:r>
              <a:rPr lang="en-US" altLang="zh-CN" sz="1600" dirty="0">
                <a:solidFill>
                  <a:srgbClr val="0070C0"/>
                </a:solidFill>
                <a:latin typeface="宋体" panose="02010600030101010101" pitchFamily="2" charset="-122"/>
                <a:sym typeface="+mn-ea"/>
              </a:rPr>
              <a:t>  data: {</a:t>
            </a:r>
          </a:p>
          <a:p>
            <a:pPr lvl="0">
              <a:lnSpc>
                <a:spcPct val="150000"/>
              </a:lnSpc>
            </a:pPr>
            <a:r>
              <a:rPr lang="en-US" altLang="zh-CN" sz="1600" dirty="0">
                <a:solidFill>
                  <a:srgbClr val="0070C0"/>
                </a:solidFill>
                <a:latin typeface="宋体" panose="02010600030101010101" pitchFamily="2" charset="-122"/>
                <a:sym typeface="+mn-ea"/>
              </a:rPr>
              <a:t>    url: 'http://www.baidu.com’,</a:t>
            </a:r>
          </a:p>
          <a:p>
            <a:pPr lvl="0">
              <a:lnSpc>
                <a:spcPct val="150000"/>
              </a:lnSpc>
            </a:pPr>
            <a:r>
              <a:rPr lang="en-US" altLang="zh-CN" sz="1600" dirty="0">
                <a:solidFill>
                  <a:srgbClr val="0070C0"/>
                </a:solidFill>
                <a:latin typeface="宋体" panose="02010600030101010101" pitchFamily="2" charset="-122"/>
                <a:sym typeface="+mn-ea"/>
              </a:rPr>
              <a:t>    </a:t>
            </a:r>
            <a:r>
              <a:rPr lang="nb-NO" altLang="zh-CN" sz="1600" dirty="0">
                <a:solidFill>
                  <a:srgbClr val="0070C0"/>
                </a:solidFill>
                <a:latin typeface="宋体" panose="02010600030101010101" pitchFamily="2" charset="-122"/>
                <a:sym typeface="+mn-ea"/>
              </a:rPr>
              <a:t>fun:function(){ alert("Hello Vue!");}</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p>
        </p:txBody>
      </p:sp>
    </p:spTree>
    <p:extLst>
      <p:ext uri="{BB962C8B-B14F-4D97-AF65-F5344CB8AC3E}">
        <p14:creationId xmlns:p14="http://schemas.microsoft.com/office/powerpoint/2010/main" val="790287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6647974"/>
          </a:xfrm>
          <a:prstGeom prst="rect">
            <a:avLst/>
          </a:prstGeom>
          <a:noFill/>
        </p:spPr>
        <p:txBody>
          <a:bodyPr wrap="square" rtlCol="0">
            <a:spAutoFit/>
          </a:bodyPr>
          <a:lstStyle/>
          <a:p>
            <a:pPr lvl="0">
              <a:lnSpc>
                <a:spcPct val="150000"/>
              </a:lnSpc>
            </a:pPr>
            <a:r>
              <a:rPr lang="en-US" altLang="zh-CN" sz="2100" b="1" dirty="0">
                <a:solidFill>
                  <a:srgbClr val="0070C0"/>
                </a:solidFill>
                <a:latin typeface="宋体" panose="02010600030101010101" pitchFamily="2" charset="-122"/>
                <a:sym typeface="+mn-ea"/>
              </a:rPr>
              <a:t>2.1 </a:t>
            </a:r>
            <a:r>
              <a:rPr lang="zh-CN" altLang="en-US" sz="2100" b="1" dirty="0">
                <a:solidFill>
                  <a:srgbClr val="0070C0"/>
                </a:solidFill>
                <a:latin typeface="宋体" panose="02010600030101010101" pitchFamily="2" charset="-122"/>
                <a:sym typeface="+mn-ea"/>
              </a:rPr>
              <a:t>模板语法 </a:t>
            </a:r>
            <a:endParaRPr lang="en-US" altLang="zh-CN" sz="2100" b="1" dirty="0">
              <a:solidFill>
                <a:srgbClr val="0070C0"/>
              </a:solidFill>
              <a:latin typeface="宋体" panose="02010600030101010101" pitchFamily="2" charset="-122"/>
              <a:sym typeface="+mn-ea"/>
            </a:endParaRPr>
          </a:p>
          <a:p>
            <a:pPr lvl="0">
              <a:lnSpc>
                <a:spcPct val="150000"/>
              </a:lnSpc>
            </a:pPr>
            <a:r>
              <a:rPr lang="en-US" altLang="zh-CN" sz="2100" b="1" dirty="0">
                <a:solidFill>
                  <a:srgbClr val="0070C0"/>
                </a:solidFill>
                <a:latin typeface="宋体" panose="02010600030101010101" pitchFamily="2" charset="-122"/>
                <a:sym typeface="+mn-ea"/>
              </a:rPr>
              <a:t>6.</a:t>
            </a:r>
            <a:r>
              <a:rPr lang="zh-CN" altLang="en-US" sz="2100" b="1" dirty="0">
                <a:solidFill>
                  <a:srgbClr val="0070C0"/>
                </a:solidFill>
                <a:latin typeface="宋体" panose="02010600030101010101" pitchFamily="2" charset="-122"/>
                <a:sym typeface="+mn-ea"/>
              </a:rPr>
              <a:t>修饰符</a:t>
            </a:r>
            <a:r>
              <a:rPr lang="zh-CN" altLang="en-US" dirty="0">
                <a:solidFill>
                  <a:srgbClr val="FF0000"/>
                </a:solidFill>
                <a:latin typeface="宋体" panose="02010600030101010101" pitchFamily="2" charset="-122"/>
                <a:sym typeface="+mn-ea"/>
              </a:rPr>
              <a:t>修饰符是以半角句号 </a:t>
            </a:r>
            <a:r>
              <a:rPr lang="en-US" altLang="zh-CN" dirty="0">
                <a:solidFill>
                  <a:srgbClr val="FF0000"/>
                </a:solidFill>
                <a:latin typeface="宋体" panose="02010600030101010101" pitchFamily="2" charset="-122"/>
                <a:sym typeface="+mn-ea"/>
              </a:rPr>
              <a:t>. </a:t>
            </a:r>
            <a:r>
              <a:rPr lang="zh-CN" altLang="en-US" dirty="0">
                <a:solidFill>
                  <a:srgbClr val="FF0000"/>
                </a:solidFill>
                <a:latin typeface="宋体" panose="02010600030101010101" pitchFamily="2" charset="-122"/>
                <a:sym typeface="+mn-ea"/>
              </a:rPr>
              <a:t>指明的特殊后缀，用于指出一个指定应该以特殊方式绑定。例如，</a:t>
            </a:r>
            <a:r>
              <a:rPr lang="en-US" altLang="zh-CN" dirty="0">
                <a:solidFill>
                  <a:srgbClr val="FF0000"/>
                </a:solidFill>
                <a:latin typeface="宋体" panose="02010600030101010101" pitchFamily="2" charset="-122"/>
                <a:sym typeface="+mn-ea"/>
              </a:rPr>
              <a:t>.prevent </a:t>
            </a:r>
            <a:r>
              <a:rPr lang="zh-CN" altLang="en-US" dirty="0">
                <a:solidFill>
                  <a:srgbClr val="FF0000"/>
                </a:solidFill>
                <a:latin typeface="宋体" panose="02010600030101010101" pitchFamily="2" charset="-122"/>
                <a:sym typeface="+mn-ea"/>
              </a:rPr>
              <a:t>修饰符告诉 </a:t>
            </a:r>
            <a:r>
              <a:rPr lang="en-US" altLang="zh-CN" dirty="0">
                <a:solidFill>
                  <a:srgbClr val="FF0000"/>
                </a:solidFill>
                <a:latin typeface="宋体" panose="02010600030101010101" pitchFamily="2" charset="-122"/>
                <a:sym typeface="+mn-ea"/>
              </a:rPr>
              <a:t>v-on </a:t>
            </a:r>
            <a:r>
              <a:rPr lang="zh-CN" altLang="en-US" dirty="0">
                <a:solidFill>
                  <a:srgbClr val="FF0000"/>
                </a:solidFill>
                <a:latin typeface="宋体" panose="02010600030101010101" pitchFamily="2" charset="-122"/>
                <a:sym typeface="+mn-ea"/>
              </a:rPr>
              <a:t>指令对于触发的事件调用 </a:t>
            </a:r>
            <a:r>
              <a:rPr lang="en-US" altLang="zh-CN" dirty="0" err="1">
                <a:solidFill>
                  <a:srgbClr val="FF0000"/>
                </a:solidFill>
                <a:latin typeface="宋体" panose="02010600030101010101" pitchFamily="2" charset="-122"/>
                <a:sym typeface="+mn-ea"/>
              </a:rPr>
              <a:t>event.preventDefault</a:t>
            </a:r>
            <a:r>
              <a:rPr lang="en-US" altLang="zh-CN" dirty="0">
                <a:solidFill>
                  <a:srgbClr val="FF0000"/>
                </a:solidFill>
                <a:latin typeface="宋体" panose="02010600030101010101" pitchFamily="2" charset="-122"/>
                <a:sym typeface="+mn-ea"/>
              </a:rPr>
              <a:t>()</a:t>
            </a:r>
            <a:r>
              <a:rPr lang="zh-CN" altLang="en-US" dirty="0">
                <a:solidFill>
                  <a:srgbClr val="FF0000"/>
                </a:solidFill>
                <a:latin typeface="宋体" panose="02010600030101010101" pitchFamily="2" charset="-122"/>
                <a:sym typeface="+mn-ea"/>
              </a:rPr>
              <a:t>：</a:t>
            </a:r>
            <a:endParaRPr lang="en-US" altLang="zh-CN" dirty="0">
              <a:solidFill>
                <a:srgbClr val="FF000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&lt;form </a:t>
            </a:r>
            <a:r>
              <a:rPr lang="en-US" altLang="zh-CN" sz="1600" dirty="0" err="1">
                <a:solidFill>
                  <a:srgbClr val="0070C0"/>
                </a:solidFill>
                <a:latin typeface="宋体" panose="02010600030101010101" pitchFamily="2" charset="-122"/>
                <a:sym typeface="+mn-ea"/>
              </a:rPr>
              <a:t>v-bind:action</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url</a:t>
            </a: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onsubmit</a:t>
            </a:r>
            <a:r>
              <a:rPr lang="en-US" altLang="zh-CN" sz="1600" dirty="0">
                <a:solidFill>
                  <a:srgbClr val="0070C0"/>
                </a:solidFill>
                <a:latin typeface="宋体" panose="02010600030101010101" pitchFamily="2" charset="-122"/>
                <a:sym typeface="+mn-ea"/>
              </a:rPr>
              <a:t>=“fun()”&gt;</a:t>
            </a:r>
          </a:p>
          <a:p>
            <a:pPr lvl="0">
              <a:lnSpc>
                <a:spcPct val="150000"/>
              </a:lnSpc>
            </a:pPr>
            <a:r>
              <a:rPr lang="en-US" altLang="zh-CN" sz="1600" dirty="0">
                <a:solidFill>
                  <a:srgbClr val="0070C0"/>
                </a:solidFill>
                <a:latin typeface="宋体" panose="02010600030101010101" pitchFamily="2" charset="-122"/>
                <a:sym typeface="+mn-ea"/>
              </a:rPr>
              <a:t>	&lt;button type="submit"&gt;</a:t>
            </a:r>
            <a:r>
              <a:rPr lang="zh-CN" altLang="en-US" sz="1600" dirty="0">
                <a:solidFill>
                  <a:srgbClr val="0070C0"/>
                </a:solidFill>
                <a:latin typeface="宋体" panose="02010600030101010101" pitchFamily="2" charset="-122"/>
                <a:sym typeface="+mn-ea"/>
              </a:rPr>
              <a:t>没有阻止的提交</a:t>
            </a:r>
            <a:r>
              <a:rPr lang="en-US" altLang="zh-CN" sz="1600" dirty="0">
                <a:solidFill>
                  <a:srgbClr val="0070C0"/>
                </a:solidFill>
                <a:latin typeface="宋体" panose="02010600030101010101" pitchFamily="2" charset="-122"/>
                <a:sym typeface="+mn-ea"/>
              </a:rPr>
              <a:t>&lt;/button&gt;</a:t>
            </a:r>
          </a:p>
          <a:p>
            <a:pPr lvl="0">
              <a:lnSpc>
                <a:spcPct val="150000"/>
              </a:lnSpc>
            </a:pPr>
            <a:r>
              <a:rPr lang="en-US" altLang="zh-CN" sz="1600" dirty="0">
                <a:solidFill>
                  <a:srgbClr val="0070C0"/>
                </a:solidFill>
                <a:latin typeface="宋体" panose="02010600030101010101" pitchFamily="2" charset="-122"/>
                <a:sym typeface="+mn-ea"/>
              </a:rPr>
              <a:t>    &lt;/form&gt;</a:t>
            </a:r>
          </a:p>
          <a:p>
            <a:pPr lvl="0">
              <a:lnSpc>
                <a:spcPct val="150000"/>
              </a:lnSpc>
            </a:pPr>
            <a:r>
              <a:rPr lang="en-US" altLang="zh-CN" sz="1600" dirty="0">
                <a:solidFill>
                  <a:srgbClr val="0070C0"/>
                </a:solidFill>
                <a:latin typeface="宋体" panose="02010600030101010101" pitchFamily="2" charset="-122"/>
                <a:sym typeface="+mn-ea"/>
              </a:rPr>
              <a:t>    &lt;form </a:t>
            </a:r>
            <a:r>
              <a:rPr lang="en-US" altLang="zh-CN" sz="1600" dirty="0" err="1">
                <a:solidFill>
                  <a:srgbClr val="0070C0"/>
                </a:solidFill>
                <a:latin typeface="宋体" panose="02010600030101010101" pitchFamily="2" charset="-122"/>
                <a:sym typeface="+mn-ea"/>
              </a:rPr>
              <a:t>v-on:submit.prevent</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onSubmit</a:t>
            </a: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v-bind:action</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url</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0070C0"/>
                </a:solidFill>
                <a:latin typeface="宋体" panose="02010600030101010101" pitchFamily="2" charset="-122"/>
                <a:sym typeface="+mn-ea"/>
              </a:rPr>
              <a:t>	&lt;button type="submit"&gt;</a:t>
            </a:r>
            <a:r>
              <a:rPr lang="zh-CN" altLang="en-US" sz="1600" dirty="0">
                <a:solidFill>
                  <a:srgbClr val="0070C0"/>
                </a:solidFill>
                <a:latin typeface="宋体" panose="02010600030101010101" pitchFamily="2" charset="-122"/>
                <a:sym typeface="+mn-ea"/>
              </a:rPr>
              <a:t>有阻止的提交</a:t>
            </a:r>
            <a:r>
              <a:rPr lang="en-US" altLang="zh-CN" sz="1600" dirty="0">
                <a:solidFill>
                  <a:srgbClr val="0070C0"/>
                </a:solidFill>
                <a:latin typeface="宋体" panose="02010600030101010101" pitchFamily="2" charset="-122"/>
                <a:sym typeface="+mn-ea"/>
              </a:rPr>
              <a:t>&lt;/button&gt;</a:t>
            </a:r>
          </a:p>
          <a:p>
            <a:pPr lvl="0">
              <a:lnSpc>
                <a:spcPct val="150000"/>
              </a:lnSpc>
            </a:pPr>
            <a:r>
              <a:rPr lang="en-US" altLang="zh-CN" sz="1600" dirty="0">
                <a:solidFill>
                  <a:srgbClr val="0070C0"/>
                </a:solidFill>
                <a:latin typeface="宋体" panose="02010600030101010101" pitchFamily="2" charset="-122"/>
                <a:sym typeface="+mn-ea"/>
              </a:rPr>
              <a:t>    &lt;/form&gt;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  el: '#app',</a:t>
            </a:r>
          </a:p>
          <a:p>
            <a:pPr lvl="0">
              <a:lnSpc>
                <a:spcPct val="150000"/>
              </a:lnSpc>
            </a:pPr>
            <a:r>
              <a:rPr lang="en-US" altLang="zh-CN" sz="1600" dirty="0">
                <a:solidFill>
                  <a:srgbClr val="0070C0"/>
                </a:solidFill>
                <a:latin typeface="宋体" panose="02010600030101010101" pitchFamily="2" charset="-122"/>
                <a:sym typeface="+mn-ea"/>
              </a:rPr>
              <a:t>  data: {</a:t>
            </a:r>
          </a:p>
          <a:p>
            <a:pPr lvl="0">
              <a:lnSpc>
                <a:spcPct val="150000"/>
              </a:lnSpc>
            </a:pPr>
            <a:r>
              <a:rPr lang="en-US" altLang="zh-CN" sz="1600" dirty="0">
                <a:solidFill>
                  <a:srgbClr val="0070C0"/>
                </a:solidFill>
                <a:latin typeface="宋体" panose="02010600030101010101" pitchFamily="2" charset="-122"/>
                <a:sym typeface="+mn-ea"/>
              </a:rPr>
              <a:t>    url: 'http://www.baidu.com'</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p>
        </p:txBody>
      </p:sp>
      <p:sp>
        <p:nvSpPr>
          <p:cNvPr id="4" name="矩形 3">
            <a:extLst>
              <a:ext uri="{FF2B5EF4-FFF2-40B4-BE49-F238E27FC236}">
                <a16:creationId xmlns:a16="http://schemas.microsoft.com/office/drawing/2014/main" id="{1371BFC8-2DF4-4D95-840D-75F52BDD9173}"/>
              </a:ext>
            </a:extLst>
          </p:cNvPr>
          <p:cNvSpPr/>
          <p:nvPr/>
        </p:nvSpPr>
        <p:spPr>
          <a:xfrm>
            <a:off x="7514907" y="1896685"/>
            <a:ext cx="3716338" cy="1200329"/>
          </a:xfrm>
          <a:prstGeom prst="rect">
            <a:avLst/>
          </a:prstGeom>
        </p:spPr>
        <p:txBody>
          <a:bodyPr wrap="square">
            <a:spAutoFit/>
          </a:bodyPr>
          <a:lstStyle/>
          <a:p>
            <a:r>
              <a:rPr lang="en-US" altLang="zh-CN" dirty="0" err="1">
                <a:solidFill>
                  <a:schemeClr val="accent1"/>
                </a:solidFill>
              </a:rPr>
              <a:t>onsubmit</a:t>
            </a:r>
            <a:r>
              <a:rPr lang="en-US" altLang="zh-CN" dirty="0">
                <a:solidFill>
                  <a:schemeClr val="accent1"/>
                </a:solidFill>
              </a:rPr>
              <a:t> </a:t>
            </a:r>
            <a:r>
              <a:rPr lang="zh-CN" altLang="en-US" dirty="0">
                <a:solidFill>
                  <a:schemeClr val="accent1"/>
                </a:solidFill>
              </a:rPr>
              <a:t>事件在表单提交时触发。</a:t>
            </a:r>
            <a:endParaRPr lang="en-US" altLang="zh-CN" dirty="0">
              <a:solidFill>
                <a:schemeClr val="accent1"/>
              </a:solidFill>
            </a:endParaRPr>
          </a:p>
          <a:p>
            <a:r>
              <a:rPr lang="en-US" altLang="zh-CN" dirty="0">
                <a:solidFill>
                  <a:schemeClr val="accent1"/>
                </a:solidFill>
              </a:rPr>
              <a:t>function fun() {</a:t>
            </a:r>
          </a:p>
          <a:p>
            <a:r>
              <a:rPr lang="en-US" altLang="zh-CN" dirty="0">
                <a:solidFill>
                  <a:schemeClr val="accent1"/>
                </a:solidFill>
              </a:rPr>
              <a:t>	alert("</a:t>
            </a:r>
            <a:r>
              <a:rPr lang="zh-CN" altLang="en-US" dirty="0">
                <a:solidFill>
                  <a:schemeClr val="accent1"/>
                </a:solidFill>
              </a:rPr>
              <a:t>表单已提交</a:t>
            </a:r>
            <a:r>
              <a:rPr lang="en-US" altLang="zh-CN" dirty="0">
                <a:solidFill>
                  <a:schemeClr val="accent1"/>
                </a:solidFill>
              </a:rPr>
              <a:t>");</a:t>
            </a:r>
          </a:p>
          <a:p>
            <a:r>
              <a:rPr lang="en-US" altLang="zh-CN" dirty="0">
                <a:solidFill>
                  <a:schemeClr val="accent1"/>
                </a:solidFill>
              </a:rPr>
              <a:t>}</a:t>
            </a:r>
            <a:endParaRPr lang="zh-CN" altLang="en-US" dirty="0">
              <a:solidFill>
                <a:schemeClr val="accent1"/>
              </a:solidFill>
            </a:endParaRPr>
          </a:p>
        </p:txBody>
      </p:sp>
    </p:spTree>
    <p:extLst>
      <p:ext uri="{BB962C8B-B14F-4D97-AF65-F5344CB8AC3E}">
        <p14:creationId xmlns:p14="http://schemas.microsoft.com/office/powerpoint/2010/main" val="1951377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993322" y="800967"/>
            <a:ext cx="10314305" cy="5482270"/>
          </a:xfrm>
          <a:prstGeom prst="rect">
            <a:avLst/>
          </a:prstGeom>
          <a:noFill/>
        </p:spPr>
        <p:txBody>
          <a:bodyPr wrap="square" rtlCol="0">
            <a:spAutoFit/>
          </a:bodyPr>
          <a:lstStyle/>
          <a:p>
            <a:pPr lvl="0">
              <a:lnSpc>
                <a:spcPct val="150000"/>
              </a:lnSpc>
            </a:pPr>
            <a:r>
              <a:rPr lang="en-US" altLang="zh-CN" sz="2100" b="1" dirty="0">
                <a:solidFill>
                  <a:srgbClr val="0070C0"/>
                </a:solidFill>
                <a:latin typeface="宋体" panose="02010600030101010101" pitchFamily="2" charset="-122"/>
                <a:sym typeface="+mn-ea"/>
              </a:rPr>
              <a:t>2.1 </a:t>
            </a:r>
            <a:r>
              <a:rPr lang="zh-CN" altLang="en-US" sz="2100" b="1" dirty="0">
                <a:solidFill>
                  <a:srgbClr val="0070C0"/>
                </a:solidFill>
                <a:latin typeface="宋体" panose="02010600030101010101" pitchFamily="2" charset="-122"/>
                <a:sym typeface="+mn-ea"/>
              </a:rPr>
              <a:t>模板语法 </a:t>
            </a:r>
            <a:endParaRPr lang="en-US" altLang="zh-CN" sz="2100" b="1" dirty="0">
              <a:solidFill>
                <a:srgbClr val="0070C0"/>
              </a:solidFill>
              <a:latin typeface="宋体" panose="02010600030101010101" pitchFamily="2" charset="-122"/>
              <a:sym typeface="+mn-ea"/>
            </a:endParaRPr>
          </a:p>
          <a:p>
            <a:pPr lvl="0">
              <a:lnSpc>
                <a:spcPct val="150000"/>
              </a:lnSpc>
            </a:pPr>
            <a:r>
              <a:rPr lang="en-US" altLang="zh-CN" sz="2100" b="1" dirty="0">
                <a:solidFill>
                  <a:srgbClr val="0070C0"/>
                </a:solidFill>
                <a:latin typeface="宋体" panose="02010600030101010101" pitchFamily="2" charset="-122"/>
                <a:sym typeface="+mn-ea"/>
              </a:rPr>
              <a:t>7.v-model</a:t>
            </a:r>
            <a:r>
              <a:rPr lang="zh-CN" altLang="en-US" sz="2100" b="1" dirty="0">
                <a:solidFill>
                  <a:srgbClr val="0070C0"/>
                </a:solidFill>
                <a:latin typeface="宋体" panose="02010600030101010101" pitchFamily="2" charset="-122"/>
                <a:sym typeface="+mn-ea"/>
              </a:rPr>
              <a:t>双向数据绑定</a:t>
            </a:r>
            <a:endParaRPr lang="zh-CN" altLang="en-US" dirty="0">
              <a:solidFill>
                <a:srgbClr val="FF0000"/>
              </a:solidFill>
              <a:latin typeface="宋体" panose="02010600030101010101" pitchFamily="2" charset="-122"/>
              <a:sym typeface="+mn-ea"/>
            </a:endParaRPr>
          </a:p>
          <a:p>
            <a:pPr lvl="0">
              <a:lnSpc>
                <a:spcPct val="150000"/>
              </a:lnSpc>
            </a:pPr>
            <a:r>
              <a:rPr lang="zh-CN" altLang="en-US" dirty="0">
                <a:solidFill>
                  <a:srgbClr val="FF0000"/>
                </a:solidFill>
                <a:latin typeface="宋体" panose="02010600030101010101" pitchFamily="2" charset="-122"/>
                <a:sym typeface="+mn-ea"/>
              </a:rPr>
              <a:t>在 </a:t>
            </a:r>
            <a:r>
              <a:rPr lang="en-US" altLang="zh-CN" dirty="0">
                <a:solidFill>
                  <a:srgbClr val="FF0000"/>
                </a:solidFill>
                <a:latin typeface="宋体" panose="02010600030101010101" pitchFamily="2" charset="-122"/>
                <a:sym typeface="+mn-ea"/>
              </a:rPr>
              <a:t>input </a:t>
            </a:r>
            <a:r>
              <a:rPr lang="zh-CN" altLang="en-US" dirty="0">
                <a:solidFill>
                  <a:srgbClr val="FF0000"/>
                </a:solidFill>
                <a:latin typeface="宋体" panose="02010600030101010101" pitchFamily="2" charset="-122"/>
                <a:sym typeface="+mn-ea"/>
              </a:rPr>
              <a:t>输入框中我们可以使用 </a:t>
            </a:r>
            <a:r>
              <a:rPr lang="en-US" altLang="zh-CN" dirty="0">
                <a:solidFill>
                  <a:srgbClr val="FF0000"/>
                </a:solidFill>
                <a:latin typeface="宋体" panose="02010600030101010101" pitchFamily="2" charset="-122"/>
                <a:sym typeface="+mn-ea"/>
              </a:rPr>
              <a:t>v-model </a:t>
            </a:r>
            <a:r>
              <a:rPr lang="zh-CN" altLang="en-US" dirty="0">
                <a:solidFill>
                  <a:srgbClr val="FF0000"/>
                </a:solidFill>
                <a:latin typeface="宋体" panose="02010600030101010101" pitchFamily="2" charset="-122"/>
                <a:sym typeface="+mn-ea"/>
              </a:rPr>
              <a:t>指令来实现双向数据绑定：</a:t>
            </a: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你好</a:t>
            </a:r>
            <a:r>
              <a:rPr lang="en-US" altLang="zh-CN" sz="1600" dirty="0">
                <a:solidFill>
                  <a:srgbClr val="0070C0"/>
                </a:solidFill>
                <a:latin typeface="宋体" panose="02010600030101010101" pitchFamily="2" charset="-122"/>
                <a:sym typeface="+mn-ea"/>
              </a:rPr>
              <a:t>:&lt;p&gt;{{ message }}&lt;/p&gt;</a:t>
            </a:r>
          </a:p>
          <a:p>
            <a:pPr lvl="0">
              <a:lnSpc>
                <a:spcPct val="150000"/>
              </a:lnSpc>
            </a:pPr>
            <a:r>
              <a:rPr lang="en-US" altLang="zh-CN" sz="1600" dirty="0">
                <a:solidFill>
                  <a:srgbClr val="0070C0"/>
                </a:solidFill>
                <a:latin typeface="宋体" panose="02010600030101010101" pitchFamily="2" charset="-122"/>
                <a:sym typeface="+mn-ea"/>
              </a:rPr>
              <a:t>    &lt;input v-model="message"&gt;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  el: '#app',</a:t>
            </a:r>
          </a:p>
          <a:p>
            <a:pPr lvl="0">
              <a:lnSpc>
                <a:spcPct val="150000"/>
              </a:lnSpc>
            </a:pPr>
            <a:r>
              <a:rPr lang="en-US" altLang="zh-CN" sz="1600" dirty="0">
                <a:solidFill>
                  <a:srgbClr val="0070C0"/>
                </a:solidFill>
                <a:latin typeface="宋体" panose="02010600030101010101" pitchFamily="2" charset="-122"/>
                <a:sym typeface="+mn-ea"/>
              </a:rPr>
              <a:t>  data: {</a:t>
            </a:r>
          </a:p>
          <a:p>
            <a:pPr lvl="0">
              <a:lnSpc>
                <a:spcPct val="150000"/>
              </a:lnSpc>
            </a:pPr>
            <a:r>
              <a:rPr lang="en-US" altLang="zh-CN" sz="1600" dirty="0">
                <a:solidFill>
                  <a:srgbClr val="0070C0"/>
                </a:solidFill>
                <a:latin typeface="宋体" panose="02010600030101010101" pitchFamily="2" charset="-122"/>
                <a:sym typeface="+mn-ea"/>
              </a:rPr>
              <a:t>    message: ‘kky!'</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p>
        </p:txBody>
      </p:sp>
    </p:spTree>
    <p:extLst>
      <p:ext uri="{BB962C8B-B14F-4D97-AF65-F5344CB8AC3E}">
        <p14:creationId xmlns:p14="http://schemas.microsoft.com/office/powerpoint/2010/main" val="1268876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3254737"/>
          </a:xfrm>
          <a:prstGeom prst="rect">
            <a:avLst/>
          </a:prstGeom>
          <a:noFill/>
        </p:spPr>
        <p:txBody>
          <a:bodyPr wrap="square" rtlCol="0">
            <a:spAutoFit/>
          </a:bodyPr>
          <a:lstStyle/>
          <a:p>
            <a:pPr lvl="0">
              <a:lnSpc>
                <a:spcPct val="150000"/>
              </a:lnSpc>
            </a:pPr>
            <a:r>
              <a:rPr lang="en-US" altLang="zh-CN" sz="2100" b="1" dirty="0">
                <a:solidFill>
                  <a:srgbClr val="0070C0"/>
                </a:solidFill>
                <a:latin typeface="宋体" panose="02010600030101010101" pitchFamily="2" charset="-122"/>
                <a:sym typeface="+mn-ea"/>
              </a:rPr>
              <a:t>2.1 </a:t>
            </a:r>
            <a:r>
              <a:rPr lang="zh-CN" altLang="en-US" sz="2100" b="1" dirty="0">
                <a:solidFill>
                  <a:srgbClr val="0070C0"/>
                </a:solidFill>
                <a:latin typeface="宋体" panose="02010600030101010101" pitchFamily="2" charset="-122"/>
                <a:sym typeface="+mn-ea"/>
              </a:rPr>
              <a:t>模板语法 字符串反转</a:t>
            </a:r>
            <a:endParaRPr lang="zh-CN" altLang="en-US" dirty="0">
              <a:solidFill>
                <a:srgbClr val="FF0000"/>
              </a:solidFill>
              <a:latin typeface="宋体" panose="02010600030101010101" pitchFamily="2" charset="-122"/>
              <a:sym typeface="+mn-ea"/>
            </a:endParaRPr>
          </a:p>
          <a:p>
            <a:pPr lvl="0">
              <a:lnSpc>
                <a:spcPct val="150000"/>
              </a:lnSpc>
            </a:pPr>
            <a:r>
              <a:rPr lang="zh-CN" altLang="en-US" dirty="0">
                <a:solidFill>
                  <a:srgbClr val="FF0000"/>
                </a:solidFill>
                <a:latin typeface="宋体" panose="02010600030101010101" pitchFamily="2" charset="-122"/>
                <a:sym typeface="+mn-ea"/>
              </a:rPr>
              <a:t>按钮的事件我们可以使用 </a:t>
            </a:r>
            <a:r>
              <a:rPr lang="en-US" altLang="zh-CN" dirty="0">
                <a:solidFill>
                  <a:srgbClr val="FF0000"/>
                </a:solidFill>
                <a:latin typeface="宋体" panose="02010600030101010101" pitchFamily="2" charset="-122"/>
                <a:sym typeface="+mn-ea"/>
              </a:rPr>
              <a:t>v-on </a:t>
            </a:r>
            <a:r>
              <a:rPr lang="zh-CN" altLang="en-US" dirty="0">
                <a:solidFill>
                  <a:srgbClr val="FF0000"/>
                </a:solidFill>
                <a:latin typeface="宋体" panose="02010600030101010101" pitchFamily="2" charset="-122"/>
                <a:sym typeface="+mn-ea"/>
              </a:rPr>
              <a:t>监听事件，并对用户的输入进行响应。</a:t>
            </a:r>
          </a:p>
          <a:p>
            <a:pPr lvl="0">
              <a:lnSpc>
                <a:spcPct val="150000"/>
              </a:lnSpc>
            </a:pPr>
            <a:r>
              <a:rPr lang="zh-CN" altLang="en-US" dirty="0">
                <a:solidFill>
                  <a:srgbClr val="FF0000"/>
                </a:solidFill>
                <a:latin typeface="宋体" panose="02010600030101010101" pitchFamily="2" charset="-122"/>
                <a:sym typeface="+mn-ea"/>
              </a:rPr>
              <a:t>以下实例在用户点击按钮后对字符串进行反转操作：</a:t>
            </a:r>
            <a:endParaRPr lang="en-US" altLang="zh-CN" dirty="0">
              <a:solidFill>
                <a:srgbClr val="FF000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&lt;p&gt;{{ message }}&lt;/p&gt;</a:t>
            </a:r>
          </a:p>
          <a:p>
            <a:pPr lvl="0">
              <a:lnSpc>
                <a:spcPct val="150000"/>
              </a:lnSpc>
            </a:pPr>
            <a:r>
              <a:rPr lang="en-US" altLang="zh-CN" sz="1600" dirty="0">
                <a:solidFill>
                  <a:srgbClr val="0070C0"/>
                </a:solidFill>
                <a:latin typeface="宋体" panose="02010600030101010101" pitchFamily="2" charset="-122"/>
                <a:sym typeface="+mn-ea"/>
              </a:rPr>
              <a:t>    &lt;button </a:t>
            </a:r>
            <a:r>
              <a:rPr lang="en-US" altLang="zh-CN" sz="1600" dirty="0" err="1">
                <a:solidFill>
                  <a:srgbClr val="0070C0"/>
                </a:solidFill>
                <a:latin typeface="宋体" panose="02010600030101010101" pitchFamily="2" charset="-122"/>
                <a:sym typeface="+mn-ea"/>
              </a:rPr>
              <a:t>v-on:click</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reverseMessage</a:t>
            </a:r>
            <a:r>
              <a:rPr lang="en-US" altLang="zh-CN" sz="1600" dirty="0">
                <a:solidFill>
                  <a:srgbClr val="0070C0"/>
                </a:solidFill>
                <a:latin typeface="宋体" panose="02010600030101010101" pitchFamily="2" charset="-122"/>
                <a:sym typeface="+mn-ea"/>
              </a:rPr>
              <a:t>"&gt;</a:t>
            </a:r>
            <a:r>
              <a:rPr lang="zh-CN" altLang="en-US" sz="1600" dirty="0">
                <a:solidFill>
                  <a:srgbClr val="0070C0"/>
                </a:solidFill>
                <a:latin typeface="宋体" panose="02010600030101010101" pitchFamily="2" charset="-122"/>
                <a:sym typeface="+mn-ea"/>
              </a:rPr>
              <a:t>反转字符串</a:t>
            </a:r>
            <a:r>
              <a:rPr lang="en-US" altLang="zh-CN" sz="1600" dirty="0">
                <a:solidFill>
                  <a:srgbClr val="0070C0"/>
                </a:solidFill>
                <a:latin typeface="宋体" panose="02010600030101010101" pitchFamily="2" charset="-122"/>
                <a:sym typeface="+mn-ea"/>
              </a:rPr>
              <a:t>1&lt;/button&gt;</a:t>
            </a:r>
          </a:p>
          <a:p>
            <a:pPr lvl="0">
              <a:lnSpc>
                <a:spcPct val="150000"/>
              </a:lnSpc>
            </a:pPr>
            <a:r>
              <a:rPr lang="en-US" altLang="zh-CN" sz="1600" dirty="0">
                <a:solidFill>
                  <a:srgbClr val="0070C0"/>
                </a:solidFill>
                <a:latin typeface="宋体" panose="02010600030101010101" pitchFamily="2" charset="-122"/>
                <a:sym typeface="+mn-ea"/>
              </a:rPr>
              <a:t>    &lt;button </a:t>
            </a:r>
            <a:r>
              <a:rPr lang="en-US" altLang="zh-CN" sz="1600" dirty="0" err="1">
                <a:solidFill>
                  <a:srgbClr val="0070C0"/>
                </a:solidFill>
                <a:latin typeface="宋体" panose="02010600030101010101" pitchFamily="2" charset="-122"/>
                <a:sym typeface="+mn-ea"/>
              </a:rPr>
              <a:t>v-on:click</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rm</a:t>
            </a:r>
            <a:r>
              <a:rPr lang="en-US" altLang="zh-CN" sz="1600" dirty="0">
                <a:solidFill>
                  <a:srgbClr val="0070C0"/>
                </a:solidFill>
                <a:latin typeface="宋体" panose="02010600030101010101" pitchFamily="2" charset="-122"/>
                <a:sym typeface="+mn-ea"/>
              </a:rPr>
              <a:t>()"&gt;</a:t>
            </a:r>
            <a:r>
              <a:rPr lang="zh-CN" altLang="en-US" sz="1600" dirty="0">
                <a:solidFill>
                  <a:srgbClr val="0070C0"/>
                </a:solidFill>
                <a:latin typeface="宋体" panose="02010600030101010101" pitchFamily="2" charset="-122"/>
                <a:sym typeface="+mn-ea"/>
              </a:rPr>
              <a:t>反转字符串</a:t>
            </a:r>
            <a:r>
              <a:rPr lang="en-US" altLang="zh-CN" sz="1600" dirty="0">
                <a:solidFill>
                  <a:srgbClr val="0070C0"/>
                </a:solidFill>
                <a:latin typeface="宋体" panose="02010600030101010101" pitchFamily="2" charset="-122"/>
                <a:sym typeface="+mn-ea"/>
              </a:rPr>
              <a:t>2&lt;/button&gt;</a:t>
            </a:r>
          </a:p>
          <a:p>
            <a:pPr lvl="0">
              <a:lnSpc>
                <a:spcPct val="150000"/>
              </a:lnSpc>
            </a:pPr>
            <a:r>
              <a:rPr lang="en-US" altLang="zh-CN" sz="1600" dirty="0">
                <a:solidFill>
                  <a:srgbClr val="0070C0"/>
                </a:solidFill>
                <a:latin typeface="宋体" panose="02010600030101010101" pitchFamily="2" charset="-122"/>
                <a:sym typeface="+mn-ea"/>
              </a:rPr>
              <a:t>&lt;/div&gt;</a:t>
            </a:r>
          </a:p>
        </p:txBody>
      </p:sp>
      <p:sp>
        <p:nvSpPr>
          <p:cNvPr id="2" name="矩形 1">
            <a:extLst>
              <a:ext uri="{FF2B5EF4-FFF2-40B4-BE49-F238E27FC236}">
                <a16:creationId xmlns:a16="http://schemas.microsoft.com/office/drawing/2014/main" id="{2D127C42-D550-4969-82C4-755FD0E40BAE}"/>
              </a:ext>
            </a:extLst>
          </p:cNvPr>
          <p:cNvSpPr/>
          <p:nvPr/>
        </p:nvSpPr>
        <p:spPr>
          <a:xfrm>
            <a:off x="2059709" y="3237697"/>
            <a:ext cx="10021455" cy="3785652"/>
          </a:xfrm>
          <a:prstGeom prst="rect">
            <a:avLst/>
          </a:prstGeom>
        </p:spPr>
        <p:txBody>
          <a:bodyPr wrap="square">
            <a:spAutoFit/>
          </a:bodyPr>
          <a:lstStyle/>
          <a:p>
            <a:pPr lvl="0">
              <a:lnSpc>
                <a:spcPct val="150000"/>
              </a:lnSpc>
            </a:pPr>
            <a:r>
              <a:rPr lang="en-US" altLang="zh-CN" sz="1600" dirty="0">
                <a:solidFill>
                  <a:srgbClr val="0070C0"/>
                </a:solidFill>
                <a:latin typeface="宋体" panose="02010600030101010101" pitchFamily="2" charset="-122"/>
                <a:sym typeface="+mn-ea"/>
              </a:rPr>
              <a:t>new Vue({  el: '#app',</a:t>
            </a:r>
          </a:p>
          <a:p>
            <a:pPr lvl="0">
              <a:lnSpc>
                <a:spcPct val="150000"/>
              </a:lnSpc>
            </a:pPr>
            <a:r>
              <a:rPr lang="en-US" altLang="zh-CN" sz="1600" dirty="0">
                <a:solidFill>
                  <a:srgbClr val="0070C0"/>
                </a:solidFill>
                <a:latin typeface="宋体" panose="02010600030101010101" pitchFamily="2" charset="-122"/>
                <a:sym typeface="+mn-ea"/>
              </a:rPr>
              <a:t>  data: {</a:t>
            </a:r>
          </a:p>
          <a:p>
            <a:pPr lvl="0">
              <a:lnSpc>
                <a:spcPct val="150000"/>
              </a:lnSpc>
            </a:pPr>
            <a:r>
              <a:rPr lang="en-US" altLang="zh-CN" sz="1600" dirty="0">
                <a:solidFill>
                  <a:srgbClr val="0070C0"/>
                </a:solidFill>
                <a:latin typeface="宋体" panose="02010600030101010101" pitchFamily="2" charset="-122"/>
                <a:sym typeface="+mn-ea"/>
              </a:rPr>
              <a:t>    message: ‘Hello World!’,</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rm:function</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this.message</a:t>
            </a:r>
            <a:r>
              <a:rPr lang="en-US" altLang="zh-CN" sz="1600" dirty="0">
                <a:solidFill>
                  <a:srgbClr val="0070C0"/>
                </a:solidFill>
                <a:latin typeface="宋体" panose="02010600030101010101" pitchFamily="2" charset="-122"/>
                <a:sym typeface="+mn-ea"/>
              </a:rPr>
              <a:t> = </a:t>
            </a:r>
            <a:r>
              <a:rPr lang="en-US" altLang="zh-CN" sz="1600" dirty="0" err="1">
                <a:solidFill>
                  <a:srgbClr val="0070C0"/>
                </a:solidFill>
                <a:latin typeface="宋体" panose="02010600030101010101" pitchFamily="2" charset="-122"/>
                <a:sym typeface="+mn-ea"/>
              </a:rPr>
              <a:t>this.message.split</a:t>
            </a:r>
            <a:r>
              <a:rPr lang="en-US" altLang="zh-CN" sz="1600" dirty="0">
                <a:solidFill>
                  <a:srgbClr val="0070C0"/>
                </a:solidFill>
                <a:latin typeface="宋体" panose="02010600030101010101" pitchFamily="2" charset="-122"/>
                <a:sym typeface="+mn-ea"/>
              </a:rPr>
              <a:t>('').reverse().join('')}</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  methods: {</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reverseMessage</a:t>
            </a:r>
            <a:r>
              <a:rPr lang="en-US" altLang="zh-CN" sz="1600" dirty="0">
                <a:solidFill>
                  <a:srgbClr val="0070C0"/>
                </a:solidFill>
                <a:latin typeface="宋体" panose="02010600030101010101" pitchFamily="2" charset="-122"/>
                <a:sym typeface="+mn-ea"/>
              </a:rPr>
              <a:t>: function () { </a:t>
            </a:r>
            <a:r>
              <a:rPr lang="en-US" altLang="zh-CN" sz="1600" dirty="0" err="1">
                <a:solidFill>
                  <a:srgbClr val="0070C0"/>
                </a:solidFill>
                <a:latin typeface="宋体" panose="02010600030101010101" pitchFamily="2" charset="-122"/>
                <a:sym typeface="+mn-ea"/>
              </a:rPr>
              <a:t>this.message</a:t>
            </a:r>
            <a:r>
              <a:rPr lang="en-US" altLang="zh-CN" sz="1600" dirty="0">
                <a:solidFill>
                  <a:srgbClr val="0070C0"/>
                </a:solidFill>
                <a:latin typeface="宋体" panose="02010600030101010101" pitchFamily="2" charset="-122"/>
                <a:sym typeface="+mn-ea"/>
              </a:rPr>
              <a:t> = </a:t>
            </a:r>
            <a:r>
              <a:rPr lang="en-US" altLang="zh-CN" sz="1600" dirty="0" err="1">
                <a:solidFill>
                  <a:srgbClr val="0070C0"/>
                </a:solidFill>
                <a:latin typeface="宋体" panose="02010600030101010101" pitchFamily="2" charset="-122"/>
                <a:sym typeface="+mn-ea"/>
              </a:rPr>
              <a:t>this.message.split</a:t>
            </a:r>
            <a:r>
              <a:rPr lang="en-US" altLang="zh-CN" sz="1600" dirty="0">
                <a:solidFill>
                  <a:srgbClr val="0070C0"/>
                </a:solidFill>
                <a:latin typeface="宋体" panose="02010600030101010101" pitchFamily="2" charset="-122"/>
                <a:sym typeface="+mn-ea"/>
              </a:rPr>
              <a:t>('').reverse().join('')</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p>
        </p:txBody>
      </p:sp>
    </p:spTree>
    <p:extLst>
      <p:ext uri="{BB962C8B-B14F-4D97-AF65-F5344CB8AC3E}">
        <p14:creationId xmlns:p14="http://schemas.microsoft.com/office/powerpoint/2010/main" val="2860134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3416320"/>
          </a:xfrm>
          <a:prstGeom prst="rect">
            <a:avLst/>
          </a:prstGeom>
          <a:noFill/>
        </p:spPr>
        <p:txBody>
          <a:bodyPr wrap="square" rtlCol="0">
            <a:spAutoFit/>
          </a:bodyPr>
          <a:lstStyle/>
          <a:p>
            <a:pPr lvl="0">
              <a:lnSpc>
                <a:spcPct val="150000"/>
              </a:lnSpc>
            </a:pPr>
            <a:r>
              <a:rPr lang="en-US" altLang="zh-CN" sz="2100" b="1" dirty="0">
                <a:solidFill>
                  <a:srgbClr val="0070C0"/>
                </a:solidFill>
                <a:latin typeface="宋体" panose="02010600030101010101" pitchFamily="2" charset="-122"/>
                <a:sym typeface="+mn-ea"/>
              </a:rPr>
              <a:t>2.1 </a:t>
            </a:r>
            <a:r>
              <a:rPr lang="zh-CN" altLang="en-US" sz="2100" b="1" dirty="0">
                <a:solidFill>
                  <a:srgbClr val="0070C0"/>
                </a:solidFill>
                <a:latin typeface="宋体" panose="02010600030101010101" pitchFamily="2" charset="-122"/>
                <a:sym typeface="+mn-ea"/>
              </a:rPr>
              <a:t>模板语法 </a:t>
            </a:r>
            <a:endParaRPr lang="en-US" altLang="zh-CN" sz="2100" b="1" dirty="0">
              <a:solidFill>
                <a:srgbClr val="0070C0"/>
              </a:solidFill>
              <a:latin typeface="宋体" panose="02010600030101010101" pitchFamily="2" charset="-122"/>
              <a:sym typeface="+mn-ea"/>
            </a:endParaRPr>
          </a:p>
          <a:p>
            <a:pPr lvl="0">
              <a:lnSpc>
                <a:spcPct val="150000"/>
              </a:lnSpc>
            </a:pPr>
            <a:r>
              <a:rPr lang="en-US" altLang="zh-CN" sz="2100" b="1" dirty="0">
                <a:solidFill>
                  <a:srgbClr val="0070C0"/>
                </a:solidFill>
                <a:latin typeface="宋体" panose="02010600030101010101" pitchFamily="2" charset="-122"/>
                <a:sym typeface="+mn-ea"/>
              </a:rPr>
              <a:t>8.</a:t>
            </a:r>
            <a:r>
              <a:rPr lang="zh-CN" altLang="en-US" sz="2100" b="1" dirty="0">
                <a:solidFill>
                  <a:srgbClr val="0070C0"/>
                </a:solidFill>
                <a:latin typeface="宋体" panose="02010600030101010101" pitchFamily="2" charset="-122"/>
                <a:sym typeface="+mn-ea"/>
              </a:rPr>
              <a:t>过滤器</a:t>
            </a:r>
            <a:r>
              <a:rPr lang="en-US" altLang="zh-CN" dirty="0">
                <a:solidFill>
                  <a:srgbClr val="FF0000"/>
                </a:solidFill>
                <a:latin typeface="宋体" panose="02010600030101010101" pitchFamily="2" charset="-122"/>
                <a:sym typeface="+mn-ea"/>
              </a:rPr>
              <a:t>Vue.js </a:t>
            </a:r>
            <a:r>
              <a:rPr lang="zh-CN" altLang="en-US" dirty="0">
                <a:solidFill>
                  <a:srgbClr val="FF0000"/>
                </a:solidFill>
                <a:latin typeface="宋体" panose="02010600030101010101" pitchFamily="2" charset="-122"/>
                <a:sym typeface="+mn-ea"/>
              </a:rPr>
              <a:t>允许你自定义过滤器，被用作一些常见的文本格式化。由</a:t>
            </a:r>
            <a:r>
              <a:rPr lang="en-US" altLang="zh-CN" dirty="0">
                <a:solidFill>
                  <a:srgbClr val="FF0000"/>
                </a:solidFill>
                <a:latin typeface="宋体" panose="02010600030101010101" pitchFamily="2" charset="-122"/>
                <a:sym typeface="+mn-ea"/>
              </a:rPr>
              <a:t>"</a:t>
            </a:r>
            <a:r>
              <a:rPr lang="zh-CN" altLang="en-US" dirty="0">
                <a:solidFill>
                  <a:srgbClr val="FF0000"/>
                </a:solidFill>
                <a:latin typeface="宋体" panose="02010600030101010101" pitchFamily="2" charset="-122"/>
                <a:sym typeface="+mn-ea"/>
              </a:rPr>
              <a:t>管道符</a:t>
            </a:r>
            <a:r>
              <a:rPr lang="en-US" altLang="zh-CN" dirty="0">
                <a:solidFill>
                  <a:srgbClr val="FF0000"/>
                </a:solidFill>
                <a:latin typeface="宋体" panose="02010600030101010101" pitchFamily="2" charset="-122"/>
                <a:sym typeface="+mn-ea"/>
              </a:rPr>
              <a:t>"</a:t>
            </a:r>
            <a:r>
              <a:rPr lang="zh-CN" altLang="en-US" dirty="0">
                <a:solidFill>
                  <a:srgbClr val="FF0000"/>
                </a:solidFill>
                <a:latin typeface="宋体" panose="02010600030101010101" pitchFamily="2" charset="-122"/>
                <a:sym typeface="+mn-ea"/>
              </a:rPr>
              <a:t>指示</a:t>
            </a:r>
            <a:r>
              <a:rPr lang="en-US" altLang="zh-CN" dirty="0">
                <a:solidFill>
                  <a:srgbClr val="FF0000"/>
                </a:solidFill>
                <a:latin typeface="宋体" panose="02010600030101010101" pitchFamily="2" charset="-122"/>
                <a:sym typeface="+mn-ea"/>
              </a:rPr>
              <a:t>,</a:t>
            </a:r>
            <a:r>
              <a:rPr lang="zh-CN" altLang="en-US" dirty="0">
                <a:solidFill>
                  <a:srgbClr val="FF0000"/>
                </a:solidFill>
                <a:latin typeface="宋体" panose="02010600030101010101" pitchFamily="2" charset="-122"/>
                <a:sym typeface="+mn-ea"/>
              </a:rPr>
              <a:t>过滤器函数接受表达式的值作为第一个参数</a:t>
            </a:r>
            <a:r>
              <a:rPr lang="en-US" altLang="zh-CN" dirty="0">
                <a:solidFill>
                  <a:srgbClr val="FF0000"/>
                </a:solidFill>
                <a:latin typeface="宋体" panose="02010600030101010101" pitchFamily="2" charset="-122"/>
                <a:sym typeface="+mn-ea"/>
              </a:rPr>
              <a:t>,</a:t>
            </a:r>
            <a:r>
              <a:rPr lang="zh-CN" altLang="en-US" dirty="0">
                <a:solidFill>
                  <a:srgbClr val="FF0000"/>
                </a:solidFill>
                <a:latin typeface="宋体" panose="02010600030101010101" pitchFamily="2" charset="-122"/>
                <a:sym typeface="+mn-ea"/>
              </a:rPr>
              <a:t>格式如下：</a:t>
            </a:r>
            <a:endParaRPr lang="en-US" altLang="zh-CN" dirty="0">
              <a:solidFill>
                <a:srgbClr val="FF0000"/>
              </a:solidFill>
              <a:latin typeface="宋体" panose="02010600030101010101" pitchFamily="2" charset="-122"/>
              <a:sym typeface="+mn-ea"/>
            </a:endParaRPr>
          </a:p>
          <a:p>
            <a:pPr lvl="0">
              <a:lnSpc>
                <a:spcPct val="150000"/>
              </a:lnSpc>
            </a:pPr>
            <a:r>
              <a:rPr lang="en-US" altLang="zh-CN" dirty="0">
                <a:solidFill>
                  <a:srgbClr val="FF0000"/>
                </a:solidFill>
                <a:latin typeface="宋体" panose="02010600030101010101" pitchFamily="2" charset="-122"/>
                <a:sym typeface="+mn-ea"/>
              </a:rPr>
              <a:t>&lt;!-- </a:t>
            </a:r>
            <a:r>
              <a:rPr lang="zh-CN" altLang="en-US" dirty="0">
                <a:solidFill>
                  <a:srgbClr val="FF0000"/>
                </a:solidFill>
                <a:latin typeface="宋体" panose="02010600030101010101" pitchFamily="2" charset="-122"/>
                <a:sym typeface="+mn-ea"/>
              </a:rPr>
              <a:t>在两个大括号中 </a:t>
            </a:r>
            <a:r>
              <a:rPr lang="en-US" altLang="zh-CN" dirty="0">
                <a:solidFill>
                  <a:srgbClr val="FF0000"/>
                </a:solidFill>
                <a:latin typeface="宋体" panose="02010600030101010101" pitchFamily="2" charset="-122"/>
                <a:sym typeface="+mn-ea"/>
              </a:rPr>
              <a:t>--&gt;</a:t>
            </a:r>
          </a:p>
          <a:p>
            <a:pPr lvl="0">
              <a:lnSpc>
                <a:spcPct val="150000"/>
              </a:lnSpc>
            </a:pPr>
            <a:r>
              <a:rPr lang="en-US" altLang="zh-CN" dirty="0">
                <a:solidFill>
                  <a:srgbClr val="FF0000"/>
                </a:solidFill>
                <a:latin typeface="宋体" panose="02010600030101010101" pitchFamily="2" charset="-122"/>
                <a:sym typeface="+mn-ea"/>
              </a:rPr>
              <a:t>{{ message | capitalize }}</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 message | capitalize }}</a:t>
            </a:r>
          </a:p>
          <a:p>
            <a:pPr lvl="0">
              <a:lnSpc>
                <a:spcPct val="150000"/>
              </a:lnSpc>
            </a:pPr>
            <a:r>
              <a:rPr lang="en-US" altLang="zh-CN" sz="1600" dirty="0">
                <a:solidFill>
                  <a:srgbClr val="0070C0"/>
                </a:solidFill>
                <a:latin typeface="宋体" panose="02010600030101010101" pitchFamily="2" charset="-122"/>
                <a:sym typeface="+mn-ea"/>
              </a:rPr>
              <a:t>&lt;/div&gt;</a:t>
            </a:r>
          </a:p>
        </p:txBody>
      </p:sp>
      <p:sp>
        <p:nvSpPr>
          <p:cNvPr id="4" name="矩形 3">
            <a:extLst>
              <a:ext uri="{FF2B5EF4-FFF2-40B4-BE49-F238E27FC236}">
                <a16:creationId xmlns:a16="http://schemas.microsoft.com/office/drawing/2014/main" id="{74B7BAF1-08E0-474A-BAF7-51433A84E885}"/>
              </a:ext>
            </a:extLst>
          </p:cNvPr>
          <p:cNvSpPr/>
          <p:nvPr/>
        </p:nvSpPr>
        <p:spPr>
          <a:xfrm>
            <a:off x="5280660" y="1564005"/>
            <a:ext cx="6911340" cy="5493812"/>
          </a:xfrm>
          <a:prstGeom prst="rect">
            <a:avLst/>
          </a:prstGeom>
        </p:spPr>
        <p:txBody>
          <a:bodyPr wrap="square">
            <a:spAutoFit/>
          </a:bodyPr>
          <a:lstStyle/>
          <a:p>
            <a:pPr lvl="0">
              <a:lnSpc>
                <a:spcPct val="150000"/>
              </a:lnSpc>
            </a:pPr>
            <a:r>
              <a:rPr lang="en-US" altLang="zh-CN" dirty="0">
                <a:solidFill>
                  <a:srgbClr val="0070C0"/>
                </a:solidFill>
                <a:latin typeface="宋体" panose="02010600030101010101" pitchFamily="2" charset="-122"/>
                <a:sym typeface="+mn-ea"/>
              </a:rPr>
              <a:t>new Vue({</a:t>
            </a:r>
          </a:p>
          <a:p>
            <a:pPr lvl="0">
              <a:lnSpc>
                <a:spcPct val="150000"/>
              </a:lnSpc>
            </a:pPr>
            <a:r>
              <a:rPr lang="en-US" altLang="zh-CN" dirty="0">
                <a:solidFill>
                  <a:srgbClr val="0070C0"/>
                </a:solidFill>
                <a:latin typeface="宋体" panose="02010600030101010101" pitchFamily="2" charset="-122"/>
                <a:sym typeface="+mn-ea"/>
              </a:rPr>
              <a:t>  el: '#app',</a:t>
            </a:r>
          </a:p>
          <a:p>
            <a:pPr lvl="0">
              <a:lnSpc>
                <a:spcPct val="150000"/>
              </a:lnSpc>
            </a:pPr>
            <a:r>
              <a:rPr lang="en-US" altLang="zh-CN" dirty="0">
                <a:solidFill>
                  <a:srgbClr val="0070C0"/>
                </a:solidFill>
                <a:latin typeface="宋体" panose="02010600030101010101" pitchFamily="2" charset="-122"/>
                <a:sym typeface="+mn-ea"/>
              </a:rPr>
              <a:t>  data: {</a:t>
            </a:r>
          </a:p>
          <a:p>
            <a:pPr lvl="0">
              <a:lnSpc>
                <a:spcPct val="150000"/>
              </a:lnSpc>
            </a:pPr>
            <a:r>
              <a:rPr lang="en-US" altLang="zh-CN" dirty="0">
                <a:solidFill>
                  <a:srgbClr val="0070C0"/>
                </a:solidFill>
                <a:latin typeface="宋体" panose="02010600030101010101" pitchFamily="2" charset="-122"/>
                <a:sym typeface="+mn-ea"/>
              </a:rPr>
              <a:t>	message: ‘</a:t>
            </a:r>
            <a:r>
              <a:rPr lang="en-US" altLang="zh-CN" dirty="0" err="1">
                <a:solidFill>
                  <a:srgbClr val="0070C0"/>
                </a:solidFill>
                <a:latin typeface="宋体" panose="02010600030101010101" pitchFamily="2" charset="-122"/>
                <a:sym typeface="+mn-ea"/>
              </a:rPr>
              <a:t>abcdef</a:t>
            </a:r>
            <a:r>
              <a:rPr lang="en-US" altLang="zh-CN" dirty="0">
                <a:solidFill>
                  <a:srgbClr val="0070C0"/>
                </a:solidFill>
                <a:latin typeface="宋体" panose="02010600030101010101" pitchFamily="2" charset="-122"/>
                <a:sym typeface="+mn-ea"/>
              </a:rPr>
              <a:t>'</a:t>
            </a:r>
          </a:p>
          <a:p>
            <a:pPr lvl="0">
              <a:lnSpc>
                <a:spcPct val="150000"/>
              </a:lnSpc>
            </a:pPr>
            <a:r>
              <a:rPr lang="en-US" altLang="zh-CN" dirty="0">
                <a:solidFill>
                  <a:srgbClr val="0070C0"/>
                </a:solidFill>
                <a:latin typeface="宋体" panose="02010600030101010101" pitchFamily="2" charset="-122"/>
                <a:sym typeface="+mn-ea"/>
              </a:rPr>
              <a:t>  },</a:t>
            </a:r>
          </a:p>
          <a:p>
            <a:pPr lvl="0">
              <a:lnSpc>
                <a:spcPct val="150000"/>
              </a:lnSpc>
            </a:pPr>
            <a:r>
              <a:rPr lang="en-US" altLang="zh-CN" dirty="0">
                <a:solidFill>
                  <a:srgbClr val="0070C0"/>
                </a:solidFill>
                <a:latin typeface="宋体" panose="02010600030101010101" pitchFamily="2" charset="-122"/>
                <a:sym typeface="+mn-ea"/>
              </a:rPr>
              <a:t>  filters: {</a:t>
            </a:r>
          </a:p>
          <a:p>
            <a:pPr lvl="0">
              <a:lnSpc>
                <a:spcPct val="150000"/>
              </a:lnSpc>
            </a:pPr>
            <a:r>
              <a:rPr lang="en-US" altLang="zh-CN" dirty="0">
                <a:solidFill>
                  <a:srgbClr val="0070C0"/>
                </a:solidFill>
                <a:latin typeface="宋体" panose="02010600030101010101" pitchFamily="2" charset="-122"/>
                <a:sym typeface="+mn-ea"/>
              </a:rPr>
              <a:t>    capitalize: function (value) {</a:t>
            </a:r>
          </a:p>
          <a:p>
            <a:pPr lvl="0">
              <a:lnSpc>
                <a:spcPct val="150000"/>
              </a:lnSpc>
            </a:pPr>
            <a:r>
              <a:rPr lang="en-US" altLang="zh-CN" dirty="0">
                <a:solidFill>
                  <a:srgbClr val="0070C0"/>
                </a:solidFill>
                <a:latin typeface="宋体" panose="02010600030101010101" pitchFamily="2" charset="-122"/>
                <a:sym typeface="+mn-ea"/>
              </a:rPr>
              <a:t>      if (!value) return '' </a:t>
            </a:r>
          </a:p>
          <a:p>
            <a:pPr lvl="0">
              <a:lnSpc>
                <a:spcPct val="150000"/>
              </a:lnSpc>
            </a:pPr>
            <a:r>
              <a:rPr lang="en-US" altLang="zh-CN" dirty="0">
                <a:solidFill>
                  <a:srgbClr val="0070C0"/>
                </a:solidFill>
                <a:latin typeface="宋体" panose="02010600030101010101" pitchFamily="2" charset="-122"/>
                <a:sym typeface="+mn-ea"/>
              </a:rPr>
              <a:t>      value = </a:t>
            </a:r>
            <a:r>
              <a:rPr lang="en-US" altLang="zh-CN" dirty="0" err="1">
                <a:solidFill>
                  <a:srgbClr val="0070C0"/>
                </a:solidFill>
                <a:latin typeface="宋体" panose="02010600030101010101" pitchFamily="2" charset="-122"/>
                <a:sym typeface="+mn-ea"/>
              </a:rPr>
              <a:t>value.toString</a:t>
            </a:r>
            <a:r>
              <a:rPr lang="en-US" altLang="zh-CN" dirty="0">
                <a:solidFill>
                  <a:srgbClr val="0070C0"/>
                </a:solidFill>
                <a:latin typeface="宋体" panose="02010600030101010101" pitchFamily="2" charset="-122"/>
                <a:sym typeface="+mn-ea"/>
              </a:rPr>
              <a:t>()</a:t>
            </a:r>
          </a:p>
          <a:p>
            <a:pPr lvl="0">
              <a:lnSpc>
                <a:spcPct val="150000"/>
              </a:lnSpc>
            </a:pPr>
            <a:r>
              <a:rPr lang="en-US" altLang="zh-CN" dirty="0">
                <a:solidFill>
                  <a:srgbClr val="0070C0"/>
                </a:solidFill>
                <a:latin typeface="宋体" panose="02010600030101010101" pitchFamily="2" charset="-122"/>
                <a:sym typeface="+mn-ea"/>
              </a:rPr>
              <a:t>      return </a:t>
            </a:r>
            <a:r>
              <a:rPr lang="en-US" altLang="zh-CN" dirty="0" err="1">
                <a:solidFill>
                  <a:srgbClr val="0070C0"/>
                </a:solidFill>
                <a:latin typeface="宋体" panose="02010600030101010101" pitchFamily="2" charset="-122"/>
                <a:sym typeface="+mn-ea"/>
              </a:rPr>
              <a:t>value.charAt</a:t>
            </a:r>
            <a:r>
              <a:rPr lang="en-US" altLang="zh-CN" dirty="0">
                <a:solidFill>
                  <a:srgbClr val="0070C0"/>
                </a:solidFill>
                <a:latin typeface="宋体" panose="02010600030101010101" pitchFamily="2" charset="-122"/>
                <a:sym typeface="+mn-ea"/>
              </a:rPr>
              <a:t>(0).</a:t>
            </a:r>
            <a:r>
              <a:rPr lang="en-US" altLang="zh-CN" dirty="0" err="1">
                <a:solidFill>
                  <a:srgbClr val="0070C0"/>
                </a:solidFill>
                <a:latin typeface="宋体" panose="02010600030101010101" pitchFamily="2" charset="-122"/>
                <a:sym typeface="+mn-ea"/>
              </a:rPr>
              <a:t>toUpperCase</a:t>
            </a:r>
            <a:r>
              <a:rPr lang="en-US" altLang="zh-CN" dirty="0">
                <a:solidFill>
                  <a:srgbClr val="0070C0"/>
                </a:solidFill>
                <a:latin typeface="宋体" panose="02010600030101010101" pitchFamily="2" charset="-122"/>
                <a:sym typeface="+mn-ea"/>
              </a:rPr>
              <a:t>() + </a:t>
            </a:r>
            <a:r>
              <a:rPr lang="en-US" altLang="zh-CN" dirty="0" err="1">
                <a:solidFill>
                  <a:srgbClr val="0070C0"/>
                </a:solidFill>
                <a:latin typeface="宋体" panose="02010600030101010101" pitchFamily="2" charset="-122"/>
                <a:sym typeface="+mn-ea"/>
              </a:rPr>
              <a:t>value.slice</a:t>
            </a:r>
            <a:r>
              <a:rPr lang="en-US" altLang="zh-CN" dirty="0">
                <a:solidFill>
                  <a:srgbClr val="0070C0"/>
                </a:solidFill>
                <a:latin typeface="宋体" panose="02010600030101010101" pitchFamily="2" charset="-122"/>
                <a:sym typeface="+mn-ea"/>
              </a:rPr>
              <a:t>(1)</a:t>
            </a:r>
          </a:p>
          <a:p>
            <a:pPr lvl="0">
              <a:lnSpc>
                <a:spcPct val="150000"/>
              </a:lnSpc>
            </a:pPr>
            <a:r>
              <a:rPr lang="en-US" altLang="zh-CN" dirty="0">
                <a:solidFill>
                  <a:srgbClr val="0070C0"/>
                </a:solidFill>
                <a:latin typeface="宋体" panose="02010600030101010101" pitchFamily="2" charset="-122"/>
                <a:sym typeface="+mn-ea"/>
              </a:rPr>
              <a:t>    }</a:t>
            </a:r>
          </a:p>
          <a:p>
            <a:pPr lvl="0">
              <a:lnSpc>
                <a:spcPct val="150000"/>
              </a:lnSpc>
            </a:pPr>
            <a:r>
              <a:rPr lang="en-US" altLang="zh-CN" dirty="0">
                <a:solidFill>
                  <a:srgbClr val="0070C0"/>
                </a:solidFill>
                <a:latin typeface="宋体" panose="02010600030101010101" pitchFamily="2" charset="-122"/>
                <a:sym typeface="+mn-ea"/>
              </a:rPr>
              <a:t>  }</a:t>
            </a:r>
          </a:p>
          <a:p>
            <a:pPr lvl="0">
              <a:lnSpc>
                <a:spcPct val="150000"/>
              </a:lnSpc>
            </a:pPr>
            <a:r>
              <a:rPr lang="en-US" altLang="zh-CN" dirty="0">
                <a:solidFill>
                  <a:srgbClr val="0070C0"/>
                </a:solidFill>
                <a:latin typeface="宋体" panose="02010600030101010101" pitchFamily="2" charset="-122"/>
                <a:sym typeface="+mn-ea"/>
              </a:rPr>
              <a:t>})</a:t>
            </a:r>
          </a:p>
        </p:txBody>
      </p:sp>
    </p:spTree>
    <p:extLst>
      <p:ext uri="{BB962C8B-B14F-4D97-AF65-F5344CB8AC3E}">
        <p14:creationId xmlns:p14="http://schemas.microsoft.com/office/powerpoint/2010/main" val="2880337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5" name="矩形 4"/>
          <p:cNvSpPr/>
          <p:nvPr/>
        </p:nvSpPr>
        <p:spPr>
          <a:xfrm>
            <a:off x="-10160"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780665"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437255" y="281305"/>
            <a:ext cx="10858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87750" y="281305"/>
            <a:ext cx="76200"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59765" y="175260"/>
            <a:ext cx="2085975" cy="678815"/>
          </a:xfrm>
          <a:prstGeom prst="rect">
            <a:avLst/>
          </a:prstGeom>
          <a:noFill/>
        </p:spPr>
        <p:txBody>
          <a:bodyPr wrap="square" rtlCol="0">
            <a:spAutoFit/>
          </a:bodyPr>
          <a:lstStyle/>
          <a:p>
            <a:pPr algn="ctr"/>
            <a:r>
              <a:rPr lang="zh-CN" altLang="en-US" sz="3600" b="1">
                <a:solidFill>
                  <a:srgbClr val="2C7FC2"/>
                </a:solidFill>
                <a:latin typeface="微软雅黑" panose="020B0503020204020204" charset="-122"/>
                <a:ea typeface="微软雅黑" panose="020B0503020204020204" charset="-122"/>
              </a:rPr>
              <a:t>学习目标</a:t>
            </a:r>
          </a:p>
        </p:txBody>
      </p:sp>
      <p:sp>
        <p:nvSpPr>
          <p:cNvPr id="66" name="文本框 65"/>
          <p:cNvSpPr txBox="1"/>
          <p:nvPr/>
        </p:nvSpPr>
        <p:spPr>
          <a:xfrm>
            <a:off x="3700145" y="375285"/>
            <a:ext cx="2325370" cy="483235"/>
          </a:xfrm>
          <a:prstGeom prst="rect">
            <a:avLst/>
          </a:prstGeom>
          <a:noFill/>
        </p:spPr>
        <p:txBody>
          <a:bodyPr wrap="square" rtlCol="0">
            <a:spAutoFit/>
          </a:bodyPr>
          <a:lstStyle/>
          <a:p>
            <a:pPr algn="l"/>
            <a:r>
              <a:rPr lang="en-US" altLang="zh-CN" sz="2400" b="1">
                <a:solidFill>
                  <a:srgbClr val="2C7FC2"/>
                </a:solidFill>
                <a:latin typeface="微软雅黑" panose="020B0503020204020204" charset="-122"/>
                <a:ea typeface="微软雅黑" panose="020B0503020204020204" charset="-122"/>
              </a:rPr>
              <a:t>1.1</a:t>
            </a:r>
            <a:r>
              <a:rPr lang="zh-CN" altLang="en-US" sz="2400" b="1">
                <a:solidFill>
                  <a:srgbClr val="2C7FC2"/>
                </a:solidFill>
                <a:latin typeface="微软雅黑" panose="020B0503020204020204" charset="-122"/>
                <a:ea typeface="微软雅黑" panose="020B0503020204020204" charset="-122"/>
              </a:rPr>
              <a:t>知识目标</a:t>
            </a:r>
          </a:p>
        </p:txBody>
      </p:sp>
      <p:sp>
        <p:nvSpPr>
          <p:cNvPr id="3" name="文本框 2"/>
          <p:cNvSpPr txBox="1"/>
          <p:nvPr/>
        </p:nvSpPr>
        <p:spPr>
          <a:xfrm>
            <a:off x="1746885" y="794971"/>
            <a:ext cx="6231890" cy="5493812"/>
          </a:xfrm>
          <a:prstGeom prst="rect">
            <a:avLst/>
          </a:prstGeom>
          <a:noFill/>
        </p:spPr>
        <p:txBody>
          <a:bodyPr wrap="square" rtlCol="0">
            <a:spAutoFit/>
          </a:bodyPr>
          <a:lstStyle/>
          <a:p>
            <a:pPr>
              <a:lnSpc>
                <a:spcPct val="150000"/>
              </a:lnSpc>
            </a:pPr>
            <a:r>
              <a:rPr lang="en-US" altLang="zh-CN" b="1" dirty="0">
                <a:solidFill>
                  <a:schemeClr val="accent1">
                    <a:lumMod val="75000"/>
                  </a:schemeClr>
                </a:solidFill>
                <a:latin typeface="宋体" panose="02010600030101010101" pitchFamily="2" charset="-122"/>
              </a:rPr>
              <a:t>0</a:t>
            </a:r>
            <a:r>
              <a:rPr lang="zh-CN" altLang="en-US" b="1" dirty="0">
                <a:solidFill>
                  <a:schemeClr val="accent1">
                    <a:lumMod val="75000"/>
                  </a:schemeClr>
                </a:solidFill>
                <a:latin typeface="宋体" panose="02010600030101010101" pitchFamily="2" charset="-122"/>
              </a:rPr>
              <a:t>、相关名词解释</a:t>
            </a:r>
            <a:endParaRPr lang="zh-CN" altLang="zh-CN" b="1" dirty="0">
              <a:solidFill>
                <a:schemeClr val="accent1">
                  <a:lumMod val="75000"/>
                </a:schemeClr>
              </a:solidFill>
              <a:latin typeface="宋体" panose="02010600030101010101" pitchFamily="2" charset="-122"/>
            </a:endParaRPr>
          </a:p>
          <a:p>
            <a:pPr>
              <a:lnSpc>
                <a:spcPct val="150000"/>
              </a:lnSpc>
            </a:pPr>
            <a:r>
              <a:rPr lang="en-US" altLang="zh-CN" b="1" dirty="0">
                <a:solidFill>
                  <a:schemeClr val="accent1">
                    <a:lumMod val="75000"/>
                  </a:schemeClr>
                </a:solidFill>
                <a:latin typeface="宋体" panose="02010600030101010101" pitchFamily="2" charset="-122"/>
                <a:ea typeface="宋体" panose="02010600030101010101" pitchFamily="2" charset="-122"/>
              </a:rPr>
              <a:t>1</a:t>
            </a:r>
            <a:r>
              <a:rPr lang="zh-CN" altLang="en-US" b="1" dirty="0">
                <a:solidFill>
                  <a:schemeClr val="accent1">
                    <a:lumMod val="75000"/>
                  </a:schemeClr>
                </a:solidFill>
                <a:latin typeface="宋体" panose="02010600030101010101" pitchFamily="2" charset="-122"/>
                <a:ea typeface="宋体" panose="02010600030101010101" pitchFamily="2" charset="-122"/>
              </a:rPr>
              <a:t>、</a:t>
            </a:r>
            <a:r>
              <a:rPr lang="en-US" altLang="zh-CN" b="1" dirty="0">
                <a:solidFill>
                  <a:schemeClr val="accent1">
                    <a:lumMod val="75000"/>
                  </a:schemeClr>
                </a:solidFill>
                <a:latin typeface="宋体" panose="02010600030101010101" pitchFamily="2" charset="-122"/>
                <a:ea typeface="宋体" panose="02010600030101010101" pitchFamily="2" charset="-122"/>
              </a:rPr>
              <a:t>Vue.js</a:t>
            </a:r>
            <a:r>
              <a:rPr lang="zh-CN" altLang="en-US" b="1" dirty="0">
                <a:solidFill>
                  <a:schemeClr val="accent1">
                    <a:lumMod val="75000"/>
                  </a:schemeClr>
                </a:solidFill>
                <a:latin typeface="宋体" panose="02010600030101010101" pitchFamily="2" charset="-122"/>
                <a:ea typeface="宋体" panose="02010600030101010101" pitchFamily="2" charset="-122"/>
              </a:rPr>
              <a:t>简介</a:t>
            </a:r>
            <a:endParaRPr lang="zh-CN" b="1" dirty="0">
              <a:solidFill>
                <a:schemeClr val="accent1">
                  <a:lumMod val="75000"/>
                </a:schemeClr>
              </a:solidFill>
              <a:latin typeface="宋体" panose="02010600030101010101" pitchFamily="2" charset="-122"/>
              <a:ea typeface="宋体" panose="02010600030101010101" pitchFamily="2" charset="-122"/>
            </a:endParaRPr>
          </a:p>
          <a:p>
            <a:pPr>
              <a:lnSpc>
                <a:spcPct val="150000"/>
              </a:lnSpc>
            </a:pPr>
            <a:r>
              <a:rPr lang="en-US" altLang="zh-CN" b="1" dirty="0">
                <a:solidFill>
                  <a:schemeClr val="accent1">
                    <a:lumMod val="75000"/>
                  </a:schemeClr>
                </a:solidFill>
                <a:latin typeface="宋体" panose="02010600030101010101" pitchFamily="2" charset="-122"/>
                <a:ea typeface="宋体" panose="02010600030101010101" pitchFamily="2" charset="-122"/>
              </a:rPr>
              <a:t>2</a:t>
            </a:r>
            <a:r>
              <a:rPr lang="zh-CN" altLang="en-US" b="1" dirty="0">
                <a:solidFill>
                  <a:schemeClr val="accent1">
                    <a:lumMod val="75000"/>
                  </a:schemeClr>
                </a:solidFill>
                <a:latin typeface="宋体" panose="02010600030101010101" pitchFamily="2" charset="-122"/>
                <a:ea typeface="宋体" panose="02010600030101010101" pitchFamily="2" charset="-122"/>
              </a:rPr>
              <a:t>、基本语法</a:t>
            </a:r>
          </a:p>
          <a:p>
            <a:pPr>
              <a:lnSpc>
                <a:spcPct val="150000"/>
              </a:lnSpc>
            </a:pPr>
            <a:r>
              <a:rPr lang="en-US" altLang="zh-CN" b="1" dirty="0">
                <a:solidFill>
                  <a:schemeClr val="accent1">
                    <a:lumMod val="75000"/>
                  </a:schemeClr>
                </a:solidFill>
                <a:latin typeface="宋体" panose="02010600030101010101" pitchFamily="2" charset="-122"/>
                <a:ea typeface="宋体" panose="02010600030101010101" pitchFamily="2" charset="-122"/>
              </a:rPr>
              <a:t>3</a:t>
            </a:r>
            <a:r>
              <a:rPr lang="zh-CN" altLang="en-US" b="1" dirty="0">
                <a:solidFill>
                  <a:schemeClr val="accent1">
                    <a:lumMod val="75000"/>
                  </a:schemeClr>
                </a:solidFill>
                <a:latin typeface="宋体" panose="02010600030101010101" pitchFamily="2" charset="-122"/>
                <a:ea typeface="宋体" panose="02010600030101010101" pitchFamily="2" charset="-122"/>
              </a:rPr>
              <a:t>、渲染</a:t>
            </a:r>
          </a:p>
          <a:p>
            <a:pPr>
              <a:lnSpc>
                <a:spcPct val="150000"/>
              </a:lnSpc>
            </a:pPr>
            <a:r>
              <a:rPr lang="en-US" altLang="zh-CN" b="1" dirty="0">
                <a:solidFill>
                  <a:schemeClr val="accent1">
                    <a:lumMod val="75000"/>
                  </a:schemeClr>
                </a:solidFill>
                <a:latin typeface="宋体" panose="02010600030101010101" pitchFamily="2" charset="-122"/>
                <a:ea typeface="宋体" panose="02010600030101010101" pitchFamily="2" charset="-122"/>
              </a:rPr>
              <a:t>4</a:t>
            </a:r>
            <a:r>
              <a:rPr lang="zh-CN" altLang="en-US" b="1" dirty="0">
                <a:solidFill>
                  <a:schemeClr val="accent1">
                    <a:lumMod val="75000"/>
                  </a:schemeClr>
                </a:solidFill>
                <a:latin typeface="宋体" panose="02010600030101010101" pitchFamily="2" charset="-122"/>
                <a:ea typeface="宋体" panose="02010600030101010101" pitchFamily="2" charset="-122"/>
              </a:rPr>
              <a:t>、事件</a:t>
            </a:r>
          </a:p>
          <a:p>
            <a:pPr>
              <a:lnSpc>
                <a:spcPct val="150000"/>
              </a:lnSpc>
            </a:pPr>
            <a:r>
              <a:rPr lang="en-US" altLang="zh-CN" b="1" dirty="0">
                <a:solidFill>
                  <a:schemeClr val="accent1">
                    <a:lumMod val="75000"/>
                  </a:schemeClr>
                </a:solidFill>
                <a:latin typeface="宋体" panose="02010600030101010101" pitchFamily="2" charset="-122"/>
                <a:ea typeface="宋体" panose="02010600030101010101" pitchFamily="2" charset="-122"/>
              </a:rPr>
              <a:t>5</a:t>
            </a:r>
            <a:r>
              <a:rPr lang="zh-CN" altLang="en-US" b="1" dirty="0">
                <a:solidFill>
                  <a:schemeClr val="accent1">
                    <a:lumMod val="75000"/>
                  </a:schemeClr>
                </a:solidFill>
                <a:latin typeface="宋体" panose="02010600030101010101" pitchFamily="2" charset="-122"/>
                <a:ea typeface="宋体" panose="02010600030101010101" pitchFamily="2" charset="-122"/>
              </a:rPr>
              <a:t>、响应</a:t>
            </a:r>
          </a:p>
          <a:p>
            <a:pPr>
              <a:lnSpc>
                <a:spcPct val="150000"/>
              </a:lnSpc>
            </a:pPr>
            <a:r>
              <a:rPr lang="en-US" altLang="zh-CN" b="1" dirty="0">
                <a:solidFill>
                  <a:schemeClr val="accent1">
                    <a:lumMod val="75000"/>
                  </a:schemeClr>
                </a:solidFill>
                <a:latin typeface="宋体" panose="02010600030101010101" pitchFamily="2" charset="-122"/>
              </a:rPr>
              <a:t>6</a:t>
            </a:r>
            <a:r>
              <a:rPr lang="zh-CN" altLang="en-US" b="1" dirty="0">
                <a:solidFill>
                  <a:schemeClr val="accent1">
                    <a:lumMod val="75000"/>
                  </a:schemeClr>
                </a:solidFill>
                <a:latin typeface="宋体" panose="02010600030101010101" pitchFamily="2" charset="-122"/>
              </a:rPr>
              <a:t>、过渡</a:t>
            </a:r>
            <a:endParaRPr lang="zh-CN" altLang="zh-CN" b="1" dirty="0">
              <a:solidFill>
                <a:schemeClr val="accent1">
                  <a:lumMod val="75000"/>
                </a:schemeClr>
              </a:solidFill>
              <a:latin typeface="宋体" panose="02010600030101010101" pitchFamily="2" charset="-122"/>
            </a:endParaRPr>
          </a:p>
          <a:p>
            <a:pPr>
              <a:lnSpc>
                <a:spcPct val="150000"/>
              </a:lnSpc>
            </a:pPr>
            <a:r>
              <a:rPr lang="en-US" altLang="zh-CN" b="1" dirty="0">
                <a:solidFill>
                  <a:schemeClr val="accent1">
                    <a:lumMod val="75000"/>
                  </a:schemeClr>
                </a:solidFill>
                <a:latin typeface="宋体" panose="02010600030101010101" pitchFamily="2" charset="-122"/>
              </a:rPr>
              <a:t>7</a:t>
            </a:r>
            <a:r>
              <a:rPr lang="zh-CN" altLang="en-US" b="1" dirty="0">
                <a:solidFill>
                  <a:schemeClr val="accent1">
                    <a:lumMod val="75000"/>
                  </a:schemeClr>
                </a:solidFill>
                <a:latin typeface="宋体" panose="02010600030101010101" pitchFamily="2" charset="-122"/>
              </a:rPr>
              <a:t>、单文件组件</a:t>
            </a:r>
          </a:p>
          <a:p>
            <a:pPr>
              <a:lnSpc>
                <a:spcPct val="150000"/>
              </a:lnSpc>
            </a:pPr>
            <a:r>
              <a:rPr lang="en-US" altLang="zh-CN" b="1" dirty="0">
                <a:solidFill>
                  <a:schemeClr val="accent1">
                    <a:lumMod val="75000"/>
                  </a:schemeClr>
                </a:solidFill>
                <a:latin typeface="宋体" panose="02010600030101010101" pitchFamily="2" charset="-122"/>
              </a:rPr>
              <a:t>8</a:t>
            </a:r>
            <a:r>
              <a:rPr lang="zh-CN" altLang="en-US" b="1" dirty="0">
                <a:solidFill>
                  <a:schemeClr val="accent1">
                    <a:lumMod val="75000"/>
                  </a:schemeClr>
                </a:solidFill>
                <a:latin typeface="宋体" panose="02010600030101010101" pitchFamily="2" charset="-122"/>
              </a:rPr>
              <a:t>、生产环境部署</a:t>
            </a:r>
          </a:p>
          <a:p>
            <a:pPr>
              <a:lnSpc>
                <a:spcPct val="150000"/>
              </a:lnSpc>
            </a:pPr>
            <a:r>
              <a:rPr lang="en-US" altLang="zh-CN" b="1" dirty="0">
                <a:solidFill>
                  <a:schemeClr val="accent1">
                    <a:lumMod val="75000"/>
                  </a:schemeClr>
                </a:solidFill>
                <a:latin typeface="宋体" panose="02010600030101010101" pitchFamily="2" charset="-122"/>
              </a:rPr>
              <a:t>9</a:t>
            </a:r>
            <a:r>
              <a:rPr lang="zh-CN" altLang="en-US" b="1" dirty="0">
                <a:solidFill>
                  <a:schemeClr val="accent1">
                    <a:lumMod val="75000"/>
                  </a:schemeClr>
                </a:solidFill>
                <a:latin typeface="宋体" panose="02010600030101010101" pitchFamily="2" charset="-122"/>
              </a:rPr>
              <a:t>、路由</a:t>
            </a:r>
          </a:p>
          <a:p>
            <a:pPr>
              <a:lnSpc>
                <a:spcPct val="150000"/>
              </a:lnSpc>
            </a:pPr>
            <a:r>
              <a:rPr lang="en-US" altLang="zh-CN" b="1" dirty="0">
                <a:solidFill>
                  <a:schemeClr val="accent1">
                    <a:lumMod val="75000"/>
                  </a:schemeClr>
                </a:solidFill>
                <a:latin typeface="宋体" panose="02010600030101010101" pitchFamily="2" charset="-122"/>
              </a:rPr>
              <a:t>10</a:t>
            </a:r>
            <a:r>
              <a:rPr lang="zh-CN" altLang="en-US" b="1" dirty="0">
                <a:solidFill>
                  <a:schemeClr val="accent1">
                    <a:lumMod val="75000"/>
                  </a:schemeClr>
                </a:solidFill>
                <a:latin typeface="宋体" panose="02010600030101010101" pitchFamily="2" charset="-122"/>
              </a:rPr>
              <a:t>、状态管理</a:t>
            </a:r>
          </a:p>
          <a:p>
            <a:pPr>
              <a:lnSpc>
                <a:spcPct val="150000"/>
              </a:lnSpc>
            </a:pPr>
            <a:r>
              <a:rPr lang="en-US" altLang="zh-CN" b="1" dirty="0">
                <a:solidFill>
                  <a:schemeClr val="accent1">
                    <a:lumMod val="75000"/>
                  </a:schemeClr>
                </a:solidFill>
                <a:latin typeface="宋体" panose="02010600030101010101" pitchFamily="2" charset="-122"/>
              </a:rPr>
              <a:t>11</a:t>
            </a:r>
            <a:r>
              <a:rPr lang="zh-CN" altLang="en-US" b="1" dirty="0">
                <a:solidFill>
                  <a:schemeClr val="accent1">
                    <a:lumMod val="75000"/>
                  </a:schemeClr>
                </a:solidFill>
                <a:latin typeface="宋体" panose="02010600030101010101" pitchFamily="2" charset="-122"/>
              </a:rPr>
              <a:t>、单元测试</a:t>
            </a:r>
          </a:p>
          <a:p>
            <a:pPr>
              <a:lnSpc>
                <a:spcPct val="150000"/>
              </a:lnSpc>
            </a:pPr>
            <a:r>
              <a:rPr lang="en-US" altLang="zh-CN" b="1" dirty="0">
                <a:solidFill>
                  <a:schemeClr val="accent1">
                    <a:lumMod val="75000"/>
                  </a:schemeClr>
                </a:solidFill>
                <a:latin typeface="宋体" panose="02010600030101010101" pitchFamily="2" charset="-122"/>
              </a:rPr>
              <a:t>12</a:t>
            </a:r>
            <a:r>
              <a:rPr lang="zh-CN" altLang="en-US" b="1" dirty="0">
                <a:solidFill>
                  <a:schemeClr val="accent1">
                    <a:lumMod val="75000"/>
                  </a:schemeClr>
                </a:solidFill>
                <a:latin typeface="宋体" panose="02010600030101010101" pitchFamily="2" charset="-122"/>
              </a:rPr>
              <a:t>、服务端渲染</a:t>
            </a:r>
            <a:endParaRPr lang="zh-CN" sz="2800" b="1" dirty="0">
              <a:solidFill>
                <a:schemeClr val="accent1">
                  <a:lumMod val="75000"/>
                </a:schemeClr>
              </a:solidFill>
              <a:latin typeface="宋体" panose="02010600030101010101" pitchFamily="2" charset="-122"/>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4178067"/>
          </a:xfrm>
          <a:prstGeom prst="rect">
            <a:avLst/>
          </a:prstGeom>
          <a:noFill/>
        </p:spPr>
        <p:txBody>
          <a:bodyPr wrap="square" rtlCol="0">
            <a:spAutoFit/>
          </a:bodyPr>
          <a:lstStyle/>
          <a:p>
            <a:pPr lvl="0">
              <a:lnSpc>
                <a:spcPct val="150000"/>
              </a:lnSpc>
            </a:pPr>
            <a:r>
              <a:rPr lang="en-US" altLang="zh-CN" sz="2100" b="1" dirty="0">
                <a:solidFill>
                  <a:srgbClr val="0070C0"/>
                </a:solidFill>
                <a:latin typeface="宋体" panose="02010600030101010101" pitchFamily="2" charset="-122"/>
                <a:sym typeface="+mn-ea"/>
              </a:rPr>
              <a:t>2.1 </a:t>
            </a:r>
            <a:r>
              <a:rPr lang="zh-CN" altLang="en-US" sz="2100" b="1" dirty="0">
                <a:solidFill>
                  <a:srgbClr val="0070C0"/>
                </a:solidFill>
                <a:latin typeface="宋体" panose="02010600030101010101" pitchFamily="2" charset="-122"/>
                <a:sym typeface="+mn-ea"/>
              </a:rPr>
              <a:t>模板语法 </a:t>
            </a:r>
            <a:endParaRPr lang="en-US" altLang="zh-CN" sz="2100" b="1" dirty="0">
              <a:solidFill>
                <a:srgbClr val="0070C0"/>
              </a:solidFill>
              <a:latin typeface="宋体" panose="02010600030101010101" pitchFamily="2" charset="-122"/>
              <a:sym typeface="+mn-ea"/>
            </a:endParaRPr>
          </a:p>
          <a:p>
            <a:pPr lvl="0">
              <a:lnSpc>
                <a:spcPct val="150000"/>
              </a:lnSpc>
            </a:pPr>
            <a:r>
              <a:rPr lang="en-US" altLang="zh-CN" dirty="0">
                <a:solidFill>
                  <a:srgbClr val="FF0000"/>
                </a:solidFill>
                <a:latin typeface="宋体" panose="02010600030101010101" pitchFamily="2" charset="-122"/>
                <a:sym typeface="+mn-ea"/>
              </a:rPr>
              <a:t>Vue.js </a:t>
            </a:r>
            <a:r>
              <a:rPr lang="zh-CN" altLang="en-US" dirty="0">
                <a:solidFill>
                  <a:srgbClr val="FF0000"/>
                </a:solidFill>
                <a:latin typeface="宋体" panose="02010600030101010101" pitchFamily="2" charset="-122"/>
                <a:sym typeface="+mn-ea"/>
              </a:rPr>
              <a:t>允许你自定义过滤器，被用作一些常见的文本格式化。由</a:t>
            </a:r>
            <a:r>
              <a:rPr lang="en-US" altLang="zh-CN" dirty="0">
                <a:solidFill>
                  <a:srgbClr val="FF0000"/>
                </a:solidFill>
                <a:latin typeface="宋体" panose="02010600030101010101" pitchFamily="2" charset="-122"/>
                <a:sym typeface="+mn-ea"/>
              </a:rPr>
              <a:t>"</a:t>
            </a:r>
            <a:r>
              <a:rPr lang="zh-CN" altLang="en-US" dirty="0">
                <a:solidFill>
                  <a:srgbClr val="FF0000"/>
                </a:solidFill>
                <a:latin typeface="宋体" panose="02010600030101010101" pitchFamily="2" charset="-122"/>
                <a:sym typeface="+mn-ea"/>
              </a:rPr>
              <a:t>管道符</a:t>
            </a:r>
            <a:r>
              <a:rPr lang="en-US" altLang="zh-CN" dirty="0">
                <a:solidFill>
                  <a:srgbClr val="FF0000"/>
                </a:solidFill>
                <a:latin typeface="宋体" panose="02010600030101010101" pitchFamily="2" charset="-122"/>
                <a:sym typeface="+mn-ea"/>
              </a:rPr>
              <a:t>"</a:t>
            </a:r>
            <a:r>
              <a:rPr lang="zh-CN" altLang="en-US" dirty="0">
                <a:solidFill>
                  <a:srgbClr val="FF0000"/>
                </a:solidFill>
                <a:latin typeface="宋体" panose="02010600030101010101" pitchFamily="2" charset="-122"/>
                <a:sym typeface="+mn-ea"/>
              </a:rPr>
              <a:t>指示</a:t>
            </a:r>
            <a:r>
              <a:rPr lang="en-US" altLang="zh-CN" dirty="0">
                <a:solidFill>
                  <a:srgbClr val="FF0000"/>
                </a:solidFill>
                <a:latin typeface="宋体" panose="02010600030101010101" pitchFamily="2" charset="-122"/>
                <a:sym typeface="+mn-ea"/>
              </a:rPr>
              <a:t>,</a:t>
            </a:r>
            <a:r>
              <a:rPr lang="zh-CN" altLang="en-US" dirty="0">
                <a:solidFill>
                  <a:srgbClr val="FF0000"/>
                </a:solidFill>
                <a:latin typeface="宋体" panose="02010600030101010101" pitchFamily="2" charset="-122"/>
                <a:sym typeface="+mn-ea"/>
              </a:rPr>
              <a:t>过滤器函数接受表达式的值作为第一个参数</a:t>
            </a:r>
            <a:r>
              <a:rPr lang="en-US" altLang="zh-CN" dirty="0">
                <a:solidFill>
                  <a:srgbClr val="FF0000"/>
                </a:solidFill>
                <a:latin typeface="宋体" panose="02010600030101010101" pitchFamily="2" charset="-122"/>
                <a:sym typeface="+mn-ea"/>
              </a:rPr>
              <a:t>,</a:t>
            </a:r>
            <a:r>
              <a:rPr lang="zh-CN" altLang="en-US" dirty="0">
                <a:solidFill>
                  <a:srgbClr val="FF0000"/>
                </a:solidFill>
                <a:latin typeface="宋体" panose="02010600030101010101" pitchFamily="2" charset="-122"/>
                <a:sym typeface="+mn-ea"/>
              </a:rPr>
              <a:t>格式如下：</a:t>
            </a:r>
            <a:endParaRPr lang="en-US" altLang="zh-CN" dirty="0">
              <a:solidFill>
                <a:srgbClr val="FF0000"/>
              </a:solidFill>
              <a:latin typeface="宋体" panose="02010600030101010101" pitchFamily="2" charset="-122"/>
              <a:sym typeface="+mn-ea"/>
            </a:endParaRPr>
          </a:p>
          <a:p>
            <a:pPr lvl="0">
              <a:lnSpc>
                <a:spcPct val="150000"/>
              </a:lnSpc>
            </a:pPr>
            <a:r>
              <a:rPr lang="en-US" altLang="zh-CN" dirty="0">
                <a:solidFill>
                  <a:srgbClr val="FF0000"/>
                </a:solidFill>
                <a:latin typeface="宋体" panose="02010600030101010101" pitchFamily="2" charset="-122"/>
                <a:sym typeface="+mn-ea"/>
              </a:rPr>
              <a:t>&lt;!-- </a:t>
            </a:r>
            <a:r>
              <a:rPr lang="zh-CN" altLang="en-US" dirty="0">
                <a:solidFill>
                  <a:srgbClr val="FF0000"/>
                </a:solidFill>
                <a:latin typeface="宋体" panose="02010600030101010101" pitchFamily="2" charset="-122"/>
                <a:sym typeface="+mn-ea"/>
              </a:rPr>
              <a:t>在两个大括号中 </a:t>
            </a:r>
            <a:r>
              <a:rPr lang="en-US" altLang="zh-CN" dirty="0">
                <a:solidFill>
                  <a:srgbClr val="FF0000"/>
                </a:solidFill>
                <a:latin typeface="宋体" panose="02010600030101010101" pitchFamily="2" charset="-122"/>
                <a:sym typeface="+mn-ea"/>
              </a:rPr>
              <a:t>--&gt;</a:t>
            </a:r>
          </a:p>
          <a:p>
            <a:pPr lvl="0">
              <a:lnSpc>
                <a:spcPct val="150000"/>
              </a:lnSpc>
            </a:pPr>
            <a:r>
              <a:rPr lang="en-US" altLang="zh-CN" dirty="0">
                <a:solidFill>
                  <a:srgbClr val="FF0000"/>
                </a:solidFill>
                <a:latin typeface="宋体" panose="02010600030101010101" pitchFamily="2" charset="-122"/>
                <a:sym typeface="+mn-ea"/>
              </a:rPr>
              <a:t>{{ message | capitalize }}</a:t>
            </a:r>
          </a:p>
          <a:p>
            <a:pPr lvl="0">
              <a:lnSpc>
                <a:spcPct val="150000"/>
              </a:lnSpc>
            </a:pPr>
            <a:r>
              <a:rPr lang="zh-CN" altLang="en-US" dirty="0">
                <a:solidFill>
                  <a:srgbClr val="FF0000"/>
                </a:solidFill>
                <a:latin typeface="宋体" panose="02010600030101010101" pitchFamily="2" charset="-122"/>
                <a:sym typeface="+mn-ea"/>
              </a:rPr>
              <a:t>过滤器可以串联：</a:t>
            </a:r>
          </a:p>
          <a:p>
            <a:pPr lvl="0">
              <a:lnSpc>
                <a:spcPct val="150000"/>
              </a:lnSpc>
            </a:pPr>
            <a:r>
              <a:rPr lang="en-US" altLang="zh-CN" dirty="0">
                <a:solidFill>
                  <a:srgbClr val="FF0000"/>
                </a:solidFill>
                <a:latin typeface="宋体" panose="02010600030101010101" pitchFamily="2" charset="-122"/>
                <a:sym typeface="+mn-ea"/>
              </a:rPr>
              <a:t>{{ message | </a:t>
            </a:r>
            <a:r>
              <a:rPr lang="en-US" altLang="zh-CN" dirty="0" err="1">
                <a:solidFill>
                  <a:srgbClr val="FF0000"/>
                </a:solidFill>
                <a:latin typeface="宋体" panose="02010600030101010101" pitchFamily="2" charset="-122"/>
                <a:sym typeface="+mn-ea"/>
              </a:rPr>
              <a:t>filterA</a:t>
            </a:r>
            <a:r>
              <a:rPr lang="en-US" altLang="zh-CN" dirty="0">
                <a:solidFill>
                  <a:srgbClr val="FF0000"/>
                </a:solidFill>
                <a:latin typeface="宋体" panose="02010600030101010101" pitchFamily="2" charset="-122"/>
                <a:sym typeface="+mn-ea"/>
              </a:rPr>
              <a:t> | </a:t>
            </a:r>
            <a:r>
              <a:rPr lang="en-US" altLang="zh-CN" dirty="0" err="1">
                <a:solidFill>
                  <a:srgbClr val="FF0000"/>
                </a:solidFill>
                <a:latin typeface="宋体" panose="02010600030101010101" pitchFamily="2" charset="-122"/>
                <a:sym typeface="+mn-ea"/>
              </a:rPr>
              <a:t>filterB</a:t>
            </a:r>
            <a:r>
              <a:rPr lang="en-US" altLang="zh-CN" dirty="0">
                <a:solidFill>
                  <a:srgbClr val="FF0000"/>
                </a:solidFill>
                <a:latin typeface="宋体" panose="02010600030101010101" pitchFamily="2" charset="-122"/>
                <a:sym typeface="+mn-ea"/>
              </a:rPr>
              <a:t> }}</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 message | capitalize1 | capitalize2 }}</a:t>
            </a:r>
          </a:p>
          <a:p>
            <a:pPr lvl="0">
              <a:lnSpc>
                <a:spcPct val="150000"/>
              </a:lnSpc>
            </a:pPr>
            <a:r>
              <a:rPr lang="en-US" altLang="zh-CN" sz="1600" dirty="0">
                <a:solidFill>
                  <a:srgbClr val="0070C0"/>
                </a:solidFill>
                <a:latin typeface="宋体" panose="02010600030101010101" pitchFamily="2" charset="-122"/>
                <a:sym typeface="+mn-ea"/>
              </a:rPr>
              <a:t>&lt;/div&gt;</a:t>
            </a:r>
          </a:p>
        </p:txBody>
      </p:sp>
      <p:sp>
        <p:nvSpPr>
          <p:cNvPr id="4" name="矩形 3">
            <a:extLst>
              <a:ext uri="{FF2B5EF4-FFF2-40B4-BE49-F238E27FC236}">
                <a16:creationId xmlns:a16="http://schemas.microsoft.com/office/drawing/2014/main" id="{74B7BAF1-08E0-474A-BAF7-51433A84E885}"/>
              </a:ext>
            </a:extLst>
          </p:cNvPr>
          <p:cNvSpPr/>
          <p:nvPr/>
        </p:nvSpPr>
        <p:spPr>
          <a:xfrm>
            <a:off x="5440680" y="1251585"/>
            <a:ext cx="6911340" cy="6001643"/>
          </a:xfrm>
          <a:prstGeom prst="rect">
            <a:avLst/>
          </a:prstGeom>
        </p:spPr>
        <p:txBody>
          <a:bodyPr wrap="square">
            <a:spAutoFit/>
          </a:bodyPr>
          <a:lstStyle/>
          <a:p>
            <a:pPr lvl="0">
              <a:lnSpc>
                <a:spcPct val="150000"/>
              </a:lnSpc>
            </a:pPr>
            <a:r>
              <a:rPr lang="en-US" altLang="zh-CN" sz="1600" dirty="0">
                <a:solidFill>
                  <a:srgbClr val="0070C0"/>
                </a:solidFill>
                <a:latin typeface="宋体" panose="02010600030101010101" pitchFamily="2" charset="-122"/>
                <a:sym typeface="+mn-ea"/>
              </a:rPr>
              <a:t>new Vue({  el: '#app',</a:t>
            </a:r>
          </a:p>
          <a:p>
            <a:pPr lvl="0">
              <a:lnSpc>
                <a:spcPct val="150000"/>
              </a:lnSpc>
            </a:pPr>
            <a:r>
              <a:rPr lang="en-US" altLang="zh-CN" sz="1600" dirty="0">
                <a:solidFill>
                  <a:srgbClr val="0070C0"/>
                </a:solidFill>
                <a:latin typeface="宋体" panose="02010600030101010101" pitchFamily="2" charset="-122"/>
                <a:sym typeface="+mn-ea"/>
              </a:rPr>
              <a:t>  data: {   message: ‘</a:t>
            </a:r>
            <a:r>
              <a:rPr lang="en-US" altLang="zh-CN" sz="1600" dirty="0" err="1">
                <a:solidFill>
                  <a:srgbClr val="0070C0"/>
                </a:solidFill>
                <a:latin typeface="宋体" panose="02010600030101010101" pitchFamily="2" charset="-122"/>
                <a:sym typeface="+mn-ea"/>
              </a:rPr>
              <a:t>abcdef</a:t>
            </a: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  filters: {</a:t>
            </a:r>
          </a:p>
          <a:p>
            <a:pPr lvl="0">
              <a:lnSpc>
                <a:spcPct val="150000"/>
              </a:lnSpc>
            </a:pPr>
            <a:r>
              <a:rPr lang="en-US" altLang="zh-CN" sz="1600" dirty="0">
                <a:solidFill>
                  <a:srgbClr val="0070C0"/>
                </a:solidFill>
                <a:latin typeface="宋体" panose="02010600030101010101" pitchFamily="2" charset="-122"/>
                <a:sym typeface="+mn-ea"/>
              </a:rPr>
              <a:t>    capitalize1: function (value) {</a:t>
            </a:r>
          </a:p>
          <a:p>
            <a:pPr lvl="0">
              <a:lnSpc>
                <a:spcPct val="150000"/>
              </a:lnSpc>
            </a:pPr>
            <a:r>
              <a:rPr lang="en-US" altLang="zh-CN" sz="1600" dirty="0">
                <a:solidFill>
                  <a:srgbClr val="0070C0"/>
                </a:solidFill>
                <a:latin typeface="宋体" panose="02010600030101010101" pitchFamily="2" charset="-122"/>
                <a:sym typeface="+mn-ea"/>
              </a:rPr>
              <a:t>      if (!value) return '' </a:t>
            </a:r>
          </a:p>
          <a:p>
            <a:pPr lvl="0">
              <a:lnSpc>
                <a:spcPct val="150000"/>
              </a:lnSpc>
            </a:pPr>
            <a:r>
              <a:rPr lang="en-US" altLang="zh-CN" sz="1600" dirty="0">
                <a:solidFill>
                  <a:srgbClr val="0070C0"/>
                </a:solidFill>
                <a:latin typeface="宋体" panose="02010600030101010101" pitchFamily="2" charset="-122"/>
                <a:sym typeface="+mn-ea"/>
              </a:rPr>
              <a:t>      value = </a:t>
            </a:r>
            <a:r>
              <a:rPr lang="en-US" altLang="zh-CN" sz="1600" dirty="0" err="1">
                <a:solidFill>
                  <a:srgbClr val="0070C0"/>
                </a:solidFill>
                <a:latin typeface="宋体" panose="02010600030101010101" pitchFamily="2" charset="-122"/>
                <a:sym typeface="+mn-ea"/>
              </a:rPr>
              <a:t>value.toString</a:t>
            </a:r>
            <a:r>
              <a:rPr lang="en-US" altLang="zh-CN" sz="1600" dirty="0">
                <a:solidFill>
                  <a:srgbClr val="0070C0"/>
                </a:solidFill>
                <a:latin typeface="宋体" panose="02010600030101010101" pitchFamily="2" charset="-122"/>
                <a:sym typeface="+mn-ea"/>
              </a:rPr>
              <a:t>()</a:t>
            </a:r>
          </a:p>
          <a:p>
            <a:pPr lvl="0">
              <a:lnSpc>
                <a:spcPct val="150000"/>
              </a:lnSpc>
            </a:pPr>
            <a:r>
              <a:rPr lang="en-US" altLang="zh-CN" sz="1600" dirty="0">
                <a:solidFill>
                  <a:srgbClr val="0070C0"/>
                </a:solidFill>
                <a:latin typeface="宋体" panose="02010600030101010101" pitchFamily="2" charset="-122"/>
                <a:sym typeface="+mn-ea"/>
              </a:rPr>
              <a:t>      return </a:t>
            </a:r>
            <a:r>
              <a:rPr lang="en-US" altLang="zh-CN" sz="1600" dirty="0" err="1">
                <a:solidFill>
                  <a:srgbClr val="0070C0"/>
                </a:solidFill>
                <a:latin typeface="宋体" panose="02010600030101010101" pitchFamily="2" charset="-122"/>
                <a:sym typeface="+mn-ea"/>
              </a:rPr>
              <a:t>value.charAt</a:t>
            </a:r>
            <a:r>
              <a:rPr lang="en-US" altLang="zh-CN" sz="1600" dirty="0">
                <a:solidFill>
                  <a:srgbClr val="0070C0"/>
                </a:solidFill>
                <a:latin typeface="宋体" panose="02010600030101010101" pitchFamily="2" charset="-122"/>
                <a:sym typeface="+mn-ea"/>
              </a:rPr>
              <a:t>(0).</a:t>
            </a:r>
            <a:r>
              <a:rPr lang="en-US" altLang="zh-CN" sz="1600" dirty="0" err="1">
                <a:solidFill>
                  <a:srgbClr val="0070C0"/>
                </a:solidFill>
                <a:latin typeface="宋体" panose="02010600030101010101" pitchFamily="2" charset="-122"/>
                <a:sym typeface="+mn-ea"/>
              </a:rPr>
              <a:t>toUpperCase</a:t>
            </a:r>
            <a:r>
              <a:rPr lang="en-US" altLang="zh-CN" sz="1600" dirty="0">
                <a:solidFill>
                  <a:srgbClr val="0070C0"/>
                </a:solidFill>
                <a:latin typeface="宋体" panose="02010600030101010101" pitchFamily="2" charset="-122"/>
                <a:sym typeface="+mn-ea"/>
              </a:rPr>
              <a:t>() + </a:t>
            </a:r>
            <a:r>
              <a:rPr lang="en-US" altLang="zh-CN" sz="1600" dirty="0" err="1">
                <a:solidFill>
                  <a:srgbClr val="0070C0"/>
                </a:solidFill>
                <a:latin typeface="宋体" panose="02010600030101010101" pitchFamily="2" charset="-122"/>
                <a:sym typeface="+mn-ea"/>
              </a:rPr>
              <a:t>value.slice</a:t>
            </a:r>
            <a:r>
              <a:rPr lang="en-US" altLang="zh-CN" sz="1600" dirty="0">
                <a:solidFill>
                  <a:srgbClr val="0070C0"/>
                </a:solidFill>
                <a:latin typeface="宋体" panose="02010600030101010101" pitchFamily="2" charset="-122"/>
                <a:sym typeface="+mn-ea"/>
              </a:rPr>
              <a:t>(1)</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    capitalize2:function(v){</a:t>
            </a:r>
          </a:p>
          <a:p>
            <a:pPr lvl="0">
              <a:lnSpc>
                <a:spcPct val="150000"/>
              </a:lnSpc>
            </a:pPr>
            <a:r>
              <a:rPr lang="en-US" altLang="zh-CN" sz="1600" dirty="0">
                <a:solidFill>
                  <a:srgbClr val="0070C0"/>
                </a:solidFill>
                <a:latin typeface="宋体" panose="02010600030101010101" pitchFamily="2" charset="-122"/>
                <a:sym typeface="+mn-ea"/>
              </a:rPr>
              <a:t>	if(!v){return '';} 			v=</a:t>
            </a:r>
            <a:r>
              <a:rPr lang="en-US" altLang="zh-CN" sz="1600" dirty="0" err="1">
                <a:solidFill>
                  <a:srgbClr val="0070C0"/>
                </a:solidFill>
                <a:latin typeface="宋体" panose="02010600030101010101" pitchFamily="2" charset="-122"/>
                <a:sym typeface="+mn-ea"/>
              </a:rPr>
              <a:t>v.toString</a:t>
            </a:r>
            <a:r>
              <a:rPr lang="en-US" altLang="zh-CN" sz="1600" dirty="0">
                <a:solidFill>
                  <a:srgbClr val="0070C0"/>
                </a:solidFill>
                <a:latin typeface="宋体" panose="02010600030101010101" pitchFamily="2" charset="-122"/>
                <a:sym typeface="+mn-ea"/>
              </a:rPr>
              <a:t>(); 					return </a:t>
            </a:r>
            <a:r>
              <a:rPr lang="en-US" altLang="zh-CN" sz="1600" dirty="0" err="1">
                <a:solidFill>
                  <a:srgbClr val="0070C0"/>
                </a:solidFill>
                <a:latin typeface="宋体" panose="02010600030101010101" pitchFamily="2" charset="-122"/>
                <a:sym typeface="+mn-ea"/>
              </a:rPr>
              <a:t>v.slice</a:t>
            </a:r>
            <a:r>
              <a:rPr lang="en-US" altLang="zh-CN" sz="1600" dirty="0">
                <a:solidFill>
                  <a:srgbClr val="0070C0"/>
                </a:solidFill>
                <a:latin typeface="宋体" panose="02010600030101010101" pitchFamily="2" charset="-122"/>
                <a:sym typeface="+mn-ea"/>
              </a:rPr>
              <a:t>(0,v.length-1)+</a:t>
            </a:r>
            <a:r>
              <a:rPr lang="en-US" altLang="zh-CN" sz="1600" dirty="0" err="1">
                <a:solidFill>
                  <a:srgbClr val="0070C0"/>
                </a:solidFill>
                <a:latin typeface="宋体" panose="02010600030101010101" pitchFamily="2" charset="-122"/>
                <a:sym typeface="+mn-ea"/>
              </a:rPr>
              <a:t>v.charAt</a:t>
            </a:r>
            <a:r>
              <a:rPr lang="en-US" altLang="zh-CN" sz="1600" dirty="0">
                <a:solidFill>
                  <a:srgbClr val="0070C0"/>
                </a:solidFill>
                <a:latin typeface="宋体" panose="02010600030101010101" pitchFamily="2" charset="-122"/>
                <a:sym typeface="+mn-ea"/>
              </a:rPr>
              <a:t>(v.length-1).</a:t>
            </a:r>
            <a:r>
              <a:rPr lang="en-US" altLang="zh-CN" sz="1600" dirty="0" err="1">
                <a:solidFill>
                  <a:srgbClr val="0070C0"/>
                </a:solidFill>
                <a:latin typeface="宋体" panose="02010600030101010101" pitchFamily="2" charset="-122"/>
                <a:sym typeface="+mn-ea"/>
              </a:rPr>
              <a:t>toUpperCase</a:t>
            </a:r>
            <a:r>
              <a:rPr lang="en-US" altLang="zh-CN" sz="1600" dirty="0">
                <a:solidFill>
                  <a:srgbClr val="0070C0"/>
                </a:solidFill>
                <a:latin typeface="宋体" panose="02010600030101010101" pitchFamily="2" charset="-122"/>
                <a:sym typeface="+mn-ea"/>
              </a:rPr>
              <a:t>();</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p>
        </p:txBody>
      </p:sp>
    </p:spTree>
    <p:extLst>
      <p:ext uri="{BB962C8B-B14F-4D97-AF65-F5344CB8AC3E}">
        <p14:creationId xmlns:p14="http://schemas.microsoft.com/office/powerpoint/2010/main" val="1147842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4178067"/>
          </a:xfrm>
          <a:prstGeom prst="rect">
            <a:avLst/>
          </a:prstGeom>
          <a:noFill/>
        </p:spPr>
        <p:txBody>
          <a:bodyPr wrap="square" rtlCol="0">
            <a:spAutoFit/>
          </a:bodyPr>
          <a:lstStyle/>
          <a:p>
            <a:pPr lvl="0">
              <a:lnSpc>
                <a:spcPct val="150000"/>
              </a:lnSpc>
            </a:pPr>
            <a:r>
              <a:rPr lang="en-US" altLang="zh-CN" sz="2100" b="1" dirty="0">
                <a:solidFill>
                  <a:srgbClr val="0070C0"/>
                </a:solidFill>
                <a:latin typeface="宋体" panose="02010600030101010101" pitchFamily="2" charset="-122"/>
                <a:sym typeface="+mn-ea"/>
              </a:rPr>
              <a:t>2.1 </a:t>
            </a:r>
            <a:r>
              <a:rPr lang="zh-CN" altLang="en-US" sz="2100" b="1" dirty="0">
                <a:solidFill>
                  <a:srgbClr val="0070C0"/>
                </a:solidFill>
                <a:latin typeface="宋体" panose="02010600030101010101" pitchFamily="2" charset="-122"/>
                <a:sym typeface="+mn-ea"/>
              </a:rPr>
              <a:t>模板语法 </a:t>
            </a:r>
            <a:endParaRPr lang="en-US" altLang="zh-CN" sz="2100" b="1" dirty="0">
              <a:solidFill>
                <a:srgbClr val="0070C0"/>
              </a:solidFill>
              <a:latin typeface="宋体" panose="02010600030101010101" pitchFamily="2" charset="-122"/>
              <a:sym typeface="+mn-ea"/>
            </a:endParaRPr>
          </a:p>
          <a:p>
            <a:pPr lvl="0">
              <a:lnSpc>
                <a:spcPct val="150000"/>
              </a:lnSpc>
            </a:pPr>
            <a:r>
              <a:rPr lang="en-US" altLang="zh-CN" dirty="0">
                <a:solidFill>
                  <a:srgbClr val="0070C0"/>
                </a:solidFill>
                <a:latin typeface="宋体" panose="02010600030101010101" pitchFamily="2" charset="-122"/>
                <a:sym typeface="+mn-ea"/>
              </a:rPr>
              <a:t>Vue.js </a:t>
            </a:r>
            <a:r>
              <a:rPr lang="zh-CN" altLang="en-US" dirty="0">
                <a:solidFill>
                  <a:srgbClr val="0070C0"/>
                </a:solidFill>
                <a:latin typeface="宋体" panose="02010600030101010101" pitchFamily="2" charset="-122"/>
                <a:sym typeface="+mn-ea"/>
              </a:rPr>
              <a:t>允许你自定义过滤器，被用作一些常见的文本格式化。</a:t>
            </a:r>
            <a:endParaRPr lang="en-US" altLang="zh-CN" dirty="0">
              <a:solidFill>
                <a:srgbClr val="0070C0"/>
              </a:solidFill>
              <a:latin typeface="宋体" panose="02010600030101010101" pitchFamily="2" charset="-122"/>
              <a:sym typeface="+mn-ea"/>
            </a:endParaRPr>
          </a:p>
          <a:p>
            <a:pPr lvl="0">
              <a:lnSpc>
                <a:spcPct val="150000"/>
              </a:lnSpc>
            </a:pPr>
            <a:r>
              <a:rPr lang="zh-CN" altLang="en-US" dirty="0">
                <a:solidFill>
                  <a:srgbClr val="0070C0"/>
                </a:solidFill>
                <a:latin typeface="宋体" panose="02010600030101010101" pitchFamily="2" charset="-122"/>
                <a:sym typeface="+mn-ea"/>
              </a:rPr>
              <a:t>由</a:t>
            </a:r>
            <a:r>
              <a:rPr lang="en-US" altLang="zh-CN" dirty="0">
                <a:solidFill>
                  <a:srgbClr val="0070C0"/>
                </a:solidFill>
                <a:latin typeface="宋体" panose="02010600030101010101" pitchFamily="2" charset="-122"/>
                <a:sym typeface="+mn-ea"/>
              </a:rPr>
              <a:t>"</a:t>
            </a:r>
            <a:r>
              <a:rPr lang="zh-CN" altLang="en-US" dirty="0">
                <a:solidFill>
                  <a:srgbClr val="0070C0"/>
                </a:solidFill>
                <a:latin typeface="宋体" panose="02010600030101010101" pitchFamily="2" charset="-122"/>
                <a:sym typeface="+mn-ea"/>
              </a:rPr>
              <a:t>管道符</a:t>
            </a:r>
            <a:r>
              <a:rPr lang="en-US" altLang="zh-CN" dirty="0">
                <a:solidFill>
                  <a:srgbClr val="0070C0"/>
                </a:solidFill>
                <a:latin typeface="宋体" panose="02010600030101010101" pitchFamily="2" charset="-122"/>
                <a:sym typeface="+mn-ea"/>
              </a:rPr>
              <a:t>"</a:t>
            </a:r>
            <a:r>
              <a:rPr lang="zh-CN" altLang="en-US" dirty="0">
                <a:solidFill>
                  <a:srgbClr val="0070C0"/>
                </a:solidFill>
                <a:latin typeface="宋体" panose="02010600030101010101" pitchFamily="2" charset="-122"/>
                <a:sym typeface="+mn-ea"/>
              </a:rPr>
              <a:t>指示</a:t>
            </a:r>
            <a:r>
              <a:rPr lang="en-US" altLang="zh-CN" dirty="0">
                <a:solidFill>
                  <a:srgbClr val="0070C0"/>
                </a:solidFill>
                <a:latin typeface="宋体" panose="02010600030101010101" pitchFamily="2" charset="-122"/>
                <a:sym typeface="+mn-ea"/>
              </a:rPr>
              <a:t>,</a:t>
            </a:r>
            <a:r>
              <a:rPr lang="zh-CN" altLang="en-US" dirty="0">
                <a:solidFill>
                  <a:srgbClr val="0070C0"/>
                </a:solidFill>
                <a:latin typeface="宋体" panose="02010600030101010101" pitchFamily="2" charset="-122"/>
                <a:sym typeface="+mn-ea"/>
              </a:rPr>
              <a:t>过滤器函数接受表达式的值作为第一个参数</a:t>
            </a:r>
            <a:r>
              <a:rPr lang="en-US" altLang="zh-CN" dirty="0">
                <a:solidFill>
                  <a:srgbClr val="0070C0"/>
                </a:solidFill>
                <a:latin typeface="宋体" panose="02010600030101010101" pitchFamily="2" charset="-122"/>
                <a:sym typeface="+mn-ea"/>
              </a:rPr>
              <a:t>,</a:t>
            </a:r>
            <a:r>
              <a:rPr lang="zh-CN" altLang="en-US" dirty="0">
                <a:solidFill>
                  <a:srgbClr val="0070C0"/>
                </a:solidFill>
                <a:latin typeface="宋体" panose="02010600030101010101" pitchFamily="2" charset="-122"/>
                <a:sym typeface="+mn-ea"/>
              </a:rPr>
              <a:t>格式如下：</a:t>
            </a:r>
            <a:endParaRPr lang="en-US" altLang="zh-CN" dirty="0">
              <a:solidFill>
                <a:srgbClr val="0070C0"/>
              </a:solidFill>
              <a:latin typeface="宋体" panose="02010600030101010101" pitchFamily="2" charset="-122"/>
              <a:sym typeface="+mn-ea"/>
            </a:endParaRPr>
          </a:p>
          <a:p>
            <a:pPr lvl="0">
              <a:lnSpc>
                <a:spcPct val="150000"/>
              </a:lnSpc>
            </a:pPr>
            <a:r>
              <a:rPr lang="en-US" altLang="zh-CN" dirty="0">
                <a:solidFill>
                  <a:srgbClr val="0070C0"/>
                </a:solidFill>
                <a:latin typeface="宋体" panose="02010600030101010101" pitchFamily="2" charset="-122"/>
                <a:sym typeface="+mn-ea"/>
              </a:rPr>
              <a:t>&lt;!-- </a:t>
            </a:r>
            <a:r>
              <a:rPr lang="zh-CN" altLang="en-US" dirty="0">
                <a:solidFill>
                  <a:srgbClr val="0070C0"/>
                </a:solidFill>
                <a:latin typeface="宋体" panose="02010600030101010101" pitchFamily="2" charset="-122"/>
                <a:sym typeface="+mn-ea"/>
              </a:rPr>
              <a:t>在两个大括号中 </a:t>
            </a:r>
            <a:r>
              <a:rPr lang="en-US" altLang="zh-CN" dirty="0">
                <a:solidFill>
                  <a:srgbClr val="0070C0"/>
                </a:solidFill>
                <a:latin typeface="宋体" panose="02010600030101010101" pitchFamily="2" charset="-122"/>
                <a:sym typeface="+mn-ea"/>
              </a:rPr>
              <a:t>--&gt;</a:t>
            </a:r>
          </a:p>
          <a:p>
            <a:pPr lvl="0">
              <a:lnSpc>
                <a:spcPct val="150000"/>
              </a:lnSpc>
            </a:pPr>
            <a:r>
              <a:rPr lang="en-US" altLang="zh-CN" dirty="0">
                <a:solidFill>
                  <a:srgbClr val="0070C0"/>
                </a:solidFill>
                <a:latin typeface="宋体" panose="02010600030101010101" pitchFamily="2" charset="-122"/>
                <a:sym typeface="+mn-ea"/>
              </a:rPr>
              <a:t>{{ message | capitalize }}</a:t>
            </a:r>
          </a:p>
          <a:p>
            <a:pPr lvl="0">
              <a:lnSpc>
                <a:spcPct val="150000"/>
              </a:lnSpc>
            </a:pPr>
            <a:r>
              <a:rPr lang="zh-CN" altLang="en-US" dirty="0">
                <a:solidFill>
                  <a:srgbClr val="FF0000"/>
                </a:solidFill>
                <a:latin typeface="宋体" panose="02010600030101010101" pitchFamily="2" charset="-122"/>
                <a:sym typeface="+mn-ea"/>
              </a:rPr>
              <a:t>过滤器是 </a:t>
            </a:r>
            <a:r>
              <a:rPr lang="en-US" altLang="zh-CN" dirty="0">
                <a:solidFill>
                  <a:srgbClr val="FF0000"/>
                </a:solidFill>
                <a:latin typeface="宋体" panose="02010600030101010101" pitchFamily="2" charset="-122"/>
                <a:sym typeface="+mn-ea"/>
              </a:rPr>
              <a:t>JavaScript </a:t>
            </a:r>
            <a:r>
              <a:rPr lang="zh-CN" altLang="en-US" dirty="0">
                <a:solidFill>
                  <a:srgbClr val="FF0000"/>
                </a:solidFill>
                <a:latin typeface="宋体" panose="02010600030101010101" pitchFamily="2" charset="-122"/>
                <a:sym typeface="+mn-ea"/>
              </a:rPr>
              <a:t>函数，因此可以接受参数：</a:t>
            </a:r>
          </a:p>
          <a:p>
            <a:pPr lvl="0">
              <a:lnSpc>
                <a:spcPct val="150000"/>
              </a:lnSpc>
            </a:pPr>
            <a:r>
              <a:rPr lang="en-US" altLang="zh-CN" dirty="0">
                <a:solidFill>
                  <a:srgbClr val="FF0000"/>
                </a:solidFill>
                <a:latin typeface="宋体" panose="02010600030101010101" pitchFamily="2" charset="-122"/>
                <a:sym typeface="+mn-ea"/>
              </a:rPr>
              <a:t>{{ message | </a:t>
            </a:r>
            <a:r>
              <a:rPr lang="en-US" altLang="zh-CN" dirty="0" err="1">
                <a:solidFill>
                  <a:srgbClr val="FF0000"/>
                </a:solidFill>
                <a:latin typeface="宋体" panose="02010600030101010101" pitchFamily="2" charset="-122"/>
                <a:sym typeface="+mn-ea"/>
              </a:rPr>
              <a:t>filterA</a:t>
            </a:r>
            <a:r>
              <a:rPr lang="en-US" altLang="zh-CN" dirty="0">
                <a:solidFill>
                  <a:srgbClr val="FF0000"/>
                </a:solidFill>
                <a:latin typeface="宋体" panose="02010600030101010101" pitchFamily="2" charset="-122"/>
                <a:sym typeface="+mn-ea"/>
              </a:rPr>
              <a:t>('arg1', arg2) }}</a:t>
            </a:r>
          </a:p>
          <a:p>
            <a:pPr lvl="0">
              <a:lnSpc>
                <a:spcPct val="150000"/>
              </a:lnSpc>
            </a:pPr>
            <a:r>
              <a:rPr lang="zh-CN" altLang="en-US" sz="1600" dirty="0">
                <a:solidFill>
                  <a:srgbClr val="FF0000"/>
                </a:solidFill>
                <a:latin typeface="宋体" panose="02010600030101010101" pitchFamily="2" charset="-122"/>
                <a:sym typeface="+mn-ea"/>
              </a:rPr>
              <a:t>这里，</a:t>
            </a:r>
            <a:r>
              <a:rPr lang="en-US" altLang="zh-CN" sz="1600" dirty="0">
                <a:solidFill>
                  <a:srgbClr val="FF0000"/>
                </a:solidFill>
                <a:latin typeface="宋体" panose="02010600030101010101" pitchFamily="2" charset="-122"/>
                <a:sym typeface="+mn-ea"/>
              </a:rPr>
              <a:t>message </a:t>
            </a:r>
            <a:r>
              <a:rPr lang="zh-CN" altLang="en-US" sz="1600" dirty="0">
                <a:solidFill>
                  <a:srgbClr val="FF0000"/>
                </a:solidFill>
                <a:latin typeface="宋体" panose="02010600030101010101" pitchFamily="2" charset="-122"/>
                <a:sym typeface="+mn-ea"/>
              </a:rPr>
              <a:t>是第一个参数，</a:t>
            </a:r>
            <a:endParaRPr lang="en-US" altLang="zh-CN" sz="1600" dirty="0">
              <a:solidFill>
                <a:srgbClr val="FF0000"/>
              </a:solidFill>
              <a:latin typeface="宋体" panose="02010600030101010101" pitchFamily="2" charset="-122"/>
              <a:sym typeface="+mn-ea"/>
            </a:endParaRPr>
          </a:p>
          <a:p>
            <a:pPr lvl="0">
              <a:lnSpc>
                <a:spcPct val="150000"/>
              </a:lnSpc>
            </a:pPr>
            <a:r>
              <a:rPr lang="zh-CN" altLang="en-US" sz="1600" dirty="0">
                <a:solidFill>
                  <a:srgbClr val="FF0000"/>
                </a:solidFill>
                <a:latin typeface="宋体" panose="02010600030101010101" pitchFamily="2" charset="-122"/>
                <a:sym typeface="+mn-ea"/>
              </a:rPr>
              <a:t>字符串 </a:t>
            </a:r>
            <a:r>
              <a:rPr lang="en-US" altLang="zh-CN" sz="1600" dirty="0">
                <a:solidFill>
                  <a:srgbClr val="FF0000"/>
                </a:solidFill>
                <a:latin typeface="宋体" panose="02010600030101010101" pitchFamily="2" charset="-122"/>
                <a:sym typeface="+mn-ea"/>
              </a:rPr>
              <a:t>'arg1' </a:t>
            </a:r>
            <a:r>
              <a:rPr lang="zh-CN" altLang="en-US" sz="1600" dirty="0">
                <a:solidFill>
                  <a:srgbClr val="FF0000"/>
                </a:solidFill>
                <a:latin typeface="宋体" panose="02010600030101010101" pitchFamily="2" charset="-122"/>
                <a:sym typeface="+mn-ea"/>
              </a:rPr>
              <a:t>将传给过滤器作为第二个参数， </a:t>
            </a:r>
            <a:endParaRPr lang="en-US" altLang="zh-CN" sz="1600" dirty="0">
              <a:solidFill>
                <a:srgbClr val="FF0000"/>
              </a:solidFill>
              <a:latin typeface="宋体" panose="02010600030101010101" pitchFamily="2" charset="-122"/>
              <a:sym typeface="+mn-ea"/>
            </a:endParaRPr>
          </a:p>
          <a:p>
            <a:pPr lvl="0">
              <a:lnSpc>
                <a:spcPct val="150000"/>
              </a:lnSpc>
            </a:pPr>
            <a:r>
              <a:rPr lang="en-US" altLang="zh-CN" sz="1600" dirty="0">
                <a:solidFill>
                  <a:srgbClr val="FF0000"/>
                </a:solidFill>
                <a:latin typeface="宋体" panose="02010600030101010101" pitchFamily="2" charset="-122"/>
                <a:sym typeface="+mn-ea"/>
              </a:rPr>
              <a:t>arg2 </a:t>
            </a:r>
            <a:r>
              <a:rPr lang="zh-CN" altLang="en-US" sz="1600" dirty="0">
                <a:solidFill>
                  <a:srgbClr val="FF0000"/>
                </a:solidFill>
                <a:latin typeface="宋体" panose="02010600030101010101" pitchFamily="2" charset="-122"/>
                <a:sym typeface="+mn-ea"/>
              </a:rPr>
              <a:t>表达式的值将被求值然后传给过滤器作为第三个参数。</a:t>
            </a:r>
            <a:endParaRPr lang="en-US" altLang="zh-CN" sz="1600" dirty="0">
              <a:solidFill>
                <a:srgbClr val="FF0000"/>
              </a:solidFill>
              <a:latin typeface="宋体" panose="02010600030101010101" pitchFamily="2" charset="-122"/>
              <a:sym typeface="+mn-ea"/>
            </a:endParaRPr>
          </a:p>
        </p:txBody>
      </p:sp>
    </p:spTree>
    <p:extLst>
      <p:ext uri="{BB962C8B-B14F-4D97-AF65-F5344CB8AC3E}">
        <p14:creationId xmlns:p14="http://schemas.microsoft.com/office/powerpoint/2010/main" val="3613401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5747727"/>
          </a:xfrm>
          <a:prstGeom prst="rect">
            <a:avLst/>
          </a:prstGeom>
          <a:noFill/>
        </p:spPr>
        <p:txBody>
          <a:bodyPr wrap="square" rtlCol="0">
            <a:spAutoFit/>
          </a:bodyPr>
          <a:lstStyle/>
          <a:p>
            <a:pPr lvl="0">
              <a:lnSpc>
                <a:spcPct val="150000"/>
              </a:lnSpc>
            </a:pPr>
            <a:r>
              <a:rPr lang="en-US" altLang="zh-CN" sz="2100" b="1" dirty="0">
                <a:solidFill>
                  <a:srgbClr val="0070C0"/>
                </a:solidFill>
                <a:latin typeface="宋体" panose="02010600030101010101" pitchFamily="2" charset="-122"/>
                <a:sym typeface="+mn-ea"/>
              </a:rPr>
              <a:t>2.1 </a:t>
            </a:r>
            <a:r>
              <a:rPr lang="zh-CN" altLang="en-US" sz="2100" b="1" dirty="0">
                <a:solidFill>
                  <a:srgbClr val="0070C0"/>
                </a:solidFill>
                <a:latin typeface="宋体" panose="02010600030101010101" pitchFamily="2" charset="-122"/>
                <a:sym typeface="+mn-ea"/>
              </a:rPr>
              <a:t>模板语法 </a:t>
            </a:r>
            <a:endParaRPr lang="en-US" altLang="zh-CN" sz="2100" b="1"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原价</a:t>
            </a:r>
            <a:r>
              <a:rPr lang="en-US" altLang="zh-CN" sz="1600" dirty="0">
                <a:solidFill>
                  <a:srgbClr val="0070C0"/>
                </a:solidFill>
                <a:latin typeface="宋体" panose="02010600030101010101" pitchFamily="2" charset="-122"/>
                <a:sym typeface="+mn-ea"/>
              </a:rPr>
              <a:t>:  {{ price}}&lt;</a:t>
            </a:r>
            <a:r>
              <a:rPr lang="en-US" altLang="zh-CN" sz="1600" dirty="0" err="1">
                <a:solidFill>
                  <a:srgbClr val="0070C0"/>
                </a:solidFill>
                <a:latin typeface="宋体" panose="02010600030101010101" pitchFamily="2" charset="-122"/>
                <a:sym typeface="+mn-ea"/>
              </a:rPr>
              <a:t>br</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打折后</a:t>
            </a:r>
            <a:r>
              <a:rPr lang="en-US" altLang="zh-CN" sz="1600" dirty="0">
                <a:solidFill>
                  <a:srgbClr val="0070C0"/>
                </a:solidFill>
                <a:latin typeface="宋体" panose="02010600030101010101" pitchFamily="2" charset="-122"/>
                <a:sym typeface="+mn-ea"/>
              </a:rPr>
              <a:t>:{{ price | </a:t>
            </a:r>
            <a:r>
              <a:rPr lang="en-US" altLang="zh-CN" sz="1600" dirty="0" err="1">
                <a:solidFill>
                  <a:srgbClr val="0070C0"/>
                </a:solidFill>
                <a:latin typeface="宋体" panose="02010600030101010101" pitchFamily="2" charset="-122"/>
                <a:sym typeface="+mn-ea"/>
              </a:rPr>
              <a:t>filterA</a:t>
            </a:r>
            <a:r>
              <a:rPr lang="en-US" altLang="zh-CN" sz="1600" dirty="0">
                <a:solidFill>
                  <a:srgbClr val="0070C0"/>
                </a:solidFill>
                <a:latin typeface="宋体" panose="02010600030101010101" pitchFamily="2" charset="-122"/>
                <a:sym typeface="+mn-ea"/>
              </a:rPr>
              <a:t>('0.8', arg2) }}</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el:"#app",</a:t>
            </a:r>
          </a:p>
          <a:p>
            <a:pPr lvl="0">
              <a:lnSpc>
                <a:spcPct val="150000"/>
              </a:lnSpc>
            </a:pPr>
            <a:r>
              <a:rPr lang="en-US" altLang="zh-CN" sz="1600" dirty="0">
                <a:solidFill>
                  <a:srgbClr val="0070C0"/>
                </a:solidFill>
                <a:latin typeface="宋体" panose="02010600030101010101" pitchFamily="2" charset="-122"/>
                <a:sym typeface="+mn-ea"/>
              </a:rPr>
              <a:t>data:{</a:t>
            </a:r>
          </a:p>
          <a:p>
            <a:pPr lvl="0">
              <a:lnSpc>
                <a:spcPct val="150000"/>
              </a:lnSpc>
            </a:pPr>
            <a:r>
              <a:rPr lang="en-US" altLang="zh-CN" sz="1600" dirty="0">
                <a:solidFill>
                  <a:srgbClr val="0070C0"/>
                </a:solidFill>
                <a:latin typeface="宋体" panose="02010600030101010101" pitchFamily="2" charset="-122"/>
                <a:sym typeface="+mn-ea"/>
              </a:rPr>
              <a:t>	price:"1000",</a:t>
            </a:r>
          </a:p>
          <a:p>
            <a:pPr lvl="0">
              <a:lnSpc>
                <a:spcPct val="150000"/>
              </a:lnSpc>
            </a:pPr>
            <a:r>
              <a:rPr lang="en-US" altLang="zh-CN" sz="1600" dirty="0">
                <a:solidFill>
                  <a:srgbClr val="0070C0"/>
                </a:solidFill>
                <a:latin typeface="宋体" panose="02010600030101010101" pitchFamily="2" charset="-122"/>
                <a:sym typeface="+mn-ea"/>
              </a:rPr>
              <a:t>	arg2:function(</a:t>
            </a:r>
            <a:r>
              <a:rPr lang="en-US" altLang="zh-CN" sz="1600" dirty="0" err="1">
                <a:solidFill>
                  <a:srgbClr val="0070C0"/>
                </a:solidFill>
                <a:latin typeface="宋体" panose="02010600030101010101" pitchFamily="2" charset="-122"/>
                <a:sym typeface="+mn-ea"/>
              </a:rPr>
              <a:t>a,b</a:t>
            </a:r>
            <a:r>
              <a:rPr lang="en-US" altLang="zh-CN" sz="1600" dirty="0">
                <a:solidFill>
                  <a:srgbClr val="0070C0"/>
                </a:solidFill>
                <a:latin typeface="宋体" panose="02010600030101010101" pitchFamily="2" charset="-122"/>
                <a:sym typeface="+mn-ea"/>
              </a:rPr>
              <a:t>){return a*b;}</a:t>
            </a:r>
          </a:p>
          <a:p>
            <a:pPr lvl="0">
              <a:lnSpc>
                <a:spcPct val="150000"/>
              </a:lnSpc>
            </a:pPr>
            <a:r>
              <a:rPr lang="en-US" altLang="zh-CN" sz="1600" dirty="0">
                <a:solidFill>
                  <a:srgbClr val="0070C0"/>
                </a:solidFill>
                <a:latin typeface="宋体" panose="02010600030101010101" pitchFamily="2" charset="-122"/>
                <a:sym typeface="+mn-ea"/>
              </a:rPr>
              <a:t>},</a:t>
            </a:r>
          </a:p>
          <a:p>
            <a:pPr lvl="0">
              <a:lnSpc>
                <a:spcPct val="150000"/>
              </a:lnSpc>
            </a:pPr>
            <a:r>
              <a:rPr lang="en-US" altLang="zh-CN" sz="1600" dirty="0">
                <a:solidFill>
                  <a:srgbClr val="0070C0"/>
                </a:solidFill>
                <a:latin typeface="宋体" panose="02010600030101010101" pitchFamily="2" charset="-122"/>
                <a:sym typeface="+mn-ea"/>
              </a:rPr>
              <a:t>filters:{</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filterA:function</a:t>
            </a:r>
            <a:r>
              <a:rPr lang="en-US" altLang="zh-CN" sz="1600" dirty="0">
                <a:solidFill>
                  <a:srgbClr val="0070C0"/>
                </a:solidFill>
                <a:latin typeface="宋体" panose="02010600030101010101" pitchFamily="2" charset="-122"/>
                <a:sym typeface="+mn-ea"/>
              </a:rPr>
              <a:t>(v,arg1,arg2){return arg2(v,arg1);}</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p>
        </p:txBody>
      </p:sp>
    </p:spTree>
    <p:extLst>
      <p:ext uri="{BB962C8B-B14F-4D97-AF65-F5344CB8AC3E}">
        <p14:creationId xmlns:p14="http://schemas.microsoft.com/office/powerpoint/2010/main" val="4068278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5124480"/>
          </a:xfrm>
          <a:prstGeom prst="rect">
            <a:avLst/>
          </a:prstGeom>
          <a:noFill/>
        </p:spPr>
        <p:txBody>
          <a:bodyPr wrap="square" rtlCol="0">
            <a:spAutoFit/>
          </a:bodyPr>
          <a:lstStyle/>
          <a:p>
            <a:pPr lvl="0">
              <a:lnSpc>
                <a:spcPct val="150000"/>
              </a:lnSpc>
            </a:pPr>
            <a:r>
              <a:rPr lang="en-US" altLang="zh-CN" sz="2100" b="1" dirty="0">
                <a:solidFill>
                  <a:srgbClr val="0070C0"/>
                </a:solidFill>
                <a:latin typeface="宋体" panose="02010600030101010101" pitchFamily="2" charset="-122"/>
                <a:sym typeface="+mn-ea"/>
              </a:rPr>
              <a:t>2.1 </a:t>
            </a:r>
            <a:r>
              <a:rPr lang="zh-CN" altLang="en-US" sz="2100" b="1" dirty="0">
                <a:solidFill>
                  <a:srgbClr val="0070C0"/>
                </a:solidFill>
                <a:latin typeface="宋体" panose="02010600030101010101" pitchFamily="2" charset="-122"/>
                <a:sym typeface="+mn-ea"/>
              </a:rPr>
              <a:t>模板语法 </a:t>
            </a:r>
            <a:endParaRPr lang="en-US" altLang="zh-CN" sz="2100" b="1" dirty="0">
              <a:solidFill>
                <a:srgbClr val="0070C0"/>
              </a:solidFill>
              <a:latin typeface="宋体" panose="02010600030101010101" pitchFamily="2" charset="-122"/>
              <a:sym typeface="+mn-ea"/>
            </a:endParaRPr>
          </a:p>
          <a:p>
            <a:pPr lvl="0">
              <a:lnSpc>
                <a:spcPct val="150000"/>
              </a:lnSpc>
            </a:pPr>
            <a:r>
              <a:rPr lang="en-US" altLang="zh-CN" sz="2100" b="1" dirty="0">
                <a:solidFill>
                  <a:srgbClr val="0070C0"/>
                </a:solidFill>
                <a:latin typeface="宋体" panose="02010600030101010101" pitchFamily="2" charset="-122"/>
                <a:sym typeface="+mn-ea"/>
              </a:rPr>
              <a:t>9.</a:t>
            </a:r>
            <a:r>
              <a:rPr lang="zh-CN" altLang="en-US" sz="2100" b="1" dirty="0">
                <a:solidFill>
                  <a:srgbClr val="0070C0"/>
                </a:solidFill>
                <a:latin typeface="宋体" panose="02010600030101010101" pitchFamily="2" charset="-122"/>
                <a:sym typeface="+mn-ea"/>
              </a:rPr>
              <a:t>缩写</a:t>
            </a:r>
            <a:endParaRPr lang="zh-CN" altLang="en-US" dirty="0">
              <a:solidFill>
                <a:srgbClr val="FF000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Vue.js </a:t>
            </a:r>
            <a:r>
              <a:rPr lang="zh-CN" altLang="en-US" sz="1600" dirty="0">
                <a:solidFill>
                  <a:srgbClr val="0070C0"/>
                </a:solidFill>
                <a:latin typeface="宋体" panose="02010600030101010101" pitchFamily="2" charset="-122"/>
                <a:sym typeface="+mn-ea"/>
              </a:rPr>
              <a:t>为两个最为常用的指令提供了特别的缩写</a:t>
            </a:r>
            <a:r>
              <a:rPr lang="en-US" altLang="zh-CN" sz="1600" dirty="0">
                <a:solidFill>
                  <a:srgbClr val="0070C0"/>
                </a:solidFill>
                <a:latin typeface="宋体" panose="02010600030101010101" pitchFamily="2" charset="-122"/>
                <a:sym typeface="+mn-ea"/>
              </a:rPr>
              <a:t>&lt;!-- </a:t>
            </a:r>
            <a:r>
              <a:rPr lang="zh-CN" altLang="en-US" sz="1600" dirty="0">
                <a:solidFill>
                  <a:srgbClr val="0070C0"/>
                </a:solidFill>
                <a:latin typeface="宋体" panose="02010600030101010101" pitchFamily="2" charset="-122"/>
                <a:sym typeface="+mn-ea"/>
              </a:rPr>
              <a:t>在两个大括号中 </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FF0000"/>
                </a:solidFill>
                <a:latin typeface="宋体" panose="02010600030101010101" pitchFamily="2" charset="-122"/>
                <a:sym typeface="+mn-ea"/>
              </a:rPr>
              <a:t>v-bind </a:t>
            </a:r>
            <a:r>
              <a:rPr lang="zh-CN" altLang="en-US" sz="1600" dirty="0">
                <a:solidFill>
                  <a:srgbClr val="FF0000"/>
                </a:solidFill>
                <a:latin typeface="宋体" panose="02010600030101010101" pitchFamily="2" charset="-122"/>
                <a:sym typeface="+mn-ea"/>
              </a:rPr>
              <a:t>缩写</a:t>
            </a:r>
            <a:r>
              <a:rPr lang="zh-CN" altLang="en-US" sz="1600" dirty="0">
                <a:solidFill>
                  <a:srgbClr val="0070C0"/>
                </a:solidFill>
                <a:latin typeface="宋体" panose="02010600030101010101" pitchFamily="2" charset="-122"/>
                <a:sym typeface="+mn-ea"/>
              </a:rPr>
              <a:t>	</a:t>
            </a:r>
            <a:endParaRPr lang="en-US" altLang="zh-CN" sz="1600" dirty="0">
              <a:solidFill>
                <a:srgbClr val="0070C0"/>
              </a:solidFill>
              <a:latin typeface="宋体" panose="02010600030101010101" pitchFamily="2" charset="-122"/>
              <a:sym typeface="+mn-ea"/>
            </a:endParaRPr>
          </a:p>
          <a:p>
            <a:pPr lvl="1">
              <a:lnSpc>
                <a:spcPct val="150000"/>
              </a:lnSpc>
            </a:pPr>
            <a:r>
              <a:rPr lang="en-US" altLang="zh-CN" sz="1600" dirty="0">
                <a:solidFill>
                  <a:srgbClr val="0070C0"/>
                </a:solidFill>
                <a:latin typeface="宋体" panose="02010600030101010101" pitchFamily="2" charset="-122"/>
                <a:sym typeface="+mn-ea"/>
              </a:rPr>
              <a:t>&lt;!-- </a:t>
            </a:r>
            <a:r>
              <a:rPr lang="zh-CN" altLang="en-US" sz="1600" dirty="0">
                <a:solidFill>
                  <a:srgbClr val="0070C0"/>
                </a:solidFill>
                <a:latin typeface="宋体" panose="02010600030101010101" pitchFamily="2" charset="-122"/>
                <a:sym typeface="+mn-ea"/>
              </a:rPr>
              <a:t>完整语法 </a:t>
            </a:r>
            <a:r>
              <a:rPr lang="en-US" altLang="zh-CN" sz="1600" dirty="0">
                <a:solidFill>
                  <a:srgbClr val="0070C0"/>
                </a:solidFill>
                <a:latin typeface="宋体" panose="02010600030101010101" pitchFamily="2" charset="-122"/>
                <a:sym typeface="+mn-ea"/>
              </a:rPr>
              <a:t>--&gt;</a:t>
            </a:r>
          </a:p>
          <a:p>
            <a:pPr lvl="1">
              <a:lnSpc>
                <a:spcPct val="150000"/>
              </a:lnSpc>
            </a:pPr>
            <a:r>
              <a:rPr lang="en-US" altLang="zh-CN" sz="1600" dirty="0">
                <a:solidFill>
                  <a:srgbClr val="0070C0"/>
                </a:solidFill>
                <a:latin typeface="宋体" panose="02010600030101010101" pitchFamily="2" charset="-122"/>
                <a:sym typeface="+mn-ea"/>
              </a:rPr>
              <a:t>&lt;a </a:t>
            </a:r>
            <a:r>
              <a:rPr lang="en-US" altLang="zh-CN" sz="1600" dirty="0" err="1">
                <a:solidFill>
                  <a:srgbClr val="0070C0"/>
                </a:solidFill>
                <a:latin typeface="宋体" panose="02010600030101010101" pitchFamily="2" charset="-122"/>
                <a:sym typeface="+mn-ea"/>
              </a:rPr>
              <a:t>v-bind:href</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url</a:t>
            </a:r>
            <a:r>
              <a:rPr lang="en-US" altLang="zh-CN" sz="1600" dirty="0">
                <a:solidFill>
                  <a:srgbClr val="0070C0"/>
                </a:solidFill>
                <a:latin typeface="宋体" panose="02010600030101010101" pitchFamily="2" charset="-122"/>
                <a:sym typeface="+mn-ea"/>
              </a:rPr>
              <a:t>"&gt;&lt;/a&gt;</a:t>
            </a:r>
          </a:p>
          <a:p>
            <a:pPr lvl="1">
              <a:lnSpc>
                <a:spcPct val="150000"/>
              </a:lnSpc>
            </a:pPr>
            <a:r>
              <a:rPr lang="en-US" altLang="zh-CN" sz="1600" dirty="0">
                <a:solidFill>
                  <a:srgbClr val="0070C0"/>
                </a:solidFill>
                <a:latin typeface="宋体" panose="02010600030101010101" pitchFamily="2" charset="-122"/>
                <a:sym typeface="+mn-ea"/>
              </a:rPr>
              <a:t>&lt;!-- </a:t>
            </a:r>
            <a:r>
              <a:rPr lang="zh-CN" altLang="en-US" sz="1600" dirty="0">
                <a:solidFill>
                  <a:srgbClr val="0070C0"/>
                </a:solidFill>
                <a:latin typeface="宋体" panose="02010600030101010101" pitchFamily="2" charset="-122"/>
                <a:sym typeface="+mn-ea"/>
              </a:rPr>
              <a:t>缩写 </a:t>
            </a:r>
            <a:r>
              <a:rPr lang="en-US" altLang="zh-CN" sz="1600" dirty="0">
                <a:solidFill>
                  <a:srgbClr val="0070C0"/>
                </a:solidFill>
                <a:latin typeface="宋体" panose="02010600030101010101" pitchFamily="2" charset="-122"/>
                <a:sym typeface="+mn-ea"/>
              </a:rPr>
              <a:t>--&gt;</a:t>
            </a:r>
          </a:p>
          <a:p>
            <a:pPr lvl="1">
              <a:lnSpc>
                <a:spcPct val="150000"/>
              </a:lnSpc>
            </a:pPr>
            <a:r>
              <a:rPr lang="en-US" altLang="zh-CN" sz="1600" dirty="0">
                <a:solidFill>
                  <a:srgbClr val="0070C0"/>
                </a:solidFill>
                <a:latin typeface="宋体" panose="02010600030101010101" pitchFamily="2" charset="-122"/>
                <a:sym typeface="+mn-ea"/>
              </a:rPr>
              <a:t>&lt;a :</a:t>
            </a:r>
            <a:r>
              <a:rPr lang="en-US" altLang="zh-CN" sz="1600" dirty="0" err="1">
                <a:solidFill>
                  <a:srgbClr val="0070C0"/>
                </a:solidFill>
                <a:latin typeface="宋体" panose="02010600030101010101" pitchFamily="2" charset="-122"/>
                <a:sym typeface="+mn-ea"/>
              </a:rPr>
              <a:t>href</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url</a:t>
            </a:r>
            <a:r>
              <a:rPr lang="en-US" altLang="zh-CN" sz="1600" dirty="0">
                <a:solidFill>
                  <a:srgbClr val="0070C0"/>
                </a:solidFill>
                <a:latin typeface="宋体" panose="02010600030101010101" pitchFamily="2" charset="-122"/>
                <a:sym typeface="+mn-ea"/>
              </a:rPr>
              <a:t>"&gt;&lt;/a&gt;</a:t>
            </a:r>
          </a:p>
          <a:p>
            <a:pPr lvl="0">
              <a:lnSpc>
                <a:spcPct val="150000"/>
              </a:lnSpc>
            </a:pPr>
            <a:r>
              <a:rPr lang="en-US" altLang="zh-CN" sz="1600" dirty="0">
                <a:solidFill>
                  <a:srgbClr val="FF0000"/>
                </a:solidFill>
                <a:latin typeface="宋体" panose="02010600030101010101" pitchFamily="2" charset="-122"/>
                <a:sym typeface="+mn-ea"/>
              </a:rPr>
              <a:t>v-on </a:t>
            </a:r>
            <a:r>
              <a:rPr lang="zh-CN" altLang="en-US" sz="1600" dirty="0">
                <a:solidFill>
                  <a:srgbClr val="FF0000"/>
                </a:solidFill>
                <a:latin typeface="宋体" panose="02010600030101010101" pitchFamily="2" charset="-122"/>
                <a:sym typeface="+mn-ea"/>
              </a:rPr>
              <a:t>缩写</a:t>
            </a:r>
          </a:p>
          <a:p>
            <a:pPr lvl="1">
              <a:lnSpc>
                <a:spcPct val="150000"/>
              </a:lnSpc>
            </a:pPr>
            <a:r>
              <a:rPr lang="en-US" altLang="zh-CN" sz="1600" dirty="0">
                <a:solidFill>
                  <a:srgbClr val="0070C0"/>
                </a:solidFill>
                <a:latin typeface="宋体" panose="02010600030101010101" pitchFamily="2" charset="-122"/>
                <a:sym typeface="+mn-ea"/>
              </a:rPr>
              <a:t>&lt;!-- </a:t>
            </a:r>
            <a:r>
              <a:rPr lang="zh-CN" altLang="en-US" sz="1600" dirty="0">
                <a:solidFill>
                  <a:srgbClr val="0070C0"/>
                </a:solidFill>
                <a:latin typeface="宋体" panose="02010600030101010101" pitchFamily="2" charset="-122"/>
                <a:sym typeface="+mn-ea"/>
              </a:rPr>
              <a:t>完整语法 </a:t>
            </a:r>
            <a:r>
              <a:rPr lang="en-US" altLang="zh-CN" sz="1600" dirty="0">
                <a:solidFill>
                  <a:srgbClr val="0070C0"/>
                </a:solidFill>
                <a:latin typeface="宋体" panose="02010600030101010101" pitchFamily="2" charset="-122"/>
                <a:sym typeface="+mn-ea"/>
              </a:rPr>
              <a:t>--&gt;</a:t>
            </a:r>
          </a:p>
          <a:p>
            <a:pPr lvl="1">
              <a:lnSpc>
                <a:spcPct val="150000"/>
              </a:lnSpc>
            </a:pPr>
            <a:r>
              <a:rPr lang="en-US" altLang="zh-CN" sz="1600" dirty="0">
                <a:solidFill>
                  <a:srgbClr val="0070C0"/>
                </a:solidFill>
                <a:latin typeface="宋体" panose="02010600030101010101" pitchFamily="2" charset="-122"/>
                <a:sym typeface="+mn-ea"/>
              </a:rPr>
              <a:t>&lt;a </a:t>
            </a:r>
            <a:r>
              <a:rPr lang="en-US" altLang="zh-CN" sz="1600" dirty="0" err="1">
                <a:solidFill>
                  <a:srgbClr val="0070C0"/>
                </a:solidFill>
                <a:latin typeface="宋体" panose="02010600030101010101" pitchFamily="2" charset="-122"/>
                <a:sym typeface="+mn-ea"/>
              </a:rPr>
              <a:t>v-on:click</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doSomething</a:t>
            </a:r>
            <a:r>
              <a:rPr lang="en-US" altLang="zh-CN" sz="1600" dirty="0">
                <a:solidFill>
                  <a:srgbClr val="0070C0"/>
                </a:solidFill>
                <a:latin typeface="宋体" panose="02010600030101010101" pitchFamily="2" charset="-122"/>
                <a:sym typeface="+mn-ea"/>
              </a:rPr>
              <a:t>"&gt;&lt;/a&gt;</a:t>
            </a:r>
          </a:p>
          <a:p>
            <a:pPr lvl="1">
              <a:lnSpc>
                <a:spcPct val="150000"/>
              </a:lnSpc>
            </a:pPr>
            <a:r>
              <a:rPr lang="en-US" altLang="zh-CN" sz="1600" dirty="0">
                <a:solidFill>
                  <a:srgbClr val="0070C0"/>
                </a:solidFill>
                <a:latin typeface="宋体" panose="02010600030101010101" pitchFamily="2" charset="-122"/>
                <a:sym typeface="+mn-ea"/>
              </a:rPr>
              <a:t>&lt;!-- </a:t>
            </a:r>
            <a:r>
              <a:rPr lang="zh-CN" altLang="en-US" sz="1600" dirty="0">
                <a:solidFill>
                  <a:srgbClr val="0070C0"/>
                </a:solidFill>
                <a:latin typeface="宋体" panose="02010600030101010101" pitchFamily="2" charset="-122"/>
                <a:sym typeface="+mn-ea"/>
              </a:rPr>
              <a:t>缩写 </a:t>
            </a:r>
            <a:r>
              <a:rPr lang="en-US" altLang="zh-CN" sz="1600" dirty="0">
                <a:solidFill>
                  <a:srgbClr val="0070C0"/>
                </a:solidFill>
                <a:latin typeface="宋体" panose="02010600030101010101" pitchFamily="2" charset="-122"/>
                <a:sym typeface="+mn-ea"/>
              </a:rPr>
              <a:t>--&gt;</a:t>
            </a:r>
          </a:p>
          <a:p>
            <a:pPr lvl="1">
              <a:lnSpc>
                <a:spcPct val="150000"/>
              </a:lnSpc>
            </a:pPr>
            <a:r>
              <a:rPr lang="en-US" altLang="zh-CN" sz="1600" dirty="0">
                <a:solidFill>
                  <a:srgbClr val="0070C0"/>
                </a:solidFill>
                <a:latin typeface="宋体" panose="02010600030101010101" pitchFamily="2" charset="-122"/>
                <a:sym typeface="+mn-ea"/>
              </a:rPr>
              <a:t>&lt;a @click="</a:t>
            </a:r>
            <a:r>
              <a:rPr lang="en-US" altLang="zh-CN" sz="1600" dirty="0" err="1">
                <a:solidFill>
                  <a:srgbClr val="0070C0"/>
                </a:solidFill>
                <a:latin typeface="宋体" panose="02010600030101010101" pitchFamily="2" charset="-122"/>
                <a:sym typeface="+mn-ea"/>
              </a:rPr>
              <a:t>doSomething</a:t>
            </a:r>
            <a:r>
              <a:rPr lang="en-US" altLang="zh-CN" sz="1600" dirty="0">
                <a:solidFill>
                  <a:srgbClr val="0070C0"/>
                </a:solidFill>
                <a:latin typeface="宋体" panose="02010600030101010101" pitchFamily="2" charset="-122"/>
                <a:sym typeface="+mn-ea"/>
              </a:rPr>
              <a:t>"&gt;&lt;/a&gt;</a:t>
            </a:r>
          </a:p>
        </p:txBody>
      </p:sp>
    </p:spTree>
    <p:extLst>
      <p:ext uri="{BB962C8B-B14F-4D97-AF65-F5344CB8AC3E}">
        <p14:creationId xmlns:p14="http://schemas.microsoft.com/office/powerpoint/2010/main" val="1037622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2539157"/>
          </a:xfrm>
          <a:prstGeom prst="rect">
            <a:avLst/>
          </a:prstGeom>
          <a:noFill/>
        </p:spPr>
        <p:txBody>
          <a:bodyPr wrap="square" rtlCol="0">
            <a:spAutoFit/>
          </a:bodyPr>
          <a:lstStyle/>
          <a:p>
            <a:pPr lvl="0">
              <a:lnSpc>
                <a:spcPct val="150000"/>
              </a:lnSpc>
            </a:pPr>
            <a:r>
              <a:rPr lang="en-US" altLang="zh-CN" sz="2100" b="1" dirty="0">
                <a:solidFill>
                  <a:srgbClr val="0070C0"/>
                </a:solidFill>
                <a:latin typeface="宋体" panose="02010600030101010101" pitchFamily="2" charset="-122"/>
                <a:sym typeface="+mn-ea"/>
              </a:rPr>
              <a:t>2.1 </a:t>
            </a:r>
            <a:r>
              <a:rPr lang="zh-CN" altLang="en-US" sz="2100" b="1" dirty="0">
                <a:solidFill>
                  <a:srgbClr val="0070C0"/>
                </a:solidFill>
                <a:latin typeface="宋体" panose="02010600030101010101" pitchFamily="2" charset="-122"/>
                <a:sym typeface="+mn-ea"/>
              </a:rPr>
              <a:t>模板语法 </a:t>
            </a:r>
            <a:endParaRPr lang="en-US" altLang="zh-CN" sz="2100" b="1" dirty="0">
              <a:solidFill>
                <a:srgbClr val="0070C0"/>
              </a:solidFill>
              <a:latin typeface="宋体" panose="02010600030101010101" pitchFamily="2" charset="-122"/>
              <a:sym typeface="+mn-ea"/>
            </a:endParaRPr>
          </a:p>
          <a:p>
            <a:pPr lvl="0">
              <a:lnSpc>
                <a:spcPct val="150000"/>
              </a:lnSpc>
            </a:pPr>
            <a:r>
              <a:rPr lang="en-US" altLang="zh-CN" sz="2100" b="1" dirty="0">
                <a:solidFill>
                  <a:srgbClr val="0070C0"/>
                </a:solidFill>
                <a:latin typeface="宋体" panose="02010600030101010101" pitchFamily="2" charset="-122"/>
                <a:sym typeface="+mn-ea"/>
              </a:rPr>
              <a:t>10.Vue</a:t>
            </a:r>
            <a:r>
              <a:rPr lang="zh-CN" altLang="en-US" sz="2100" b="1" dirty="0">
                <a:solidFill>
                  <a:srgbClr val="0070C0"/>
                </a:solidFill>
                <a:latin typeface="宋体" panose="02010600030101010101" pitchFamily="2" charset="-122"/>
                <a:sym typeface="+mn-ea"/>
              </a:rPr>
              <a:t>实例</a:t>
            </a:r>
            <a:endParaRPr lang="zh-CN" altLang="en-US" dirty="0">
              <a:solidFill>
                <a:srgbClr val="FF0000"/>
              </a:solidFill>
              <a:latin typeface="宋体" panose="02010600030101010101" pitchFamily="2" charset="-122"/>
              <a:sym typeface="+mn-ea"/>
            </a:endParaRPr>
          </a:p>
          <a:p>
            <a:pPr lvl="0">
              <a:lnSpc>
                <a:spcPct val="150000"/>
              </a:lnSpc>
            </a:pPr>
            <a:r>
              <a:rPr lang="zh-CN" altLang="en-US" sz="1600" dirty="0">
                <a:solidFill>
                  <a:srgbClr val="0070C0"/>
                </a:solidFill>
                <a:latin typeface="宋体" panose="02010600030101010101" pitchFamily="2" charset="-122"/>
                <a:sym typeface="+mn-ea"/>
              </a:rPr>
              <a:t>构造器</a:t>
            </a: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每个 </a:t>
            </a:r>
            <a:r>
              <a:rPr lang="en-US" altLang="zh-CN" sz="1600" dirty="0">
                <a:solidFill>
                  <a:srgbClr val="0070C0"/>
                </a:solidFill>
                <a:latin typeface="宋体" panose="02010600030101010101" pitchFamily="2" charset="-122"/>
                <a:sym typeface="+mn-ea"/>
              </a:rPr>
              <a:t>Vue.js </a:t>
            </a:r>
            <a:r>
              <a:rPr lang="zh-CN" altLang="en-US" sz="1600" dirty="0">
                <a:solidFill>
                  <a:srgbClr val="0070C0"/>
                </a:solidFill>
                <a:latin typeface="宋体" panose="02010600030101010101" pitchFamily="2" charset="-122"/>
                <a:sym typeface="+mn-ea"/>
              </a:rPr>
              <a:t>应用都是通过构造函数 </a:t>
            </a:r>
            <a:r>
              <a:rPr lang="en-US" altLang="zh-CN" sz="1600" dirty="0">
                <a:solidFill>
                  <a:srgbClr val="0070C0"/>
                </a:solidFill>
                <a:latin typeface="宋体" panose="02010600030101010101" pitchFamily="2" charset="-122"/>
                <a:sym typeface="+mn-ea"/>
              </a:rPr>
              <a:t>Vue </a:t>
            </a:r>
            <a:r>
              <a:rPr lang="zh-CN" altLang="en-US" sz="1600" dirty="0">
                <a:solidFill>
                  <a:srgbClr val="0070C0"/>
                </a:solidFill>
                <a:latin typeface="宋体" panose="02010600030101010101" pitchFamily="2" charset="-122"/>
                <a:sym typeface="+mn-ea"/>
              </a:rPr>
              <a:t>创建一个 </a:t>
            </a:r>
            <a:r>
              <a:rPr lang="en-US" altLang="zh-CN" sz="1600" dirty="0">
                <a:solidFill>
                  <a:srgbClr val="0070C0"/>
                </a:solidFill>
                <a:latin typeface="宋体" panose="02010600030101010101" pitchFamily="2" charset="-122"/>
                <a:sym typeface="+mn-ea"/>
              </a:rPr>
              <a:t>Vue </a:t>
            </a:r>
            <a:r>
              <a:rPr lang="zh-CN" altLang="en-US" sz="1600" dirty="0">
                <a:solidFill>
                  <a:srgbClr val="0070C0"/>
                </a:solidFill>
                <a:latin typeface="宋体" panose="02010600030101010101" pitchFamily="2" charset="-122"/>
                <a:sym typeface="+mn-ea"/>
              </a:rPr>
              <a:t>的根实例来启动的：</a:t>
            </a:r>
          </a:p>
          <a:p>
            <a:pPr lvl="0">
              <a:lnSpc>
                <a:spcPct val="150000"/>
              </a:lnSpc>
            </a:pPr>
            <a:r>
              <a:rPr lang="en-US" altLang="zh-CN" sz="1600" dirty="0">
                <a:solidFill>
                  <a:srgbClr val="0070C0"/>
                </a:solidFill>
                <a:latin typeface="宋体" panose="02010600030101010101" pitchFamily="2" charset="-122"/>
                <a:sym typeface="+mn-ea"/>
              </a:rPr>
              <a:t>var </a:t>
            </a:r>
            <a:r>
              <a:rPr lang="en-US" altLang="zh-CN" sz="1600" dirty="0" err="1">
                <a:solidFill>
                  <a:srgbClr val="0070C0"/>
                </a:solidFill>
                <a:latin typeface="宋体" panose="02010600030101010101" pitchFamily="2" charset="-122"/>
                <a:sym typeface="+mn-ea"/>
              </a:rPr>
              <a:t>vm</a:t>
            </a:r>
            <a:r>
              <a:rPr lang="en-US" altLang="zh-CN" sz="1600" dirty="0">
                <a:solidFill>
                  <a:srgbClr val="0070C0"/>
                </a:solidFill>
                <a:latin typeface="宋体" panose="02010600030101010101" pitchFamily="2" charset="-122"/>
                <a:sym typeface="+mn-ea"/>
              </a:rPr>
              <a:t> = new Vue({</a:t>
            </a:r>
          </a:p>
          <a:p>
            <a:pPr lvl="0">
              <a:lnSpc>
                <a:spcPct val="150000"/>
              </a:lnSpc>
            </a:pPr>
            <a:r>
              <a:rPr lang="en-US" altLang="zh-CN" sz="1600" dirty="0">
                <a:solidFill>
                  <a:srgbClr val="0070C0"/>
                </a:solidFill>
                <a:latin typeface="宋体" panose="02010600030101010101" pitchFamily="2" charset="-122"/>
                <a:sym typeface="+mn-ea"/>
              </a:rPr>
              <a:t>  // </a:t>
            </a:r>
            <a:r>
              <a:rPr lang="zh-CN" altLang="en-US" sz="1600" dirty="0">
                <a:solidFill>
                  <a:srgbClr val="0070C0"/>
                </a:solidFill>
                <a:latin typeface="宋体" panose="02010600030101010101" pitchFamily="2" charset="-122"/>
                <a:sym typeface="+mn-ea"/>
              </a:rPr>
              <a:t>选项</a:t>
            </a:r>
          </a:p>
          <a:p>
            <a:pPr lvl="0">
              <a:lnSpc>
                <a:spcPct val="150000"/>
              </a:lnSpc>
            </a:pPr>
            <a:r>
              <a:rPr lang="en-US" altLang="zh-CN" sz="1600" dirty="0">
                <a:solidFill>
                  <a:srgbClr val="0070C0"/>
                </a:solidFill>
                <a:latin typeface="宋体" panose="02010600030101010101" pitchFamily="2" charset="-122"/>
                <a:sym typeface="+mn-ea"/>
              </a:rPr>
              <a:t>})</a:t>
            </a:r>
          </a:p>
        </p:txBody>
      </p:sp>
      <p:sp>
        <p:nvSpPr>
          <p:cNvPr id="4" name="矩形 3">
            <a:extLst>
              <a:ext uri="{FF2B5EF4-FFF2-40B4-BE49-F238E27FC236}">
                <a16:creationId xmlns:a16="http://schemas.microsoft.com/office/drawing/2014/main" id="{26F962C7-F082-41E1-B6C8-3777467C997C}"/>
              </a:ext>
            </a:extLst>
          </p:cNvPr>
          <p:cNvSpPr/>
          <p:nvPr/>
        </p:nvSpPr>
        <p:spPr>
          <a:xfrm>
            <a:off x="3398520" y="1964353"/>
            <a:ext cx="6096000" cy="4893647"/>
          </a:xfrm>
          <a:prstGeom prst="rect">
            <a:avLst/>
          </a:prstGeom>
        </p:spPr>
        <p:txBody>
          <a:bodyPr>
            <a:spAutoFit/>
          </a:bodyPr>
          <a:lstStyle/>
          <a:p>
            <a:pPr lvl="0">
              <a:lnSpc>
                <a:spcPct val="150000"/>
              </a:lnSpc>
            </a:pPr>
            <a:r>
              <a:rPr lang="zh-CN" altLang="en-US" sz="1600" dirty="0">
                <a:solidFill>
                  <a:srgbClr val="0070C0"/>
                </a:solidFill>
                <a:latin typeface="宋体" panose="02010600030101010101" pitchFamily="2" charset="-122"/>
                <a:sym typeface="+mn-ea"/>
              </a:rPr>
              <a:t>属性与方法</a:t>
            </a:r>
          </a:p>
          <a:p>
            <a:pPr lvl="0">
              <a:lnSpc>
                <a:spcPct val="150000"/>
              </a:lnSpc>
            </a:pPr>
            <a:r>
              <a:rPr lang="zh-CN" altLang="en-US" sz="1600" dirty="0">
                <a:solidFill>
                  <a:srgbClr val="0070C0"/>
                </a:solidFill>
                <a:latin typeface="宋体" panose="02010600030101010101" pitchFamily="2" charset="-122"/>
                <a:sym typeface="+mn-ea"/>
              </a:rPr>
              <a:t>每个 </a:t>
            </a:r>
            <a:r>
              <a:rPr lang="en-US" altLang="zh-CN" sz="1600" dirty="0">
                <a:solidFill>
                  <a:srgbClr val="0070C0"/>
                </a:solidFill>
                <a:latin typeface="宋体" panose="02010600030101010101" pitchFamily="2" charset="-122"/>
                <a:sym typeface="+mn-ea"/>
              </a:rPr>
              <a:t>Vue </a:t>
            </a:r>
            <a:r>
              <a:rPr lang="zh-CN" altLang="en-US" sz="1600" dirty="0">
                <a:solidFill>
                  <a:srgbClr val="0070C0"/>
                </a:solidFill>
                <a:latin typeface="宋体" panose="02010600030101010101" pitchFamily="2" charset="-122"/>
                <a:sym typeface="+mn-ea"/>
              </a:rPr>
              <a:t>实例都会代理其 </a:t>
            </a:r>
            <a:r>
              <a:rPr lang="en-US" altLang="zh-CN" sz="1600" dirty="0">
                <a:solidFill>
                  <a:srgbClr val="0070C0"/>
                </a:solidFill>
                <a:latin typeface="宋体" panose="02010600030101010101" pitchFamily="2" charset="-122"/>
                <a:sym typeface="+mn-ea"/>
              </a:rPr>
              <a:t>data </a:t>
            </a:r>
            <a:r>
              <a:rPr lang="zh-CN" altLang="en-US" sz="1600" dirty="0">
                <a:solidFill>
                  <a:srgbClr val="0070C0"/>
                </a:solidFill>
                <a:latin typeface="宋体" panose="02010600030101010101" pitchFamily="2" charset="-122"/>
                <a:sym typeface="+mn-ea"/>
              </a:rPr>
              <a:t>对象里所有的属性：</a:t>
            </a:r>
          </a:p>
          <a:p>
            <a:pPr lvl="0">
              <a:lnSpc>
                <a:spcPct val="150000"/>
              </a:lnSpc>
            </a:pPr>
            <a:r>
              <a:rPr lang="en-US" altLang="zh-CN" sz="1600" dirty="0">
                <a:solidFill>
                  <a:srgbClr val="0070C0"/>
                </a:solidFill>
                <a:latin typeface="宋体" panose="02010600030101010101" pitchFamily="2" charset="-122"/>
                <a:sym typeface="+mn-ea"/>
              </a:rPr>
              <a:t>var data = { a: 1 }</a:t>
            </a:r>
          </a:p>
          <a:p>
            <a:pPr lvl="0">
              <a:lnSpc>
                <a:spcPct val="150000"/>
              </a:lnSpc>
            </a:pPr>
            <a:r>
              <a:rPr lang="en-US" altLang="zh-CN" sz="1600" dirty="0">
                <a:solidFill>
                  <a:srgbClr val="0070C0"/>
                </a:solidFill>
                <a:latin typeface="宋体" panose="02010600030101010101" pitchFamily="2" charset="-122"/>
                <a:sym typeface="+mn-ea"/>
              </a:rPr>
              <a:t>var </a:t>
            </a:r>
            <a:r>
              <a:rPr lang="en-US" altLang="zh-CN" sz="1600" dirty="0" err="1">
                <a:solidFill>
                  <a:srgbClr val="0070C0"/>
                </a:solidFill>
                <a:latin typeface="宋体" panose="02010600030101010101" pitchFamily="2" charset="-122"/>
                <a:sym typeface="+mn-ea"/>
              </a:rPr>
              <a:t>vm</a:t>
            </a:r>
            <a:r>
              <a:rPr lang="en-US" altLang="zh-CN" sz="1600" dirty="0">
                <a:solidFill>
                  <a:srgbClr val="0070C0"/>
                </a:solidFill>
                <a:latin typeface="宋体" panose="02010600030101010101" pitchFamily="2" charset="-122"/>
                <a:sym typeface="+mn-ea"/>
              </a:rPr>
              <a:t> = new Vue({</a:t>
            </a:r>
          </a:p>
          <a:p>
            <a:pPr lvl="0">
              <a:lnSpc>
                <a:spcPct val="150000"/>
              </a:lnSpc>
            </a:pPr>
            <a:r>
              <a:rPr lang="en-US" altLang="zh-CN" sz="1600" dirty="0">
                <a:solidFill>
                  <a:srgbClr val="0070C0"/>
                </a:solidFill>
                <a:latin typeface="宋体" panose="02010600030101010101" pitchFamily="2" charset="-122"/>
                <a:sym typeface="+mn-ea"/>
              </a:rPr>
              <a:t>  data: data</a:t>
            </a:r>
          </a:p>
          <a:p>
            <a:pPr lvl="0">
              <a:lnSpc>
                <a:spcPct val="150000"/>
              </a:lnSpc>
            </a:pPr>
            <a:r>
              <a:rPr lang="en-US" altLang="zh-CN" sz="1600" dirty="0">
                <a:solidFill>
                  <a:srgbClr val="0070C0"/>
                </a:solidFill>
                <a:latin typeface="宋体" panose="02010600030101010101" pitchFamily="2" charset="-122"/>
                <a:sym typeface="+mn-ea"/>
              </a:rPr>
              <a:t>})</a:t>
            </a:r>
          </a:p>
          <a:p>
            <a:pPr lvl="0">
              <a:lnSpc>
                <a:spcPct val="150000"/>
              </a:lnSpc>
            </a:pPr>
            <a:r>
              <a:rPr lang="en-US" altLang="zh-CN" sz="1600" dirty="0" err="1">
                <a:solidFill>
                  <a:srgbClr val="0070C0"/>
                </a:solidFill>
                <a:latin typeface="宋体" panose="02010600030101010101" pitchFamily="2" charset="-122"/>
                <a:sym typeface="+mn-ea"/>
              </a:rPr>
              <a:t>vm.a</a:t>
            </a:r>
            <a:r>
              <a:rPr lang="en-US" altLang="zh-CN" sz="1600" dirty="0">
                <a:solidFill>
                  <a:srgbClr val="0070C0"/>
                </a:solidFill>
                <a:latin typeface="宋体" panose="02010600030101010101" pitchFamily="2" charset="-122"/>
                <a:sym typeface="+mn-ea"/>
              </a:rPr>
              <a:t> === </a:t>
            </a:r>
            <a:r>
              <a:rPr lang="en-US" altLang="zh-CN" sz="1600" dirty="0" err="1">
                <a:solidFill>
                  <a:srgbClr val="0070C0"/>
                </a:solidFill>
                <a:latin typeface="宋体" panose="02010600030101010101" pitchFamily="2" charset="-122"/>
                <a:sym typeface="+mn-ea"/>
              </a:rPr>
              <a:t>data.a</a:t>
            </a:r>
            <a:r>
              <a:rPr lang="en-US" altLang="zh-CN" sz="1600" dirty="0">
                <a:solidFill>
                  <a:srgbClr val="0070C0"/>
                </a:solidFill>
                <a:latin typeface="宋体" panose="02010600030101010101" pitchFamily="2" charset="-122"/>
                <a:sym typeface="+mn-ea"/>
              </a:rPr>
              <a:t> // -&gt; true</a:t>
            </a:r>
          </a:p>
          <a:p>
            <a:pPr lvl="0">
              <a:lnSpc>
                <a:spcPct val="150000"/>
              </a:lnSpc>
            </a:pP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设置属性也会影响到原始数据</a:t>
            </a:r>
          </a:p>
          <a:p>
            <a:pPr lvl="0">
              <a:lnSpc>
                <a:spcPct val="150000"/>
              </a:lnSpc>
            </a:pPr>
            <a:r>
              <a:rPr lang="en-US" altLang="zh-CN" sz="1600" dirty="0" err="1">
                <a:solidFill>
                  <a:srgbClr val="0070C0"/>
                </a:solidFill>
                <a:latin typeface="宋体" panose="02010600030101010101" pitchFamily="2" charset="-122"/>
                <a:sym typeface="+mn-ea"/>
              </a:rPr>
              <a:t>vm.a</a:t>
            </a:r>
            <a:r>
              <a:rPr lang="en-US" altLang="zh-CN" sz="1600" dirty="0">
                <a:solidFill>
                  <a:srgbClr val="0070C0"/>
                </a:solidFill>
                <a:latin typeface="宋体" panose="02010600030101010101" pitchFamily="2" charset="-122"/>
                <a:sym typeface="+mn-ea"/>
              </a:rPr>
              <a:t> = 2</a:t>
            </a:r>
          </a:p>
          <a:p>
            <a:pPr lvl="0">
              <a:lnSpc>
                <a:spcPct val="150000"/>
              </a:lnSpc>
            </a:pPr>
            <a:r>
              <a:rPr lang="en-US" altLang="zh-CN" sz="1600" dirty="0" err="1">
                <a:solidFill>
                  <a:srgbClr val="0070C0"/>
                </a:solidFill>
                <a:latin typeface="宋体" panose="02010600030101010101" pitchFamily="2" charset="-122"/>
                <a:sym typeface="+mn-ea"/>
              </a:rPr>
              <a:t>data.a</a:t>
            </a:r>
            <a:r>
              <a:rPr lang="en-US" altLang="zh-CN" sz="1600" dirty="0">
                <a:solidFill>
                  <a:srgbClr val="0070C0"/>
                </a:solidFill>
                <a:latin typeface="宋体" panose="02010600030101010101" pitchFamily="2" charset="-122"/>
                <a:sym typeface="+mn-ea"/>
              </a:rPr>
              <a:t> // -&gt; 2</a:t>
            </a:r>
          </a:p>
          <a:p>
            <a:pPr lvl="0">
              <a:lnSpc>
                <a:spcPct val="150000"/>
              </a:lnSpc>
            </a:pPr>
            <a:r>
              <a:rPr lang="en-US" altLang="zh-CN" sz="1600" dirty="0">
                <a:solidFill>
                  <a:srgbClr val="0070C0"/>
                </a:solidFill>
                <a:latin typeface="宋体" panose="02010600030101010101" pitchFamily="2" charset="-122"/>
                <a:sym typeface="+mn-ea"/>
              </a:rPr>
              <a:t>// ... </a:t>
            </a:r>
            <a:r>
              <a:rPr lang="zh-CN" altLang="en-US" sz="1600" dirty="0">
                <a:solidFill>
                  <a:srgbClr val="0070C0"/>
                </a:solidFill>
                <a:latin typeface="宋体" panose="02010600030101010101" pitchFamily="2" charset="-122"/>
                <a:sym typeface="+mn-ea"/>
              </a:rPr>
              <a:t>反之亦然</a:t>
            </a:r>
          </a:p>
          <a:p>
            <a:pPr lvl="0">
              <a:lnSpc>
                <a:spcPct val="150000"/>
              </a:lnSpc>
            </a:pPr>
            <a:r>
              <a:rPr lang="en-US" altLang="zh-CN" sz="1600" dirty="0" err="1">
                <a:solidFill>
                  <a:srgbClr val="0070C0"/>
                </a:solidFill>
                <a:latin typeface="宋体" panose="02010600030101010101" pitchFamily="2" charset="-122"/>
                <a:sym typeface="+mn-ea"/>
              </a:rPr>
              <a:t>data.a</a:t>
            </a:r>
            <a:r>
              <a:rPr lang="en-US" altLang="zh-CN" sz="1600" dirty="0">
                <a:solidFill>
                  <a:srgbClr val="0070C0"/>
                </a:solidFill>
                <a:latin typeface="宋体" panose="02010600030101010101" pitchFamily="2" charset="-122"/>
                <a:sym typeface="+mn-ea"/>
              </a:rPr>
              <a:t> = 3</a:t>
            </a:r>
          </a:p>
          <a:p>
            <a:pPr lvl="0">
              <a:lnSpc>
                <a:spcPct val="150000"/>
              </a:lnSpc>
            </a:pPr>
            <a:r>
              <a:rPr lang="en-US" altLang="zh-CN" sz="1600" dirty="0" err="1">
                <a:solidFill>
                  <a:srgbClr val="0070C0"/>
                </a:solidFill>
                <a:latin typeface="宋体" panose="02010600030101010101" pitchFamily="2" charset="-122"/>
                <a:sym typeface="+mn-ea"/>
              </a:rPr>
              <a:t>vm.a</a:t>
            </a:r>
            <a:r>
              <a:rPr lang="en-US" altLang="zh-CN" sz="1600" dirty="0">
                <a:solidFill>
                  <a:srgbClr val="0070C0"/>
                </a:solidFill>
                <a:latin typeface="宋体" panose="02010600030101010101" pitchFamily="2" charset="-122"/>
                <a:sym typeface="+mn-ea"/>
              </a:rPr>
              <a:t> // -&gt; 3</a:t>
            </a:r>
          </a:p>
        </p:txBody>
      </p:sp>
    </p:spTree>
    <p:extLst>
      <p:ext uri="{BB962C8B-B14F-4D97-AF65-F5344CB8AC3E}">
        <p14:creationId xmlns:p14="http://schemas.microsoft.com/office/powerpoint/2010/main" val="3825547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2908489"/>
          </a:xfrm>
          <a:prstGeom prst="rect">
            <a:avLst/>
          </a:prstGeom>
          <a:noFill/>
        </p:spPr>
        <p:txBody>
          <a:bodyPr wrap="square" rtlCol="0">
            <a:spAutoFit/>
          </a:bodyPr>
          <a:lstStyle/>
          <a:p>
            <a:pPr lvl="0">
              <a:lnSpc>
                <a:spcPct val="150000"/>
              </a:lnSpc>
            </a:pPr>
            <a:r>
              <a:rPr lang="en-US" altLang="zh-CN" sz="2100" b="1" dirty="0">
                <a:solidFill>
                  <a:srgbClr val="0070C0"/>
                </a:solidFill>
                <a:latin typeface="宋体" panose="02010600030101010101" pitchFamily="2" charset="-122"/>
                <a:sym typeface="+mn-ea"/>
              </a:rPr>
              <a:t>2.1 </a:t>
            </a:r>
            <a:r>
              <a:rPr lang="zh-CN" altLang="en-US" sz="2100" b="1" dirty="0">
                <a:solidFill>
                  <a:srgbClr val="0070C0"/>
                </a:solidFill>
                <a:latin typeface="宋体" panose="02010600030101010101" pitchFamily="2" charset="-122"/>
                <a:sym typeface="+mn-ea"/>
              </a:rPr>
              <a:t>模板语法 </a:t>
            </a:r>
            <a:endParaRPr lang="en-US" altLang="zh-CN" sz="2100" b="1" dirty="0">
              <a:solidFill>
                <a:srgbClr val="0070C0"/>
              </a:solidFill>
              <a:latin typeface="宋体" panose="02010600030101010101" pitchFamily="2" charset="-122"/>
              <a:sym typeface="+mn-ea"/>
            </a:endParaRPr>
          </a:p>
          <a:p>
            <a:pPr lvl="0">
              <a:lnSpc>
                <a:spcPct val="150000"/>
              </a:lnSpc>
            </a:pPr>
            <a:r>
              <a:rPr lang="en-US" altLang="zh-CN" sz="2100" b="1" dirty="0">
                <a:solidFill>
                  <a:srgbClr val="0070C0"/>
                </a:solidFill>
                <a:latin typeface="宋体" panose="02010600030101010101" pitchFamily="2" charset="-122"/>
                <a:sym typeface="+mn-ea"/>
              </a:rPr>
              <a:t>10.Vue</a:t>
            </a:r>
            <a:r>
              <a:rPr lang="zh-CN" altLang="en-US" sz="2100" b="1" dirty="0">
                <a:solidFill>
                  <a:srgbClr val="0070C0"/>
                </a:solidFill>
                <a:latin typeface="宋体" panose="02010600030101010101" pitchFamily="2" charset="-122"/>
                <a:sym typeface="+mn-ea"/>
              </a:rPr>
              <a:t>实例</a:t>
            </a:r>
            <a:endParaRPr lang="zh-CN" altLang="en-US" dirty="0">
              <a:solidFill>
                <a:srgbClr val="FF0000"/>
              </a:solidFill>
              <a:latin typeface="宋体" panose="02010600030101010101" pitchFamily="2" charset="-122"/>
              <a:sym typeface="+mn-ea"/>
            </a:endParaRPr>
          </a:p>
          <a:p>
            <a:pPr lvl="0">
              <a:lnSpc>
                <a:spcPct val="150000"/>
              </a:lnSpc>
            </a:pPr>
            <a:r>
              <a:rPr lang="zh-CN" altLang="en-US" sz="1600" dirty="0">
                <a:solidFill>
                  <a:srgbClr val="0070C0"/>
                </a:solidFill>
                <a:latin typeface="宋体" panose="02010600030101010101" pitchFamily="2" charset="-122"/>
                <a:sym typeface="+mn-ea"/>
              </a:rPr>
              <a:t>构造器</a:t>
            </a:r>
          </a:p>
          <a:p>
            <a:pPr lvl="0">
              <a:lnSpc>
                <a:spcPct val="150000"/>
              </a:lnSpc>
            </a:pPr>
            <a:r>
              <a:rPr lang="zh-CN" altLang="en-US" sz="1600" dirty="0">
                <a:solidFill>
                  <a:srgbClr val="0070C0"/>
                </a:solidFill>
                <a:latin typeface="宋体" panose="02010600030101010101" pitchFamily="2" charset="-122"/>
                <a:sym typeface="+mn-ea"/>
              </a:rPr>
              <a:t>每个 </a:t>
            </a:r>
            <a:r>
              <a:rPr lang="en-US" altLang="zh-CN" sz="1600" dirty="0">
                <a:solidFill>
                  <a:srgbClr val="0070C0"/>
                </a:solidFill>
                <a:latin typeface="宋体" panose="02010600030101010101" pitchFamily="2" charset="-122"/>
                <a:sym typeface="+mn-ea"/>
              </a:rPr>
              <a:t>Vue.js </a:t>
            </a:r>
            <a:r>
              <a:rPr lang="zh-CN" altLang="en-US" sz="1600" dirty="0">
                <a:solidFill>
                  <a:srgbClr val="0070C0"/>
                </a:solidFill>
                <a:latin typeface="宋体" panose="02010600030101010101" pitchFamily="2" charset="-122"/>
                <a:sym typeface="+mn-ea"/>
              </a:rPr>
              <a:t>应用都是通过构造函数 </a:t>
            </a:r>
            <a:r>
              <a:rPr lang="en-US" altLang="zh-CN" sz="1600" dirty="0">
                <a:solidFill>
                  <a:srgbClr val="0070C0"/>
                </a:solidFill>
                <a:latin typeface="宋体" panose="02010600030101010101" pitchFamily="2" charset="-122"/>
                <a:sym typeface="+mn-ea"/>
              </a:rPr>
              <a:t>Vue </a:t>
            </a:r>
            <a:r>
              <a:rPr lang="zh-CN" altLang="en-US" sz="1600" dirty="0">
                <a:solidFill>
                  <a:srgbClr val="0070C0"/>
                </a:solidFill>
                <a:latin typeface="宋体" panose="02010600030101010101" pitchFamily="2" charset="-122"/>
                <a:sym typeface="+mn-ea"/>
              </a:rPr>
              <a:t>创建一个 </a:t>
            </a:r>
            <a:r>
              <a:rPr lang="en-US" altLang="zh-CN" sz="1600" dirty="0">
                <a:solidFill>
                  <a:srgbClr val="0070C0"/>
                </a:solidFill>
                <a:latin typeface="宋体" panose="02010600030101010101" pitchFamily="2" charset="-122"/>
                <a:sym typeface="+mn-ea"/>
              </a:rPr>
              <a:t>Vue </a:t>
            </a:r>
            <a:r>
              <a:rPr lang="zh-CN" altLang="en-US" sz="1600" dirty="0">
                <a:solidFill>
                  <a:srgbClr val="0070C0"/>
                </a:solidFill>
                <a:latin typeface="宋体" panose="02010600030101010101" pitchFamily="2" charset="-122"/>
                <a:sym typeface="+mn-ea"/>
              </a:rPr>
              <a:t>的根实例来启动的：</a:t>
            </a:r>
          </a:p>
          <a:p>
            <a:pPr lvl="0">
              <a:lnSpc>
                <a:spcPct val="150000"/>
              </a:lnSpc>
            </a:pPr>
            <a:r>
              <a:rPr lang="en-US" altLang="zh-CN" sz="1600" dirty="0">
                <a:solidFill>
                  <a:srgbClr val="0070C0"/>
                </a:solidFill>
                <a:latin typeface="宋体" panose="02010600030101010101" pitchFamily="2" charset="-122"/>
                <a:sym typeface="+mn-ea"/>
              </a:rPr>
              <a:t>var </a:t>
            </a:r>
            <a:r>
              <a:rPr lang="en-US" altLang="zh-CN" sz="1600" dirty="0" err="1">
                <a:solidFill>
                  <a:srgbClr val="0070C0"/>
                </a:solidFill>
                <a:latin typeface="宋体" panose="02010600030101010101" pitchFamily="2" charset="-122"/>
                <a:sym typeface="+mn-ea"/>
              </a:rPr>
              <a:t>vm</a:t>
            </a:r>
            <a:r>
              <a:rPr lang="en-US" altLang="zh-CN" sz="1600" dirty="0">
                <a:solidFill>
                  <a:srgbClr val="0070C0"/>
                </a:solidFill>
                <a:latin typeface="宋体" panose="02010600030101010101" pitchFamily="2" charset="-122"/>
                <a:sym typeface="+mn-ea"/>
              </a:rPr>
              <a:t> = new Vue({</a:t>
            </a:r>
          </a:p>
          <a:p>
            <a:pPr lvl="0">
              <a:lnSpc>
                <a:spcPct val="150000"/>
              </a:lnSpc>
            </a:pPr>
            <a:r>
              <a:rPr lang="en-US" altLang="zh-CN" sz="1600" dirty="0">
                <a:solidFill>
                  <a:srgbClr val="0070C0"/>
                </a:solidFill>
                <a:latin typeface="宋体" panose="02010600030101010101" pitchFamily="2" charset="-122"/>
                <a:sym typeface="+mn-ea"/>
              </a:rPr>
              <a:t>  // </a:t>
            </a:r>
            <a:r>
              <a:rPr lang="zh-CN" altLang="en-US" sz="1600" dirty="0">
                <a:solidFill>
                  <a:srgbClr val="0070C0"/>
                </a:solidFill>
                <a:latin typeface="宋体" panose="02010600030101010101" pitchFamily="2" charset="-122"/>
                <a:sym typeface="+mn-ea"/>
              </a:rPr>
              <a:t>选项</a:t>
            </a:r>
          </a:p>
          <a:p>
            <a:pPr lvl="0">
              <a:lnSpc>
                <a:spcPct val="150000"/>
              </a:lnSpc>
            </a:pPr>
            <a:r>
              <a:rPr lang="en-US" altLang="zh-CN" sz="1600" dirty="0">
                <a:solidFill>
                  <a:srgbClr val="0070C0"/>
                </a:solidFill>
                <a:latin typeface="宋体" panose="02010600030101010101" pitchFamily="2" charset="-122"/>
                <a:sym typeface="+mn-ea"/>
              </a:rPr>
              <a:t>})</a:t>
            </a:r>
          </a:p>
        </p:txBody>
      </p:sp>
      <p:sp>
        <p:nvSpPr>
          <p:cNvPr id="2" name="矩形 1">
            <a:extLst>
              <a:ext uri="{FF2B5EF4-FFF2-40B4-BE49-F238E27FC236}">
                <a16:creationId xmlns:a16="http://schemas.microsoft.com/office/drawing/2014/main" id="{6A9C8A3D-1350-4405-8C7A-C6E483B1ABAA}"/>
              </a:ext>
            </a:extLst>
          </p:cNvPr>
          <p:cNvSpPr/>
          <p:nvPr/>
        </p:nvSpPr>
        <p:spPr>
          <a:xfrm>
            <a:off x="4602480" y="2140417"/>
            <a:ext cx="7209905" cy="4893647"/>
          </a:xfrm>
          <a:prstGeom prst="rect">
            <a:avLst/>
          </a:prstGeom>
        </p:spPr>
        <p:txBody>
          <a:bodyPr wrap="square">
            <a:spAutoFit/>
          </a:bodyPr>
          <a:lstStyle/>
          <a:p>
            <a:pPr lvl="0">
              <a:lnSpc>
                <a:spcPct val="150000"/>
              </a:lnSpc>
            </a:pPr>
            <a:r>
              <a:rPr lang="zh-CN" altLang="en-US" sz="1600" dirty="0">
                <a:solidFill>
                  <a:srgbClr val="0070C0"/>
                </a:solidFill>
                <a:latin typeface="宋体" panose="02010600030101010101" pitchFamily="2" charset="-122"/>
                <a:sym typeface="+mn-ea"/>
              </a:rPr>
              <a:t>除了 </a:t>
            </a:r>
            <a:r>
              <a:rPr lang="en-US" altLang="zh-CN" sz="1600" dirty="0">
                <a:solidFill>
                  <a:srgbClr val="0070C0"/>
                </a:solidFill>
                <a:latin typeface="宋体" panose="02010600030101010101" pitchFamily="2" charset="-122"/>
                <a:sym typeface="+mn-ea"/>
              </a:rPr>
              <a:t>data </a:t>
            </a:r>
            <a:r>
              <a:rPr lang="zh-CN" altLang="en-US" sz="1600" dirty="0">
                <a:solidFill>
                  <a:srgbClr val="0070C0"/>
                </a:solidFill>
                <a:latin typeface="宋体" panose="02010600030101010101" pitchFamily="2" charset="-122"/>
                <a:sym typeface="+mn-ea"/>
              </a:rPr>
              <a:t>属性， </a:t>
            </a:r>
            <a:r>
              <a:rPr lang="en-US" altLang="zh-CN" sz="1600" dirty="0">
                <a:solidFill>
                  <a:srgbClr val="0070C0"/>
                </a:solidFill>
                <a:latin typeface="宋体" panose="02010600030101010101" pitchFamily="2" charset="-122"/>
                <a:sym typeface="+mn-ea"/>
              </a:rPr>
              <a:t>Vue </a:t>
            </a:r>
            <a:r>
              <a:rPr lang="zh-CN" altLang="en-US" sz="1600" dirty="0">
                <a:solidFill>
                  <a:srgbClr val="0070C0"/>
                </a:solidFill>
                <a:latin typeface="宋体" panose="02010600030101010101" pitchFamily="2" charset="-122"/>
                <a:sym typeface="+mn-ea"/>
              </a:rPr>
              <a:t>实例暴露了一些有用的实例属性与方法。</a:t>
            </a:r>
            <a:endParaRPr lang="en-US" altLang="zh-CN" sz="1600" dirty="0">
              <a:solidFill>
                <a:srgbClr val="0070C0"/>
              </a:solidFill>
              <a:latin typeface="宋体" panose="02010600030101010101" pitchFamily="2" charset="-122"/>
              <a:sym typeface="+mn-ea"/>
            </a:endParaRPr>
          </a:p>
          <a:p>
            <a:pPr lvl="0">
              <a:lnSpc>
                <a:spcPct val="150000"/>
              </a:lnSpc>
            </a:pPr>
            <a:r>
              <a:rPr lang="zh-CN" altLang="en-US" sz="1600" dirty="0">
                <a:solidFill>
                  <a:srgbClr val="0070C0"/>
                </a:solidFill>
                <a:latin typeface="宋体" panose="02010600030101010101" pitchFamily="2" charset="-122"/>
                <a:sym typeface="+mn-ea"/>
              </a:rPr>
              <a:t>这些属性与方法都有前缀 </a:t>
            </a:r>
            <a:r>
              <a:rPr lang="en-US" altLang="zh-CN" sz="1600" dirty="0">
                <a:solidFill>
                  <a:srgbClr val="0070C0"/>
                </a:solidFill>
                <a:latin typeface="宋体" panose="02010600030101010101" pitchFamily="2" charset="-122"/>
                <a:sym typeface="+mn-ea"/>
              </a:rPr>
              <a:t>$</a:t>
            </a:r>
            <a:r>
              <a:rPr lang="zh-CN" altLang="en-US" sz="1600" dirty="0">
                <a:solidFill>
                  <a:srgbClr val="0070C0"/>
                </a:solidFill>
                <a:latin typeface="宋体" panose="02010600030101010101" pitchFamily="2" charset="-122"/>
                <a:sym typeface="+mn-ea"/>
              </a:rPr>
              <a:t>，以便与代理的 </a:t>
            </a:r>
            <a:r>
              <a:rPr lang="en-US" altLang="zh-CN" sz="1600" dirty="0">
                <a:solidFill>
                  <a:srgbClr val="0070C0"/>
                </a:solidFill>
                <a:latin typeface="宋体" panose="02010600030101010101" pitchFamily="2" charset="-122"/>
                <a:sym typeface="+mn-ea"/>
              </a:rPr>
              <a:t>data </a:t>
            </a:r>
            <a:r>
              <a:rPr lang="zh-CN" altLang="en-US" sz="1600" dirty="0">
                <a:solidFill>
                  <a:srgbClr val="0070C0"/>
                </a:solidFill>
                <a:latin typeface="宋体" panose="02010600030101010101" pitchFamily="2" charset="-122"/>
                <a:sym typeface="+mn-ea"/>
              </a:rPr>
              <a:t>属性区分。例如：</a:t>
            </a:r>
          </a:p>
          <a:p>
            <a:pPr lvl="0">
              <a:lnSpc>
                <a:spcPct val="150000"/>
              </a:lnSpc>
            </a:pPr>
            <a:r>
              <a:rPr lang="en-US" altLang="zh-CN" sz="1600" dirty="0">
                <a:solidFill>
                  <a:srgbClr val="0070C0"/>
                </a:solidFill>
                <a:latin typeface="宋体" panose="02010600030101010101" pitchFamily="2" charset="-122"/>
                <a:sym typeface="+mn-ea"/>
              </a:rPr>
              <a:t>var data = { a: 1 }</a:t>
            </a:r>
          </a:p>
          <a:p>
            <a:pPr lvl="0">
              <a:lnSpc>
                <a:spcPct val="150000"/>
              </a:lnSpc>
            </a:pPr>
            <a:r>
              <a:rPr lang="en-US" altLang="zh-CN" sz="1600" dirty="0">
                <a:solidFill>
                  <a:srgbClr val="0070C0"/>
                </a:solidFill>
                <a:latin typeface="宋体" panose="02010600030101010101" pitchFamily="2" charset="-122"/>
                <a:sym typeface="+mn-ea"/>
              </a:rPr>
              <a:t>var </a:t>
            </a:r>
            <a:r>
              <a:rPr lang="en-US" altLang="zh-CN" sz="1600" dirty="0" err="1">
                <a:solidFill>
                  <a:srgbClr val="0070C0"/>
                </a:solidFill>
                <a:latin typeface="宋体" panose="02010600030101010101" pitchFamily="2" charset="-122"/>
                <a:sym typeface="+mn-ea"/>
              </a:rPr>
              <a:t>vm</a:t>
            </a:r>
            <a:r>
              <a:rPr lang="en-US" altLang="zh-CN" sz="1600" dirty="0">
                <a:solidFill>
                  <a:srgbClr val="0070C0"/>
                </a:solidFill>
                <a:latin typeface="宋体" panose="02010600030101010101" pitchFamily="2" charset="-122"/>
                <a:sym typeface="+mn-ea"/>
              </a:rPr>
              <a:t> = new Vue({</a:t>
            </a:r>
          </a:p>
          <a:p>
            <a:pPr lvl="0">
              <a:lnSpc>
                <a:spcPct val="150000"/>
              </a:lnSpc>
            </a:pPr>
            <a:r>
              <a:rPr lang="en-US" altLang="zh-CN" sz="1600" dirty="0">
                <a:solidFill>
                  <a:srgbClr val="0070C0"/>
                </a:solidFill>
                <a:latin typeface="宋体" panose="02010600030101010101" pitchFamily="2" charset="-122"/>
                <a:sym typeface="+mn-ea"/>
              </a:rPr>
              <a:t>  el: '#example',</a:t>
            </a:r>
          </a:p>
          <a:p>
            <a:pPr lvl="0">
              <a:lnSpc>
                <a:spcPct val="150000"/>
              </a:lnSpc>
            </a:pPr>
            <a:r>
              <a:rPr lang="en-US" altLang="zh-CN" sz="1600" dirty="0">
                <a:solidFill>
                  <a:srgbClr val="0070C0"/>
                </a:solidFill>
                <a:latin typeface="宋体" panose="02010600030101010101" pitchFamily="2" charset="-122"/>
                <a:sym typeface="+mn-ea"/>
              </a:rPr>
              <a:t>  data: data</a:t>
            </a:r>
          </a:p>
          <a:p>
            <a:pPr lvl="0">
              <a:lnSpc>
                <a:spcPct val="150000"/>
              </a:lnSpc>
            </a:pPr>
            <a:r>
              <a:rPr lang="en-US" altLang="zh-CN" sz="1600" dirty="0">
                <a:solidFill>
                  <a:srgbClr val="0070C0"/>
                </a:solidFill>
                <a:latin typeface="宋体" panose="02010600030101010101" pitchFamily="2" charset="-122"/>
                <a:sym typeface="+mn-ea"/>
              </a:rPr>
              <a:t>})</a:t>
            </a:r>
          </a:p>
          <a:p>
            <a:pPr lvl="0">
              <a:lnSpc>
                <a:spcPct val="150000"/>
              </a:lnSpc>
            </a:pPr>
            <a:r>
              <a:rPr lang="en-US" altLang="zh-CN" sz="1600" dirty="0" err="1">
                <a:solidFill>
                  <a:srgbClr val="0070C0"/>
                </a:solidFill>
                <a:latin typeface="宋体" panose="02010600030101010101" pitchFamily="2" charset="-122"/>
                <a:sym typeface="+mn-ea"/>
              </a:rPr>
              <a:t>vm</a:t>
            </a:r>
            <a:r>
              <a:rPr lang="en-US" altLang="zh-CN" sz="1600" dirty="0">
                <a:solidFill>
                  <a:srgbClr val="0070C0"/>
                </a:solidFill>
                <a:latin typeface="宋体" panose="02010600030101010101" pitchFamily="2" charset="-122"/>
                <a:sym typeface="+mn-ea"/>
              </a:rPr>
              <a:t>.$data === data // -&gt; true</a:t>
            </a:r>
          </a:p>
          <a:p>
            <a:pPr lvl="0">
              <a:lnSpc>
                <a:spcPct val="150000"/>
              </a:lnSpc>
            </a:pPr>
            <a:r>
              <a:rPr lang="en-US" altLang="zh-CN" sz="1600" dirty="0" err="1">
                <a:solidFill>
                  <a:srgbClr val="0070C0"/>
                </a:solidFill>
                <a:latin typeface="宋体" panose="02010600030101010101" pitchFamily="2" charset="-122"/>
                <a:sym typeface="+mn-ea"/>
              </a:rPr>
              <a:t>vm</a:t>
            </a:r>
            <a:r>
              <a:rPr lang="en-US" altLang="zh-CN" sz="1600" dirty="0">
                <a:solidFill>
                  <a:srgbClr val="0070C0"/>
                </a:solidFill>
                <a:latin typeface="宋体" panose="02010600030101010101" pitchFamily="2" charset="-122"/>
                <a:sym typeface="+mn-ea"/>
              </a:rPr>
              <a:t>.$el === </a:t>
            </a:r>
            <a:r>
              <a:rPr lang="en-US" altLang="zh-CN" sz="1600" dirty="0" err="1">
                <a:solidFill>
                  <a:srgbClr val="0070C0"/>
                </a:solidFill>
                <a:latin typeface="宋体" panose="02010600030101010101" pitchFamily="2" charset="-122"/>
                <a:sym typeface="+mn-ea"/>
              </a:rPr>
              <a:t>document.getElementById</a:t>
            </a:r>
            <a:r>
              <a:rPr lang="en-US" altLang="zh-CN" sz="1600" dirty="0">
                <a:solidFill>
                  <a:srgbClr val="0070C0"/>
                </a:solidFill>
                <a:latin typeface="宋体" panose="02010600030101010101" pitchFamily="2" charset="-122"/>
                <a:sym typeface="+mn-ea"/>
              </a:rPr>
              <a:t>('example') // -&gt; true</a:t>
            </a:r>
          </a:p>
          <a:p>
            <a:pPr lvl="0">
              <a:lnSpc>
                <a:spcPct val="150000"/>
              </a:lnSpc>
            </a:pPr>
            <a:r>
              <a:rPr lang="en-US" altLang="zh-CN" sz="1600" dirty="0">
                <a:solidFill>
                  <a:srgbClr val="0070C0"/>
                </a:solidFill>
                <a:latin typeface="宋体" panose="02010600030101010101" pitchFamily="2" charset="-122"/>
                <a:sym typeface="+mn-ea"/>
              </a:rPr>
              <a:t>// $watch </a:t>
            </a:r>
            <a:r>
              <a:rPr lang="zh-CN" altLang="en-US" sz="1600" dirty="0">
                <a:solidFill>
                  <a:srgbClr val="0070C0"/>
                </a:solidFill>
                <a:latin typeface="宋体" panose="02010600030101010101" pitchFamily="2" charset="-122"/>
                <a:sym typeface="+mn-ea"/>
              </a:rPr>
              <a:t>是一个实例方法</a:t>
            </a:r>
          </a:p>
          <a:p>
            <a:pPr lvl="0">
              <a:lnSpc>
                <a:spcPct val="150000"/>
              </a:lnSpc>
            </a:pPr>
            <a:r>
              <a:rPr lang="en-US" altLang="zh-CN" sz="1600" dirty="0" err="1">
                <a:solidFill>
                  <a:srgbClr val="0070C0"/>
                </a:solidFill>
                <a:latin typeface="宋体" panose="02010600030101010101" pitchFamily="2" charset="-122"/>
                <a:sym typeface="+mn-ea"/>
              </a:rPr>
              <a:t>vm</a:t>
            </a:r>
            <a:r>
              <a:rPr lang="en-US" altLang="zh-CN" sz="1600" dirty="0">
                <a:solidFill>
                  <a:srgbClr val="0070C0"/>
                </a:solidFill>
                <a:latin typeface="宋体" panose="02010600030101010101" pitchFamily="2" charset="-122"/>
                <a:sym typeface="+mn-ea"/>
              </a:rPr>
              <a:t>.$watch('a', function (</a:t>
            </a:r>
            <a:r>
              <a:rPr lang="en-US" altLang="zh-CN" sz="1600" dirty="0" err="1">
                <a:solidFill>
                  <a:srgbClr val="0070C0"/>
                </a:solidFill>
                <a:latin typeface="宋体" panose="02010600030101010101" pitchFamily="2" charset="-122"/>
                <a:sym typeface="+mn-ea"/>
              </a:rPr>
              <a:t>newVal</a:t>
            </a: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oldVal</a:t>
            </a: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  // </a:t>
            </a:r>
            <a:r>
              <a:rPr lang="zh-CN" altLang="en-US" sz="1600" dirty="0">
                <a:solidFill>
                  <a:srgbClr val="0070C0"/>
                </a:solidFill>
                <a:latin typeface="宋体" panose="02010600030101010101" pitchFamily="2" charset="-122"/>
                <a:sym typeface="+mn-ea"/>
              </a:rPr>
              <a:t>这个回调将在 </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vm.a</a:t>
            </a: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改变后调用</a:t>
            </a:r>
          </a:p>
          <a:p>
            <a:pPr lvl="0">
              <a:lnSpc>
                <a:spcPct val="150000"/>
              </a:lnSpc>
            </a:pPr>
            <a:r>
              <a:rPr lang="en-US" altLang="zh-CN" sz="1600" dirty="0">
                <a:solidFill>
                  <a:srgbClr val="0070C0"/>
                </a:solidFill>
                <a:latin typeface="宋体" panose="02010600030101010101" pitchFamily="2" charset="-122"/>
                <a:sym typeface="+mn-ea"/>
              </a:rPr>
              <a:t>})</a:t>
            </a:r>
          </a:p>
        </p:txBody>
      </p:sp>
    </p:spTree>
    <p:extLst>
      <p:ext uri="{BB962C8B-B14F-4D97-AF65-F5344CB8AC3E}">
        <p14:creationId xmlns:p14="http://schemas.microsoft.com/office/powerpoint/2010/main" val="1629904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6486391"/>
          </a:xfrm>
          <a:prstGeom prst="rect">
            <a:avLst/>
          </a:prstGeom>
          <a:noFill/>
        </p:spPr>
        <p:txBody>
          <a:bodyPr wrap="square" rtlCol="0">
            <a:spAutoFit/>
          </a:bodyPr>
          <a:lstStyle/>
          <a:p>
            <a:pPr lvl="0">
              <a:lnSpc>
                <a:spcPct val="150000"/>
              </a:lnSpc>
            </a:pPr>
            <a:r>
              <a:rPr lang="en-US" altLang="zh-CN" sz="2100" b="1" dirty="0">
                <a:solidFill>
                  <a:srgbClr val="0070C0"/>
                </a:solidFill>
                <a:latin typeface="宋体" panose="02010600030101010101" pitchFamily="2" charset="-122"/>
                <a:sym typeface="+mn-ea"/>
              </a:rPr>
              <a:t>2.2 </a:t>
            </a:r>
            <a:r>
              <a:rPr lang="zh-CN" altLang="en-US" sz="2100" b="1" dirty="0">
                <a:solidFill>
                  <a:srgbClr val="0070C0"/>
                </a:solidFill>
                <a:latin typeface="宋体" panose="02010600030101010101" pitchFamily="2" charset="-122"/>
                <a:sym typeface="+mn-ea"/>
              </a:rPr>
              <a:t>计算属性 </a:t>
            </a:r>
            <a:endParaRPr lang="zh-CN" altLang="en-US" dirty="0">
              <a:solidFill>
                <a:srgbClr val="FF0000"/>
              </a:solidFill>
              <a:latin typeface="宋体" panose="02010600030101010101" pitchFamily="2" charset="-122"/>
              <a:sym typeface="+mn-ea"/>
            </a:endParaRPr>
          </a:p>
          <a:p>
            <a:pPr lvl="0">
              <a:lnSpc>
                <a:spcPct val="150000"/>
              </a:lnSpc>
            </a:pPr>
            <a:r>
              <a:rPr lang="zh-CN" altLang="en-US" sz="1600" dirty="0">
                <a:solidFill>
                  <a:srgbClr val="0070C0"/>
                </a:solidFill>
                <a:latin typeface="宋体" panose="02010600030101010101" pitchFamily="2" charset="-122"/>
                <a:sym typeface="+mn-ea"/>
              </a:rPr>
              <a:t>计算属性的关键词</a:t>
            </a:r>
            <a:r>
              <a:rPr lang="en-US" altLang="zh-CN" sz="1600" dirty="0">
                <a:solidFill>
                  <a:srgbClr val="0070C0"/>
                </a:solidFill>
                <a:latin typeface="宋体" panose="02010600030101010101" pitchFamily="2" charset="-122"/>
                <a:sym typeface="+mn-ea"/>
              </a:rPr>
              <a:t>:computed    </a:t>
            </a:r>
            <a:r>
              <a:rPr lang="zh-CN" altLang="en-US" sz="1600" dirty="0">
                <a:solidFill>
                  <a:srgbClr val="0070C0"/>
                </a:solidFill>
                <a:latin typeface="宋体" panose="02010600030101010101" pitchFamily="2" charset="-122"/>
                <a:sym typeface="+mn-ea"/>
              </a:rPr>
              <a:t>计算属性在处理一些复杂逻辑时是很有用的。</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 &lt;div id="app"&gt;</a:t>
            </a:r>
          </a:p>
          <a:p>
            <a:pPr lvl="0">
              <a:lnSpc>
                <a:spcPct val="150000"/>
              </a:lnSpc>
            </a:pPr>
            <a:r>
              <a:rPr lang="en-US" altLang="zh-CN" sz="1600" dirty="0">
                <a:solidFill>
                  <a:srgbClr val="0070C0"/>
                </a:solidFill>
                <a:latin typeface="宋体" panose="02010600030101010101" pitchFamily="2" charset="-122"/>
                <a:sym typeface="+mn-ea"/>
              </a:rPr>
              <a:t>  &lt;p&gt;</a:t>
            </a:r>
            <a:r>
              <a:rPr lang="zh-CN" altLang="en-US" sz="1600" dirty="0">
                <a:solidFill>
                  <a:srgbClr val="0070C0"/>
                </a:solidFill>
                <a:latin typeface="宋体" panose="02010600030101010101" pitchFamily="2" charset="-122"/>
                <a:sym typeface="+mn-ea"/>
              </a:rPr>
              <a:t>原始字符串</a:t>
            </a:r>
            <a:r>
              <a:rPr lang="en-US" altLang="zh-CN" sz="1600" dirty="0">
                <a:solidFill>
                  <a:srgbClr val="0070C0"/>
                </a:solidFill>
                <a:latin typeface="宋体" panose="02010600030101010101" pitchFamily="2" charset="-122"/>
                <a:sym typeface="+mn-ea"/>
              </a:rPr>
              <a:t>: {{ message }}&lt;/p&gt;</a:t>
            </a:r>
          </a:p>
          <a:p>
            <a:pPr lvl="0">
              <a:lnSpc>
                <a:spcPct val="150000"/>
              </a:lnSpc>
            </a:pPr>
            <a:r>
              <a:rPr lang="en-US" altLang="zh-CN" sz="1600" dirty="0">
                <a:solidFill>
                  <a:srgbClr val="0070C0"/>
                </a:solidFill>
                <a:latin typeface="宋体" panose="02010600030101010101" pitchFamily="2" charset="-122"/>
                <a:sym typeface="+mn-ea"/>
              </a:rPr>
              <a:t>  &lt;p&gt;</a:t>
            </a:r>
            <a:r>
              <a:rPr lang="zh-CN" altLang="en-US" sz="1600" dirty="0">
                <a:solidFill>
                  <a:srgbClr val="0070C0"/>
                </a:solidFill>
                <a:latin typeface="宋体" panose="02010600030101010101" pitchFamily="2" charset="-122"/>
                <a:sym typeface="+mn-ea"/>
              </a:rPr>
              <a:t>计算后反转字符串</a:t>
            </a:r>
            <a:r>
              <a:rPr lang="en-US" altLang="zh-CN" sz="1600" dirty="0">
                <a:solidFill>
                  <a:srgbClr val="0070C0"/>
                </a:solidFill>
                <a:latin typeface="宋体" panose="02010600030101010101" pitchFamily="2" charset="-122"/>
                <a:sym typeface="+mn-ea"/>
              </a:rPr>
              <a:t>: {{ </a:t>
            </a:r>
            <a:r>
              <a:rPr lang="en-US" altLang="zh-CN" sz="1600" dirty="0" err="1">
                <a:solidFill>
                  <a:srgbClr val="0070C0"/>
                </a:solidFill>
                <a:latin typeface="宋体" panose="02010600030101010101" pitchFamily="2" charset="-122"/>
                <a:sym typeface="+mn-ea"/>
              </a:rPr>
              <a:t>reversedMessage</a:t>
            </a:r>
            <a:r>
              <a:rPr lang="en-US" altLang="zh-CN" sz="1600" dirty="0">
                <a:solidFill>
                  <a:srgbClr val="0070C0"/>
                </a:solidFill>
                <a:latin typeface="宋体" panose="02010600030101010101" pitchFamily="2" charset="-122"/>
                <a:sym typeface="+mn-ea"/>
              </a:rPr>
              <a:t> }}&lt;/p&gt;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var </a:t>
            </a:r>
            <a:r>
              <a:rPr lang="en-US" altLang="zh-CN" sz="1600" dirty="0" err="1">
                <a:solidFill>
                  <a:srgbClr val="0070C0"/>
                </a:solidFill>
                <a:latin typeface="宋体" panose="02010600030101010101" pitchFamily="2" charset="-122"/>
                <a:sym typeface="+mn-ea"/>
              </a:rPr>
              <a:t>vm</a:t>
            </a:r>
            <a:r>
              <a:rPr lang="en-US" altLang="zh-CN" sz="1600" dirty="0">
                <a:solidFill>
                  <a:srgbClr val="0070C0"/>
                </a:solidFill>
                <a:latin typeface="宋体" panose="02010600030101010101" pitchFamily="2" charset="-122"/>
                <a:sym typeface="+mn-ea"/>
              </a:rPr>
              <a:t> = new Vue({</a:t>
            </a:r>
          </a:p>
          <a:p>
            <a:pPr lvl="0">
              <a:lnSpc>
                <a:spcPct val="150000"/>
              </a:lnSpc>
            </a:pPr>
            <a:r>
              <a:rPr lang="en-US" altLang="zh-CN" sz="1600" dirty="0">
                <a:solidFill>
                  <a:srgbClr val="0070C0"/>
                </a:solidFill>
                <a:latin typeface="宋体" panose="02010600030101010101" pitchFamily="2" charset="-122"/>
                <a:sym typeface="+mn-ea"/>
              </a:rPr>
              <a:t>  el: '#app',</a:t>
            </a:r>
          </a:p>
          <a:p>
            <a:pPr lvl="0">
              <a:lnSpc>
                <a:spcPct val="150000"/>
              </a:lnSpc>
            </a:pPr>
            <a:r>
              <a:rPr lang="en-US" altLang="zh-CN" sz="1600" dirty="0">
                <a:solidFill>
                  <a:srgbClr val="0070C0"/>
                </a:solidFill>
                <a:latin typeface="宋体" panose="02010600030101010101" pitchFamily="2" charset="-122"/>
                <a:sym typeface="+mn-ea"/>
              </a:rPr>
              <a:t>  data: {</a:t>
            </a:r>
          </a:p>
          <a:p>
            <a:pPr lvl="0">
              <a:lnSpc>
                <a:spcPct val="150000"/>
              </a:lnSpc>
            </a:pPr>
            <a:r>
              <a:rPr lang="en-US" altLang="zh-CN" sz="1600" dirty="0">
                <a:solidFill>
                  <a:srgbClr val="0070C0"/>
                </a:solidFill>
                <a:latin typeface="宋体" panose="02010600030101010101" pitchFamily="2" charset="-122"/>
                <a:sym typeface="+mn-ea"/>
              </a:rPr>
              <a:t>    message: </a:t>
            </a:r>
            <a:r>
              <a:rPr lang="en-US" altLang="zh-CN" sz="1600" dirty="0" err="1">
                <a:solidFill>
                  <a:srgbClr val="0070C0"/>
                </a:solidFill>
                <a:latin typeface="宋体" panose="02010600030101010101" pitchFamily="2" charset="-122"/>
                <a:sym typeface="+mn-ea"/>
              </a:rPr>
              <a:t>abcdef</a:t>
            </a:r>
            <a:r>
              <a:rPr lang="en-US" altLang="zh-CN" sz="1600" dirty="0">
                <a:solidFill>
                  <a:srgbClr val="0070C0"/>
                </a:solidFill>
                <a:latin typeface="宋体" panose="02010600030101010101" pitchFamily="2" charset="-122"/>
                <a:sym typeface="+mn-ea"/>
              </a:rPr>
              <a:t>!'</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  computed: { // </a:t>
            </a:r>
            <a:r>
              <a:rPr lang="zh-CN" altLang="en-US" sz="1600" dirty="0">
                <a:solidFill>
                  <a:srgbClr val="0070C0"/>
                </a:solidFill>
                <a:latin typeface="宋体" panose="02010600030101010101" pitchFamily="2" charset="-122"/>
                <a:sym typeface="+mn-ea"/>
              </a:rPr>
              <a:t>计算属性的 </a:t>
            </a:r>
            <a:r>
              <a:rPr lang="en-US" altLang="zh-CN" sz="1600" dirty="0">
                <a:solidFill>
                  <a:srgbClr val="0070C0"/>
                </a:solidFill>
                <a:latin typeface="宋体" panose="02010600030101010101" pitchFamily="2" charset="-122"/>
                <a:sym typeface="+mn-ea"/>
              </a:rPr>
              <a:t>getter</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reversedMessage</a:t>
            </a:r>
            <a:r>
              <a:rPr lang="en-US" altLang="zh-CN" sz="1600" dirty="0">
                <a:solidFill>
                  <a:srgbClr val="0070C0"/>
                </a:solidFill>
                <a:latin typeface="宋体" panose="02010600030101010101" pitchFamily="2" charset="-122"/>
                <a:sym typeface="+mn-ea"/>
              </a:rPr>
              <a:t>: function () {//</a:t>
            </a:r>
            <a:r>
              <a:rPr lang="en-US" altLang="zh-CN" sz="1600" dirty="0" err="1">
                <a:solidFill>
                  <a:srgbClr val="0070C0"/>
                </a:solidFill>
                <a:latin typeface="宋体" panose="02010600030101010101" pitchFamily="2" charset="-122"/>
                <a:sym typeface="+mn-ea"/>
              </a:rPr>
              <a:t>vm.reverseMessage</a:t>
            </a:r>
            <a:r>
              <a:rPr lang="zh-CN" altLang="en-US" sz="1600" dirty="0">
                <a:solidFill>
                  <a:srgbClr val="0070C0"/>
                </a:solidFill>
                <a:latin typeface="宋体" panose="02010600030101010101" pitchFamily="2" charset="-122"/>
                <a:sym typeface="+mn-ea"/>
              </a:rPr>
              <a:t>的</a:t>
            </a:r>
            <a:r>
              <a:rPr lang="en-US" altLang="zh-CN" sz="1600" dirty="0">
                <a:solidFill>
                  <a:srgbClr val="0070C0"/>
                </a:solidFill>
                <a:latin typeface="宋体" panose="02010600030101010101" pitchFamily="2" charset="-122"/>
                <a:sym typeface="+mn-ea"/>
              </a:rPr>
              <a:t>getter</a:t>
            </a:r>
          </a:p>
          <a:p>
            <a:pPr lvl="0">
              <a:lnSpc>
                <a:spcPct val="150000"/>
              </a:lnSpc>
            </a:pPr>
            <a:r>
              <a:rPr lang="zh-CN" altLang="en-US" sz="1600" dirty="0">
                <a:solidFill>
                  <a:srgbClr val="0070C0"/>
                </a:solidFill>
                <a:latin typeface="宋体" panose="02010600030101010101" pitchFamily="2" charset="-122"/>
                <a:sym typeface="+mn-ea"/>
              </a:rPr>
              <a:t>      </a:t>
            </a:r>
            <a:r>
              <a:rPr lang="en-US" altLang="zh-CN" sz="1600" dirty="0">
                <a:solidFill>
                  <a:srgbClr val="0070C0"/>
                </a:solidFill>
                <a:latin typeface="宋体" panose="02010600030101010101" pitchFamily="2" charset="-122"/>
                <a:sym typeface="+mn-ea"/>
              </a:rPr>
              <a:t>return </a:t>
            </a:r>
            <a:r>
              <a:rPr lang="en-US" altLang="zh-CN" sz="1600" dirty="0" err="1">
                <a:solidFill>
                  <a:srgbClr val="0070C0"/>
                </a:solidFill>
                <a:latin typeface="宋体" panose="02010600030101010101" pitchFamily="2" charset="-122"/>
                <a:sym typeface="+mn-ea"/>
              </a:rPr>
              <a:t>this.message.split</a:t>
            </a:r>
            <a:r>
              <a:rPr lang="en-US" altLang="zh-CN" sz="1600" dirty="0">
                <a:solidFill>
                  <a:srgbClr val="0070C0"/>
                </a:solidFill>
                <a:latin typeface="宋体" panose="02010600030101010101" pitchFamily="2" charset="-122"/>
                <a:sym typeface="+mn-ea"/>
              </a:rPr>
              <a:t>('').reverse().join(‘’);//this </a:t>
            </a:r>
            <a:r>
              <a:rPr lang="zh-CN" altLang="en-US" sz="1600" dirty="0">
                <a:solidFill>
                  <a:srgbClr val="0070C0"/>
                </a:solidFill>
                <a:latin typeface="宋体" panose="02010600030101010101" pitchFamily="2" charset="-122"/>
                <a:sym typeface="+mn-ea"/>
              </a:rPr>
              <a:t>指向 </a:t>
            </a:r>
            <a:r>
              <a:rPr lang="en-US" altLang="zh-CN" sz="1600" dirty="0" err="1">
                <a:solidFill>
                  <a:srgbClr val="0070C0"/>
                </a:solidFill>
                <a:latin typeface="宋体" panose="02010600030101010101" pitchFamily="2" charset="-122"/>
                <a:sym typeface="+mn-ea"/>
              </a:rPr>
              <a:t>vm</a:t>
            </a: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实例</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p>
        </p:txBody>
      </p:sp>
      <p:sp>
        <p:nvSpPr>
          <p:cNvPr id="2" name="矩形 1">
            <a:extLst>
              <a:ext uri="{FF2B5EF4-FFF2-40B4-BE49-F238E27FC236}">
                <a16:creationId xmlns:a16="http://schemas.microsoft.com/office/drawing/2014/main" id="{9CF9DCCB-CCD3-460D-830F-5AC58B982DB0}"/>
              </a:ext>
            </a:extLst>
          </p:cNvPr>
          <p:cNvSpPr/>
          <p:nvPr/>
        </p:nvSpPr>
        <p:spPr>
          <a:xfrm>
            <a:off x="4659086" y="2630085"/>
            <a:ext cx="7291296" cy="1754326"/>
          </a:xfrm>
          <a:prstGeom prst="rect">
            <a:avLst/>
          </a:prstGeom>
        </p:spPr>
        <p:txBody>
          <a:bodyPr wrap="square">
            <a:spAutoFit/>
          </a:bodyPr>
          <a:lstStyle/>
          <a:p>
            <a:r>
              <a:rPr lang="en-US" altLang="zh-CN" dirty="0">
                <a:solidFill>
                  <a:srgbClr val="00B0F0"/>
                </a:solidFill>
              </a:rPr>
              <a:t>Computed </a:t>
            </a:r>
            <a:r>
              <a:rPr lang="zh-CN" altLang="en-US" dirty="0">
                <a:solidFill>
                  <a:srgbClr val="00B0F0"/>
                </a:solidFill>
              </a:rPr>
              <a:t>属性 </a:t>
            </a:r>
            <a:r>
              <a:rPr lang="en-US" altLang="zh-CN" dirty="0">
                <a:solidFill>
                  <a:srgbClr val="00B0F0"/>
                </a:solidFill>
              </a:rPr>
              <a:t>vs Watched </a:t>
            </a:r>
            <a:r>
              <a:rPr lang="zh-CN" altLang="en-US" dirty="0">
                <a:solidFill>
                  <a:srgbClr val="00B0F0"/>
                </a:solidFill>
              </a:rPr>
              <a:t>属性</a:t>
            </a:r>
          </a:p>
          <a:p>
            <a:endParaRPr lang="zh-CN" altLang="en-US" dirty="0">
              <a:solidFill>
                <a:srgbClr val="00B0F0"/>
              </a:solidFill>
            </a:endParaRPr>
          </a:p>
          <a:p>
            <a:r>
              <a:rPr lang="en-US" altLang="zh-CN" dirty="0">
                <a:solidFill>
                  <a:srgbClr val="00B0F0"/>
                </a:solidFill>
              </a:rPr>
              <a:t>Vue </a:t>
            </a:r>
            <a:r>
              <a:rPr lang="zh-CN" altLang="en-US" dirty="0">
                <a:solidFill>
                  <a:srgbClr val="00B0F0"/>
                </a:solidFill>
              </a:rPr>
              <a:t>确实提供了一种更通用的方式来观察和响应 </a:t>
            </a:r>
            <a:r>
              <a:rPr lang="en-US" altLang="zh-CN" dirty="0">
                <a:solidFill>
                  <a:srgbClr val="00B0F0"/>
                </a:solidFill>
              </a:rPr>
              <a:t>Vue </a:t>
            </a:r>
            <a:r>
              <a:rPr lang="zh-CN" altLang="en-US" dirty="0">
                <a:solidFill>
                  <a:srgbClr val="00B0F0"/>
                </a:solidFill>
              </a:rPr>
              <a:t>实例上的数据变动：</a:t>
            </a:r>
            <a:r>
              <a:rPr lang="en-US" altLang="zh-CN" dirty="0">
                <a:solidFill>
                  <a:srgbClr val="00B0F0"/>
                </a:solidFill>
              </a:rPr>
              <a:t>watch </a:t>
            </a:r>
            <a:r>
              <a:rPr lang="zh-CN" altLang="en-US" dirty="0">
                <a:solidFill>
                  <a:srgbClr val="00B0F0"/>
                </a:solidFill>
              </a:rPr>
              <a:t>属性。当你有一些数据需要随着其它数据变动而变动时，你很容易滥用 </a:t>
            </a:r>
            <a:r>
              <a:rPr lang="en-US" altLang="zh-CN" dirty="0">
                <a:solidFill>
                  <a:srgbClr val="00B0F0"/>
                </a:solidFill>
              </a:rPr>
              <a:t>watch——</a:t>
            </a:r>
            <a:r>
              <a:rPr lang="zh-CN" altLang="en-US" dirty="0">
                <a:solidFill>
                  <a:srgbClr val="00B0F0"/>
                </a:solidFill>
              </a:rPr>
              <a:t>特别是如果你之前使用过 </a:t>
            </a:r>
            <a:r>
              <a:rPr lang="en-US" altLang="zh-CN" dirty="0">
                <a:solidFill>
                  <a:srgbClr val="00B0F0"/>
                </a:solidFill>
              </a:rPr>
              <a:t>AngularJS</a:t>
            </a:r>
            <a:r>
              <a:rPr lang="zh-CN" altLang="en-US" dirty="0">
                <a:solidFill>
                  <a:srgbClr val="00B0F0"/>
                </a:solidFill>
              </a:rPr>
              <a:t>。然而，通常更好的想法是使用 </a:t>
            </a:r>
            <a:r>
              <a:rPr lang="en-US" altLang="zh-CN" dirty="0">
                <a:solidFill>
                  <a:srgbClr val="00B0F0"/>
                </a:solidFill>
              </a:rPr>
              <a:t>computed </a:t>
            </a:r>
            <a:r>
              <a:rPr lang="zh-CN" altLang="en-US" dirty="0">
                <a:solidFill>
                  <a:srgbClr val="00B0F0"/>
                </a:solidFill>
              </a:rPr>
              <a:t>属性而不是命令式的 </a:t>
            </a:r>
            <a:r>
              <a:rPr lang="en-US" altLang="zh-CN" dirty="0">
                <a:solidFill>
                  <a:srgbClr val="00B0F0"/>
                </a:solidFill>
              </a:rPr>
              <a:t>watch </a:t>
            </a:r>
            <a:r>
              <a:rPr lang="zh-CN" altLang="en-US" dirty="0">
                <a:solidFill>
                  <a:srgbClr val="00B0F0"/>
                </a:solidFill>
              </a:rPr>
              <a:t>回调。</a:t>
            </a:r>
          </a:p>
        </p:txBody>
      </p:sp>
    </p:spTree>
    <p:extLst>
      <p:ext uri="{BB962C8B-B14F-4D97-AF65-F5344CB8AC3E}">
        <p14:creationId xmlns:p14="http://schemas.microsoft.com/office/powerpoint/2010/main" val="4129130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dirty="0">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6486391"/>
          </a:xfrm>
          <a:prstGeom prst="rect">
            <a:avLst/>
          </a:prstGeom>
          <a:noFill/>
        </p:spPr>
        <p:txBody>
          <a:bodyPr wrap="square" rtlCol="0">
            <a:spAutoFit/>
          </a:bodyPr>
          <a:lstStyle/>
          <a:p>
            <a:pPr lvl="0">
              <a:lnSpc>
                <a:spcPct val="150000"/>
              </a:lnSpc>
            </a:pPr>
            <a:r>
              <a:rPr lang="en-US" altLang="zh-CN" sz="2100" b="1" dirty="0">
                <a:solidFill>
                  <a:srgbClr val="0070C0"/>
                </a:solidFill>
                <a:latin typeface="宋体" panose="02010600030101010101" pitchFamily="2" charset="-122"/>
                <a:sym typeface="+mn-ea"/>
              </a:rPr>
              <a:t>2.2 Class</a:t>
            </a:r>
            <a:r>
              <a:rPr lang="zh-CN" altLang="en-US" sz="2100" b="1" dirty="0">
                <a:solidFill>
                  <a:srgbClr val="0070C0"/>
                </a:solidFill>
                <a:latin typeface="宋体" panose="02010600030101010101" pitchFamily="2" charset="-122"/>
                <a:sym typeface="+mn-ea"/>
              </a:rPr>
              <a:t>与</a:t>
            </a:r>
            <a:r>
              <a:rPr lang="en-US" altLang="zh-CN" sz="2100" b="1" dirty="0">
                <a:solidFill>
                  <a:srgbClr val="0070C0"/>
                </a:solidFill>
                <a:latin typeface="宋体" panose="02010600030101010101" pitchFamily="2" charset="-122"/>
                <a:sym typeface="+mn-ea"/>
              </a:rPr>
              <a:t>style</a:t>
            </a:r>
            <a:r>
              <a:rPr lang="zh-CN" altLang="en-US" sz="2100" b="1" dirty="0">
                <a:solidFill>
                  <a:srgbClr val="0070C0"/>
                </a:solidFill>
                <a:latin typeface="宋体" panose="02010600030101010101" pitchFamily="2" charset="-122"/>
                <a:sym typeface="+mn-ea"/>
              </a:rPr>
              <a:t>绑定</a:t>
            </a:r>
          </a:p>
          <a:p>
            <a:pPr lvl="0">
              <a:lnSpc>
                <a:spcPct val="150000"/>
              </a:lnSpc>
            </a:pPr>
            <a:r>
              <a:rPr lang="en-US" altLang="zh-CN" sz="1600" dirty="0">
                <a:solidFill>
                  <a:srgbClr val="0070C0"/>
                </a:solidFill>
                <a:latin typeface="宋体" panose="02010600030101010101" pitchFamily="2" charset="-122"/>
                <a:sym typeface="+mn-ea"/>
              </a:rPr>
              <a:t>class </a:t>
            </a:r>
            <a:r>
              <a:rPr lang="zh-CN" altLang="en-US" sz="1600" dirty="0">
                <a:solidFill>
                  <a:srgbClr val="0070C0"/>
                </a:solidFill>
                <a:latin typeface="宋体" panose="02010600030101010101" pitchFamily="2" charset="-122"/>
                <a:sym typeface="+mn-ea"/>
              </a:rPr>
              <a:t>与 </a:t>
            </a:r>
            <a:r>
              <a:rPr lang="en-US" altLang="zh-CN" sz="1600" dirty="0">
                <a:solidFill>
                  <a:srgbClr val="0070C0"/>
                </a:solidFill>
                <a:latin typeface="宋体" panose="02010600030101010101" pitchFamily="2" charset="-122"/>
                <a:sym typeface="+mn-ea"/>
              </a:rPr>
              <a:t>style </a:t>
            </a:r>
            <a:r>
              <a:rPr lang="zh-CN" altLang="en-US" sz="1600" dirty="0">
                <a:solidFill>
                  <a:srgbClr val="0070C0"/>
                </a:solidFill>
                <a:latin typeface="宋体" panose="02010600030101010101" pitchFamily="2" charset="-122"/>
                <a:sym typeface="+mn-ea"/>
              </a:rPr>
              <a:t>是 </a:t>
            </a:r>
            <a:r>
              <a:rPr lang="en-US" altLang="zh-CN" sz="1600" dirty="0">
                <a:solidFill>
                  <a:srgbClr val="0070C0"/>
                </a:solidFill>
                <a:latin typeface="宋体" panose="02010600030101010101" pitchFamily="2" charset="-122"/>
                <a:sym typeface="+mn-ea"/>
              </a:rPr>
              <a:t>HTML </a:t>
            </a:r>
            <a:r>
              <a:rPr lang="zh-CN" altLang="en-US" sz="1600" dirty="0">
                <a:solidFill>
                  <a:srgbClr val="0070C0"/>
                </a:solidFill>
                <a:latin typeface="宋体" panose="02010600030101010101" pitchFamily="2" charset="-122"/>
                <a:sym typeface="+mn-ea"/>
              </a:rPr>
              <a:t>元素的属性，用于设置元素的样式，我们可以用 </a:t>
            </a:r>
            <a:r>
              <a:rPr lang="en-US" altLang="zh-CN" sz="1600" dirty="0">
                <a:solidFill>
                  <a:srgbClr val="0070C0"/>
                </a:solidFill>
                <a:latin typeface="宋体" panose="02010600030101010101" pitchFamily="2" charset="-122"/>
                <a:sym typeface="+mn-ea"/>
              </a:rPr>
              <a:t>v-bind </a:t>
            </a:r>
            <a:r>
              <a:rPr lang="zh-CN" altLang="en-US" sz="1600" dirty="0">
                <a:solidFill>
                  <a:srgbClr val="0070C0"/>
                </a:solidFill>
                <a:latin typeface="宋体" panose="02010600030101010101" pitchFamily="2" charset="-122"/>
                <a:sym typeface="+mn-ea"/>
              </a:rPr>
              <a:t>来设置样式属性。</a:t>
            </a:r>
          </a:p>
          <a:p>
            <a:pPr lvl="0">
              <a:lnSpc>
                <a:spcPct val="150000"/>
              </a:lnSpc>
            </a:pPr>
            <a:r>
              <a:rPr lang="en-US" altLang="zh-CN" sz="1600" dirty="0">
                <a:solidFill>
                  <a:srgbClr val="0070C0"/>
                </a:solidFill>
                <a:latin typeface="宋体" panose="02010600030101010101" pitchFamily="2" charset="-122"/>
                <a:sym typeface="+mn-ea"/>
              </a:rPr>
              <a:t>Vue.js v-bind </a:t>
            </a:r>
            <a:r>
              <a:rPr lang="zh-CN" altLang="en-US" sz="1600" dirty="0">
                <a:solidFill>
                  <a:srgbClr val="0070C0"/>
                </a:solidFill>
                <a:latin typeface="宋体" panose="02010600030101010101" pitchFamily="2" charset="-122"/>
                <a:sym typeface="+mn-ea"/>
              </a:rPr>
              <a:t>在处理 </a:t>
            </a:r>
            <a:r>
              <a:rPr lang="en-US" altLang="zh-CN" sz="1600" dirty="0">
                <a:solidFill>
                  <a:srgbClr val="0070C0"/>
                </a:solidFill>
                <a:latin typeface="宋体" panose="02010600030101010101" pitchFamily="2" charset="-122"/>
                <a:sym typeface="+mn-ea"/>
              </a:rPr>
              <a:t>class </a:t>
            </a:r>
            <a:r>
              <a:rPr lang="zh-CN" altLang="en-US" sz="1600" dirty="0">
                <a:solidFill>
                  <a:srgbClr val="0070C0"/>
                </a:solidFill>
                <a:latin typeface="宋体" panose="02010600030101010101" pitchFamily="2" charset="-122"/>
                <a:sym typeface="+mn-ea"/>
              </a:rPr>
              <a:t>和 </a:t>
            </a:r>
            <a:r>
              <a:rPr lang="en-US" altLang="zh-CN" sz="1600" dirty="0">
                <a:solidFill>
                  <a:srgbClr val="0070C0"/>
                </a:solidFill>
                <a:latin typeface="宋体" panose="02010600030101010101" pitchFamily="2" charset="-122"/>
                <a:sym typeface="+mn-ea"/>
              </a:rPr>
              <a:t>style </a:t>
            </a:r>
            <a:r>
              <a:rPr lang="zh-CN" altLang="en-US" sz="1600" dirty="0">
                <a:solidFill>
                  <a:srgbClr val="0070C0"/>
                </a:solidFill>
                <a:latin typeface="宋体" panose="02010600030101010101" pitchFamily="2" charset="-122"/>
                <a:sym typeface="+mn-ea"/>
              </a:rPr>
              <a:t>时， 专门增强了它。表达式的结果类型除了字符串之外，还可以是对象或数组</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class </a:t>
            </a:r>
            <a:r>
              <a:rPr lang="zh-CN" altLang="en-US" sz="1600" dirty="0">
                <a:solidFill>
                  <a:srgbClr val="0070C0"/>
                </a:solidFill>
                <a:latin typeface="宋体" panose="02010600030101010101" pitchFamily="2" charset="-122"/>
                <a:sym typeface="+mn-ea"/>
              </a:rPr>
              <a:t>属性绑定</a:t>
            </a:r>
          </a:p>
          <a:p>
            <a:pPr lvl="0">
              <a:lnSpc>
                <a:spcPct val="150000"/>
              </a:lnSpc>
            </a:pPr>
            <a:r>
              <a:rPr lang="zh-CN" altLang="en-US" sz="1600" dirty="0">
                <a:solidFill>
                  <a:srgbClr val="0070C0"/>
                </a:solidFill>
                <a:latin typeface="宋体" panose="02010600030101010101" pitchFamily="2" charset="-122"/>
                <a:sym typeface="+mn-ea"/>
              </a:rPr>
              <a:t>我们可以为 </a:t>
            </a:r>
            <a:r>
              <a:rPr lang="en-US" altLang="zh-CN" sz="1600" dirty="0" err="1">
                <a:solidFill>
                  <a:srgbClr val="0070C0"/>
                </a:solidFill>
                <a:latin typeface="宋体" panose="02010600030101010101" pitchFamily="2" charset="-122"/>
                <a:sym typeface="+mn-ea"/>
              </a:rPr>
              <a:t>v-bind:class</a:t>
            </a: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设置一个对象，从而动态的切换 </a:t>
            </a:r>
            <a:r>
              <a:rPr lang="en-US" altLang="zh-CN" sz="1600" dirty="0">
                <a:solidFill>
                  <a:srgbClr val="0070C0"/>
                </a:solidFill>
                <a:latin typeface="宋体" panose="02010600030101010101" pitchFamily="2" charset="-122"/>
                <a:sym typeface="+mn-ea"/>
              </a:rPr>
              <a:t>class:</a:t>
            </a:r>
          </a:p>
          <a:p>
            <a:pPr lvl="0">
              <a:lnSpc>
                <a:spcPct val="150000"/>
              </a:lnSpc>
            </a:pPr>
            <a:r>
              <a:rPr lang="zh-CN" altLang="en-US" sz="1600" dirty="0">
                <a:solidFill>
                  <a:srgbClr val="0070C0"/>
                </a:solidFill>
                <a:latin typeface="宋体" panose="02010600030101010101" pitchFamily="2" charset="-122"/>
                <a:sym typeface="+mn-ea"/>
              </a:rPr>
              <a:t>将 </a:t>
            </a:r>
            <a:r>
              <a:rPr lang="en-US" altLang="zh-CN" sz="1600" dirty="0" err="1">
                <a:solidFill>
                  <a:srgbClr val="0070C0"/>
                </a:solidFill>
                <a:latin typeface="宋体" panose="02010600030101010101" pitchFamily="2" charset="-122"/>
                <a:sym typeface="+mn-ea"/>
              </a:rPr>
              <a:t>isActive</a:t>
            </a: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设置为 </a:t>
            </a:r>
            <a:r>
              <a:rPr lang="en-US" altLang="zh-CN" sz="1600" dirty="0">
                <a:solidFill>
                  <a:srgbClr val="0070C0"/>
                </a:solidFill>
                <a:latin typeface="宋体" panose="02010600030101010101" pitchFamily="2" charset="-122"/>
                <a:sym typeface="+mn-ea"/>
              </a:rPr>
              <a:t>true </a:t>
            </a:r>
            <a:r>
              <a:rPr lang="zh-CN" altLang="en-US" sz="1600" dirty="0">
                <a:solidFill>
                  <a:srgbClr val="0070C0"/>
                </a:solidFill>
                <a:latin typeface="宋体" panose="02010600030101010101" pitchFamily="2" charset="-122"/>
                <a:sym typeface="+mn-ea"/>
              </a:rPr>
              <a:t>显示了一个绿色的 </a:t>
            </a:r>
            <a:r>
              <a:rPr lang="en-US" altLang="zh-CN" sz="1600" dirty="0">
                <a:solidFill>
                  <a:srgbClr val="0070C0"/>
                </a:solidFill>
                <a:latin typeface="宋体" panose="02010600030101010101" pitchFamily="2" charset="-122"/>
                <a:sym typeface="+mn-ea"/>
              </a:rPr>
              <a:t>div </a:t>
            </a:r>
            <a:r>
              <a:rPr lang="zh-CN" altLang="en-US" sz="1600" dirty="0">
                <a:solidFill>
                  <a:srgbClr val="0070C0"/>
                </a:solidFill>
                <a:latin typeface="宋体" panose="02010600030101010101" pitchFamily="2" charset="-122"/>
                <a:sym typeface="+mn-ea"/>
              </a:rPr>
              <a:t>块，如果设置为 </a:t>
            </a:r>
            <a:r>
              <a:rPr lang="en-US" altLang="zh-CN" sz="1600" dirty="0">
                <a:solidFill>
                  <a:srgbClr val="0070C0"/>
                </a:solidFill>
                <a:latin typeface="宋体" panose="02010600030101010101" pitchFamily="2" charset="-122"/>
                <a:sym typeface="+mn-ea"/>
              </a:rPr>
              <a:t>false </a:t>
            </a:r>
            <a:r>
              <a:rPr lang="zh-CN" altLang="en-US" sz="1600" dirty="0">
                <a:solidFill>
                  <a:srgbClr val="0070C0"/>
                </a:solidFill>
                <a:latin typeface="宋体" panose="02010600030101010101" pitchFamily="2" charset="-122"/>
                <a:sym typeface="+mn-ea"/>
              </a:rPr>
              <a:t>则不显示：</a:t>
            </a:r>
            <a:endParaRPr lang="en-US" altLang="zh-CN" sz="1600" dirty="0">
              <a:solidFill>
                <a:srgbClr val="0070C0"/>
              </a:solidFill>
              <a:latin typeface="宋体" panose="02010600030101010101" pitchFamily="2" charset="-122"/>
              <a:sym typeface="+mn-ea"/>
            </a:endParaRPr>
          </a:p>
          <a:p>
            <a:pPr lvl="0">
              <a:lnSpc>
                <a:spcPct val="150000"/>
              </a:lnSpc>
            </a:pP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&lt;div </a:t>
            </a:r>
            <a:r>
              <a:rPr lang="en-US" altLang="zh-CN" sz="1600" dirty="0" err="1">
                <a:solidFill>
                  <a:srgbClr val="0070C0"/>
                </a:solidFill>
                <a:latin typeface="宋体" panose="02010600030101010101" pitchFamily="2" charset="-122"/>
                <a:sym typeface="+mn-ea"/>
              </a:rPr>
              <a:t>v-bind:class</a:t>
            </a:r>
            <a:r>
              <a:rPr lang="en-US" altLang="zh-CN" sz="1600" dirty="0">
                <a:solidFill>
                  <a:srgbClr val="0070C0"/>
                </a:solidFill>
                <a:latin typeface="宋体" panose="02010600030101010101" pitchFamily="2" charset="-122"/>
                <a:sym typeface="+mn-ea"/>
              </a:rPr>
              <a:t>="{ active: </a:t>
            </a:r>
            <a:r>
              <a:rPr lang="en-US" altLang="zh-CN" sz="1600" dirty="0" err="1">
                <a:solidFill>
                  <a:srgbClr val="0070C0"/>
                </a:solidFill>
                <a:latin typeface="宋体" panose="02010600030101010101" pitchFamily="2" charset="-122"/>
                <a:sym typeface="+mn-ea"/>
              </a:rPr>
              <a:t>isActive</a:t>
            </a:r>
            <a:r>
              <a:rPr lang="en-US" altLang="zh-CN" sz="1600" dirty="0">
                <a:solidFill>
                  <a:srgbClr val="0070C0"/>
                </a:solidFill>
                <a:latin typeface="宋体" panose="02010600030101010101" pitchFamily="2" charset="-122"/>
                <a:sym typeface="+mn-ea"/>
              </a:rPr>
              <a:t> }"&gt;&lt;/div&gt;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  el: '#app',</a:t>
            </a:r>
          </a:p>
          <a:p>
            <a:pPr lvl="0">
              <a:lnSpc>
                <a:spcPct val="150000"/>
              </a:lnSpc>
            </a:pPr>
            <a:r>
              <a:rPr lang="en-US" altLang="zh-CN" sz="1600" dirty="0">
                <a:solidFill>
                  <a:srgbClr val="0070C0"/>
                </a:solidFill>
                <a:latin typeface="宋体" panose="02010600030101010101" pitchFamily="2" charset="-122"/>
                <a:sym typeface="+mn-ea"/>
              </a:rPr>
              <a:t>  data: {</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isActive</a:t>
            </a:r>
            <a:r>
              <a:rPr lang="en-US" altLang="zh-CN" sz="1600" dirty="0">
                <a:solidFill>
                  <a:srgbClr val="0070C0"/>
                </a:solidFill>
                <a:latin typeface="宋体" panose="02010600030101010101" pitchFamily="2" charset="-122"/>
                <a:sym typeface="+mn-ea"/>
              </a:rPr>
              <a:t>: true</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p>
        </p:txBody>
      </p:sp>
      <p:sp>
        <p:nvSpPr>
          <p:cNvPr id="2" name="矩形 1">
            <a:extLst>
              <a:ext uri="{FF2B5EF4-FFF2-40B4-BE49-F238E27FC236}">
                <a16:creationId xmlns:a16="http://schemas.microsoft.com/office/drawing/2014/main" id="{71AC53C2-3706-46BA-80B4-319DDB18228A}"/>
              </a:ext>
            </a:extLst>
          </p:cNvPr>
          <p:cNvSpPr/>
          <p:nvPr/>
        </p:nvSpPr>
        <p:spPr>
          <a:xfrm>
            <a:off x="7203122" y="3807936"/>
            <a:ext cx="3315865" cy="1477328"/>
          </a:xfrm>
          <a:prstGeom prst="rect">
            <a:avLst/>
          </a:prstGeom>
        </p:spPr>
        <p:txBody>
          <a:bodyPr wrap="square">
            <a:spAutoFit/>
          </a:bodyPr>
          <a:lstStyle/>
          <a:p>
            <a:r>
              <a:rPr lang="en-US" altLang="zh-CN" dirty="0">
                <a:solidFill>
                  <a:srgbClr val="00B0F0"/>
                </a:solidFill>
              </a:rPr>
              <a:t>.active {</a:t>
            </a:r>
          </a:p>
          <a:p>
            <a:r>
              <a:rPr lang="en-US" altLang="zh-CN" dirty="0">
                <a:solidFill>
                  <a:srgbClr val="00B0F0"/>
                </a:solidFill>
              </a:rPr>
              <a:t>	width: 100px;</a:t>
            </a:r>
          </a:p>
          <a:p>
            <a:r>
              <a:rPr lang="en-US" altLang="zh-CN" dirty="0">
                <a:solidFill>
                  <a:srgbClr val="00B0F0"/>
                </a:solidFill>
              </a:rPr>
              <a:t>	height: 100px;</a:t>
            </a:r>
          </a:p>
          <a:p>
            <a:r>
              <a:rPr lang="en-US" altLang="zh-CN" dirty="0">
                <a:solidFill>
                  <a:srgbClr val="00B0F0"/>
                </a:solidFill>
              </a:rPr>
              <a:t>	background: green;</a:t>
            </a:r>
          </a:p>
          <a:p>
            <a:r>
              <a:rPr lang="en-US" altLang="zh-CN" dirty="0">
                <a:solidFill>
                  <a:srgbClr val="00B0F0"/>
                </a:solidFill>
              </a:rPr>
              <a:t>}</a:t>
            </a:r>
          </a:p>
        </p:txBody>
      </p:sp>
    </p:spTree>
    <p:extLst>
      <p:ext uri="{BB962C8B-B14F-4D97-AF65-F5344CB8AC3E}">
        <p14:creationId xmlns:p14="http://schemas.microsoft.com/office/powerpoint/2010/main" val="21281607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dirty="0">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5378395"/>
          </a:xfrm>
          <a:prstGeom prst="rect">
            <a:avLst/>
          </a:prstGeom>
          <a:noFill/>
        </p:spPr>
        <p:txBody>
          <a:bodyPr wrap="square" rtlCol="0">
            <a:spAutoFit/>
          </a:bodyPr>
          <a:lstStyle/>
          <a:p>
            <a:pPr lvl="0">
              <a:lnSpc>
                <a:spcPct val="150000"/>
              </a:lnSpc>
            </a:pPr>
            <a:r>
              <a:rPr lang="en-US" altLang="zh-CN" sz="2100" b="1" dirty="0">
                <a:solidFill>
                  <a:srgbClr val="0070C0"/>
                </a:solidFill>
                <a:latin typeface="宋体" panose="02010600030101010101" pitchFamily="2" charset="-122"/>
                <a:sym typeface="+mn-ea"/>
              </a:rPr>
              <a:t>2.2 Class</a:t>
            </a:r>
            <a:r>
              <a:rPr lang="zh-CN" altLang="en-US" sz="2100" b="1" dirty="0">
                <a:solidFill>
                  <a:srgbClr val="0070C0"/>
                </a:solidFill>
                <a:latin typeface="宋体" panose="02010600030101010101" pitchFamily="2" charset="-122"/>
                <a:sym typeface="+mn-ea"/>
              </a:rPr>
              <a:t>与</a:t>
            </a:r>
            <a:r>
              <a:rPr lang="en-US" altLang="zh-CN" sz="2100" b="1" dirty="0">
                <a:solidFill>
                  <a:srgbClr val="0070C0"/>
                </a:solidFill>
                <a:latin typeface="宋体" panose="02010600030101010101" pitchFamily="2" charset="-122"/>
                <a:sym typeface="+mn-ea"/>
              </a:rPr>
              <a:t>style</a:t>
            </a:r>
            <a:r>
              <a:rPr lang="zh-CN" altLang="en-US" sz="2100" b="1" dirty="0">
                <a:solidFill>
                  <a:srgbClr val="0070C0"/>
                </a:solidFill>
                <a:latin typeface="宋体" panose="02010600030101010101" pitchFamily="2" charset="-122"/>
                <a:sym typeface="+mn-ea"/>
              </a:rPr>
              <a:t>绑定</a:t>
            </a:r>
          </a:p>
          <a:p>
            <a:pPr lvl="0">
              <a:lnSpc>
                <a:spcPct val="150000"/>
              </a:lnSpc>
            </a:pPr>
            <a:r>
              <a:rPr lang="zh-CN" altLang="en-US" sz="1600" dirty="0">
                <a:solidFill>
                  <a:srgbClr val="0070C0"/>
                </a:solidFill>
                <a:latin typeface="宋体" panose="02010600030101010101" pitchFamily="2" charset="-122"/>
                <a:sym typeface="+mn-ea"/>
              </a:rPr>
              <a:t>我们也可以在对象中传入更多属性用来动态切换多个 </a:t>
            </a:r>
            <a:r>
              <a:rPr lang="en-US" altLang="zh-CN" sz="1600" dirty="0">
                <a:solidFill>
                  <a:srgbClr val="0070C0"/>
                </a:solidFill>
                <a:latin typeface="宋体" panose="02010600030101010101" pitchFamily="2" charset="-122"/>
                <a:sym typeface="+mn-ea"/>
              </a:rPr>
              <a:t>class </a:t>
            </a:r>
            <a:r>
              <a:rPr lang="zh-CN" altLang="en-US" sz="1600" dirty="0">
                <a:solidFill>
                  <a:srgbClr val="0070C0"/>
                </a:solidFill>
                <a:latin typeface="宋体" panose="02010600030101010101" pitchFamily="2" charset="-122"/>
                <a:sym typeface="+mn-ea"/>
              </a:rPr>
              <a:t>。</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&lt;div class="static"</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v-bind:class</a:t>
            </a:r>
            <a:r>
              <a:rPr lang="en-US" altLang="zh-CN" sz="1600" dirty="0">
                <a:solidFill>
                  <a:srgbClr val="0070C0"/>
                </a:solidFill>
                <a:latin typeface="宋体" panose="02010600030101010101" pitchFamily="2" charset="-122"/>
                <a:sym typeface="+mn-ea"/>
              </a:rPr>
              <a:t>="{ active: </a:t>
            </a:r>
            <a:r>
              <a:rPr lang="en-US" altLang="zh-CN" sz="1600" dirty="0" err="1">
                <a:solidFill>
                  <a:srgbClr val="0070C0"/>
                </a:solidFill>
                <a:latin typeface="宋体" panose="02010600030101010101" pitchFamily="2" charset="-122"/>
                <a:sym typeface="+mn-ea"/>
              </a:rPr>
              <a:t>isActive</a:t>
            </a:r>
            <a:r>
              <a:rPr lang="en-US" altLang="zh-CN" sz="1600" dirty="0">
                <a:solidFill>
                  <a:srgbClr val="0070C0"/>
                </a:solidFill>
                <a:latin typeface="宋体" panose="02010600030101010101" pitchFamily="2" charset="-122"/>
                <a:sym typeface="+mn-ea"/>
              </a:rPr>
              <a:t>, 'text-danger': </a:t>
            </a:r>
            <a:r>
              <a:rPr lang="en-US" altLang="zh-CN" sz="1600" dirty="0" err="1">
                <a:solidFill>
                  <a:srgbClr val="0070C0"/>
                </a:solidFill>
                <a:latin typeface="宋体" panose="02010600030101010101" pitchFamily="2" charset="-122"/>
                <a:sym typeface="+mn-ea"/>
              </a:rPr>
              <a:t>hasError</a:t>
            </a:r>
            <a:r>
              <a:rPr lang="en-US" altLang="zh-CN" sz="1600" dirty="0">
                <a:solidFill>
                  <a:srgbClr val="0070C0"/>
                </a:solidFill>
                <a:latin typeface="宋体" panose="02010600030101010101" pitchFamily="2" charset="-122"/>
                <a:sym typeface="+mn-ea"/>
              </a:rPr>
              <a:t> }"&gt;</a:t>
            </a:r>
          </a:p>
          <a:p>
            <a:pPr lvl="0">
              <a:lnSpc>
                <a:spcPct val="150000"/>
              </a:lnSpc>
            </a:pPr>
            <a:r>
              <a:rPr lang="en-US" altLang="zh-CN" sz="1600" dirty="0">
                <a:solidFill>
                  <a:srgbClr val="0070C0"/>
                </a:solidFill>
                <a:latin typeface="宋体" panose="02010600030101010101" pitchFamily="2" charset="-122"/>
                <a:sym typeface="+mn-ea"/>
              </a:rPr>
              <a:t>  &lt;/div&gt;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  el: '#app',</a:t>
            </a:r>
          </a:p>
          <a:p>
            <a:pPr lvl="0">
              <a:lnSpc>
                <a:spcPct val="150000"/>
              </a:lnSpc>
            </a:pPr>
            <a:r>
              <a:rPr lang="en-US" altLang="zh-CN" sz="1600" dirty="0">
                <a:solidFill>
                  <a:srgbClr val="0070C0"/>
                </a:solidFill>
                <a:latin typeface="宋体" panose="02010600030101010101" pitchFamily="2" charset="-122"/>
                <a:sym typeface="+mn-ea"/>
              </a:rPr>
              <a:t>  data: {</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isActive</a:t>
            </a:r>
            <a:r>
              <a:rPr lang="en-US" altLang="zh-CN" sz="1600" dirty="0">
                <a:solidFill>
                  <a:srgbClr val="0070C0"/>
                </a:solidFill>
                <a:latin typeface="宋体" panose="02010600030101010101" pitchFamily="2" charset="-122"/>
                <a:sym typeface="+mn-ea"/>
              </a:rPr>
              <a:t>: true,</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hasError</a:t>
            </a:r>
            <a:r>
              <a:rPr lang="en-US" altLang="zh-CN" sz="1600" dirty="0">
                <a:solidFill>
                  <a:srgbClr val="0070C0"/>
                </a:solidFill>
                <a:latin typeface="宋体" panose="02010600030101010101" pitchFamily="2" charset="-122"/>
                <a:sym typeface="+mn-ea"/>
              </a:rPr>
              <a:t>: true</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p>
        </p:txBody>
      </p:sp>
      <p:sp>
        <p:nvSpPr>
          <p:cNvPr id="2" name="矩形 1">
            <a:extLst>
              <a:ext uri="{FF2B5EF4-FFF2-40B4-BE49-F238E27FC236}">
                <a16:creationId xmlns:a16="http://schemas.microsoft.com/office/drawing/2014/main" id="{71AC53C2-3706-46BA-80B4-319DDB18228A}"/>
              </a:ext>
            </a:extLst>
          </p:cNvPr>
          <p:cNvSpPr/>
          <p:nvPr/>
        </p:nvSpPr>
        <p:spPr>
          <a:xfrm>
            <a:off x="7440188" y="3218656"/>
            <a:ext cx="3315865" cy="2308324"/>
          </a:xfrm>
          <a:prstGeom prst="rect">
            <a:avLst/>
          </a:prstGeom>
        </p:spPr>
        <p:txBody>
          <a:bodyPr wrap="square">
            <a:spAutoFit/>
          </a:bodyPr>
          <a:lstStyle/>
          <a:p>
            <a:r>
              <a:rPr lang="en-US" altLang="zh-CN" dirty="0">
                <a:solidFill>
                  <a:srgbClr val="00B0F0"/>
                </a:solidFill>
              </a:rPr>
              <a:t>.active {</a:t>
            </a:r>
          </a:p>
          <a:p>
            <a:r>
              <a:rPr lang="en-US" altLang="zh-CN" dirty="0">
                <a:solidFill>
                  <a:srgbClr val="00B0F0"/>
                </a:solidFill>
              </a:rPr>
              <a:t>	width: 100px;</a:t>
            </a:r>
          </a:p>
          <a:p>
            <a:r>
              <a:rPr lang="en-US" altLang="zh-CN" dirty="0">
                <a:solidFill>
                  <a:srgbClr val="00B0F0"/>
                </a:solidFill>
              </a:rPr>
              <a:t>	height: 100px;</a:t>
            </a:r>
          </a:p>
          <a:p>
            <a:r>
              <a:rPr lang="en-US" altLang="zh-CN" dirty="0">
                <a:solidFill>
                  <a:srgbClr val="00B0F0"/>
                </a:solidFill>
              </a:rPr>
              <a:t>	background: green;</a:t>
            </a:r>
          </a:p>
          <a:p>
            <a:r>
              <a:rPr lang="en-US" altLang="zh-CN" dirty="0">
                <a:solidFill>
                  <a:srgbClr val="00B0F0"/>
                </a:solidFill>
              </a:rPr>
              <a:t>}</a:t>
            </a:r>
          </a:p>
          <a:p>
            <a:r>
              <a:rPr lang="en-US" altLang="zh-CN" dirty="0">
                <a:solidFill>
                  <a:srgbClr val="00B0F0"/>
                </a:solidFill>
              </a:rPr>
              <a:t>.text-danger {</a:t>
            </a:r>
          </a:p>
          <a:p>
            <a:r>
              <a:rPr lang="en-US" altLang="zh-CN" dirty="0">
                <a:solidFill>
                  <a:srgbClr val="00B0F0"/>
                </a:solidFill>
              </a:rPr>
              <a:t>	background: red;</a:t>
            </a:r>
          </a:p>
          <a:p>
            <a:r>
              <a:rPr lang="en-US" altLang="zh-CN" dirty="0">
                <a:solidFill>
                  <a:srgbClr val="00B0F0"/>
                </a:solidFill>
              </a:rPr>
              <a:t>}</a:t>
            </a:r>
          </a:p>
        </p:txBody>
      </p:sp>
    </p:spTree>
    <p:extLst>
      <p:ext uri="{BB962C8B-B14F-4D97-AF65-F5344CB8AC3E}">
        <p14:creationId xmlns:p14="http://schemas.microsoft.com/office/powerpoint/2010/main" val="1215368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dirty="0">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88763" y="331998"/>
            <a:ext cx="10314305" cy="5378395"/>
          </a:xfrm>
          <a:prstGeom prst="rect">
            <a:avLst/>
          </a:prstGeom>
          <a:noFill/>
        </p:spPr>
        <p:txBody>
          <a:bodyPr wrap="square" rtlCol="0">
            <a:spAutoFit/>
          </a:bodyPr>
          <a:lstStyle/>
          <a:p>
            <a:pPr lvl="0">
              <a:lnSpc>
                <a:spcPct val="150000"/>
              </a:lnSpc>
            </a:pPr>
            <a:r>
              <a:rPr lang="en-US" altLang="zh-CN" sz="2100" b="1" dirty="0">
                <a:solidFill>
                  <a:srgbClr val="0070C0"/>
                </a:solidFill>
                <a:latin typeface="宋体" panose="02010600030101010101" pitchFamily="2" charset="-122"/>
                <a:sym typeface="+mn-ea"/>
              </a:rPr>
              <a:t>2.2 Class</a:t>
            </a:r>
            <a:r>
              <a:rPr lang="zh-CN" altLang="en-US" sz="2100" b="1" dirty="0">
                <a:solidFill>
                  <a:srgbClr val="0070C0"/>
                </a:solidFill>
                <a:latin typeface="宋体" panose="02010600030101010101" pitchFamily="2" charset="-122"/>
                <a:sym typeface="+mn-ea"/>
              </a:rPr>
              <a:t>与</a:t>
            </a:r>
            <a:r>
              <a:rPr lang="en-US" altLang="zh-CN" sz="2100" b="1" dirty="0">
                <a:solidFill>
                  <a:srgbClr val="0070C0"/>
                </a:solidFill>
                <a:latin typeface="宋体" panose="02010600030101010101" pitchFamily="2" charset="-122"/>
                <a:sym typeface="+mn-ea"/>
              </a:rPr>
              <a:t>style</a:t>
            </a:r>
            <a:r>
              <a:rPr lang="zh-CN" altLang="en-US" sz="2100" b="1" dirty="0">
                <a:solidFill>
                  <a:srgbClr val="0070C0"/>
                </a:solidFill>
                <a:latin typeface="宋体" panose="02010600030101010101" pitchFamily="2" charset="-122"/>
                <a:sym typeface="+mn-ea"/>
              </a:rPr>
              <a:t>绑定</a:t>
            </a:r>
          </a:p>
          <a:p>
            <a:pPr lvl="0">
              <a:lnSpc>
                <a:spcPct val="150000"/>
              </a:lnSpc>
            </a:pPr>
            <a:r>
              <a:rPr lang="zh-CN" altLang="en-US" sz="1600" dirty="0">
                <a:solidFill>
                  <a:srgbClr val="0070C0"/>
                </a:solidFill>
                <a:latin typeface="宋体" panose="02010600030101010101" pitchFamily="2" charset="-122"/>
                <a:sym typeface="+mn-ea"/>
              </a:rPr>
              <a:t>我们也可以直接绑定数据里的一个对象：</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&lt;div </a:t>
            </a:r>
            <a:r>
              <a:rPr lang="en-US" altLang="zh-CN" sz="1600" dirty="0" err="1">
                <a:solidFill>
                  <a:srgbClr val="0070C0"/>
                </a:solidFill>
                <a:latin typeface="宋体" panose="02010600030101010101" pitchFamily="2" charset="-122"/>
                <a:sym typeface="+mn-ea"/>
              </a:rPr>
              <a:t>v-bind:class</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classObject</a:t>
            </a:r>
            <a:r>
              <a:rPr lang="en-US" altLang="zh-CN" sz="1600" dirty="0">
                <a:solidFill>
                  <a:srgbClr val="0070C0"/>
                </a:solidFill>
                <a:latin typeface="宋体" panose="02010600030101010101" pitchFamily="2" charset="-122"/>
                <a:sym typeface="+mn-ea"/>
              </a:rPr>
              <a:t>"&gt;&lt;/div&gt;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  el: '#app',</a:t>
            </a:r>
          </a:p>
          <a:p>
            <a:pPr lvl="0">
              <a:lnSpc>
                <a:spcPct val="150000"/>
              </a:lnSpc>
            </a:pPr>
            <a:r>
              <a:rPr lang="en-US" altLang="zh-CN" sz="1600" dirty="0">
                <a:solidFill>
                  <a:srgbClr val="0070C0"/>
                </a:solidFill>
                <a:latin typeface="宋体" panose="02010600030101010101" pitchFamily="2" charset="-122"/>
                <a:sym typeface="+mn-ea"/>
              </a:rPr>
              <a:t>  data: {</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classObject</a:t>
            </a: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      active: true,</a:t>
            </a:r>
          </a:p>
          <a:p>
            <a:pPr lvl="0">
              <a:lnSpc>
                <a:spcPct val="150000"/>
              </a:lnSpc>
            </a:pPr>
            <a:r>
              <a:rPr lang="en-US" altLang="zh-CN" sz="1600" dirty="0">
                <a:solidFill>
                  <a:srgbClr val="0070C0"/>
                </a:solidFill>
                <a:latin typeface="宋体" panose="02010600030101010101" pitchFamily="2" charset="-122"/>
                <a:sym typeface="+mn-ea"/>
              </a:rPr>
              <a:t>      'text-danger': true</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p>
        </p:txBody>
      </p:sp>
      <p:sp>
        <p:nvSpPr>
          <p:cNvPr id="2" name="矩形 1">
            <a:extLst>
              <a:ext uri="{FF2B5EF4-FFF2-40B4-BE49-F238E27FC236}">
                <a16:creationId xmlns:a16="http://schemas.microsoft.com/office/drawing/2014/main" id="{71AC53C2-3706-46BA-80B4-319DDB18228A}"/>
              </a:ext>
            </a:extLst>
          </p:cNvPr>
          <p:cNvSpPr/>
          <p:nvPr/>
        </p:nvSpPr>
        <p:spPr>
          <a:xfrm>
            <a:off x="7440188" y="3218656"/>
            <a:ext cx="3315865" cy="2308324"/>
          </a:xfrm>
          <a:prstGeom prst="rect">
            <a:avLst/>
          </a:prstGeom>
        </p:spPr>
        <p:txBody>
          <a:bodyPr wrap="square">
            <a:spAutoFit/>
          </a:bodyPr>
          <a:lstStyle/>
          <a:p>
            <a:r>
              <a:rPr lang="en-US" altLang="zh-CN" dirty="0">
                <a:solidFill>
                  <a:srgbClr val="00B0F0"/>
                </a:solidFill>
              </a:rPr>
              <a:t>.active {</a:t>
            </a:r>
          </a:p>
          <a:p>
            <a:r>
              <a:rPr lang="en-US" altLang="zh-CN" dirty="0">
                <a:solidFill>
                  <a:srgbClr val="00B0F0"/>
                </a:solidFill>
              </a:rPr>
              <a:t>	width: 100px;</a:t>
            </a:r>
          </a:p>
          <a:p>
            <a:r>
              <a:rPr lang="en-US" altLang="zh-CN" dirty="0">
                <a:solidFill>
                  <a:srgbClr val="00B0F0"/>
                </a:solidFill>
              </a:rPr>
              <a:t>	height: 100px;</a:t>
            </a:r>
          </a:p>
          <a:p>
            <a:r>
              <a:rPr lang="en-US" altLang="zh-CN" dirty="0">
                <a:solidFill>
                  <a:srgbClr val="00B0F0"/>
                </a:solidFill>
              </a:rPr>
              <a:t>	background: green;</a:t>
            </a:r>
          </a:p>
          <a:p>
            <a:r>
              <a:rPr lang="en-US" altLang="zh-CN" dirty="0">
                <a:solidFill>
                  <a:srgbClr val="00B0F0"/>
                </a:solidFill>
              </a:rPr>
              <a:t>}</a:t>
            </a:r>
          </a:p>
          <a:p>
            <a:r>
              <a:rPr lang="en-US" altLang="zh-CN" dirty="0">
                <a:solidFill>
                  <a:srgbClr val="00B0F0"/>
                </a:solidFill>
              </a:rPr>
              <a:t>.text-danger {</a:t>
            </a:r>
          </a:p>
          <a:p>
            <a:r>
              <a:rPr lang="en-US" altLang="zh-CN" dirty="0">
                <a:solidFill>
                  <a:srgbClr val="00B0F0"/>
                </a:solidFill>
              </a:rPr>
              <a:t>	background: red;</a:t>
            </a:r>
          </a:p>
          <a:p>
            <a:r>
              <a:rPr lang="en-US" altLang="zh-CN" dirty="0">
                <a:solidFill>
                  <a:srgbClr val="00B0F0"/>
                </a:solidFill>
              </a:rPr>
              <a:t>}</a:t>
            </a:r>
          </a:p>
        </p:txBody>
      </p:sp>
    </p:spTree>
    <p:extLst>
      <p:ext uri="{BB962C8B-B14F-4D97-AF65-F5344CB8AC3E}">
        <p14:creationId xmlns:p14="http://schemas.microsoft.com/office/powerpoint/2010/main" val="521539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zh-CN" altLang="en-US" sz="4800" dirty="0">
                <a:sym typeface="+mn-ea"/>
              </a:rPr>
              <a:t> </a:t>
            </a:r>
            <a:r>
              <a:rPr lang="zh-CN" altLang="en-US" sz="3200" b="1" dirty="0">
                <a:solidFill>
                  <a:srgbClr val="2C7FC2"/>
                </a:solidFill>
                <a:latin typeface="微软雅黑" panose="020B0503020204020204" charset="-122"/>
                <a:ea typeface="微软雅黑" panose="020B0503020204020204" charset="-122"/>
                <a:cs typeface="+mn-cs"/>
                <a:sym typeface="+mn-ea"/>
              </a:rPr>
              <a:t>相关名词解释</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323302" y="807101"/>
            <a:ext cx="10314305" cy="3416320"/>
          </a:xfrm>
          <a:prstGeom prst="rect">
            <a:avLst/>
          </a:prstGeom>
          <a:noFill/>
        </p:spPr>
        <p:txBody>
          <a:bodyPr wrap="square" rtlCol="0">
            <a:spAutoFit/>
          </a:bodyPr>
          <a:lstStyle/>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dirty="0">
                <a:solidFill>
                  <a:srgbClr val="0070C0"/>
                </a:solidFill>
                <a:latin typeface="宋体" panose="02010600030101010101" pitchFamily="2" charset="-122"/>
                <a:ea typeface="宋体" panose="02010600030101010101" pitchFamily="2" charset="-122"/>
                <a:sym typeface="+mn-ea"/>
              </a:rPr>
              <a:t>	1.MVC</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dirty="0">
                <a:solidFill>
                  <a:srgbClr val="0070C0"/>
                </a:solidFill>
                <a:latin typeface="宋体" panose="02010600030101010101" pitchFamily="2" charset="-122"/>
                <a:ea typeface="宋体" panose="02010600030101010101" pitchFamily="2" charset="-122"/>
                <a:sym typeface="+mn-ea"/>
              </a:rPr>
              <a:t>	2.MVP</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dirty="0">
                <a:solidFill>
                  <a:srgbClr val="0070C0"/>
                </a:solidFill>
                <a:latin typeface="宋体" panose="02010600030101010101" pitchFamily="2" charset="-122"/>
                <a:ea typeface="宋体" panose="02010600030101010101" pitchFamily="2" charset="-122"/>
                <a:sym typeface="+mn-ea"/>
              </a:rPr>
              <a:t>	3.WPF</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dirty="0">
                <a:solidFill>
                  <a:srgbClr val="0070C0"/>
                </a:solidFill>
                <a:latin typeface="宋体" panose="02010600030101010101" pitchFamily="2" charset="-122"/>
                <a:ea typeface="宋体" panose="02010600030101010101" pitchFamily="2" charset="-122"/>
                <a:sym typeface="+mn-ea"/>
              </a:rPr>
              <a:t>	4.MVVM</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dirty="0">
                <a:solidFill>
                  <a:srgbClr val="0070C0"/>
                </a:solidFill>
                <a:latin typeface="宋体" panose="02010600030101010101" pitchFamily="2" charset="-122"/>
                <a:ea typeface="宋体" panose="02010600030101010101" pitchFamily="2" charset="-122"/>
                <a:sym typeface="+mn-ea"/>
              </a:rPr>
              <a:t>	5.SPA</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dirty="0">
                <a:solidFill>
                  <a:srgbClr val="0070C0"/>
                </a:solidFill>
                <a:latin typeface="宋体" panose="02010600030101010101" pitchFamily="2" charset="-122"/>
                <a:ea typeface="宋体" panose="02010600030101010101" pitchFamily="2" charset="-122"/>
                <a:sym typeface="+mn-ea"/>
              </a:rPr>
              <a:t>	6.</a:t>
            </a:r>
            <a:r>
              <a:rPr lang="zh-CN" altLang="en-US" dirty="0">
                <a:solidFill>
                  <a:srgbClr val="0070C0"/>
                </a:solidFill>
                <a:latin typeface="宋体" panose="02010600030101010101" pitchFamily="2" charset="-122"/>
                <a:ea typeface="宋体" panose="02010600030101010101" pitchFamily="2" charset="-122"/>
                <a:sym typeface="+mn-ea"/>
              </a:rPr>
              <a:t>模块化开发</a:t>
            </a:r>
            <a:endParaRPr lang="en-US" altLang="zh-CN" dirty="0">
              <a:solidFill>
                <a:srgbClr val="0070C0"/>
              </a:solidFill>
              <a:latin typeface="宋体" panose="02010600030101010101" pitchFamily="2" charset="-122"/>
              <a:ea typeface="宋体" panose="02010600030101010101" pitchFamily="2" charset="-122"/>
              <a:sym typeface="+mn-ea"/>
            </a:endParaRPr>
          </a:p>
        </p:txBody>
      </p:sp>
    </p:spTree>
    <p:extLst>
      <p:ext uri="{BB962C8B-B14F-4D97-AF65-F5344CB8AC3E}">
        <p14:creationId xmlns:p14="http://schemas.microsoft.com/office/powerpoint/2010/main" val="424106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dirty="0">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37963" y="348798"/>
            <a:ext cx="10314305" cy="6486391"/>
          </a:xfrm>
          <a:prstGeom prst="rect">
            <a:avLst/>
          </a:prstGeom>
          <a:noFill/>
        </p:spPr>
        <p:txBody>
          <a:bodyPr wrap="square" rtlCol="0">
            <a:spAutoFit/>
          </a:bodyPr>
          <a:lstStyle/>
          <a:p>
            <a:pPr lvl="0">
              <a:lnSpc>
                <a:spcPct val="150000"/>
              </a:lnSpc>
            </a:pPr>
            <a:r>
              <a:rPr lang="en-US" altLang="zh-CN" sz="2100" b="1" dirty="0">
                <a:solidFill>
                  <a:srgbClr val="0070C0"/>
                </a:solidFill>
                <a:latin typeface="宋体" panose="02010600030101010101" pitchFamily="2" charset="-122"/>
                <a:sym typeface="+mn-ea"/>
              </a:rPr>
              <a:t>2.2 Class</a:t>
            </a:r>
            <a:r>
              <a:rPr lang="zh-CN" altLang="en-US" sz="2100" b="1" dirty="0">
                <a:solidFill>
                  <a:srgbClr val="0070C0"/>
                </a:solidFill>
                <a:latin typeface="宋体" panose="02010600030101010101" pitchFamily="2" charset="-122"/>
                <a:sym typeface="+mn-ea"/>
              </a:rPr>
              <a:t>与</a:t>
            </a:r>
            <a:r>
              <a:rPr lang="en-US" altLang="zh-CN" sz="2100" b="1" dirty="0">
                <a:solidFill>
                  <a:srgbClr val="0070C0"/>
                </a:solidFill>
                <a:latin typeface="宋体" panose="02010600030101010101" pitchFamily="2" charset="-122"/>
                <a:sym typeface="+mn-ea"/>
              </a:rPr>
              <a:t>style</a:t>
            </a:r>
            <a:r>
              <a:rPr lang="zh-CN" altLang="en-US" sz="2100" b="1" dirty="0">
                <a:solidFill>
                  <a:srgbClr val="0070C0"/>
                </a:solidFill>
                <a:latin typeface="宋体" panose="02010600030101010101" pitchFamily="2" charset="-122"/>
                <a:sym typeface="+mn-ea"/>
              </a:rPr>
              <a:t>绑定</a:t>
            </a:r>
          </a:p>
          <a:p>
            <a:pPr lvl="0">
              <a:lnSpc>
                <a:spcPct val="150000"/>
              </a:lnSpc>
            </a:pPr>
            <a:r>
              <a:rPr lang="zh-CN" altLang="en-US" sz="1600" dirty="0">
                <a:solidFill>
                  <a:srgbClr val="0070C0"/>
                </a:solidFill>
                <a:latin typeface="宋体" panose="02010600030101010101" pitchFamily="2" charset="-122"/>
                <a:sym typeface="+mn-ea"/>
              </a:rPr>
              <a:t>我们也绑定返回对象的计算属性。这是一个常用且强大的模式：：</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&lt;div </a:t>
            </a:r>
            <a:r>
              <a:rPr lang="en-US" altLang="zh-CN" sz="1600" dirty="0" err="1">
                <a:solidFill>
                  <a:srgbClr val="0070C0"/>
                </a:solidFill>
                <a:latin typeface="宋体" panose="02010600030101010101" pitchFamily="2" charset="-122"/>
                <a:sym typeface="+mn-ea"/>
              </a:rPr>
              <a:t>v-bind:class</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classObj</a:t>
            </a:r>
            <a:r>
              <a:rPr lang="en-US" altLang="zh-CN" sz="1600" dirty="0">
                <a:solidFill>
                  <a:srgbClr val="0070C0"/>
                </a:solidFill>
                <a:latin typeface="宋体" panose="02010600030101010101" pitchFamily="2" charset="-122"/>
                <a:sym typeface="+mn-ea"/>
              </a:rPr>
              <a:t>"&gt;&lt;/div&gt;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   el:"#app",</a:t>
            </a:r>
          </a:p>
          <a:p>
            <a:pPr lvl="0">
              <a:lnSpc>
                <a:spcPct val="150000"/>
              </a:lnSpc>
            </a:pPr>
            <a:r>
              <a:rPr lang="en-US" altLang="zh-CN" sz="1600" dirty="0">
                <a:solidFill>
                  <a:srgbClr val="0070C0"/>
                </a:solidFill>
                <a:latin typeface="宋体" panose="02010600030101010101" pitchFamily="2" charset="-122"/>
                <a:sym typeface="+mn-ea"/>
              </a:rPr>
              <a:t>   data:{</a:t>
            </a:r>
            <a:r>
              <a:rPr lang="en-US" altLang="zh-CN" sz="1600" dirty="0" err="1">
                <a:solidFill>
                  <a:srgbClr val="0070C0"/>
                </a:solidFill>
                <a:latin typeface="宋体" panose="02010600030101010101" pitchFamily="2" charset="-122"/>
                <a:sym typeface="+mn-ea"/>
              </a:rPr>
              <a:t>isActive:true,error:true</a:t>
            </a:r>
            <a:r>
              <a:rPr lang="en-US" altLang="zh-CN" sz="1600" dirty="0">
                <a:solidFill>
                  <a:srgbClr val="0070C0"/>
                </a:solidFill>
                <a:latin typeface="宋体" panose="02010600030101010101" pitchFamily="2" charset="-122"/>
                <a:sym typeface="+mn-ea"/>
              </a:rPr>
              <a:t> }, </a:t>
            </a:r>
          </a:p>
          <a:p>
            <a:pPr lvl="0">
              <a:lnSpc>
                <a:spcPct val="150000"/>
              </a:lnSpc>
            </a:pPr>
            <a:r>
              <a:rPr lang="en-US" altLang="zh-CN" sz="1600" dirty="0">
                <a:solidFill>
                  <a:srgbClr val="0070C0"/>
                </a:solidFill>
                <a:latin typeface="宋体" panose="02010600030101010101" pitchFamily="2" charset="-122"/>
                <a:sym typeface="+mn-ea"/>
              </a:rPr>
              <a:t>   computed:{</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classObj:function</a:t>
            </a:r>
            <a:r>
              <a:rPr lang="en-US" altLang="zh-CN" sz="1600" dirty="0">
                <a:solidFill>
                  <a:srgbClr val="0070C0"/>
                </a:solidFill>
                <a:latin typeface="宋体" panose="02010600030101010101" pitchFamily="2" charset="-122"/>
                <a:sym typeface="+mn-ea"/>
              </a:rPr>
              <a:t>(){</a:t>
            </a:r>
          </a:p>
          <a:p>
            <a:pPr lvl="0">
              <a:lnSpc>
                <a:spcPct val="150000"/>
              </a:lnSpc>
            </a:pPr>
            <a:r>
              <a:rPr lang="en-US" altLang="zh-CN" sz="1600" dirty="0">
                <a:solidFill>
                  <a:srgbClr val="0070C0"/>
                </a:solidFill>
                <a:latin typeface="宋体" panose="02010600030101010101" pitchFamily="2" charset="-122"/>
                <a:sym typeface="+mn-ea"/>
              </a:rPr>
              <a:t>	 return {</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active:this.isActive</a:t>
            </a:r>
            <a:r>
              <a:rPr lang="en-US" altLang="zh-CN" sz="1600" dirty="0">
                <a:solidFill>
                  <a:srgbClr val="0070C0"/>
                </a:solidFill>
                <a:latin typeface="宋体" panose="02010600030101010101" pitchFamily="2" charset="-122"/>
                <a:sym typeface="+mn-ea"/>
              </a:rPr>
              <a:t>,</a:t>
            </a:r>
          </a:p>
          <a:p>
            <a:pPr lvl="0">
              <a:lnSpc>
                <a:spcPct val="150000"/>
              </a:lnSpc>
            </a:pPr>
            <a:r>
              <a:rPr lang="en-US" altLang="zh-CN" sz="1600" dirty="0">
                <a:solidFill>
                  <a:srgbClr val="0070C0"/>
                </a:solidFill>
                <a:latin typeface="宋体" panose="02010600030101010101" pitchFamily="2" charset="-122"/>
                <a:sym typeface="+mn-ea"/>
              </a:rPr>
              <a:t>		 'text-danger':</a:t>
            </a:r>
            <a:r>
              <a:rPr lang="en-US" altLang="zh-CN" sz="1600" dirty="0" err="1">
                <a:solidFill>
                  <a:srgbClr val="0070C0"/>
                </a:solidFill>
                <a:latin typeface="宋体" panose="02010600030101010101" pitchFamily="2" charset="-122"/>
                <a:sym typeface="+mn-ea"/>
              </a:rPr>
              <a:t>this.error</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p>
        </p:txBody>
      </p:sp>
      <p:sp>
        <p:nvSpPr>
          <p:cNvPr id="2" name="矩形 1">
            <a:extLst>
              <a:ext uri="{FF2B5EF4-FFF2-40B4-BE49-F238E27FC236}">
                <a16:creationId xmlns:a16="http://schemas.microsoft.com/office/drawing/2014/main" id="{71AC53C2-3706-46BA-80B4-319DDB18228A}"/>
              </a:ext>
            </a:extLst>
          </p:cNvPr>
          <p:cNvSpPr/>
          <p:nvPr/>
        </p:nvSpPr>
        <p:spPr>
          <a:xfrm>
            <a:off x="7440188" y="3218656"/>
            <a:ext cx="3315865" cy="2308324"/>
          </a:xfrm>
          <a:prstGeom prst="rect">
            <a:avLst/>
          </a:prstGeom>
        </p:spPr>
        <p:txBody>
          <a:bodyPr wrap="square">
            <a:spAutoFit/>
          </a:bodyPr>
          <a:lstStyle/>
          <a:p>
            <a:r>
              <a:rPr lang="en-US" altLang="zh-CN" dirty="0">
                <a:solidFill>
                  <a:srgbClr val="00B0F0"/>
                </a:solidFill>
              </a:rPr>
              <a:t>.active {</a:t>
            </a:r>
          </a:p>
          <a:p>
            <a:r>
              <a:rPr lang="en-US" altLang="zh-CN" dirty="0">
                <a:solidFill>
                  <a:srgbClr val="00B0F0"/>
                </a:solidFill>
              </a:rPr>
              <a:t>	width: 100px;</a:t>
            </a:r>
          </a:p>
          <a:p>
            <a:r>
              <a:rPr lang="en-US" altLang="zh-CN" dirty="0">
                <a:solidFill>
                  <a:srgbClr val="00B0F0"/>
                </a:solidFill>
              </a:rPr>
              <a:t>	height: 100px;</a:t>
            </a:r>
          </a:p>
          <a:p>
            <a:r>
              <a:rPr lang="en-US" altLang="zh-CN" dirty="0">
                <a:solidFill>
                  <a:srgbClr val="00B0F0"/>
                </a:solidFill>
              </a:rPr>
              <a:t>	background: green;</a:t>
            </a:r>
          </a:p>
          <a:p>
            <a:r>
              <a:rPr lang="en-US" altLang="zh-CN" dirty="0">
                <a:solidFill>
                  <a:srgbClr val="00B0F0"/>
                </a:solidFill>
              </a:rPr>
              <a:t>}</a:t>
            </a:r>
          </a:p>
          <a:p>
            <a:r>
              <a:rPr lang="en-US" altLang="zh-CN" dirty="0">
                <a:solidFill>
                  <a:srgbClr val="00B0F0"/>
                </a:solidFill>
              </a:rPr>
              <a:t>.text-danger {</a:t>
            </a:r>
          </a:p>
          <a:p>
            <a:r>
              <a:rPr lang="en-US" altLang="zh-CN" dirty="0">
                <a:solidFill>
                  <a:srgbClr val="00B0F0"/>
                </a:solidFill>
              </a:rPr>
              <a:t>	background: red;</a:t>
            </a:r>
          </a:p>
          <a:p>
            <a:r>
              <a:rPr lang="en-US" altLang="zh-CN" dirty="0">
                <a:solidFill>
                  <a:srgbClr val="00B0F0"/>
                </a:solidFill>
              </a:rPr>
              <a:t>}</a:t>
            </a:r>
          </a:p>
        </p:txBody>
      </p:sp>
    </p:spTree>
    <p:extLst>
      <p:ext uri="{BB962C8B-B14F-4D97-AF65-F5344CB8AC3E}">
        <p14:creationId xmlns:p14="http://schemas.microsoft.com/office/powerpoint/2010/main" val="40529472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458202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2.2 Class</a:t>
            </a:r>
            <a:r>
              <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与</a:t>
            </a: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style</a:t>
            </a:r>
            <a:r>
              <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绑定</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我们也可以</a:t>
            </a:r>
            <a:r>
              <a:rPr lang="zh-CN" altLang="en-US" sz="1600" dirty="0">
                <a:solidFill>
                  <a:srgbClr val="0070C0"/>
                </a:solidFill>
                <a:latin typeface="宋体" panose="02010600030101010101" pitchFamily="2" charset="-122"/>
                <a:ea typeface="宋体" panose="02010600030101010101" pitchFamily="2" charset="-122"/>
                <a:sym typeface="+mn-ea"/>
              </a:rPr>
              <a:t>直接把一个数组传给</a:t>
            </a:r>
            <a:r>
              <a:rPr lang="en-US" altLang="zh-CN" sz="1600" dirty="0" err="1">
                <a:solidFill>
                  <a:srgbClr val="0070C0"/>
                </a:solidFill>
                <a:latin typeface="宋体" panose="02010600030101010101" pitchFamily="2" charset="-122"/>
                <a:ea typeface="宋体" panose="02010600030101010101" pitchFamily="2" charset="-122"/>
                <a:sym typeface="+mn-ea"/>
              </a:rPr>
              <a:t>v-bind:calss</a:t>
            </a:r>
            <a:endParaRPr kumimoji="0" lang="en-US" altLang="zh-CN" sz="1600" b="0"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&lt;div </a:t>
            </a:r>
            <a:r>
              <a:rPr lang="en-US" altLang="zh-CN" sz="1600" dirty="0" err="1">
                <a:solidFill>
                  <a:srgbClr val="0070C0"/>
                </a:solidFill>
                <a:latin typeface="宋体" panose="02010600030101010101" pitchFamily="2" charset="-122"/>
                <a:sym typeface="+mn-ea"/>
              </a:rPr>
              <a:t>v-bind:class</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activeClass</a:t>
            </a: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errorClass</a:t>
            </a:r>
            <a:r>
              <a:rPr lang="en-US" altLang="zh-CN" sz="1600" dirty="0">
                <a:solidFill>
                  <a:srgbClr val="0070C0"/>
                </a:solidFill>
                <a:latin typeface="宋体" panose="02010600030101010101" pitchFamily="2" charset="-122"/>
                <a:sym typeface="+mn-ea"/>
              </a:rPr>
              <a:t>]"&gt;&lt;/div&gt;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  el: '#app',</a:t>
            </a:r>
          </a:p>
          <a:p>
            <a:pPr lvl="0">
              <a:lnSpc>
                <a:spcPct val="150000"/>
              </a:lnSpc>
            </a:pPr>
            <a:r>
              <a:rPr lang="en-US" altLang="zh-CN" sz="1600" dirty="0">
                <a:solidFill>
                  <a:srgbClr val="0070C0"/>
                </a:solidFill>
                <a:latin typeface="宋体" panose="02010600030101010101" pitchFamily="2" charset="-122"/>
                <a:sym typeface="+mn-ea"/>
              </a:rPr>
              <a:t>  data: {</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activeClass</a:t>
            </a:r>
            <a:r>
              <a:rPr lang="en-US" altLang="zh-CN" sz="1600" dirty="0">
                <a:solidFill>
                  <a:srgbClr val="0070C0"/>
                </a:solidFill>
                <a:latin typeface="宋体" panose="02010600030101010101" pitchFamily="2" charset="-122"/>
                <a:sym typeface="+mn-ea"/>
              </a:rPr>
              <a:t>: 'active',</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errorClass</a:t>
            </a:r>
            <a:r>
              <a:rPr lang="en-US" altLang="zh-CN" sz="1600" dirty="0">
                <a:solidFill>
                  <a:srgbClr val="0070C0"/>
                </a:solidFill>
                <a:latin typeface="宋体" panose="02010600030101010101" pitchFamily="2" charset="-122"/>
                <a:sym typeface="+mn-ea"/>
              </a:rPr>
              <a:t>: 'text-danger'</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endParaRPr kumimoji="0" lang="en-US" altLang="zh-CN" sz="1600" b="0"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p:txBody>
      </p:sp>
      <p:sp>
        <p:nvSpPr>
          <p:cNvPr id="2" name="矩形 1">
            <a:extLst>
              <a:ext uri="{FF2B5EF4-FFF2-40B4-BE49-F238E27FC236}">
                <a16:creationId xmlns:a16="http://schemas.microsoft.com/office/drawing/2014/main" id="{71AC53C2-3706-46BA-80B4-319DDB18228A}"/>
              </a:ext>
            </a:extLst>
          </p:cNvPr>
          <p:cNvSpPr/>
          <p:nvPr/>
        </p:nvSpPr>
        <p:spPr>
          <a:xfrm>
            <a:off x="7440188" y="3218656"/>
            <a:ext cx="3315865"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rPr>
              <a:t>.active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rPr>
              <a:t>	width: 100px;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rPr>
              <a:t>	height: 100px;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rPr>
              <a:t>	background: green;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rPr>
              <a:t>.text-danger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rPr>
              <a:t>	background: 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rPr>
              <a:t>}</a:t>
            </a:r>
          </a:p>
        </p:txBody>
      </p:sp>
    </p:spTree>
    <p:extLst>
      <p:ext uri="{BB962C8B-B14F-4D97-AF65-F5344CB8AC3E}">
        <p14:creationId xmlns:p14="http://schemas.microsoft.com/office/powerpoint/2010/main" val="590432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537839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2.2 Class</a:t>
            </a:r>
            <a:r>
              <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与</a:t>
            </a: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style</a:t>
            </a:r>
            <a:r>
              <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绑定</a:t>
            </a:r>
          </a:p>
          <a:p>
            <a:pPr lvl="0">
              <a:lnSpc>
                <a:spcPct val="150000"/>
              </a:lnSpc>
            </a:pPr>
            <a:r>
              <a:rPr kumimoji="0" lang="zh-CN" altLang="en-US" sz="1600" b="0"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我们</a:t>
            </a:r>
            <a:r>
              <a:rPr lang="zh-CN" altLang="en-US" sz="1600" dirty="0">
                <a:solidFill>
                  <a:srgbClr val="0070C0"/>
                </a:solidFill>
                <a:latin typeface="宋体" panose="02010600030101010101" pitchFamily="2" charset="-122"/>
                <a:ea typeface="宋体" panose="02010600030101010101" pitchFamily="2" charset="-122"/>
                <a:sym typeface="+mn-ea"/>
              </a:rPr>
              <a:t>还</a:t>
            </a:r>
            <a:r>
              <a:rPr lang="zh-CN" altLang="en-US" sz="1600" dirty="0">
                <a:solidFill>
                  <a:srgbClr val="0070C0"/>
                </a:solidFill>
                <a:latin typeface="宋体" panose="02010600030101010101" pitchFamily="2" charset="-122"/>
                <a:sym typeface="+mn-ea"/>
              </a:rPr>
              <a:t>可以使用三元表达式来切换列表中的 </a:t>
            </a:r>
            <a:r>
              <a:rPr lang="en-US" altLang="zh-CN" sz="1600" dirty="0">
                <a:solidFill>
                  <a:srgbClr val="0070C0"/>
                </a:solidFill>
                <a:latin typeface="宋体" panose="02010600030101010101" pitchFamily="2" charset="-122"/>
                <a:sym typeface="+mn-ea"/>
              </a:rPr>
              <a:t>class </a:t>
            </a:r>
            <a:r>
              <a:rPr lang="zh-CN" altLang="en-US" sz="1600" dirty="0">
                <a:solidFill>
                  <a:srgbClr val="0070C0"/>
                </a:solidFill>
                <a:latin typeface="宋体" panose="02010600030101010101" pitchFamily="2" charset="-122"/>
                <a:sym typeface="+mn-ea"/>
              </a:rPr>
              <a:t>：</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err="1">
                <a:solidFill>
                  <a:srgbClr val="0070C0"/>
                </a:solidFill>
                <a:latin typeface="宋体" panose="02010600030101010101" pitchFamily="2" charset="-122"/>
                <a:sym typeface="+mn-ea"/>
              </a:rPr>
              <a:t>errorClass</a:t>
            </a: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是始终存在的，</a:t>
            </a:r>
            <a:r>
              <a:rPr lang="en-US" altLang="zh-CN" sz="1600" dirty="0" err="1">
                <a:solidFill>
                  <a:srgbClr val="0070C0"/>
                </a:solidFill>
                <a:latin typeface="宋体" panose="02010600030101010101" pitchFamily="2" charset="-122"/>
                <a:sym typeface="+mn-ea"/>
              </a:rPr>
              <a:t>isActive</a:t>
            </a: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为 </a:t>
            </a:r>
            <a:r>
              <a:rPr lang="en-US" altLang="zh-CN" sz="1600" dirty="0">
                <a:solidFill>
                  <a:srgbClr val="0070C0"/>
                </a:solidFill>
                <a:latin typeface="宋体" panose="02010600030101010101" pitchFamily="2" charset="-122"/>
                <a:sym typeface="+mn-ea"/>
              </a:rPr>
              <a:t>true </a:t>
            </a:r>
            <a:r>
              <a:rPr lang="zh-CN" altLang="en-US" sz="1600" dirty="0">
                <a:solidFill>
                  <a:srgbClr val="0070C0"/>
                </a:solidFill>
                <a:latin typeface="宋体" panose="02010600030101010101" pitchFamily="2" charset="-122"/>
                <a:sym typeface="+mn-ea"/>
              </a:rPr>
              <a:t>时添加 </a:t>
            </a:r>
            <a:r>
              <a:rPr lang="en-US" altLang="zh-CN" sz="1600" dirty="0" err="1">
                <a:solidFill>
                  <a:srgbClr val="0070C0"/>
                </a:solidFill>
                <a:latin typeface="宋体" panose="02010600030101010101" pitchFamily="2" charset="-122"/>
                <a:sym typeface="+mn-ea"/>
              </a:rPr>
              <a:t>activeClass</a:t>
            </a: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类：</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&lt;div </a:t>
            </a:r>
            <a:r>
              <a:rPr lang="en-US" altLang="zh-CN" sz="1600" dirty="0" err="1">
                <a:solidFill>
                  <a:srgbClr val="0070C0"/>
                </a:solidFill>
                <a:latin typeface="宋体" panose="02010600030101010101" pitchFamily="2" charset="-122"/>
                <a:sym typeface="+mn-ea"/>
              </a:rPr>
              <a:t>v-bind:class</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errorClass</a:t>
            </a: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isActive</a:t>
            </a:r>
            <a:r>
              <a:rPr lang="en-US" altLang="zh-CN" sz="1600" dirty="0">
                <a:solidFill>
                  <a:srgbClr val="0070C0"/>
                </a:solidFill>
                <a:latin typeface="宋体" panose="02010600030101010101" pitchFamily="2" charset="-122"/>
                <a:sym typeface="+mn-ea"/>
              </a:rPr>
              <a:t> ? </a:t>
            </a:r>
            <a:r>
              <a:rPr lang="en-US" altLang="zh-CN" sz="1600" dirty="0" err="1">
                <a:solidFill>
                  <a:srgbClr val="0070C0"/>
                </a:solidFill>
                <a:latin typeface="宋体" panose="02010600030101010101" pitchFamily="2" charset="-122"/>
                <a:sym typeface="+mn-ea"/>
              </a:rPr>
              <a:t>activeClass</a:t>
            </a:r>
            <a:r>
              <a:rPr lang="en-US" altLang="zh-CN" sz="1600" dirty="0">
                <a:solidFill>
                  <a:srgbClr val="0070C0"/>
                </a:solidFill>
                <a:latin typeface="宋体" panose="02010600030101010101" pitchFamily="2" charset="-122"/>
                <a:sym typeface="+mn-ea"/>
              </a:rPr>
              <a:t> : '']"&gt;&lt;/div&gt;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  el: '#app',</a:t>
            </a:r>
          </a:p>
          <a:p>
            <a:pPr lvl="0">
              <a:lnSpc>
                <a:spcPct val="150000"/>
              </a:lnSpc>
            </a:pPr>
            <a:r>
              <a:rPr lang="en-US" altLang="zh-CN" sz="1600" dirty="0">
                <a:solidFill>
                  <a:srgbClr val="0070C0"/>
                </a:solidFill>
                <a:latin typeface="宋体" panose="02010600030101010101" pitchFamily="2" charset="-122"/>
                <a:sym typeface="+mn-ea"/>
              </a:rPr>
              <a:t>  data: {</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isActive</a:t>
            </a:r>
            <a:r>
              <a:rPr lang="en-US" altLang="zh-CN" sz="1600" dirty="0">
                <a:solidFill>
                  <a:srgbClr val="0070C0"/>
                </a:solidFill>
                <a:latin typeface="宋体" panose="02010600030101010101" pitchFamily="2" charset="-122"/>
                <a:sym typeface="+mn-ea"/>
              </a:rPr>
              <a:t>: true,</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activeClass</a:t>
            </a:r>
            <a:r>
              <a:rPr lang="en-US" altLang="zh-CN" sz="1600" dirty="0">
                <a:solidFill>
                  <a:srgbClr val="0070C0"/>
                </a:solidFill>
                <a:latin typeface="宋体" panose="02010600030101010101" pitchFamily="2" charset="-122"/>
                <a:sym typeface="+mn-ea"/>
              </a:rPr>
              <a:t>: 'active',</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errorClass</a:t>
            </a:r>
            <a:r>
              <a:rPr lang="en-US" altLang="zh-CN" sz="1600" dirty="0">
                <a:solidFill>
                  <a:srgbClr val="0070C0"/>
                </a:solidFill>
                <a:latin typeface="宋体" panose="02010600030101010101" pitchFamily="2" charset="-122"/>
                <a:sym typeface="+mn-ea"/>
              </a:rPr>
              <a:t>: 'text-danger'</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endParaRPr kumimoji="0" lang="en-US" altLang="zh-CN" sz="1600" b="0"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p:txBody>
      </p:sp>
      <p:sp>
        <p:nvSpPr>
          <p:cNvPr id="2" name="矩形 1">
            <a:extLst>
              <a:ext uri="{FF2B5EF4-FFF2-40B4-BE49-F238E27FC236}">
                <a16:creationId xmlns:a16="http://schemas.microsoft.com/office/drawing/2014/main" id="{71AC53C2-3706-46BA-80B4-319DDB18228A}"/>
              </a:ext>
            </a:extLst>
          </p:cNvPr>
          <p:cNvSpPr/>
          <p:nvPr/>
        </p:nvSpPr>
        <p:spPr>
          <a:xfrm>
            <a:off x="7440188" y="3218656"/>
            <a:ext cx="3315865" cy="2862322"/>
          </a:xfrm>
          <a:prstGeom prst="rect">
            <a:avLst/>
          </a:prstGeom>
        </p:spPr>
        <p:txBody>
          <a:bodyPr wrap="square">
            <a:spAutoFit/>
          </a:bodyPr>
          <a:lstStyle/>
          <a:p>
            <a:pPr lvl="0"/>
            <a:r>
              <a:rPr lang="en-US" altLang="zh-CN" dirty="0">
                <a:solidFill>
                  <a:srgbClr val="00B0F0"/>
                </a:solidFill>
              </a:rPr>
              <a:t>.text-danger {</a:t>
            </a:r>
          </a:p>
          <a:p>
            <a:pPr lvl="0"/>
            <a:r>
              <a:rPr lang="en-US" altLang="zh-CN" dirty="0">
                <a:solidFill>
                  <a:srgbClr val="00B0F0"/>
                </a:solidFill>
              </a:rPr>
              <a:t>	width: 100px;</a:t>
            </a:r>
          </a:p>
          <a:p>
            <a:pPr lvl="0"/>
            <a:r>
              <a:rPr lang="en-US" altLang="zh-CN" dirty="0">
                <a:solidFill>
                  <a:srgbClr val="00B0F0"/>
                </a:solidFill>
              </a:rPr>
              <a:t>	height: 100px;</a:t>
            </a:r>
          </a:p>
          <a:p>
            <a:pPr lvl="0"/>
            <a:r>
              <a:rPr lang="en-US" altLang="zh-CN" dirty="0">
                <a:solidFill>
                  <a:srgbClr val="00B0F0"/>
                </a:solidFill>
              </a:rPr>
              <a:t>	background: red;</a:t>
            </a:r>
          </a:p>
          <a:p>
            <a:pPr lvl="0"/>
            <a:r>
              <a:rPr lang="en-US" altLang="zh-CN" dirty="0">
                <a:solidFill>
                  <a:srgbClr val="00B0F0"/>
                </a:solidFill>
              </a:rPr>
              <a:t>}</a:t>
            </a:r>
          </a:p>
          <a:p>
            <a:pPr lvl="0"/>
            <a:r>
              <a:rPr lang="en-US" altLang="zh-CN" dirty="0">
                <a:solidFill>
                  <a:srgbClr val="00B0F0"/>
                </a:solidFill>
              </a:rPr>
              <a:t>.active {</a:t>
            </a:r>
          </a:p>
          <a:p>
            <a:pPr lvl="0"/>
            <a:r>
              <a:rPr lang="en-US" altLang="zh-CN" dirty="0">
                <a:solidFill>
                  <a:srgbClr val="00B0F0"/>
                </a:solidFill>
              </a:rPr>
              <a:t>	width: 100px;</a:t>
            </a:r>
          </a:p>
          <a:p>
            <a:pPr lvl="0"/>
            <a:r>
              <a:rPr lang="en-US" altLang="zh-CN" dirty="0">
                <a:solidFill>
                  <a:srgbClr val="00B0F0"/>
                </a:solidFill>
              </a:rPr>
              <a:t>	height: 100px;</a:t>
            </a:r>
          </a:p>
          <a:p>
            <a:pPr lvl="0"/>
            <a:r>
              <a:rPr lang="en-US" altLang="zh-CN" dirty="0">
                <a:solidFill>
                  <a:srgbClr val="00B0F0"/>
                </a:solidFill>
              </a:rPr>
              <a:t>	background: green;</a:t>
            </a:r>
          </a:p>
          <a:p>
            <a:pPr lvl="0"/>
            <a:r>
              <a:rPr lang="en-US" altLang="zh-CN" dirty="0">
                <a:solidFill>
                  <a:srgbClr val="00B0F0"/>
                </a:solidFill>
              </a:rPr>
              <a:t>}</a:t>
            </a:r>
            <a:endParaRPr kumimoji="0" lang="en-US" altLang="zh-CN" sz="1800" b="0" i="0" u="none" strike="noStrike" kern="1200" cap="none" spc="0" normalizeH="0" baseline="0" noProof="0" dirty="0">
              <a:ln>
                <a:noFill/>
              </a:ln>
              <a:solidFill>
                <a:srgbClr val="00B0F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266747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463973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2.2 Class</a:t>
            </a:r>
            <a:r>
              <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与</a:t>
            </a: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style</a:t>
            </a:r>
            <a:r>
              <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绑定</a:t>
            </a:r>
          </a:p>
          <a:p>
            <a:pPr lvl="0">
              <a:lnSpc>
                <a:spcPct val="150000"/>
              </a:lnSpc>
            </a:pPr>
            <a:r>
              <a:rPr lang="zh-CN" altLang="en-US" sz="1600" dirty="0">
                <a:solidFill>
                  <a:srgbClr val="0070C0"/>
                </a:solidFill>
                <a:latin typeface="宋体" panose="02010600030101010101" pitchFamily="2" charset="-122"/>
                <a:sym typeface="+mn-ea"/>
              </a:rPr>
              <a:t>我们可以在 </a:t>
            </a:r>
            <a:r>
              <a:rPr lang="en-US" altLang="zh-CN" sz="1600" dirty="0" err="1">
                <a:solidFill>
                  <a:srgbClr val="0070C0"/>
                </a:solidFill>
                <a:latin typeface="宋体" panose="02010600030101010101" pitchFamily="2" charset="-122"/>
                <a:sym typeface="+mn-ea"/>
              </a:rPr>
              <a:t>v-bind:style</a:t>
            </a: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直接设置样式：</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&lt;div </a:t>
            </a:r>
            <a:r>
              <a:rPr lang="en-US" altLang="zh-CN" sz="1600" dirty="0" err="1">
                <a:solidFill>
                  <a:srgbClr val="0070C0"/>
                </a:solidFill>
                <a:latin typeface="宋体" panose="02010600030101010101" pitchFamily="2" charset="-122"/>
                <a:sym typeface="+mn-ea"/>
              </a:rPr>
              <a:t>v-bind:style</a:t>
            </a:r>
            <a:r>
              <a:rPr lang="en-US" altLang="zh-CN" sz="1600" dirty="0">
                <a:solidFill>
                  <a:srgbClr val="0070C0"/>
                </a:solidFill>
                <a:latin typeface="宋体" panose="02010600030101010101" pitchFamily="2" charset="-122"/>
                <a:sym typeface="+mn-ea"/>
              </a:rPr>
              <a:t>=“{ color: </a:t>
            </a:r>
            <a:r>
              <a:rPr lang="en-US" altLang="zh-CN" sz="1600" dirty="0" err="1">
                <a:solidFill>
                  <a:srgbClr val="0070C0"/>
                </a:solidFill>
                <a:latin typeface="宋体" panose="02010600030101010101" pitchFamily="2" charset="-122"/>
                <a:sym typeface="+mn-ea"/>
              </a:rPr>
              <a:t>activeColor</a:t>
            </a: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fontSize</a:t>
            </a: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fontSize</a:t>
            </a:r>
            <a:r>
              <a:rPr lang="en-US" altLang="zh-CN" sz="1600" dirty="0">
                <a:solidFill>
                  <a:srgbClr val="0070C0"/>
                </a:solidFill>
                <a:latin typeface="宋体" panose="02010600030101010101" pitchFamily="2" charset="-122"/>
                <a:sym typeface="+mn-ea"/>
              </a:rPr>
              <a:t> + ‘</a:t>
            </a:r>
            <a:r>
              <a:rPr lang="en-US" altLang="zh-CN" sz="1600" dirty="0" err="1">
                <a:solidFill>
                  <a:srgbClr val="0070C0"/>
                </a:solidFill>
                <a:latin typeface="宋体" panose="02010600030101010101" pitchFamily="2" charset="-122"/>
                <a:sym typeface="+mn-ea"/>
              </a:rPr>
              <a:t>px</a:t>
            </a:r>
            <a:r>
              <a:rPr lang="en-US" altLang="zh-CN" sz="1600" dirty="0">
                <a:solidFill>
                  <a:srgbClr val="0070C0"/>
                </a:solidFill>
                <a:latin typeface="宋体" panose="02010600030101010101" pitchFamily="2" charset="-122"/>
                <a:sym typeface="+mn-ea"/>
              </a:rPr>
              <a:t>’ }”&gt;</a:t>
            </a:r>
            <a:r>
              <a:rPr lang="zh-CN" altLang="en-US" sz="1600" dirty="0">
                <a:solidFill>
                  <a:srgbClr val="0070C0"/>
                </a:solidFill>
                <a:latin typeface="宋体" panose="02010600030101010101" pitchFamily="2" charset="-122"/>
                <a:sym typeface="+mn-ea"/>
              </a:rPr>
              <a:t>积云教育</a:t>
            </a: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  el: '#app',</a:t>
            </a:r>
          </a:p>
          <a:p>
            <a:pPr lvl="0">
              <a:lnSpc>
                <a:spcPct val="150000"/>
              </a:lnSpc>
            </a:pPr>
            <a:r>
              <a:rPr lang="en-US" altLang="zh-CN" sz="1600" dirty="0">
                <a:solidFill>
                  <a:srgbClr val="0070C0"/>
                </a:solidFill>
                <a:latin typeface="宋体" panose="02010600030101010101" pitchFamily="2" charset="-122"/>
                <a:sym typeface="+mn-ea"/>
              </a:rPr>
              <a:t>  data: {</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activeColor</a:t>
            </a:r>
            <a:r>
              <a:rPr lang="en-US" altLang="zh-CN" sz="1600" dirty="0">
                <a:solidFill>
                  <a:srgbClr val="0070C0"/>
                </a:solidFill>
                <a:latin typeface="宋体" panose="02010600030101010101" pitchFamily="2" charset="-122"/>
                <a:sym typeface="+mn-ea"/>
              </a:rPr>
              <a:t>: 'green’,</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fontSize</a:t>
            </a:r>
            <a:r>
              <a:rPr lang="en-US" altLang="zh-CN" sz="1600" dirty="0">
                <a:solidFill>
                  <a:srgbClr val="0070C0"/>
                </a:solidFill>
                <a:latin typeface="宋体" panose="02010600030101010101" pitchFamily="2" charset="-122"/>
                <a:sym typeface="+mn-ea"/>
              </a:rPr>
              <a:t>: 30</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endParaRPr kumimoji="0" lang="en-US" altLang="zh-CN" sz="1600" b="0"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p:txBody>
      </p:sp>
    </p:spTree>
    <p:extLst>
      <p:ext uri="{BB962C8B-B14F-4D97-AF65-F5344CB8AC3E}">
        <p14:creationId xmlns:p14="http://schemas.microsoft.com/office/powerpoint/2010/main" val="2778219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537839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2.2 Class</a:t>
            </a:r>
            <a:r>
              <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与</a:t>
            </a: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style</a:t>
            </a:r>
            <a:r>
              <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绑定</a:t>
            </a:r>
          </a:p>
          <a:p>
            <a:pPr lvl="0">
              <a:lnSpc>
                <a:spcPct val="150000"/>
              </a:lnSpc>
            </a:pPr>
            <a:r>
              <a:rPr lang="zh-CN" altLang="en-US" sz="1600" dirty="0">
                <a:solidFill>
                  <a:srgbClr val="0070C0"/>
                </a:solidFill>
                <a:latin typeface="宋体" panose="02010600030101010101" pitchFamily="2" charset="-122"/>
                <a:sym typeface="+mn-ea"/>
              </a:rPr>
              <a:t>可以直接绑定到一个样式对象，让模板更清晰</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&lt;div </a:t>
            </a:r>
            <a:r>
              <a:rPr lang="en-US" altLang="zh-CN" sz="1600" dirty="0" err="1">
                <a:solidFill>
                  <a:srgbClr val="0070C0"/>
                </a:solidFill>
                <a:latin typeface="宋体" panose="02010600030101010101" pitchFamily="2" charset="-122"/>
                <a:sym typeface="+mn-ea"/>
              </a:rPr>
              <a:t>v-bind:style</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styleObject</a:t>
            </a:r>
            <a:r>
              <a:rPr lang="en-US" altLang="zh-CN" sz="1600" dirty="0">
                <a:solidFill>
                  <a:srgbClr val="0070C0"/>
                </a:solidFill>
                <a:latin typeface="宋体" panose="02010600030101010101" pitchFamily="2" charset="-122"/>
                <a:sym typeface="+mn-ea"/>
              </a:rPr>
              <a:t>”&gt;</a:t>
            </a:r>
            <a:r>
              <a:rPr lang="zh-CN" altLang="en-US" sz="1600" dirty="0">
                <a:solidFill>
                  <a:srgbClr val="0070C0"/>
                </a:solidFill>
                <a:latin typeface="宋体" panose="02010600030101010101" pitchFamily="2" charset="-122"/>
                <a:sym typeface="+mn-ea"/>
              </a:rPr>
              <a:t>积云教育</a:t>
            </a: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  el: '#app',</a:t>
            </a:r>
          </a:p>
          <a:p>
            <a:pPr lvl="0">
              <a:lnSpc>
                <a:spcPct val="150000"/>
              </a:lnSpc>
            </a:pPr>
            <a:r>
              <a:rPr lang="en-US" altLang="zh-CN" sz="1600" dirty="0">
                <a:solidFill>
                  <a:srgbClr val="0070C0"/>
                </a:solidFill>
                <a:latin typeface="宋体" panose="02010600030101010101" pitchFamily="2" charset="-122"/>
                <a:sym typeface="+mn-ea"/>
              </a:rPr>
              <a:t>  data: {</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styleObject</a:t>
            </a: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      color: 'green',</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fontSize</a:t>
            </a:r>
            <a:r>
              <a:rPr lang="en-US" altLang="zh-CN" sz="1600" dirty="0">
                <a:solidFill>
                  <a:srgbClr val="0070C0"/>
                </a:solidFill>
                <a:latin typeface="宋体" panose="02010600030101010101" pitchFamily="2" charset="-122"/>
                <a:sym typeface="+mn-ea"/>
              </a:rPr>
              <a:t>: '30px'</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endParaRPr kumimoji="0" lang="en-US" altLang="zh-CN" sz="1600" b="0"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p:txBody>
      </p:sp>
    </p:spTree>
    <p:extLst>
      <p:ext uri="{BB962C8B-B14F-4D97-AF65-F5344CB8AC3E}">
        <p14:creationId xmlns:p14="http://schemas.microsoft.com/office/powerpoint/2010/main" val="1382998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2.</a:t>
            </a:r>
            <a:r>
              <a:rPr lang="zh-CN" altLang="en-US" sz="3200" b="1" dirty="0">
                <a:solidFill>
                  <a:srgbClr val="2C7FC2"/>
                </a:solidFill>
                <a:latin typeface="微软雅黑" panose="020B0503020204020204" charset="-122"/>
                <a:ea typeface="微软雅黑" panose="020B0503020204020204" charset="-122"/>
                <a:cs typeface="+mn-cs"/>
                <a:sym typeface="+mn-ea"/>
              </a:rPr>
              <a:t>基本语法</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63364" y="384309"/>
            <a:ext cx="10314305" cy="648639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2.2 Class</a:t>
            </a:r>
            <a:r>
              <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与</a:t>
            </a: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style</a:t>
            </a:r>
            <a:r>
              <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绑定</a:t>
            </a:r>
          </a:p>
          <a:p>
            <a:pPr lvl="0">
              <a:lnSpc>
                <a:spcPct val="150000"/>
              </a:lnSpc>
            </a:pPr>
            <a:r>
              <a:rPr lang="en-US" altLang="zh-CN" sz="1600" dirty="0">
                <a:solidFill>
                  <a:srgbClr val="0070C0"/>
                </a:solidFill>
                <a:latin typeface="宋体" panose="02010600030101010101" pitchFamily="2" charset="-122"/>
                <a:sym typeface="+mn-ea"/>
              </a:rPr>
              <a:t>v-bind:style </a:t>
            </a:r>
            <a:r>
              <a:rPr lang="zh-CN" altLang="en-US" sz="1600" dirty="0">
                <a:solidFill>
                  <a:srgbClr val="0070C0"/>
                </a:solidFill>
                <a:latin typeface="宋体" panose="02010600030101010101" pitchFamily="2" charset="-122"/>
                <a:sym typeface="+mn-ea"/>
              </a:rPr>
              <a:t>可以使用数组将多个样式对象应用到一个元素上：</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&lt;div v-bind:style=“[</a:t>
            </a:r>
            <a:r>
              <a:rPr lang="en-US" altLang="zh-CN" sz="1600" dirty="0" err="1">
                <a:solidFill>
                  <a:srgbClr val="0070C0"/>
                </a:solidFill>
                <a:latin typeface="宋体" panose="02010600030101010101" pitchFamily="2" charset="-122"/>
                <a:sym typeface="+mn-ea"/>
              </a:rPr>
              <a:t>baseStyles</a:t>
            </a: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overridingStyles</a:t>
            </a:r>
            <a:r>
              <a:rPr lang="en-US" altLang="zh-CN" sz="1600" dirty="0">
                <a:solidFill>
                  <a:srgbClr val="0070C0"/>
                </a:solidFill>
                <a:latin typeface="宋体" panose="02010600030101010101" pitchFamily="2" charset="-122"/>
                <a:sym typeface="+mn-ea"/>
              </a:rPr>
              <a:t>]”&gt;</a:t>
            </a:r>
            <a:r>
              <a:rPr lang="zh-CN" altLang="en-US" sz="1600" dirty="0">
                <a:solidFill>
                  <a:srgbClr val="0070C0"/>
                </a:solidFill>
                <a:latin typeface="宋体" panose="02010600030101010101" pitchFamily="2" charset="-122"/>
                <a:sym typeface="+mn-ea"/>
              </a:rPr>
              <a:t>积云教育</a:t>
            </a: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  el: '#app',</a:t>
            </a:r>
          </a:p>
          <a:p>
            <a:pPr lvl="0">
              <a:lnSpc>
                <a:spcPct val="150000"/>
              </a:lnSpc>
            </a:pPr>
            <a:r>
              <a:rPr lang="en-US" altLang="zh-CN" sz="1600" dirty="0">
                <a:solidFill>
                  <a:srgbClr val="0070C0"/>
                </a:solidFill>
                <a:latin typeface="宋体" panose="02010600030101010101" pitchFamily="2" charset="-122"/>
                <a:sym typeface="+mn-ea"/>
              </a:rPr>
              <a:t>  data: {</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baseStyles</a:t>
            </a: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      color: 'green',</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fontSize</a:t>
            </a:r>
            <a:r>
              <a:rPr lang="en-US" altLang="zh-CN" sz="1600" dirty="0">
                <a:solidFill>
                  <a:srgbClr val="0070C0"/>
                </a:solidFill>
                <a:latin typeface="宋体" panose="02010600030101010101" pitchFamily="2" charset="-122"/>
                <a:sym typeface="+mn-ea"/>
              </a:rPr>
              <a:t>: '30px'</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overridingStyles</a:t>
            </a: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      'font-weight': 'bold'</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endParaRPr kumimoji="0" lang="en-US" altLang="zh-CN" sz="1600" b="0"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p:txBody>
      </p:sp>
    </p:spTree>
    <p:extLst>
      <p:ext uri="{BB962C8B-B14F-4D97-AF65-F5344CB8AC3E}">
        <p14:creationId xmlns:p14="http://schemas.microsoft.com/office/powerpoint/2010/main" val="20587124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3.</a:t>
            </a:r>
            <a:r>
              <a:rPr lang="zh-CN" altLang="en-US" sz="3200" b="1" dirty="0">
                <a:solidFill>
                  <a:srgbClr val="2C7FC2"/>
                </a:solidFill>
                <a:latin typeface="微软雅黑" panose="020B0503020204020204" charset="-122"/>
                <a:ea typeface="微软雅黑" panose="020B0503020204020204" charset="-122"/>
                <a:cs typeface="+mn-cs"/>
                <a:sym typeface="+mn-ea"/>
              </a:rPr>
              <a:t>渲染</a:t>
            </a:r>
          </a:p>
        </p:txBody>
      </p:sp>
      <p:sp>
        <p:nvSpPr>
          <p:cNvPr id="4" name="内容占位符 3"/>
          <p:cNvSpPr>
            <a:spLocks noGrp="1"/>
          </p:cNvSpPr>
          <p:nvPr>
            <p:ph idx="1"/>
          </p:nvPr>
        </p:nvSpPr>
        <p:spPr>
          <a:xfrm>
            <a:off x="1045845" y="1202690"/>
            <a:ext cx="9973310" cy="5610860"/>
          </a:xfrm>
        </p:spPr>
        <p:txBody>
          <a:bodyPr>
            <a:normAutofit/>
          </a:bodyPr>
          <a:lstStyle/>
          <a:p>
            <a:pPr marL="0" indent="0" algn="l">
              <a:lnSpc>
                <a:spcPct val="150000"/>
              </a:lnSpc>
              <a:buNone/>
            </a:pPr>
            <a:endParaRPr lang="zh-CN" altLang="en-US" dirty="0"/>
          </a:p>
          <a:p>
            <a:endParaRPr lang="zh-CN" altLang="en-US" dirty="0"/>
          </a:p>
        </p:txBody>
      </p:sp>
      <p:sp>
        <p:nvSpPr>
          <p:cNvPr id="6" name="文本框 5"/>
          <p:cNvSpPr txBox="1"/>
          <p:nvPr/>
        </p:nvSpPr>
        <p:spPr>
          <a:xfrm>
            <a:off x="704850" y="1202690"/>
            <a:ext cx="10314305" cy="1200329"/>
          </a:xfrm>
          <a:prstGeom prst="rect">
            <a:avLst/>
          </a:prstGeom>
          <a:noFill/>
        </p:spPr>
        <p:txBody>
          <a:bodyPr wrap="square" rtlCol="0">
            <a:spAutoFit/>
          </a:bodyPr>
          <a:lstStyle/>
          <a:p>
            <a:pPr lvl="2">
              <a:lnSpc>
                <a:spcPct val="150000"/>
              </a:lnSpc>
            </a:pPr>
            <a:r>
              <a:rPr lang="en-US" altLang="zh-CN" sz="2400" b="1" dirty="0">
                <a:solidFill>
                  <a:srgbClr val="0070C0"/>
                </a:solidFill>
                <a:latin typeface="宋体" panose="02010600030101010101" pitchFamily="2" charset="-122"/>
                <a:sym typeface="+mn-ea"/>
              </a:rPr>
              <a:t>3.1 </a:t>
            </a:r>
            <a:r>
              <a:rPr lang="zh-CN" altLang="en-US" sz="2400" b="1" dirty="0">
                <a:solidFill>
                  <a:srgbClr val="0070C0"/>
                </a:solidFill>
                <a:latin typeface="宋体" panose="02010600030101010101" pitchFamily="2" charset="-122"/>
                <a:sym typeface="+mn-ea"/>
              </a:rPr>
              <a:t>条件渲染</a:t>
            </a:r>
            <a:endParaRPr lang="en-US" altLang="zh-CN" sz="2400" b="1" dirty="0">
              <a:solidFill>
                <a:srgbClr val="0070C0"/>
              </a:solidFill>
              <a:latin typeface="宋体" panose="02010600030101010101" pitchFamily="2" charset="-122"/>
              <a:sym typeface="+mn-ea"/>
            </a:endParaRPr>
          </a:p>
          <a:p>
            <a:pPr lvl="2">
              <a:lnSpc>
                <a:spcPct val="150000"/>
              </a:lnSpc>
            </a:pPr>
            <a:r>
              <a:rPr lang="en-US" altLang="zh-CN" sz="2400" b="1" dirty="0">
                <a:solidFill>
                  <a:srgbClr val="0070C0"/>
                </a:solidFill>
                <a:latin typeface="宋体" panose="02010600030101010101" pitchFamily="2" charset="-122"/>
                <a:sym typeface="+mn-ea"/>
              </a:rPr>
              <a:t>3.2</a:t>
            </a:r>
            <a:r>
              <a:rPr lang="zh-CN" altLang="en-US" sz="2400" b="1" dirty="0">
                <a:solidFill>
                  <a:srgbClr val="0070C0"/>
                </a:solidFill>
                <a:latin typeface="宋体" panose="02010600030101010101" pitchFamily="2" charset="-122"/>
                <a:sym typeface="+mn-ea"/>
              </a:rPr>
              <a:t> 列表渲染</a:t>
            </a:r>
            <a:endParaRPr lang="zh-CN" altLang="en-US" sz="2100" dirty="0">
              <a:solidFill>
                <a:srgbClr val="0070C0"/>
              </a:solidFill>
              <a:latin typeface="宋体" panose="02010600030101010101" pitchFamily="2" charset="-122"/>
              <a:ea typeface="宋体" panose="02010600030101010101" pitchFamily="2" charset="-122"/>
              <a:sym typeface="+mn-ea"/>
            </a:endParaRPr>
          </a:p>
        </p:txBody>
      </p:sp>
    </p:spTree>
    <p:extLst>
      <p:ext uri="{BB962C8B-B14F-4D97-AF65-F5344CB8AC3E}">
        <p14:creationId xmlns:p14="http://schemas.microsoft.com/office/powerpoint/2010/main" val="14318787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3.</a:t>
            </a:r>
            <a:r>
              <a:rPr lang="zh-CN" altLang="en-US" sz="3200" b="1" dirty="0">
                <a:solidFill>
                  <a:srgbClr val="2C7FC2"/>
                </a:solidFill>
                <a:latin typeface="微软雅黑" panose="020B0503020204020204" charset="-122"/>
                <a:ea typeface="微软雅黑" panose="020B0503020204020204" charset="-122"/>
                <a:cs typeface="+mn-cs"/>
                <a:sym typeface="+mn-ea"/>
              </a:rPr>
              <a:t>渲染</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500906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100" b="1" dirty="0">
                <a:solidFill>
                  <a:srgbClr val="0070C0"/>
                </a:solidFill>
                <a:latin typeface="宋体" panose="02010600030101010101" pitchFamily="2" charset="-122"/>
                <a:ea typeface="宋体" panose="02010600030101010101" pitchFamily="2" charset="-122"/>
                <a:sym typeface="+mn-ea"/>
              </a:rPr>
              <a:t>3</a:t>
            </a: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.1 </a:t>
            </a:r>
            <a:r>
              <a:rPr lang="zh-CN" altLang="en-US" sz="2100" b="1" dirty="0">
                <a:solidFill>
                  <a:srgbClr val="0070C0"/>
                </a:solidFill>
                <a:latin typeface="宋体" panose="02010600030101010101" pitchFamily="2" charset="-122"/>
                <a:ea typeface="宋体" panose="02010600030101010101" pitchFamily="2" charset="-122"/>
                <a:sym typeface="+mn-ea"/>
              </a:rPr>
              <a:t>条件渲染</a:t>
            </a:r>
            <a:endPar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a:p>
            <a:pPr lvl="0">
              <a:lnSpc>
                <a:spcPct val="150000"/>
              </a:lnSpc>
            </a:pPr>
            <a:r>
              <a:rPr lang="zh-CN" altLang="en-US" sz="1600" dirty="0">
                <a:solidFill>
                  <a:srgbClr val="0070C0"/>
                </a:solidFill>
                <a:latin typeface="宋体" panose="02010600030101010101" pitchFamily="2" charset="-122"/>
                <a:sym typeface="+mn-ea"/>
              </a:rPr>
              <a:t>条件判断 </a:t>
            </a:r>
            <a:r>
              <a:rPr lang="en-US" altLang="zh-CN" sz="1600" dirty="0">
                <a:solidFill>
                  <a:srgbClr val="0070C0"/>
                </a:solidFill>
                <a:latin typeface="宋体" panose="02010600030101010101" pitchFamily="2" charset="-122"/>
                <a:sym typeface="+mn-ea"/>
              </a:rPr>
              <a:t>v-if </a:t>
            </a:r>
            <a:r>
              <a:rPr lang="zh-CN" altLang="en-US" sz="1600" dirty="0">
                <a:solidFill>
                  <a:srgbClr val="0070C0"/>
                </a:solidFill>
                <a:latin typeface="宋体" panose="02010600030101010101" pitchFamily="2" charset="-122"/>
                <a:sym typeface="+mn-ea"/>
              </a:rPr>
              <a:t>条件判断使用 </a:t>
            </a:r>
            <a:r>
              <a:rPr lang="en-US" altLang="zh-CN" sz="1600" dirty="0">
                <a:solidFill>
                  <a:srgbClr val="0070C0"/>
                </a:solidFill>
                <a:latin typeface="宋体" panose="02010600030101010101" pitchFamily="2" charset="-122"/>
                <a:sym typeface="+mn-ea"/>
              </a:rPr>
              <a:t>v-if </a:t>
            </a:r>
            <a:r>
              <a:rPr lang="zh-CN" altLang="en-US" sz="1600" dirty="0">
                <a:solidFill>
                  <a:srgbClr val="0070C0"/>
                </a:solidFill>
                <a:latin typeface="宋体" panose="02010600030101010101" pitchFamily="2" charset="-122"/>
                <a:sym typeface="+mn-ea"/>
              </a:rPr>
              <a:t>指令：</a:t>
            </a:r>
            <a:r>
              <a:rPr lang="en-US" altLang="zh-CN" sz="1600" dirty="0">
                <a:solidFill>
                  <a:srgbClr val="0070C0"/>
                </a:solidFill>
                <a:latin typeface="宋体" panose="02010600030101010101" pitchFamily="2" charset="-122"/>
                <a:sym typeface="+mn-ea"/>
              </a:rPr>
              <a:t> v-if </a:t>
            </a:r>
            <a:r>
              <a:rPr lang="zh-CN" altLang="en-US" sz="1600" dirty="0">
                <a:solidFill>
                  <a:srgbClr val="0070C0"/>
                </a:solidFill>
                <a:latin typeface="宋体" panose="02010600030101010101" pitchFamily="2" charset="-122"/>
                <a:sym typeface="+mn-ea"/>
              </a:rPr>
              <a:t>指令将根据表达式 </a:t>
            </a:r>
            <a:r>
              <a:rPr lang="en-US" altLang="zh-CN" sz="1600" dirty="0">
                <a:solidFill>
                  <a:srgbClr val="0070C0"/>
                </a:solidFill>
                <a:latin typeface="宋体" panose="02010600030101010101" pitchFamily="2" charset="-122"/>
                <a:sym typeface="+mn-ea"/>
              </a:rPr>
              <a:t>seen </a:t>
            </a:r>
            <a:r>
              <a:rPr lang="zh-CN" altLang="en-US" sz="1600" dirty="0">
                <a:solidFill>
                  <a:srgbClr val="0070C0"/>
                </a:solidFill>
                <a:latin typeface="宋体" panose="02010600030101010101" pitchFamily="2" charset="-122"/>
                <a:sym typeface="+mn-ea"/>
              </a:rPr>
              <a:t>的值</a:t>
            </a:r>
            <a:r>
              <a:rPr lang="en-US" altLang="zh-CN" sz="1600" dirty="0">
                <a:solidFill>
                  <a:srgbClr val="0070C0"/>
                </a:solidFill>
                <a:latin typeface="宋体" panose="02010600030101010101" pitchFamily="2" charset="-122"/>
                <a:sym typeface="+mn-ea"/>
              </a:rPr>
              <a:t>(true </a:t>
            </a:r>
            <a:r>
              <a:rPr lang="zh-CN" altLang="en-US" sz="1600" dirty="0">
                <a:solidFill>
                  <a:srgbClr val="0070C0"/>
                </a:solidFill>
                <a:latin typeface="宋体" panose="02010600030101010101" pitchFamily="2" charset="-122"/>
                <a:sym typeface="+mn-ea"/>
              </a:rPr>
              <a:t>或 </a:t>
            </a:r>
            <a:r>
              <a:rPr lang="en-US" altLang="zh-CN" sz="1600" dirty="0">
                <a:solidFill>
                  <a:srgbClr val="0070C0"/>
                </a:solidFill>
                <a:latin typeface="宋体" panose="02010600030101010101" pitchFamily="2" charset="-122"/>
                <a:sym typeface="+mn-ea"/>
              </a:rPr>
              <a:t>false )</a:t>
            </a:r>
            <a:r>
              <a:rPr lang="zh-CN" altLang="en-US" sz="1600" dirty="0">
                <a:solidFill>
                  <a:srgbClr val="0070C0"/>
                </a:solidFill>
                <a:latin typeface="宋体" panose="02010600030101010101" pitchFamily="2" charset="-122"/>
                <a:sym typeface="+mn-ea"/>
              </a:rPr>
              <a:t>来决定是否插入 </a:t>
            </a:r>
            <a:r>
              <a:rPr lang="en-US" altLang="zh-CN" sz="1600" dirty="0">
                <a:solidFill>
                  <a:srgbClr val="0070C0"/>
                </a:solidFill>
                <a:latin typeface="宋体" panose="02010600030101010101" pitchFamily="2" charset="-122"/>
                <a:sym typeface="+mn-ea"/>
              </a:rPr>
              <a:t>p </a:t>
            </a:r>
            <a:r>
              <a:rPr lang="zh-CN" altLang="en-US" sz="1600" dirty="0">
                <a:solidFill>
                  <a:srgbClr val="0070C0"/>
                </a:solidFill>
                <a:latin typeface="宋体" panose="02010600030101010101" pitchFamily="2" charset="-122"/>
                <a:sym typeface="+mn-ea"/>
              </a:rPr>
              <a:t>元素</a:t>
            </a:r>
            <a:endParaRPr lang="en-US" altLang="zh-CN" sz="1600" dirty="0">
              <a:solidFill>
                <a:srgbClr val="0070C0"/>
              </a:solidFill>
              <a:latin typeface="宋体" panose="02010600030101010101" pitchFamily="2" charset="-122"/>
              <a:sym typeface="+mn-ea"/>
            </a:endParaRPr>
          </a:p>
          <a:p>
            <a:pPr lvl="0">
              <a:lnSpc>
                <a:spcPct val="150000"/>
              </a:lnSpc>
            </a:pP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&lt;p v-if="seen"&gt;</a:t>
            </a:r>
            <a:r>
              <a:rPr lang="zh-CN" altLang="en-US" sz="1600" dirty="0">
                <a:solidFill>
                  <a:srgbClr val="0070C0"/>
                </a:solidFill>
                <a:latin typeface="宋体" panose="02010600030101010101" pitchFamily="2" charset="-122"/>
                <a:sym typeface="+mn-ea"/>
              </a:rPr>
              <a:t>现在你看到我了</a:t>
            </a:r>
            <a:r>
              <a:rPr lang="en-US" altLang="zh-CN" sz="1600" dirty="0">
                <a:solidFill>
                  <a:srgbClr val="0070C0"/>
                </a:solidFill>
                <a:latin typeface="宋体" panose="02010600030101010101" pitchFamily="2" charset="-122"/>
                <a:sym typeface="+mn-ea"/>
              </a:rPr>
              <a:t>&lt;/p&gt;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  el: '#app',</a:t>
            </a:r>
          </a:p>
          <a:p>
            <a:pPr lvl="0">
              <a:lnSpc>
                <a:spcPct val="150000"/>
              </a:lnSpc>
            </a:pPr>
            <a:r>
              <a:rPr lang="en-US" altLang="zh-CN" sz="1600" dirty="0">
                <a:solidFill>
                  <a:srgbClr val="0070C0"/>
                </a:solidFill>
                <a:latin typeface="宋体" panose="02010600030101010101" pitchFamily="2" charset="-122"/>
                <a:sym typeface="+mn-ea"/>
              </a:rPr>
              <a:t>  data: {</a:t>
            </a:r>
          </a:p>
          <a:p>
            <a:pPr lvl="0">
              <a:lnSpc>
                <a:spcPct val="150000"/>
              </a:lnSpc>
            </a:pPr>
            <a:r>
              <a:rPr lang="en-US" altLang="zh-CN" sz="1600" dirty="0">
                <a:solidFill>
                  <a:srgbClr val="0070C0"/>
                </a:solidFill>
                <a:latin typeface="宋体" panose="02010600030101010101" pitchFamily="2" charset="-122"/>
                <a:sym typeface="+mn-ea"/>
              </a:rPr>
              <a:t>    seen: true</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endParaRPr kumimoji="0" lang="en-US" altLang="zh-CN" sz="1600" b="0"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p:txBody>
      </p:sp>
    </p:spTree>
    <p:extLst>
      <p:ext uri="{BB962C8B-B14F-4D97-AF65-F5344CB8AC3E}">
        <p14:creationId xmlns:p14="http://schemas.microsoft.com/office/powerpoint/2010/main" val="29128592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3.</a:t>
            </a:r>
            <a:r>
              <a:rPr lang="zh-CN" altLang="en-US" sz="3200" b="1" dirty="0">
                <a:solidFill>
                  <a:srgbClr val="2C7FC2"/>
                </a:solidFill>
                <a:latin typeface="微软雅黑" panose="020B0503020204020204" charset="-122"/>
                <a:ea typeface="微软雅黑" panose="020B0503020204020204" charset="-122"/>
                <a:cs typeface="+mn-cs"/>
                <a:sym typeface="+mn-ea"/>
              </a:rPr>
              <a:t>渲染</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537839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100" b="1" dirty="0">
                <a:solidFill>
                  <a:srgbClr val="0070C0"/>
                </a:solidFill>
                <a:latin typeface="宋体" panose="02010600030101010101" pitchFamily="2" charset="-122"/>
                <a:ea typeface="宋体" panose="02010600030101010101" pitchFamily="2" charset="-122"/>
                <a:sym typeface="+mn-ea"/>
              </a:rPr>
              <a:t>3</a:t>
            </a: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.1 </a:t>
            </a:r>
            <a:r>
              <a:rPr lang="zh-CN" altLang="en-US" sz="2100" b="1" dirty="0">
                <a:solidFill>
                  <a:srgbClr val="0070C0"/>
                </a:solidFill>
                <a:latin typeface="宋体" panose="02010600030101010101" pitchFamily="2" charset="-122"/>
                <a:ea typeface="宋体" panose="02010600030101010101" pitchFamily="2" charset="-122"/>
                <a:sym typeface="+mn-ea"/>
              </a:rPr>
              <a:t>条件渲染</a:t>
            </a:r>
            <a:endPar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a:p>
            <a:pPr lvl="0">
              <a:lnSpc>
                <a:spcPct val="150000"/>
              </a:lnSpc>
            </a:pPr>
            <a:r>
              <a:rPr lang="en-US" altLang="zh-CN" sz="1600" dirty="0">
                <a:solidFill>
                  <a:srgbClr val="0070C0"/>
                </a:solidFill>
                <a:latin typeface="宋体" panose="02010600030101010101" pitchFamily="2" charset="-122"/>
                <a:sym typeface="+mn-ea"/>
              </a:rPr>
              <a:t>v-else</a:t>
            </a:r>
          </a:p>
          <a:p>
            <a:pPr lvl="0">
              <a:lnSpc>
                <a:spcPct val="150000"/>
              </a:lnSpc>
            </a:pPr>
            <a:r>
              <a:rPr lang="zh-CN" altLang="en-US" sz="1600" dirty="0">
                <a:solidFill>
                  <a:srgbClr val="0070C0"/>
                </a:solidFill>
                <a:latin typeface="宋体" panose="02010600030101010101" pitchFamily="2" charset="-122"/>
                <a:sym typeface="+mn-ea"/>
              </a:rPr>
              <a:t>可以用 </a:t>
            </a:r>
            <a:r>
              <a:rPr lang="en-US" altLang="zh-CN" sz="1600" dirty="0">
                <a:solidFill>
                  <a:srgbClr val="0070C0"/>
                </a:solidFill>
                <a:latin typeface="宋体" panose="02010600030101010101" pitchFamily="2" charset="-122"/>
                <a:sym typeface="+mn-ea"/>
              </a:rPr>
              <a:t>v-else </a:t>
            </a:r>
            <a:r>
              <a:rPr lang="zh-CN" altLang="en-US" sz="1600" dirty="0">
                <a:solidFill>
                  <a:srgbClr val="0070C0"/>
                </a:solidFill>
                <a:latin typeface="宋体" panose="02010600030101010101" pitchFamily="2" charset="-122"/>
                <a:sym typeface="+mn-ea"/>
              </a:rPr>
              <a:t>指令给 </a:t>
            </a:r>
            <a:r>
              <a:rPr lang="en-US" altLang="zh-CN" sz="1600" dirty="0">
                <a:solidFill>
                  <a:srgbClr val="0070C0"/>
                </a:solidFill>
                <a:latin typeface="宋体" panose="02010600030101010101" pitchFamily="2" charset="-122"/>
                <a:sym typeface="+mn-ea"/>
              </a:rPr>
              <a:t>v-if </a:t>
            </a:r>
            <a:r>
              <a:rPr lang="zh-CN" altLang="en-US" sz="1600" dirty="0">
                <a:solidFill>
                  <a:srgbClr val="0070C0"/>
                </a:solidFill>
                <a:latin typeface="宋体" panose="02010600030101010101" pitchFamily="2" charset="-122"/>
                <a:sym typeface="+mn-ea"/>
              </a:rPr>
              <a:t>添加一个 </a:t>
            </a:r>
            <a:r>
              <a:rPr lang="en-US" altLang="zh-CN" sz="1600" dirty="0">
                <a:solidFill>
                  <a:srgbClr val="0070C0"/>
                </a:solidFill>
                <a:latin typeface="宋体" panose="02010600030101010101" pitchFamily="2" charset="-122"/>
                <a:sym typeface="+mn-ea"/>
              </a:rPr>
              <a:t>"else" </a:t>
            </a:r>
            <a:r>
              <a:rPr lang="zh-CN" altLang="en-US" sz="1600" dirty="0">
                <a:solidFill>
                  <a:srgbClr val="0070C0"/>
                </a:solidFill>
                <a:latin typeface="宋体" panose="02010600030101010101" pitchFamily="2" charset="-122"/>
                <a:sym typeface="+mn-ea"/>
              </a:rPr>
              <a:t>块：</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&lt;div v-if="</a:t>
            </a:r>
            <a:r>
              <a:rPr lang="en-US" altLang="zh-CN" sz="1600" dirty="0" err="1">
                <a:solidFill>
                  <a:srgbClr val="0070C0"/>
                </a:solidFill>
                <a:latin typeface="宋体" panose="02010600030101010101" pitchFamily="2" charset="-122"/>
                <a:sym typeface="+mn-ea"/>
              </a:rPr>
              <a:t>Math.random</a:t>
            </a:r>
            <a:r>
              <a:rPr lang="en-US" altLang="zh-CN" sz="1600" dirty="0">
                <a:solidFill>
                  <a:srgbClr val="0070C0"/>
                </a:solidFill>
                <a:latin typeface="宋体" panose="02010600030101010101" pitchFamily="2" charset="-122"/>
                <a:sym typeface="+mn-ea"/>
              </a:rPr>
              <a:t>() &gt; 0.5"&gt;</a:t>
            </a:r>
          </a:p>
          <a:p>
            <a:pPr lvl="0">
              <a:lnSpc>
                <a:spcPct val="150000"/>
              </a:lnSpc>
            </a:pP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大于</a:t>
            </a:r>
            <a:r>
              <a:rPr lang="en-US" altLang="zh-CN" sz="1600" dirty="0">
                <a:solidFill>
                  <a:srgbClr val="0070C0"/>
                </a:solidFill>
                <a:latin typeface="宋体" panose="02010600030101010101" pitchFamily="2" charset="-122"/>
                <a:sym typeface="+mn-ea"/>
              </a:rPr>
              <a:t>0.5</a:t>
            </a:r>
          </a:p>
          <a:p>
            <a:pPr lvl="0">
              <a:lnSpc>
                <a:spcPct val="150000"/>
              </a:lnSpc>
            </a:pPr>
            <a:r>
              <a:rPr lang="en-US" altLang="zh-CN" sz="1600" dirty="0">
                <a:solidFill>
                  <a:srgbClr val="0070C0"/>
                </a:solidFill>
                <a:latin typeface="宋体" panose="02010600030101010101" pitchFamily="2" charset="-122"/>
                <a:sym typeface="+mn-ea"/>
              </a:rPr>
              <a:t>	&lt;/div&gt;</a:t>
            </a:r>
          </a:p>
          <a:p>
            <a:pPr lvl="0">
              <a:lnSpc>
                <a:spcPct val="150000"/>
              </a:lnSpc>
            </a:pPr>
            <a:r>
              <a:rPr lang="en-US" altLang="zh-CN" sz="1600" dirty="0">
                <a:solidFill>
                  <a:srgbClr val="0070C0"/>
                </a:solidFill>
                <a:latin typeface="宋体" panose="02010600030101010101" pitchFamily="2" charset="-122"/>
                <a:sym typeface="+mn-ea"/>
              </a:rPr>
              <a:t>	&lt;div v-else&gt;</a:t>
            </a:r>
          </a:p>
          <a:p>
            <a:pPr lvl="0">
              <a:lnSpc>
                <a:spcPct val="150000"/>
              </a:lnSpc>
            </a:pP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小于等于</a:t>
            </a:r>
            <a:r>
              <a:rPr lang="en-US" altLang="zh-CN" sz="1600" dirty="0">
                <a:solidFill>
                  <a:srgbClr val="0070C0"/>
                </a:solidFill>
                <a:latin typeface="宋体" panose="02010600030101010101" pitchFamily="2" charset="-122"/>
                <a:sym typeface="+mn-ea"/>
              </a:rPr>
              <a:t>0.5</a:t>
            </a:r>
          </a:p>
          <a:p>
            <a:pPr lvl="0">
              <a:lnSpc>
                <a:spcPct val="150000"/>
              </a:lnSpc>
            </a:pPr>
            <a:r>
              <a:rPr lang="en-US" altLang="zh-CN" sz="1600" dirty="0">
                <a:solidFill>
                  <a:srgbClr val="0070C0"/>
                </a:solidFill>
                <a:latin typeface="宋体" panose="02010600030101010101" pitchFamily="2" charset="-122"/>
                <a:sym typeface="+mn-ea"/>
              </a:rPr>
              <a:t>	&lt;/div&gt;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  el: '#app'</a:t>
            </a:r>
          </a:p>
          <a:p>
            <a:pPr lvl="0">
              <a:lnSpc>
                <a:spcPct val="150000"/>
              </a:lnSpc>
            </a:pPr>
            <a:r>
              <a:rPr lang="en-US" altLang="zh-CN" sz="1600" dirty="0">
                <a:solidFill>
                  <a:srgbClr val="0070C0"/>
                </a:solidFill>
                <a:latin typeface="宋体" panose="02010600030101010101" pitchFamily="2" charset="-122"/>
                <a:sym typeface="+mn-ea"/>
              </a:rPr>
              <a:t>})</a:t>
            </a:r>
            <a:endParaRPr kumimoji="0" lang="en-US" altLang="zh-CN" sz="1600" b="0"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p:txBody>
      </p:sp>
    </p:spTree>
    <p:extLst>
      <p:ext uri="{BB962C8B-B14F-4D97-AF65-F5344CB8AC3E}">
        <p14:creationId xmlns:p14="http://schemas.microsoft.com/office/powerpoint/2010/main" val="19112252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3.</a:t>
            </a:r>
            <a:r>
              <a:rPr lang="zh-CN" altLang="en-US" sz="3200" b="1" dirty="0">
                <a:solidFill>
                  <a:srgbClr val="2C7FC2"/>
                </a:solidFill>
                <a:latin typeface="微软雅黑" panose="020B0503020204020204" charset="-122"/>
                <a:ea typeface="微软雅黑" panose="020B0503020204020204" charset="-122"/>
                <a:cs typeface="+mn-cs"/>
                <a:sym typeface="+mn-ea"/>
              </a:rPr>
              <a:t>渲染</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648639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100" b="1" dirty="0">
                <a:solidFill>
                  <a:srgbClr val="0070C0"/>
                </a:solidFill>
                <a:latin typeface="宋体" panose="02010600030101010101" pitchFamily="2" charset="-122"/>
                <a:ea typeface="宋体" panose="02010600030101010101" pitchFamily="2" charset="-122"/>
                <a:sym typeface="+mn-ea"/>
              </a:rPr>
              <a:t>3</a:t>
            </a: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.1 </a:t>
            </a:r>
            <a:r>
              <a:rPr lang="zh-CN" altLang="en-US" sz="2100" b="1" dirty="0">
                <a:solidFill>
                  <a:srgbClr val="0070C0"/>
                </a:solidFill>
                <a:latin typeface="宋体" panose="02010600030101010101" pitchFamily="2" charset="-122"/>
                <a:ea typeface="宋体" panose="02010600030101010101" pitchFamily="2" charset="-122"/>
                <a:sym typeface="+mn-ea"/>
              </a:rPr>
              <a:t>条件渲染</a:t>
            </a:r>
            <a:endPar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a:p>
            <a:pPr lvl="0">
              <a:lnSpc>
                <a:spcPct val="150000"/>
              </a:lnSpc>
            </a:pPr>
            <a:r>
              <a:rPr lang="en-US" altLang="zh-CN" sz="1600" dirty="0">
                <a:solidFill>
                  <a:srgbClr val="0070C0"/>
                </a:solidFill>
                <a:latin typeface="宋体" panose="02010600030101010101" pitchFamily="2" charset="-122"/>
                <a:sym typeface="+mn-ea"/>
              </a:rPr>
              <a:t>v-else-if</a:t>
            </a:r>
          </a:p>
          <a:p>
            <a:pPr lvl="0">
              <a:lnSpc>
                <a:spcPct val="150000"/>
              </a:lnSpc>
            </a:pPr>
            <a:r>
              <a:rPr lang="en-US" altLang="zh-CN" sz="1600" dirty="0">
                <a:solidFill>
                  <a:srgbClr val="0070C0"/>
                </a:solidFill>
                <a:latin typeface="宋体" panose="02010600030101010101" pitchFamily="2" charset="-122"/>
                <a:sym typeface="+mn-ea"/>
              </a:rPr>
              <a:t>v-else-if </a:t>
            </a:r>
            <a:r>
              <a:rPr lang="zh-CN" altLang="en-US" sz="1600" dirty="0">
                <a:solidFill>
                  <a:srgbClr val="0070C0"/>
                </a:solidFill>
                <a:latin typeface="宋体" panose="02010600030101010101" pitchFamily="2" charset="-122"/>
                <a:sym typeface="+mn-ea"/>
              </a:rPr>
              <a:t>在 </a:t>
            </a:r>
            <a:r>
              <a:rPr lang="en-US" altLang="zh-CN" sz="1600" dirty="0">
                <a:solidFill>
                  <a:srgbClr val="0070C0"/>
                </a:solidFill>
                <a:latin typeface="宋体" panose="02010600030101010101" pitchFamily="2" charset="-122"/>
                <a:sym typeface="+mn-ea"/>
              </a:rPr>
              <a:t>2.1.0 </a:t>
            </a:r>
            <a:r>
              <a:rPr lang="zh-CN" altLang="en-US" sz="1600" dirty="0">
                <a:solidFill>
                  <a:srgbClr val="0070C0"/>
                </a:solidFill>
                <a:latin typeface="宋体" panose="02010600030101010101" pitchFamily="2" charset="-122"/>
                <a:sym typeface="+mn-ea"/>
              </a:rPr>
              <a:t>新增，顾名思义，用作 </a:t>
            </a:r>
            <a:r>
              <a:rPr lang="en-US" altLang="zh-CN" sz="1600" dirty="0">
                <a:solidFill>
                  <a:srgbClr val="0070C0"/>
                </a:solidFill>
                <a:latin typeface="宋体" panose="02010600030101010101" pitchFamily="2" charset="-122"/>
                <a:sym typeface="+mn-ea"/>
              </a:rPr>
              <a:t>v-if </a:t>
            </a:r>
            <a:r>
              <a:rPr lang="zh-CN" altLang="en-US" sz="1600" dirty="0">
                <a:solidFill>
                  <a:srgbClr val="0070C0"/>
                </a:solidFill>
                <a:latin typeface="宋体" panose="02010600030101010101" pitchFamily="2" charset="-122"/>
                <a:sym typeface="+mn-ea"/>
              </a:rPr>
              <a:t>的 </a:t>
            </a:r>
            <a:r>
              <a:rPr lang="en-US" altLang="zh-CN" sz="1600" dirty="0">
                <a:solidFill>
                  <a:srgbClr val="0070C0"/>
                </a:solidFill>
                <a:latin typeface="宋体" panose="02010600030101010101" pitchFamily="2" charset="-122"/>
                <a:sym typeface="+mn-ea"/>
              </a:rPr>
              <a:t>else-if </a:t>
            </a:r>
            <a:r>
              <a:rPr lang="zh-CN" altLang="en-US" sz="1600" dirty="0">
                <a:solidFill>
                  <a:srgbClr val="0070C0"/>
                </a:solidFill>
                <a:latin typeface="宋体" panose="02010600030101010101" pitchFamily="2" charset="-122"/>
                <a:sym typeface="+mn-ea"/>
              </a:rPr>
              <a:t>块。可以链式的多次使用：</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v-else </a:t>
            </a:r>
            <a:r>
              <a:rPr lang="zh-CN" altLang="en-US" sz="1600" dirty="0">
                <a:solidFill>
                  <a:srgbClr val="0070C0"/>
                </a:solidFill>
                <a:latin typeface="宋体" panose="02010600030101010101" pitchFamily="2" charset="-122"/>
                <a:sym typeface="+mn-ea"/>
              </a:rPr>
              <a:t>、</a:t>
            </a:r>
            <a:r>
              <a:rPr lang="en-US" altLang="zh-CN" sz="1600" dirty="0">
                <a:solidFill>
                  <a:srgbClr val="0070C0"/>
                </a:solidFill>
                <a:latin typeface="宋体" panose="02010600030101010101" pitchFamily="2" charset="-122"/>
                <a:sym typeface="+mn-ea"/>
              </a:rPr>
              <a:t>v-else-if </a:t>
            </a:r>
            <a:r>
              <a:rPr lang="zh-CN" altLang="en-US" sz="1600" dirty="0">
                <a:solidFill>
                  <a:srgbClr val="0070C0"/>
                </a:solidFill>
                <a:latin typeface="宋体" panose="02010600030101010101" pitchFamily="2" charset="-122"/>
                <a:sym typeface="+mn-ea"/>
              </a:rPr>
              <a:t>必须跟在 </a:t>
            </a:r>
            <a:r>
              <a:rPr lang="en-US" altLang="zh-CN" sz="1600" dirty="0">
                <a:solidFill>
                  <a:srgbClr val="0070C0"/>
                </a:solidFill>
                <a:latin typeface="宋体" panose="02010600030101010101" pitchFamily="2" charset="-122"/>
                <a:sym typeface="+mn-ea"/>
              </a:rPr>
              <a:t>v-if </a:t>
            </a:r>
            <a:r>
              <a:rPr lang="zh-CN" altLang="en-US" sz="1600" dirty="0">
                <a:solidFill>
                  <a:srgbClr val="0070C0"/>
                </a:solidFill>
                <a:latin typeface="宋体" panose="02010600030101010101" pitchFamily="2" charset="-122"/>
                <a:sym typeface="+mn-ea"/>
              </a:rPr>
              <a:t>或者 </a:t>
            </a:r>
            <a:r>
              <a:rPr lang="en-US" altLang="zh-CN" sz="1600" dirty="0">
                <a:solidFill>
                  <a:srgbClr val="0070C0"/>
                </a:solidFill>
                <a:latin typeface="宋体" panose="02010600030101010101" pitchFamily="2" charset="-122"/>
                <a:sym typeface="+mn-ea"/>
              </a:rPr>
              <a:t>v-else-if</a:t>
            </a:r>
            <a:r>
              <a:rPr lang="zh-CN" altLang="en-US" sz="1600" dirty="0">
                <a:solidFill>
                  <a:srgbClr val="0070C0"/>
                </a:solidFill>
                <a:latin typeface="宋体" panose="02010600030101010101" pitchFamily="2" charset="-122"/>
                <a:sym typeface="+mn-ea"/>
              </a:rPr>
              <a:t>之后。</a:t>
            </a:r>
            <a:endParaRPr lang="en-US" altLang="zh-CN" sz="1600" dirty="0">
              <a:solidFill>
                <a:srgbClr val="0070C0"/>
              </a:solidFill>
              <a:latin typeface="宋体" panose="02010600030101010101" pitchFamily="2" charset="-122"/>
              <a:sym typeface="+mn-ea"/>
            </a:endParaRPr>
          </a:p>
          <a:p>
            <a:pPr lvl="0">
              <a:lnSpc>
                <a:spcPct val="150000"/>
              </a:lnSpc>
            </a:pP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&lt;div v-if="type === 'A'"&gt;A&lt;/div&gt;</a:t>
            </a:r>
          </a:p>
          <a:p>
            <a:pPr lvl="0">
              <a:lnSpc>
                <a:spcPct val="150000"/>
              </a:lnSpc>
            </a:pPr>
            <a:r>
              <a:rPr lang="en-US" altLang="zh-CN" sz="1600" dirty="0">
                <a:solidFill>
                  <a:srgbClr val="0070C0"/>
                </a:solidFill>
                <a:latin typeface="宋体" panose="02010600030101010101" pitchFamily="2" charset="-122"/>
                <a:sym typeface="+mn-ea"/>
              </a:rPr>
              <a:t>    &lt;div v-else-if="type === 'B'"&gt;B&lt;/div&gt;</a:t>
            </a:r>
          </a:p>
          <a:p>
            <a:pPr lvl="0">
              <a:lnSpc>
                <a:spcPct val="150000"/>
              </a:lnSpc>
            </a:pPr>
            <a:r>
              <a:rPr lang="en-US" altLang="zh-CN" sz="1600" dirty="0">
                <a:solidFill>
                  <a:srgbClr val="0070C0"/>
                </a:solidFill>
                <a:latin typeface="宋体" panose="02010600030101010101" pitchFamily="2" charset="-122"/>
                <a:sym typeface="+mn-ea"/>
              </a:rPr>
              <a:t>    &lt;div v-else-if="type === 'C'"&gt;C&lt;/div&gt;</a:t>
            </a:r>
          </a:p>
          <a:p>
            <a:pPr lvl="0">
              <a:lnSpc>
                <a:spcPct val="150000"/>
              </a:lnSpc>
            </a:pPr>
            <a:r>
              <a:rPr lang="en-US" altLang="zh-CN" sz="1600" dirty="0">
                <a:solidFill>
                  <a:srgbClr val="0070C0"/>
                </a:solidFill>
                <a:latin typeface="宋体" panose="02010600030101010101" pitchFamily="2" charset="-122"/>
                <a:sym typeface="+mn-ea"/>
              </a:rPr>
              <a:t>    &lt;div v-else&gt;Not A/B/C&lt;/div&gt;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  el: '#app',</a:t>
            </a:r>
          </a:p>
          <a:p>
            <a:pPr lvl="0">
              <a:lnSpc>
                <a:spcPct val="150000"/>
              </a:lnSpc>
            </a:pPr>
            <a:r>
              <a:rPr lang="en-US" altLang="zh-CN" sz="1600" dirty="0">
                <a:solidFill>
                  <a:srgbClr val="0070C0"/>
                </a:solidFill>
                <a:latin typeface="宋体" panose="02010600030101010101" pitchFamily="2" charset="-122"/>
                <a:sym typeface="+mn-ea"/>
              </a:rPr>
              <a:t>  data: {</a:t>
            </a:r>
          </a:p>
          <a:p>
            <a:pPr lvl="0">
              <a:lnSpc>
                <a:spcPct val="150000"/>
              </a:lnSpc>
            </a:pPr>
            <a:r>
              <a:rPr lang="en-US" altLang="zh-CN" sz="1600" dirty="0">
                <a:solidFill>
                  <a:srgbClr val="0070C0"/>
                </a:solidFill>
                <a:latin typeface="宋体" panose="02010600030101010101" pitchFamily="2" charset="-122"/>
                <a:sym typeface="+mn-ea"/>
              </a:rPr>
              <a:t>    type: 'C'</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endParaRPr kumimoji="0" lang="en-US" altLang="zh-CN" sz="1600" b="0"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p:txBody>
      </p:sp>
    </p:spTree>
    <p:extLst>
      <p:ext uri="{BB962C8B-B14F-4D97-AF65-F5344CB8AC3E}">
        <p14:creationId xmlns:p14="http://schemas.microsoft.com/office/powerpoint/2010/main" val="2556705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583931" y="72280"/>
            <a:ext cx="6483350" cy="653415"/>
          </a:xfrm>
        </p:spPr>
        <p:txBody>
          <a:bodyPr>
            <a:noAutofit/>
          </a:bodyPr>
          <a:lstStyle/>
          <a:p>
            <a:r>
              <a:rPr lang="zh-CN" altLang="en-US" sz="4000" dirty="0">
                <a:sym typeface="+mn-ea"/>
              </a:rPr>
              <a:t> </a:t>
            </a:r>
            <a:r>
              <a:rPr lang="zh-CN" altLang="en-US" sz="2400" b="1" dirty="0">
                <a:solidFill>
                  <a:srgbClr val="2C7FC2"/>
                </a:solidFill>
                <a:latin typeface="微软雅黑" panose="020B0503020204020204" charset="-122"/>
                <a:ea typeface="微软雅黑" panose="020B0503020204020204" charset="-122"/>
                <a:cs typeface="+mn-cs"/>
                <a:sym typeface="+mn-ea"/>
              </a:rPr>
              <a:t>相关名词解释</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727017" y="289491"/>
            <a:ext cx="10314305" cy="6047809"/>
          </a:xfrm>
          <a:prstGeom prst="rect">
            <a:avLst/>
          </a:prstGeom>
          <a:noFill/>
        </p:spPr>
        <p:txBody>
          <a:bodyPr wrap="square" rtlCol="0">
            <a:spAutoFit/>
          </a:bodyPr>
          <a:lstStyle/>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2000" dirty="0">
                <a:solidFill>
                  <a:srgbClr val="0070C0"/>
                </a:solidFill>
                <a:latin typeface="宋体" panose="02010600030101010101" pitchFamily="2" charset="-122"/>
                <a:ea typeface="宋体" panose="02010600030101010101" pitchFamily="2" charset="-122"/>
                <a:sym typeface="+mn-ea"/>
              </a:rPr>
              <a:t>1.MVC</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400" dirty="0">
                <a:solidFill>
                  <a:srgbClr val="0070C0"/>
                </a:solidFill>
                <a:latin typeface="宋体" panose="02010600030101010101" pitchFamily="2" charset="-122"/>
                <a:ea typeface="宋体" panose="02010600030101010101" pitchFamily="2" charset="-122"/>
                <a:sym typeface="+mn-ea"/>
              </a:rPr>
              <a:t>    1.MVC</a:t>
            </a:r>
            <a:r>
              <a:rPr lang="zh-CN" altLang="en-US" sz="1400" dirty="0">
                <a:solidFill>
                  <a:srgbClr val="0070C0"/>
                </a:solidFill>
                <a:latin typeface="宋体" panose="02010600030101010101" pitchFamily="2" charset="-122"/>
                <a:ea typeface="宋体" panose="02010600030101010101" pitchFamily="2" charset="-122"/>
                <a:sym typeface="+mn-ea"/>
              </a:rPr>
              <a:t>全名是</a:t>
            </a:r>
            <a:r>
              <a:rPr lang="en-US" altLang="zh-CN" sz="1400" dirty="0">
                <a:solidFill>
                  <a:srgbClr val="0070C0"/>
                </a:solidFill>
                <a:latin typeface="宋体" panose="02010600030101010101" pitchFamily="2" charset="-122"/>
                <a:ea typeface="宋体" panose="02010600030101010101" pitchFamily="2" charset="-122"/>
                <a:sym typeface="+mn-ea"/>
              </a:rPr>
              <a:t>Model View Controller</a:t>
            </a:r>
            <a:r>
              <a:rPr lang="zh-CN" altLang="en-US" sz="1400" dirty="0">
                <a:solidFill>
                  <a:srgbClr val="0070C0"/>
                </a:solidFill>
                <a:latin typeface="宋体" panose="02010600030101010101" pitchFamily="2" charset="-122"/>
                <a:ea typeface="宋体" panose="02010600030101010101" pitchFamily="2" charset="-122"/>
                <a:sym typeface="+mn-ea"/>
              </a:rPr>
              <a:t>，是模型</a:t>
            </a:r>
            <a:r>
              <a:rPr lang="en-US" altLang="zh-CN" sz="1400" dirty="0">
                <a:solidFill>
                  <a:srgbClr val="0070C0"/>
                </a:solidFill>
                <a:latin typeface="宋体" panose="02010600030101010101" pitchFamily="2" charset="-122"/>
                <a:ea typeface="宋体" panose="02010600030101010101" pitchFamily="2" charset="-122"/>
                <a:sym typeface="+mn-ea"/>
              </a:rPr>
              <a:t>(model)</a:t>
            </a:r>
            <a:r>
              <a:rPr lang="zh-CN" altLang="en-US" sz="1400" dirty="0">
                <a:solidFill>
                  <a:srgbClr val="0070C0"/>
                </a:solidFill>
                <a:latin typeface="宋体" panose="02010600030101010101" pitchFamily="2" charset="-122"/>
                <a:ea typeface="宋体" panose="02010600030101010101" pitchFamily="2" charset="-122"/>
                <a:sym typeface="+mn-ea"/>
              </a:rPr>
              <a:t>－视图</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－控制器</a:t>
            </a:r>
            <a:r>
              <a:rPr lang="en-US" altLang="zh-CN" sz="1400" dirty="0">
                <a:solidFill>
                  <a:srgbClr val="0070C0"/>
                </a:solidFill>
                <a:latin typeface="宋体" panose="02010600030101010101" pitchFamily="2" charset="-122"/>
                <a:ea typeface="宋体" panose="02010600030101010101" pitchFamily="2" charset="-122"/>
                <a:sym typeface="+mn-ea"/>
              </a:rPr>
              <a:t>(controller)</a:t>
            </a:r>
            <a:r>
              <a:rPr lang="zh-CN" altLang="en-US" sz="1400" dirty="0">
                <a:solidFill>
                  <a:srgbClr val="0070C0"/>
                </a:solidFill>
                <a:latin typeface="宋体" panose="02010600030101010101" pitchFamily="2" charset="-122"/>
                <a:ea typeface="宋体" panose="02010600030101010101" pitchFamily="2" charset="-122"/>
                <a:sym typeface="+mn-ea"/>
              </a:rPr>
              <a:t>的缩写，一种软件设计典范，用一种业务逻辑、数据、界面显示分离的方法组织代码，将业务逻辑聚集到一个部件里面，在改进和个性化定制界面及用户交互的同时，不需要重新编写业务逻辑。</a:t>
            </a:r>
            <a:r>
              <a:rPr lang="en-US" altLang="zh-CN" sz="1400" dirty="0">
                <a:solidFill>
                  <a:srgbClr val="0070C0"/>
                </a:solidFill>
                <a:latin typeface="宋体" panose="02010600030101010101" pitchFamily="2" charset="-122"/>
                <a:ea typeface="宋体" panose="02010600030101010101" pitchFamily="2" charset="-122"/>
                <a:sym typeface="+mn-ea"/>
              </a:rPr>
              <a:t>MVC</a:t>
            </a:r>
            <a:r>
              <a:rPr lang="zh-CN" altLang="en-US" sz="1400" dirty="0">
                <a:solidFill>
                  <a:srgbClr val="0070C0"/>
                </a:solidFill>
                <a:latin typeface="宋体" panose="02010600030101010101" pitchFamily="2" charset="-122"/>
                <a:ea typeface="宋体" panose="02010600030101010101" pitchFamily="2" charset="-122"/>
                <a:sym typeface="+mn-ea"/>
              </a:rPr>
              <a:t>被独特的发展起来用于映射传统的输入、处理和输出功能在一个逻辑的图形化用户界面的结构中。</a:t>
            </a:r>
            <a:endParaRPr lang="en-US" altLang="zh-CN" sz="1400" dirty="0">
              <a:solidFill>
                <a:srgbClr val="0070C0"/>
              </a:solidFill>
              <a:latin typeface="宋体" panose="02010600030101010101" pitchFamily="2" charset="-122"/>
              <a:ea typeface="宋体" panose="02010600030101010101" pitchFamily="2" charset="-122"/>
              <a:sym typeface="+mn-ea"/>
            </a:endParaRP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400" dirty="0">
                <a:solidFill>
                  <a:srgbClr val="0070C0"/>
                </a:solidFill>
                <a:latin typeface="宋体" panose="02010600030101010101" pitchFamily="2" charset="-122"/>
                <a:ea typeface="宋体" panose="02010600030101010101" pitchFamily="2" charset="-122"/>
                <a:sym typeface="+mn-ea"/>
              </a:rPr>
              <a:t>    2.</a:t>
            </a:r>
            <a:r>
              <a:rPr lang="en-US" altLang="zh-CN" sz="1400" dirty="0">
                <a:solidFill>
                  <a:srgbClr val="FF0000"/>
                </a:solidFill>
                <a:latin typeface="宋体" panose="02010600030101010101" pitchFamily="2" charset="-122"/>
                <a:ea typeface="宋体" panose="02010600030101010101" pitchFamily="2" charset="-122"/>
                <a:sym typeface="+mn-ea"/>
              </a:rPr>
              <a:t>M</a:t>
            </a:r>
            <a:r>
              <a:rPr lang="zh-CN" altLang="en-US" sz="1400" dirty="0">
                <a:solidFill>
                  <a:srgbClr val="FF0000"/>
                </a:solidFill>
                <a:latin typeface="宋体" panose="02010600030101010101" pitchFamily="2" charset="-122"/>
                <a:ea typeface="宋体" panose="02010600030101010101" pitchFamily="2" charset="-122"/>
                <a:sym typeface="+mn-ea"/>
              </a:rPr>
              <a:t>是指业务模型，</a:t>
            </a:r>
            <a:r>
              <a:rPr lang="en-US" altLang="zh-CN" sz="1400" dirty="0">
                <a:solidFill>
                  <a:srgbClr val="FF0000"/>
                </a:solidFill>
                <a:latin typeface="宋体" panose="02010600030101010101" pitchFamily="2" charset="-122"/>
                <a:ea typeface="宋体" panose="02010600030101010101" pitchFamily="2" charset="-122"/>
                <a:sym typeface="+mn-ea"/>
              </a:rPr>
              <a:t>V</a:t>
            </a:r>
            <a:r>
              <a:rPr lang="zh-CN" altLang="en-US" sz="1400" dirty="0">
                <a:solidFill>
                  <a:srgbClr val="FF0000"/>
                </a:solidFill>
                <a:latin typeface="宋体" panose="02010600030101010101" pitchFamily="2" charset="-122"/>
                <a:ea typeface="宋体" panose="02010600030101010101" pitchFamily="2" charset="-122"/>
                <a:sym typeface="+mn-ea"/>
              </a:rPr>
              <a:t>是指用户界面，</a:t>
            </a:r>
            <a:r>
              <a:rPr lang="en-US" altLang="zh-CN" sz="1400" dirty="0">
                <a:solidFill>
                  <a:srgbClr val="FF0000"/>
                </a:solidFill>
                <a:latin typeface="宋体" panose="02010600030101010101" pitchFamily="2" charset="-122"/>
                <a:ea typeface="宋体" panose="02010600030101010101" pitchFamily="2" charset="-122"/>
                <a:sym typeface="+mn-ea"/>
              </a:rPr>
              <a:t>C</a:t>
            </a:r>
            <a:r>
              <a:rPr lang="zh-CN" altLang="en-US" sz="1400" dirty="0">
                <a:solidFill>
                  <a:srgbClr val="FF0000"/>
                </a:solidFill>
                <a:latin typeface="宋体" panose="02010600030101010101" pitchFamily="2" charset="-122"/>
                <a:ea typeface="宋体" panose="02010600030101010101" pitchFamily="2" charset="-122"/>
                <a:sym typeface="+mn-ea"/>
              </a:rPr>
              <a:t>则是控制器，使用</a:t>
            </a:r>
            <a:r>
              <a:rPr lang="en-US" altLang="zh-CN" sz="1400" dirty="0">
                <a:solidFill>
                  <a:srgbClr val="FF0000"/>
                </a:solidFill>
                <a:latin typeface="宋体" panose="02010600030101010101" pitchFamily="2" charset="-122"/>
                <a:ea typeface="宋体" panose="02010600030101010101" pitchFamily="2" charset="-122"/>
                <a:sym typeface="+mn-ea"/>
              </a:rPr>
              <a:t>MVC</a:t>
            </a:r>
            <a:r>
              <a:rPr lang="zh-CN" altLang="en-US" sz="1400" dirty="0">
                <a:solidFill>
                  <a:srgbClr val="FF0000"/>
                </a:solidFill>
                <a:latin typeface="宋体" panose="02010600030101010101" pitchFamily="2" charset="-122"/>
                <a:ea typeface="宋体" panose="02010600030101010101" pitchFamily="2" charset="-122"/>
                <a:sym typeface="+mn-ea"/>
              </a:rPr>
              <a:t>的目的是将</a:t>
            </a:r>
            <a:r>
              <a:rPr lang="en-US" altLang="zh-CN" sz="1400" dirty="0">
                <a:solidFill>
                  <a:srgbClr val="FF0000"/>
                </a:solidFill>
                <a:latin typeface="宋体" panose="02010600030101010101" pitchFamily="2" charset="-122"/>
                <a:ea typeface="宋体" panose="02010600030101010101" pitchFamily="2" charset="-122"/>
                <a:sym typeface="+mn-ea"/>
              </a:rPr>
              <a:t>M</a:t>
            </a:r>
            <a:r>
              <a:rPr lang="zh-CN" altLang="en-US" sz="1400" dirty="0">
                <a:solidFill>
                  <a:srgbClr val="FF0000"/>
                </a:solidFill>
                <a:latin typeface="宋体" panose="02010600030101010101" pitchFamily="2" charset="-122"/>
                <a:ea typeface="宋体" panose="02010600030101010101" pitchFamily="2" charset="-122"/>
                <a:sym typeface="+mn-ea"/>
              </a:rPr>
              <a:t>和</a:t>
            </a:r>
            <a:r>
              <a:rPr lang="en-US" altLang="zh-CN" sz="1400" dirty="0">
                <a:solidFill>
                  <a:srgbClr val="FF0000"/>
                </a:solidFill>
                <a:latin typeface="宋体" panose="02010600030101010101" pitchFamily="2" charset="-122"/>
                <a:ea typeface="宋体" panose="02010600030101010101" pitchFamily="2" charset="-122"/>
                <a:sym typeface="+mn-ea"/>
              </a:rPr>
              <a:t>V</a:t>
            </a:r>
            <a:r>
              <a:rPr lang="zh-CN" altLang="en-US" sz="1400" dirty="0">
                <a:solidFill>
                  <a:srgbClr val="FF0000"/>
                </a:solidFill>
                <a:latin typeface="宋体" panose="02010600030101010101" pitchFamily="2" charset="-122"/>
                <a:ea typeface="宋体" panose="02010600030101010101" pitchFamily="2" charset="-122"/>
                <a:sym typeface="+mn-ea"/>
              </a:rPr>
              <a:t>的实现代码分离</a:t>
            </a:r>
            <a:r>
              <a:rPr lang="zh-CN" altLang="en-US" sz="1400" dirty="0">
                <a:solidFill>
                  <a:srgbClr val="0070C0"/>
                </a:solidFill>
                <a:latin typeface="宋体" panose="02010600030101010101" pitchFamily="2" charset="-122"/>
                <a:ea typeface="宋体" panose="02010600030101010101" pitchFamily="2" charset="-122"/>
                <a:sym typeface="+mn-ea"/>
              </a:rPr>
              <a:t>，从而使同一个程序可以使用不同的表现形式。比如一批统计数据可以分别用柱状图、饼图来表示。</a:t>
            </a:r>
            <a:r>
              <a:rPr lang="en-US" altLang="zh-CN" sz="1400" dirty="0">
                <a:solidFill>
                  <a:srgbClr val="0070C0"/>
                </a:solidFill>
                <a:latin typeface="宋体" panose="02010600030101010101" pitchFamily="2" charset="-122"/>
                <a:ea typeface="宋体" panose="02010600030101010101" pitchFamily="2" charset="-122"/>
                <a:sym typeface="+mn-ea"/>
              </a:rPr>
              <a:t>C</a:t>
            </a:r>
            <a:r>
              <a:rPr lang="zh-CN" altLang="en-US" sz="1400" dirty="0">
                <a:solidFill>
                  <a:srgbClr val="0070C0"/>
                </a:solidFill>
                <a:latin typeface="宋体" panose="02010600030101010101" pitchFamily="2" charset="-122"/>
                <a:ea typeface="宋体" panose="02010600030101010101" pitchFamily="2" charset="-122"/>
                <a:sym typeface="+mn-ea"/>
              </a:rPr>
              <a:t>存在的目的则是确保</a:t>
            </a:r>
            <a:r>
              <a:rPr lang="en-US" altLang="zh-CN" sz="1400" dirty="0">
                <a:solidFill>
                  <a:srgbClr val="0070C0"/>
                </a:solidFill>
                <a:latin typeface="宋体" panose="02010600030101010101" pitchFamily="2" charset="-122"/>
                <a:ea typeface="宋体" panose="02010600030101010101" pitchFamily="2" charset="-122"/>
                <a:sym typeface="+mn-ea"/>
              </a:rPr>
              <a:t>M</a:t>
            </a:r>
            <a:r>
              <a:rPr lang="zh-CN" altLang="en-US" sz="1400" dirty="0">
                <a:solidFill>
                  <a:srgbClr val="0070C0"/>
                </a:solidFill>
                <a:latin typeface="宋体" panose="02010600030101010101" pitchFamily="2" charset="-122"/>
                <a:ea typeface="宋体" panose="02010600030101010101" pitchFamily="2" charset="-122"/>
                <a:sym typeface="+mn-ea"/>
              </a:rPr>
              <a:t>和</a:t>
            </a:r>
            <a:r>
              <a:rPr lang="en-US" altLang="zh-CN" sz="1400" dirty="0">
                <a:solidFill>
                  <a:srgbClr val="0070C0"/>
                </a:solidFill>
                <a:latin typeface="宋体" panose="02010600030101010101" pitchFamily="2" charset="-122"/>
                <a:ea typeface="宋体" panose="02010600030101010101" pitchFamily="2" charset="-122"/>
                <a:sym typeface="+mn-ea"/>
              </a:rPr>
              <a:t>V</a:t>
            </a:r>
            <a:r>
              <a:rPr lang="zh-CN" altLang="en-US" sz="1400" dirty="0">
                <a:solidFill>
                  <a:srgbClr val="0070C0"/>
                </a:solidFill>
                <a:latin typeface="宋体" panose="02010600030101010101" pitchFamily="2" charset="-122"/>
                <a:ea typeface="宋体" panose="02010600030101010101" pitchFamily="2" charset="-122"/>
                <a:sym typeface="+mn-ea"/>
              </a:rPr>
              <a:t>的同步，一旦</a:t>
            </a:r>
            <a:r>
              <a:rPr lang="en-US" altLang="zh-CN" sz="1400" dirty="0">
                <a:solidFill>
                  <a:srgbClr val="0070C0"/>
                </a:solidFill>
                <a:latin typeface="宋体" panose="02010600030101010101" pitchFamily="2" charset="-122"/>
                <a:ea typeface="宋体" panose="02010600030101010101" pitchFamily="2" charset="-122"/>
                <a:sym typeface="+mn-ea"/>
              </a:rPr>
              <a:t>M</a:t>
            </a:r>
            <a:r>
              <a:rPr lang="zh-CN" altLang="en-US" sz="1400" dirty="0">
                <a:solidFill>
                  <a:srgbClr val="0070C0"/>
                </a:solidFill>
                <a:latin typeface="宋体" panose="02010600030101010101" pitchFamily="2" charset="-122"/>
                <a:ea typeface="宋体" panose="02010600030101010101" pitchFamily="2" charset="-122"/>
                <a:sym typeface="+mn-ea"/>
              </a:rPr>
              <a:t>改变，</a:t>
            </a:r>
            <a:r>
              <a:rPr lang="en-US" altLang="zh-CN" sz="1400" dirty="0">
                <a:solidFill>
                  <a:srgbClr val="0070C0"/>
                </a:solidFill>
                <a:latin typeface="宋体" panose="02010600030101010101" pitchFamily="2" charset="-122"/>
                <a:ea typeface="宋体" panose="02010600030101010101" pitchFamily="2" charset="-122"/>
                <a:sym typeface="+mn-ea"/>
              </a:rPr>
              <a:t>V</a:t>
            </a:r>
            <a:r>
              <a:rPr lang="zh-CN" altLang="en-US" sz="1400" dirty="0">
                <a:solidFill>
                  <a:srgbClr val="0070C0"/>
                </a:solidFill>
                <a:latin typeface="宋体" panose="02010600030101010101" pitchFamily="2" charset="-122"/>
                <a:ea typeface="宋体" panose="02010600030101010101" pitchFamily="2" charset="-122"/>
                <a:sym typeface="+mn-ea"/>
              </a:rPr>
              <a:t>应该同步更新。</a:t>
            </a:r>
            <a:endParaRPr lang="en-US" altLang="zh-CN" sz="1400" dirty="0">
              <a:solidFill>
                <a:srgbClr val="0070C0"/>
              </a:solidFill>
              <a:latin typeface="宋体" panose="02010600030101010101" pitchFamily="2" charset="-122"/>
              <a:ea typeface="宋体" panose="02010600030101010101" pitchFamily="2" charset="-122"/>
              <a:sym typeface="+mn-ea"/>
            </a:endParaRP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400" dirty="0">
                <a:solidFill>
                  <a:srgbClr val="0070C0"/>
                </a:solidFill>
                <a:latin typeface="宋体" panose="02010600030101010101" pitchFamily="2" charset="-122"/>
                <a:ea typeface="宋体" panose="02010600030101010101" pitchFamily="2" charset="-122"/>
                <a:sym typeface="+mn-ea"/>
              </a:rPr>
              <a:t>   3.MVC </a:t>
            </a:r>
            <a:r>
              <a:rPr lang="zh-CN" altLang="en-US" sz="1400" dirty="0">
                <a:solidFill>
                  <a:srgbClr val="0070C0"/>
                </a:solidFill>
                <a:latin typeface="宋体" panose="02010600030101010101" pitchFamily="2" charset="-122"/>
                <a:ea typeface="宋体" panose="02010600030101010101" pitchFamily="2" charset="-122"/>
                <a:sym typeface="+mn-ea"/>
              </a:rPr>
              <a:t>是一种使用 </a:t>
            </a:r>
            <a:r>
              <a:rPr lang="en-US" altLang="zh-CN" sz="1400" dirty="0">
                <a:solidFill>
                  <a:srgbClr val="0070C0"/>
                </a:solidFill>
                <a:latin typeface="宋体" panose="02010600030101010101" pitchFamily="2" charset="-122"/>
                <a:ea typeface="宋体" panose="02010600030101010101" pitchFamily="2" charset="-122"/>
                <a:sym typeface="+mn-ea"/>
              </a:rPr>
              <a:t>MVC</a:t>
            </a:r>
            <a:r>
              <a:rPr lang="zh-CN" altLang="en-US" sz="1400" dirty="0">
                <a:solidFill>
                  <a:srgbClr val="0070C0"/>
                </a:solidFill>
                <a:latin typeface="宋体" panose="02010600030101010101" pitchFamily="2" charset="-122"/>
                <a:ea typeface="宋体" panose="02010600030101010101" pitchFamily="2" charset="-122"/>
                <a:sym typeface="+mn-ea"/>
              </a:rPr>
              <a:t>（</a:t>
            </a:r>
            <a:r>
              <a:rPr lang="en-US" altLang="zh-CN" sz="1400" dirty="0">
                <a:solidFill>
                  <a:srgbClr val="0070C0"/>
                </a:solidFill>
                <a:latin typeface="宋体" panose="02010600030101010101" pitchFamily="2" charset="-122"/>
                <a:ea typeface="宋体" panose="02010600030101010101" pitchFamily="2" charset="-122"/>
                <a:sym typeface="+mn-ea"/>
              </a:rPr>
              <a:t>Model View Controller </a:t>
            </a:r>
            <a:r>
              <a:rPr lang="zh-CN" altLang="en-US" sz="1400" dirty="0">
                <a:solidFill>
                  <a:srgbClr val="0070C0"/>
                </a:solidFill>
                <a:latin typeface="宋体" panose="02010600030101010101" pitchFamily="2" charset="-122"/>
                <a:ea typeface="宋体" panose="02010600030101010101" pitchFamily="2" charset="-122"/>
                <a:sym typeface="+mn-ea"/>
              </a:rPr>
              <a:t>模型</a:t>
            </a:r>
            <a:r>
              <a:rPr lang="en-US" altLang="zh-CN" sz="1400" dirty="0">
                <a:solidFill>
                  <a:srgbClr val="0070C0"/>
                </a:solidFill>
                <a:latin typeface="宋体" panose="02010600030101010101" pitchFamily="2" charset="-122"/>
                <a:ea typeface="宋体" panose="02010600030101010101" pitchFamily="2" charset="-122"/>
                <a:sym typeface="+mn-ea"/>
              </a:rPr>
              <a:t>-</a:t>
            </a:r>
            <a:r>
              <a:rPr lang="zh-CN" altLang="en-US" sz="1400" dirty="0">
                <a:solidFill>
                  <a:srgbClr val="0070C0"/>
                </a:solidFill>
                <a:latin typeface="宋体" panose="02010600030101010101" pitchFamily="2" charset="-122"/>
                <a:ea typeface="宋体" panose="02010600030101010101" pitchFamily="2" charset="-122"/>
                <a:sym typeface="+mn-ea"/>
              </a:rPr>
              <a:t>视图</a:t>
            </a:r>
            <a:r>
              <a:rPr lang="en-US" altLang="zh-CN" sz="1400" dirty="0">
                <a:solidFill>
                  <a:srgbClr val="0070C0"/>
                </a:solidFill>
                <a:latin typeface="宋体" panose="02010600030101010101" pitchFamily="2" charset="-122"/>
                <a:ea typeface="宋体" panose="02010600030101010101" pitchFamily="2" charset="-122"/>
                <a:sym typeface="+mn-ea"/>
              </a:rPr>
              <a:t>-</a:t>
            </a:r>
            <a:r>
              <a:rPr lang="zh-CN" altLang="en-US" sz="1400" dirty="0">
                <a:solidFill>
                  <a:srgbClr val="0070C0"/>
                </a:solidFill>
                <a:latin typeface="宋体" panose="02010600030101010101" pitchFamily="2" charset="-122"/>
                <a:ea typeface="宋体" panose="02010600030101010101" pitchFamily="2" charset="-122"/>
                <a:sym typeface="+mn-ea"/>
              </a:rPr>
              <a:t>控制器）设计创建 </a:t>
            </a:r>
            <a:r>
              <a:rPr lang="en-US" altLang="zh-CN" sz="1400" dirty="0">
                <a:solidFill>
                  <a:srgbClr val="0070C0"/>
                </a:solidFill>
                <a:latin typeface="宋体" panose="02010600030101010101" pitchFamily="2" charset="-122"/>
                <a:ea typeface="宋体" panose="02010600030101010101" pitchFamily="2" charset="-122"/>
                <a:sym typeface="+mn-ea"/>
              </a:rPr>
              <a:t>Web </a:t>
            </a:r>
            <a:r>
              <a:rPr lang="zh-CN" altLang="en-US" sz="1400" dirty="0">
                <a:solidFill>
                  <a:srgbClr val="0070C0"/>
                </a:solidFill>
                <a:latin typeface="宋体" panose="02010600030101010101" pitchFamily="2" charset="-122"/>
                <a:ea typeface="宋体" panose="02010600030101010101" pitchFamily="2" charset="-122"/>
                <a:sym typeface="+mn-ea"/>
              </a:rPr>
              <a:t>应用程序的模式：</a:t>
            </a:r>
            <a:r>
              <a:rPr lang="en-US" altLang="zh-CN" sz="1400" dirty="0">
                <a:solidFill>
                  <a:srgbClr val="FF0000"/>
                </a:solidFill>
                <a:latin typeface="宋体" panose="02010600030101010101" pitchFamily="2" charset="-122"/>
                <a:ea typeface="宋体" panose="02010600030101010101" pitchFamily="2" charset="-122"/>
                <a:sym typeface="+mn-ea"/>
              </a:rPr>
              <a:t>Model</a:t>
            </a:r>
            <a:r>
              <a:rPr lang="zh-CN" altLang="en-US" sz="1400" dirty="0">
                <a:solidFill>
                  <a:srgbClr val="FF0000"/>
                </a:solidFill>
                <a:latin typeface="宋体" panose="02010600030101010101" pitchFamily="2" charset="-122"/>
                <a:ea typeface="宋体" panose="02010600030101010101" pitchFamily="2" charset="-122"/>
                <a:sym typeface="+mn-ea"/>
              </a:rPr>
              <a:t>（模型）表示应用程序核心（比如数据库记录列表）。</a:t>
            </a:r>
            <a:r>
              <a:rPr lang="en-US" altLang="zh-CN" sz="1400" dirty="0">
                <a:solidFill>
                  <a:srgbClr val="FF0000"/>
                </a:solidFill>
                <a:latin typeface="宋体" panose="02010600030101010101" pitchFamily="2" charset="-122"/>
                <a:ea typeface="宋体" panose="02010600030101010101" pitchFamily="2" charset="-122"/>
                <a:sym typeface="+mn-ea"/>
              </a:rPr>
              <a:t>   View</a:t>
            </a:r>
            <a:r>
              <a:rPr lang="zh-CN" altLang="en-US" sz="1400" dirty="0">
                <a:solidFill>
                  <a:srgbClr val="FF0000"/>
                </a:solidFill>
                <a:latin typeface="宋体" panose="02010600030101010101" pitchFamily="2" charset="-122"/>
                <a:ea typeface="宋体" panose="02010600030101010101" pitchFamily="2" charset="-122"/>
                <a:sym typeface="+mn-ea"/>
              </a:rPr>
              <a:t>（视图）显示数据（数据库记录）。</a:t>
            </a:r>
            <a:r>
              <a:rPr lang="en-US" altLang="zh-CN" sz="1400" dirty="0">
                <a:solidFill>
                  <a:srgbClr val="FF0000"/>
                </a:solidFill>
                <a:latin typeface="宋体" panose="02010600030101010101" pitchFamily="2" charset="-122"/>
                <a:ea typeface="宋体" panose="02010600030101010101" pitchFamily="2" charset="-122"/>
                <a:sym typeface="+mn-ea"/>
              </a:rPr>
              <a:t>   Controller</a:t>
            </a:r>
            <a:r>
              <a:rPr lang="zh-CN" altLang="en-US" sz="1400" dirty="0">
                <a:solidFill>
                  <a:srgbClr val="FF0000"/>
                </a:solidFill>
                <a:latin typeface="宋体" panose="02010600030101010101" pitchFamily="2" charset="-122"/>
                <a:ea typeface="宋体" panose="02010600030101010101" pitchFamily="2" charset="-122"/>
                <a:sym typeface="+mn-ea"/>
              </a:rPr>
              <a:t>（控制器）处理输入（写入数据库记录）。</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400" dirty="0">
                <a:solidFill>
                  <a:srgbClr val="0070C0"/>
                </a:solidFill>
                <a:latin typeface="宋体" panose="02010600030101010101" pitchFamily="2" charset="-122"/>
                <a:ea typeface="宋体" panose="02010600030101010101" pitchFamily="2" charset="-122"/>
                <a:sym typeface="+mn-ea"/>
              </a:rPr>
              <a:t>   4.MVC </a:t>
            </a:r>
            <a:r>
              <a:rPr lang="zh-CN" altLang="en-US" sz="1400" dirty="0">
                <a:solidFill>
                  <a:srgbClr val="0070C0"/>
                </a:solidFill>
                <a:latin typeface="宋体" panose="02010600030101010101" pitchFamily="2" charset="-122"/>
                <a:ea typeface="宋体" panose="02010600030101010101" pitchFamily="2" charset="-122"/>
                <a:sym typeface="+mn-ea"/>
              </a:rPr>
              <a:t>模式同时提供了对 </a:t>
            </a:r>
            <a:r>
              <a:rPr lang="en-US" altLang="zh-CN" sz="1400" dirty="0">
                <a:solidFill>
                  <a:srgbClr val="0070C0"/>
                </a:solidFill>
                <a:latin typeface="宋体" panose="02010600030101010101" pitchFamily="2" charset="-122"/>
                <a:ea typeface="宋体" panose="02010600030101010101" pitchFamily="2" charset="-122"/>
                <a:sym typeface="+mn-ea"/>
              </a:rPr>
              <a:t>HTML</a:t>
            </a:r>
            <a:r>
              <a:rPr lang="zh-CN" altLang="en-US" sz="1400" dirty="0">
                <a:solidFill>
                  <a:srgbClr val="0070C0"/>
                </a:solidFill>
                <a:latin typeface="宋体" panose="02010600030101010101" pitchFamily="2" charset="-122"/>
                <a:ea typeface="宋体" panose="02010600030101010101" pitchFamily="2" charset="-122"/>
                <a:sym typeface="+mn-ea"/>
              </a:rPr>
              <a:t>、</a:t>
            </a:r>
            <a:r>
              <a:rPr lang="en-US" altLang="zh-CN" sz="1400" dirty="0">
                <a:solidFill>
                  <a:srgbClr val="0070C0"/>
                </a:solidFill>
                <a:latin typeface="宋体" panose="02010600030101010101" pitchFamily="2" charset="-122"/>
                <a:ea typeface="宋体" panose="02010600030101010101" pitchFamily="2" charset="-122"/>
                <a:sym typeface="+mn-ea"/>
              </a:rPr>
              <a:t>CSS </a:t>
            </a:r>
            <a:r>
              <a:rPr lang="zh-CN" altLang="en-US" sz="1400" dirty="0">
                <a:solidFill>
                  <a:srgbClr val="0070C0"/>
                </a:solidFill>
                <a:latin typeface="宋体" panose="02010600030101010101" pitchFamily="2" charset="-122"/>
                <a:ea typeface="宋体" panose="02010600030101010101" pitchFamily="2" charset="-122"/>
                <a:sym typeface="+mn-ea"/>
              </a:rPr>
              <a:t>和 </a:t>
            </a:r>
            <a:r>
              <a:rPr lang="en-US" altLang="zh-CN" sz="1400" dirty="0">
                <a:solidFill>
                  <a:srgbClr val="0070C0"/>
                </a:solidFill>
                <a:latin typeface="宋体" panose="02010600030101010101" pitchFamily="2" charset="-122"/>
                <a:ea typeface="宋体" panose="02010600030101010101" pitchFamily="2" charset="-122"/>
                <a:sym typeface="+mn-ea"/>
              </a:rPr>
              <a:t>JavaScript </a:t>
            </a:r>
            <a:r>
              <a:rPr lang="zh-CN" altLang="en-US" sz="1400" dirty="0">
                <a:solidFill>
                  <a:srgbClr val="0070C0"/>
                </a:solidFill>
                <a:latin typeface="宋体" panose="02010600030101010101" pitchFamily="2" charset="-122"/>
                <a:ea typeface="宋体" panose="02010600030101010101" pitchFamily="2" charset="-122"/>
                <a:sym typeface="+mn-ea"/>
              </a:rPr>
              <a:t>的完全控制。</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400" dirty="0">
                <a:solidFill>
                  <a:srgbClr val="FF0000"/>
                </a:solidFill>
                <a:latin typeface="宋体" panose="02010600030101010101" pitchFamily="2" charset="-122"/>
                <a:ea typeface="宋体" panose="02010600030101010101" pitchFamily="2" charset="-122"/>
                <a:sym typeface="+mn-ea"/>
              </a:rPr>
              <a:t>    Model</a:t>
            </a:r>
            <a:r>
              <a:rPr lang="zh-CN" altLang="en-US" sz="1400" dirty="0">
                <a:solidFill>
                  <a:srgbClr val="FF0000"/>
                </a:solidFill>
                <a:latin typeface="宋体" panose="02010600030101010101" pitchFamily="2" charset="-122"/>
                <a:ea typeface="宋体" panose="02010600030101010101" pitchFamily="2" charset="-122"/>
                <a:sym typeface="+mn-ea"/>
              </a:rPr>
              <a:t>（模型）是应用程序中用于处理应用程序数据逻辑的部分。通常模型对象负责在数据库中存取数据。</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400" dirty="0">
                <a:solidFill>
                  <a:srgbClr val="FF0000"/>
                </a:solidFill>
                <a:latin typeface="宋体" panose="02010600030101010101" pitchFamily="2" charset="-122"/>
                <a:ea typeface="宋体" panose="02010600030101010101" pitchFamily="2" charset="-122"/>
                <a:sym typeface="+mn-ea"/>
              </a:rPr>
              <a:t>    View</a:t>
            </a:r>
            <a:r>
              <a:rPr lang="zh-CN" altLang="en-US" sz="1400" dirty="0">
                <a:solidFill>
                  <a:srgbClr val="FF0000"/>
                </a:solidFill>
                <a:latin typeface="宋体" panose="02010600030101010101" pitchFamily="2" charset="-122"/>
                <a:ea typeface="宋体" panose="02010600030101010101" pitchFamily="2" charset="-122"/>
                <a:sym typeface="+mn-ea"/>
              </a:rPr>
              <a:t>（视图）是应用程序中处理数据显示的部分。通常视图是依据模型数据创建的。</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400" dirty="0">
                <a:solidFill>
                  <a:srgbClr val="FF0000"/>
                </a:solidFill>
                <a:latin typeface="宋体" panose="02010600030101010101" pitchFamily="2" charset="-122"/>
                <a:ea typeface="宋体" panose="02010600030101010101" pitchFamily="2" charset="-122"/>
                <a:sym typeface="+mn-ea"/>
              </a:rPr>
              <a:t>    Controller</a:t>
            </a:r>
            <a:r>
              <a:rPr lang="zh-CN" altLang="en-US" sz="1400" dirty="0">
                <a:solidFill>
                  <a:srgbClr val="FF0000"/>
                </a:solidFill>
                <a:latin typeface="宋体" panose="02010600030101010101" pitchFamily="2" charset="-122"/>
                <a:ea typeface="宋体" panose="02010600030101010101" pitchFamily="2" charset="-122"/>
                <a:sym typeface="+mn-ea"/>
              </a:rPr>
              <a:t>（控制器）是应用程序中处理用户交互的部分。通常负责从视图读取数据，控制用户输入，并向模型发送数据。</a:t>
            </a:r>
            <a:endParaRPr lang="en-US" altLang="zh-CN" sz="1400" dirty="0">
              <a:solidFill>
                <a:srgbClr val="FF0000"/>
              </a:solidFill>
              <a:latin typeface="宋体" panose="02010600030101010101" pitchFamily="2" charset="-122"/>
              <a:ea typeface="宋体" panose="02010600030101010101" pitchFamily="2" charset="-122"/>
              <a:sym typeface="+mn-ea"/>
            </a:endParaRP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400" dirty="0">
                <a:solidFill>
                  <a:srgbClr val="0070C0"/>
                </a:solidFill>
                <a:latin typeface="宋体" panose="02010600030101010101" pitchFamily="2" charset="-122"/>
                <a:ea typeface="宋体" panose="02010600030101010101" pitchFamily="2" charset="-122"/>
                <a:sym typeface="+mn-ea"/>
              </a:rPr>
              <a:t>   5.MVC </a:t>
            </a:r>
            <a:r>
              <a:rPr lang="zh-CN" altLang="en-US" sz="1400" dirty="0">
                <a:solidFill>
                  <a:srgbClr val="0070C0"/>
                </a:solidFill>
                <a:latin typeface="宋体" panose="02010600030101010101" pitchFamily="2" charset="-122"/>
                <a:ea typeface="宋体" panose="02010600030101010101" pitchFamily="2" charset="-122"/>
                <a:sym typeface="+mn-ea"/>
              </a:rPr>
              <a:t>分层有助于管理复杂的应用程序，因为您可以在一个时间内专门关注一个方面。例如，您可以在不依赖业务逻辑的情况下专注于视图设计。同时也让应用程序的测试更加容易。</a:t>
            </a:r>
            <a:r>
              <a:rPr lang="en-US" altLang="zh-CN" sz="1400" dirty="0">
                <a:solidFill>
                  <a:srgbClr val="0070C0"/>
                </a:solidFill>
                <a:latin typeface="宋体" panose="02010600030101010101" pitchFamily="2" charset="-122"/>
                <a:ea typeface="宋体" panose="02010600030101010101" pitchFamily="2" charset="-122"/>
                <a:sym typeface="+mn-ea"/>
              </a:rPr>
              <a:t>MVC </a:t>
            </a:r>
            <a:r>
              <a:rPr lang="zh-CN" altLang="en-US" sz="1400" dirty="0">
                <a:solidFill>
                  <a:srgbClr val="0070C0"/>
                </a:solidFill>
                <a:latin typeface="宋体" panose="02010600030101010101" pitchFamily="2" charset="-122"/>
                <a:ea typeface="宋体" panose="02010600030101010101" pitchFamily="2" charset="-122"/>
                <a:sym typeface="+mn-ea"/>
              </a:rPr>
              <a:t>分层同时也简化了分组开发。不同的开发人员可同时开发视图、控制器逻辑和业务逻辑。</a:t>
            </a:r>
            <a:endParaRPr lang="en-US" altLang="zh-CN" sz="1400" dirty="0">
              <a:solidFill>
                <a:srgbClr val="0070C0"/>
              </a:solidFill>
              <a:latin typeface="宋体" panose="02010600030101010101" pitchFamily="2" charset="-122"/>
              <a:ea typeface="宋体" panose="02010600030101010101" pitchFamily="2" charset="-122"/>
              <a:sym typeface="+mn-ea"/>
            </a:endParaRPr>
          </a:p>
        </p:txBody>
      </p:sp>
    </p:spTree>
    <p:extLst>
      <p:ext uri="{BB962C8B-B14F-4D97-AF65-F5344CB8AC3E}">
        <p14:creationId xmlns:p14="http://schemas.microsoft.com/office/powerpoint/2010/main" val="1085763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3.</a:t>
            </a:r>
            <a:r>
              <a:rPr lang="zh-CN" altLang="en-US" sz="3200" b="1" dirty="0">
                <a:solidFill>
                  <a:srgbClr val="2C7FC2"/>
                </a:solidFill>
                <a:latin typeface="微软雅黑" panose="020B0503020204020204" charset="-122"/>
                <a:ea typeface="微软雅黑" panose="020B0503020204020204" charset="-122"/>
                <a:cs typeface="+mn-cs"/>
                <a:sym typeface="+mn-ea"/>
              </a:rPr>
              <a:t>渲染</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463973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100" b="1" dirty="0">
                <a:solidFill>
                  <a:srgbClr val="0070C0"/>
                </a:solidFill>
                <a:latin typeface="宋体" panose="02010600030101010101" pitchFamily="2" charset="-122"/>
                <a:ea typeface="宋体" panose="02010600030101010101" pitchFamily="2" charset="-122"/>
                <a:sym typeface="+mn-ea"/>
              </a:rPr>
              <a:t>3</a:t>
            </a: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.1 </a:t>
            </a:r>
            <a:r>
              <a:rPr lang="zh-CN" altLang="en-US" sz="2100" b="1" dirty="0">
                <a:solidFill>
                  <a:srgbClr val="0070C0"/>
                </a:solidFill>
                <a:latin typeface="宋体" panose="02010600030101010101" pitchFamily="2" charset="-122"/>
                <a:ea typeface="宋体" panose="02010600030101010101" pitchFamily="2" charset="-122"/>
                <a:sym typeface="+mn-ea"/>
              </a:rPr>
              <a:t>条件渲染</a:t>
            </a:r>
            <a:endPar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a:p>
            <a:pPr lvl="0">
              <a:lnSpc>
                <a:spcPct val="150000"/>
              </a:lnSpc>
            </a:pPr>
            <a:r>
              <a:rPr lang="en-US" altLang="zh-CN" sz="1600" dirty="0">
                <a:solidFill>
                  <a:srgbClr val="0070C0"/>
                </a:solidFill>
                <a:latin typeface="宋体" panose="02010600030101010101" pitchFamily="2" charset="-122"/>
                <a:sym typeface="+mn-ea"/>
              </a:rPr>
              <a:t>v-show</a:t>
            </a:r>
          </a:p>
          <a:p>
            <a:pPr lvl="0">
              <a:lnSpc>
                <a:spcPct val="150000"/>
              </a:lnSpc>
            </a:pPr>
            <a:r>
              <a:rPr lang="zh-CN" altLang="en-US" sz="1600" dirty="0">
                <a:solidFill>
                  <a:srgbClr val="0070C0"/>
                </a:solidFill>
                <a:latin typeface="宋体" panose="02010600030101010101" pitchFamily="2" charset="-122"/>
                <a:sym typeface="+mn-ea"/>
              </a:rPr>
              <a:t>我们也可以使用 </a:t>
            </a:r>
            <a:r>
              <a:rPr lang="en-US" altLang="zh-CN" sz="1600" dirty="0">
                <a:solidFill>
                  <a:srgbClr val="0070C0"/>
                </a:solidFill>
                <a:latin typeface="宋体" panose="02010600030101010101" pitchFamily="2" charset="-122"/>
                <a:sym typeface="+mn-ea"/>
              </a:rPr>
              <a:t>v-show </a:t>
            </a:r>
            <a:r>
              <a:rPr lang="zh-CN" altLang="en-US" sz="1600" dirty="0">
                <a:solidFill>
                  <a:srgbClr val="0070C0"/>
                </a:solidFill>
                <a:latin typeface="宋体" panose="02010600030101010101" pitchFamily="2" charset="-122"/>
                <a:sym typeface="+mn-ea"/>
              </a:rPr>
              <a:t>指令来根据条件展示元素</a:t>
            </a:r>
            <a:r>
              <a:rPr lang="en-US" altLang="zh-CN" sz="1600" dirty="0">
                <a:solidFill>
                  <a:srgbClr val="0070C0"/>
                </a:solidFill>
                <a:latin typeface="宋体" panose="02010600030101010101" pitchFamily="2" charset="-122"/>
                <a:sym typeface="+mn-ea"/>
              </a:rPr>
              <a:t>(v-show</a:t>
            </a:r>
            <a:r>
              <a:rPr lang="zh-CN" altLang="en-US" sz="1600" dirty="0">
                <a:solidFill>
                  <a:srgbClr val="0070C0"/>
                </a:solidFill>
                <a:latin typeface="宋体" panose="02010600030101010101" pitchFamily="2" charset="-122"/>
                <a:sym typeface="+mn-ea"/>
              </a:rPr>
              <a:t>切换</a:t>
            </a:r>
            <a:r>
              <a:rPr lang="en-US" altLang="zh-CN" sz="1600" dirty="0">
                <a:solidFill>
                  <a:srgbClr val="0070C0"/>
                </a:solidFill>
                <a:latin typeface="宋体" panose="02010600030101010101" pitchFamily="2" charset="-122"/>
                <a:sym typeface="+mn-ea"/>
              </a:rPr>
              <a:t>display</a:t>
            </a:r>
            <a:r>
              <a:rPr lang="zh-CN" altLang="en-US" sz="1600" dirty="0">
                <a:solidFill>
                  <a:srgbClr val="0070C0"/>
                </a:solidFill>
                <a:latin typeface="宋体" panose="02010600030101010101" pitchFamily="2" charset="-122"/>
                <a:sym typeface="+mn-ea"/>
              </a:rPr>
              <a:t>的值</a:t>
            </a:r>
            <a:r>
              <a:rPr lang="en-US" altLang="zh-CN" sz="1600" dirty="0">
                <a:solidFill>
                  <a:srgbClr val="0070C0"/>
                </a:solidFill>
                <a:latin typeface="宋体" panose="02010600030101010101" pitchFamily="2" charset="-122"/>
                <a:sym typeface="+mn-ea"/>
              </a:rPr>
              <a:t>)</a:t>
            </a: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&lt;h1 v-show="ok"&gt;Hello!&lt;/h1&gt;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  el: '#app',</a:t>
            </a:r>
          </a:p>
          <a:p>
            <a:pPr lvl="0">
              <a:lnSpc>
                <a:spcPct val="150000"/>
              </a:lnSpc>
            </a:pPr>
            <a:r>
              <a:rPr lang="en-US" altLang="zh-CN" sz="1600" dirty="0">
                <a:solidFill>
                  <a:srgbClr val="0070C0"/>
                </a:solidFill>
                <a:latin typeface="宋体" panose="02010600030101010101" pitchFamily="2" charset="-122"/>
                <a:sym typeface="+mn-ea"/>
              </a:rPr>
              <a:t>  data: {</a:t>
            </a:r>
          </a:p>
          <a:p>
            <a:pPr lvl="0">
              <a:lnSpc>
                <a:spcPct val="150000"/>
              </a:lnSpc>
            </a:pPr>
            <a:r>
              <a:rPr lang="en-US" altLang="zh-CN" sz="1600" dirty="0">
                <a:solidFill>
                  <a:srgbClr val="0070C0"/>
                </a:solidFill>
                <a:latin typeface="宋体" panose="02010600030101010101" pitchFamily="2" charset="-122"/>
                <a:sym typeface="+mn-ea"/>
              </a:rPr>
              <a:t>    ok: true</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endParaRPr kumimoji="0" lang="en-US" altLang="zh-CN" sz="1600" b="0"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p:txBody>
      </p:sp>
    </p:spTree>
    <p:extLst>
      <p:ext uri="{BB962C8B-B14F-4D97-AF65-F5344CB8AC3E}">
        <p14:creationId xmlns:p14="http://schemas.microsoft.com/office/powerpoint/2010/main" val="16565816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3.</a:t>
            </a:r>
            <a:r>
              <a:rPr lang="zh-CN" altLang="en-US" sz="3200" b="1" dirty="0">
                <a:solidFill>
                  <a:srgbClr val="2C7FC2"/>
                </a:solidFill>
                <a:latin typeface="微软雅黑" panose="020B0503020204020204" charset="-122"/>
                <a:ea typeface="微软雅黑" panose="020B0503020204020204" charset="-122"/>
                <a:cs typeface="+mn-cs"/>
                <a:sym typeface="+mn-ea"/>
              </a:rPr>
              <a:t>渲染</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353173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100" b="1" dirty="0">
                <a:solidFill>
                  <a:srgbClr val="0070C0"/>
                </a:solidFill>
                <a:latin typeface="宋体" panose="02010600030101010101" pitchFamily="2" charset="-122"/>
                <a:ea typeface="宋体" panose="02010600030101010101" pitchFamily="2" charset="-122"/>
                <a:sym typeface="+mn-ea"/>
              </a:rPr>
              <a:t>3</a:t>
            </a: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.1 </a:t>
            </a:r>
            <a:r>
              <a:rPr lang="zh-CN" altLang="en-US" sz="2100" b="1" dirty="0">
                <a:solidFill>
                  <a:srgbClr val="0070C0"/>
                </a:solidFill>
                <a:latin typeface="宋体" panose="02010600030101010101" pitchFamily="2" charset="-122"/>
                <a:ea typeface="宋体" panose="02010600030101010101" pitchFamily="2" charset="-122"/>
                <a:sym typeface="+mn-ea"/>
              </a:rPr>
              <a:t>条件渲染</a:t>
            </a:r>
            <a:endPar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a:p>
            <a:pPr lvl="0">
              <a:lnSpc>
                <a:spcPct val="150000"/>
              </a:lnSpc>
            </a:pPr>
            <a:r>
              <a:rPr lang="en-US" altLang="zh-CN" sz="1600" dirty="0">
                <a:solidFill>
                  <a:srgbClr val="FF0000"/>
                </a:solidFill>
                <a:latin typeface="宋体" panose="02010600030101010101" pitchFamily="2" charset="-122"/>
                <a:sym typeface="+mn-ea"/>
              </a:rPr>
              <a:t>v-if </a:t>
            </a:r>
            <a:r>
              <a:rPr lang="zh-CN" altLang="en-US" sz="1600" dirty="0">
                <a:solidFill>
                  <a:srgbClr val="FF0000"/>
                </a:solidFill>
                <a:latin typeface="宋体" panose="02010600030101010101" pitchFamily="2" charset="-122"/>
                <a:sym typeface="+mn-ea"/>
              </a:rPr>
              <a:t>与 </a:t>
            </a:r>
            <a:r>
              <a:rPr lang="en-US" altLang="zh-CN" sz="1600" dirty="0">
                <a:solidFill>
                  <a:srgbClr val="FF0000"/>
                </a:solidFill>
                <a:latin typeface="宋体" panose="02010600030101010101" pitchFamily="2" charset="-122"/>
                <a:sym typeface="+mn-ea"/>
              </a:rPr>
              <a:t>v-show (</a:t>
            </a:r>
            <a:r>
              <a:rPr lang="zh-CN" altLang="en-US" sz="1600" dirty="0">
                <a:solidFill>
                  <a:srgbClr val="FF0000"/>
                </a:solidFill>
                <a:latin typeface="宋体" panose="02010600030101010101" pitchFamily="2" charset="-122"/>
                <a:sym typeface="+mn-ea"/>
              </a:rPr>
              <a:t>重点</a:t>
            </a:r>
            <a:r>
              <a:rPr lang="en-US" altLang="zh-CN" sz="1600" dirty="0">
                <a:solidFill>
                  <a:srgbClr val="FF0000"/>
                </a:solidFill>
                <a:latin typeface="宋体" panose="02010600030101010101" pitchFamily="2" charset="-122"/>
                <a:sym typeface="+mn-ea"/>
              </a:rPr>
              <a:t>)</a:t>
            </a:r>
          </a:p>
          <a:p>
            <a:pPr lvl="0">
              <a:lnSpc>
                <a:spcPct val="150000"/>
              </a:lnSpc>
            </a:pPr>
            <a:r>
              <a:rPr lang="en-US" altLang="zh-CN" sz="1600" dirty="0">
                <a:solidFill>
                  <a:srgbClr val="0070C0"/>
                </a:solidFill>
                <a:latin typeface="宋体" panose="02010600030101010101" pitchFamily="2" charset="-122"/>
                <a:sym typeface="+mn-ea"/>
              </a:rPr>
              <a:t>v-if </a:t>
            </a:r>
            <a:r>
              <a:rPr lang="zh-CN" altLang="en-US" sz="1600" dirty="0">
                <a:solidFill>
                  <a:srgbClr val="0070C0"/>
                </a:solidFill>
                <a:latin typeface="宋体" panose="02010600030101010101" pitchFamily="2" charset="-122"/>
                <a:sym typeface="+mn-ea"/>
              </a:rPr>
              <a:t>是“真正的”条件渲染，因为它会确保在切换过程中条件块内的事件监听器和子组件适当地被销毁和重建。</a:t>
            </a:r>
          </a:p>
          <a:p>
            <a:pPr lvl="0">
              <a:lnSpc>
                <a:spcPct val="150000"/>
              </a:lnSpc>
            </a:pPr>
            <a:r>
              <a:rPr lang="en-US" altLang="zh-CN" sz="1600" dirty="0">
                <a:solidFill>
                  <a:srgbClr val="0070C0"/>
                </a:solidFill>
                <a:latin typeface="宋体" panose="02010600030101010101" pitchFamily="2" charset="-122"/>
                <a:sym typeface="+mn-ea"/>
              </a:rPr>
              <a:t>v-if </a:t>
            </a:r>
            <a:r>
              <a:rPr lang="zh-CN" altLang="en-US" sz="1600" dirty="0">
                <a:solidFill>
                  <a:srgbClr val="0070C0"/>
                </a:solidFill>
                <a:latin typeface="宋体" panose="02010600030101010101" pitchFamily="2" charset="-122"/>
                <a:sym typeface="+mn-ea"/>
              </a:rPr>
              <a:t>也是惰性的：如果在初始渲染时条件为假，则什么也不做</a:t>
            </a:r>
            <a:r>
              <a:rPr lang="en-US" altLang="zh-CN" sz="1600" dirty="0">
                <a:solidFill>
                  <a:srgbClr val="0070C0"/>
                </a:solidFill>
                <a:latin typeface="宋体" panose="02010600030101010101" pitchFamily="2" charset="-122"/>
                <a:sym typeface="+mn-ea"/>
              </a:rPr>
              <a:t>——</a:t>
            </a:r>
            <a:r>
              <a:rPr lang="zh-CN" altLang="en-US" sz="1600" dirty="0">
                <a:solidFill>
                  <a:srgbClr val="0070C0"/>
                </a:solidFill>
                <a:latin typeface="宋体" panose="02010600030101010101" pitchFamily="2" charset="-122"/>
                <a:sym typeface="+mn-ea"/>
              </a:rPr>
              <a:t>直到条件第一次变为真时，才会开始渲染条件块。</a:t>
            </a:r>
          </a:p>
          <a:p>
            <a:pPr lvl="0">
              <a:lnSpc>
                <a:spcPct val="150000"/>
              </a:lnSpc>
            </a:pPr>
            <a:r>
              <a:rPr lang="zh-CN" altLang="en-US" sz="1600" dirty="0">
                <a:solidFill>
                  <a:srgbClr val="0070C0"/>
                </a:solidFill>
                <a:latin typeface="宋体" panose="02010600030101010101" pitchFamily="2" charset="-122"/>
                <a:sym typeface="+mn-ea"/>
              </a:rPr>
              <a:t>相比之下， </a:t>
            </a:r>
            <a:r>
              <a:rPr lang="en-US" altLang="zh-CN" sz="1600" dirty="0">
                <a:solidFill>
                  <a:srgbClr val="0070C0"/>
                </a:solidFill>
                <a:latin typeface="宋体" panose="02010600030101010101" pitchFamily="2" charset="-122"/>
                <a:sym typeface="+mn-ea"/>
              </a:rPr>
              <a:t>v-show </a:t>
            </a:r>
            <a:r>
              <a:rPr lang="zh-CN" altLang="en-US" sz="1600" dirty="0">
                <a:solidFill>
                  <a:srgbClr val="0070C0"/>
                </a:solidFill>
                <a:latin typeface="宋体" panose="02010600030101010101" pitchFamily="2" charset="-122"/>
                <a:sym typeface="+mn-ea"/>
              </a:rPr>
              <a:t>就简单得多</a:t>
            </a:r>
            <a:r>
              <a:rPr lang="en-US" altLang="zh-CN" sz="1600" dirty="0">
                <a:solidFill>
                  <a:srgbClr val="0070C0"/>
                </a:solidFill>
                <a:latin typeface="宋体" panose="02010600030101010101" pitchFamily="2" charset="-122"/>
                <a:sym typeface="+mn-ea"/>
              </a:rPr>
              <a:t>——</a:t>
            </a:r>
            <a:r>
              <a:rPr lang="zh-CN" altLang="en-US" sz="1600" dirty="0">
                <a:solidFill>
                  <a:srgbClr val="0070C0"/>
                </a:solidFill>
                <a:latin typeface="宋体" panose="02010600030101010101" pitchFamily="2" charset="-122"/>
                <a:sym typeface="+mn-ea"/>
              </a:rPr>
              <a:t>不管初始条件是什么，元素总是会被渲染，并且只是简单地基于 </a:t>
            </a:r>
            <a:r>
              <a:rPr lang="en-US" altLang="zh-CN" sz="1600" dirty="0">
                <a:solidFill>
                  <a:srgbClr val="0070C0"/>
                </a:solidFill>
                <a:latin typeface="宋体" panose="02010600030101010101" pitchFamily="2" charset="-122"/>
                <a:sym typeface="+mn-ea"/>
              </a:rPr>
              <a:t>CSS </a:t>
            </a:r>
            <a:r>
              <a:rPr lang="zh-CN" altLang="en-US" sz="1600" dirty="0">
                <a:solidFill>
                  <a:srgbClr val="0070C0"/>
                </a:solidFill>
                <a:latin typeface="宋体" panose="02010600030101010101" pitchFamily="2" charset="-122"/>
                <a:sym typeface="+mn-ea"/>
              </a:rPr>
              <a:t>进行切换。</a:t>
            </a:r>
          </a:p>
          <a:p>
            <a:pPr lvl="0">
              <a:lnSpc>
                <a:spcPct val="150000"/>
              </a:lnSpc>
            </a:pPr>
            <a:r>
              <a:rPr lang="zh-CN" altLang="en-US" sz="1600" dirty="0">
                <a:solidFill>
                  <a:srgbClr val="0070C0"/>
                </a:solidFill>
                <a:latin typeface="宋体" panose="02010600030101010101" pitchFamily="2" charset="-122"/>
                <a:sym typeface="+mn-ea"/>
              </a:rPr>
              <a:t>一般来说， </a:t>
            </a:r>
            <a:r>
              <a:rPr lang="en-US" altLang="zh-CN" sz="1600" dirty="0">
                <a:solidFill>
                  <a:srgbClr val="0070C0"/>
                </a:solidFill>
                <a:latin typeface="宋体" panose="02010600030101010101" pitchFamily="2" charset="-122"/>
                <a:sym typeface="+mn-ea"/>
              </a:rPr>
              <a:t>v-if </a:t>
            </a:r>
            <a:r>
              <a:rPr lang="zh-CN" altLang="en-US" sz="1600" dirty="0">
                <a:solidFill>
                  <a:srgbClr val="0070C0"/>
                </a:solidFill>
                <a:latin typeface="宋体" panose="02010600030101010101" pitchFamily="2" charset="-122"/>
                <a:sym typeface="+mn-ea"/>
              </a:rPr>
              <a:t>有更高的切换开销，而 </a:t>
            </a:r>
            <a:r>
              <a:rPr lang="en-US" altLang="zh-CN" sz="1600" dirty="0">
                <a:solidFill>
                  <a:srgbClr val="0070C0"/>
                </a:solidFill>
                <a:latin typeface="宋体" panose="02010600030101010101" pitchFamily="2" charset="-122"/>
                <a:sym typeface="+mn-ea"/>
              </a:rPr>
              <a:t>v-show </a:t>
            </a:r>
            <a:r>
              <a:rPr lang="zh-CN" altLang="en-US" sz="1600" dirty="0">
                <a:solidFill>
                  <a:srgbClr val="0070C0"/>
                </a:solidFill>
                <a:latin typeface="宋体" panose="02010600030101010101" pitchFamily="2" charset="-122"/>
                <a:sym typeface="+mn-ea"/>
              </a:rPr>
              <a:t>有更高的初始渲染开销。因此，如果需要非常频繁地切换，则使用 </a:t>
            </a:r>
            <a:r>
              <a:rPr lang="en-US" altLang="zh-CN" sz="1600" dirty="0">
                <a:solidFill>
                  <a:srgbClr val="0070C0"/>
                </a:solidFill>
                <a:latin typeface="宋体" panose="02010600030101010101" pitchFamily="2" charset="-122"/>
                <a:sym typeface="+mn-ea"/>
              </a:rPr>
              <a:t>v-show </a:t>
            </a:r>
            <a:r>
              <a:rPr lang="zh-CN" altLang="en-US" sz="1600" dirty="0">
                <a:solidFill>
                  <a:srgbClr val="0070C0"/>
                </a:solidFill>
                <a:latin typeface="宋体" panose="02010600030101010101" pitchFamily="2" charset="-122"/>
                <a:sym typeface="+mn-ea"/>
              </a:rPr>
              <a:t>较好；如果在运行时条件不太可能改变，则使用 </a:t>
            </a:r>
            <a:r>
              <a:rPr lang="en-US" altLang="zh-CN" sz="1600" dirty="0">
                <a:solidFill>
                  <a:srgbClr val="0070C0"/>
                </a:solidFill>
                <a:latin typeface="宋体" panose="02010600030101010101" pitchFamily="2" charset="-122"/>
                <a:sym typeface="+mn-ea"/>
              </a:rPr>
              <a:t>v-if </a:t>
            </a:r>
            <a:r>
              <a:rPr lang="zh-CN" altLang="en-US" sz="1600" dirty="0">
                <a:solidFill>
                  <a:srgbClr val="0070C0"/>
                </a:solidFill>
                <a:latin typeface="宋体" panose="02010600030101010101" pitchFamily="2" charset="-122"/>
                <a:sym typeface="+mn-ea"/>
              </a:rPr>
              <a:t>较好。</a:t>
            </a:r>
            <a:endParaRPr kumimoji="0" lang="en-US" altLang="zh-CN" sz="1600" b="0"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p:txBody>
      </p:sp>
    </p:spTree>
    <p:extLst>
      <p:ext uri="{BB962C8B-B14F-4D97-AF65-F5344CB8AC3E}">
        <p14:creationId xmlns:p14="http://schemas.microsoft.com/office/powerpoint/2010/main" val="26289452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3.</a:t>
            </a:r>
            <a:r>
              <a:rPr lang="zh-CN" altLang="en-US" sz="3200" b="1" dirty="0">
                <a:solidFill>
                  <a:srgbClr val="2C7FC2"/>
                </a:solidFill>
                <a:latin typeface="微软雅黑" panose="020B0503020204020204" charset="-122"/>
                <a:ea typeface="微软雅黑" panose="020B0503020204020204" charset="-122"/>
                <a:cs typeface="+mn-cs"/>
                <a:sym typeface="+mn-ea"/>
              </a:rPr>
              <a:t>渲染</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390106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100" b="1" dirty="0">
                <a:solidFill>
                  <a:srgbClr val="0070C0"/>
                </a:solidFill>
                <a:latin typeface="宋体" panose="02010600030101010101" pitchFamily="2" charset="-122"/>
                <a:ea typeface="宋体" panose="02010600030101010101" pitchFamily="2" charset="-122"/>
                <a:sym typeface="+mn-ea"/>
              </a:rPr>
              <a:t>3</a:t>
            </a: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.1 </a:t>
            </a:r>
            <a:r>
              <a:rPr lang="zh-CN" altLang="en-US" sz="2100" b="1" dirty="0">
                <a:solidFill>
                  <a:srgbClr val="0070C0"/>
                </a:solidFill>
                <a:latin typeface="宋体" panose="02010600030101010101" pitchFamily="2" charset="-122"/>
                <a:ea typeface="宋体" panose="02010600030101010101" pitchFamily="2" charset="-122"/>
                <a:sym typeface="+mn-ea"/>
              </a:rPr>
              <a:t>列表渲染</a:t>
            </a:r>
            <a:r>
              <a:rPr lang="en-US" altLang="zh-CN" sz="2100" b="1" dirty="0">
                <a:solidFill>
                  <a:srgbClr val="0070C0"/>
                </a:solidFill>
                <a:latin typeface="宋体" panose="02010600030101010101" pitchFamily="2" charset="-122"/>
                <a:ea typeface="宋体" panose="02010600030101010101" pitchFamily="2" charset="-122"/>
                <a:sym typeface="+mn-ea"/>
              </a:rPr>
              <a:t>(</a:t>
            </a:r>
            <a:r>
              <a:rPr lang="zh-CN" altLang="en-US" sz="2100" b="1" dirty="0">
                <a:solidFill>
                  <a:srgbClr val="0070C0"/>
                </a:solidFill>
                <a:latin typeface="宋体" panose="02010600030101010101" pitchFamily="2" charset="-122"/>
                <a:ea typeface="宋体" panose="02010600030101010101" pitchFamily="2" charset="-122"/>
                <a:sym typeface="+mn-ea"/>
              </a:rPr>
              <a:t>循环语句</a:t>
            </a:r>
            <a:r>
              <a:rPr lang="en-US" altLang="zh-CN" sz="2100" b="1" dirty="0">
                <a:solidFill>
                  <a:srgbClr val="0070C0"/>
                </a:solidFill>
                <a:latin typeface="宋体" panose="02010600030101010101" pitchFamily="2" charset="-122"/>
                <a:ea typeface="宋体" panose="02010600030101010101" pitchFamily="2" charset="-122"/>
                <a:sym typeface="+mn-ea"/>
              </a:rPr>
              <a:t>)</a:t>
            </a:r>
            <a:endPar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a:p>
            <a:pPr lvl="0">
              <a:lnSpc>
                <a:spcPct val="150000"/>
              </a:lnSpc>
            </a:pPr>
            <a:r>
              <a:rPr lang="zh-CN" altLang="en-US" sz="1600" dirty="0">
                <a:solidFill>
                  <a:srgbClr val="0070C0"/>
                </a:solidFill>
                <a:latin typeface="宋体" panose="02010600030101010101" pitchFamily="2" charset="-122"/>
                <a:sym typeface="+mn-ea"/>
              </a:rPr>
              <a:t>循环使用 </a:t>
            </a:r>
            <a:r>
              <a:rPr lang="en-US" altLang="zh-CN" sz="1600" dirty="0">
                <a:solidFill>
                  <a:srgbClr val="0070C0"/>
                </a:solidFill>
                <a:latin typeface="宋体" panose="02010600030101010101" pitchFamily="2" charset="-122"/>
                <a:sym typeface="+mn-ea"/>
              </a:rPr>
              <a:t>v-for </a:t>
            </a:r>
            <a:r>
              <a:rPr lang="zh-CN" altLang="en-US" sz="1600" dirty="0">
                <a:solidFill>
                  <a:srgbClr val="0070C0"/>
                </a:solidFill>
                <a:latin typeface="宋体" panose="02010600030101010101" pitchFamily="2" charset="-122"/>
                <a:sym typeface="+mn-ea"/>
              </a:rPr>
              <a:t>指令。</a:t>
            </a:r>
          </a:p>
          <a:p>
            <a:pPr lvl="0">
              <a:lnSpc>
                <a:spcPct val="150000"/>
              </a:lnSpc>
            </a:pPr>
            <a:r>
              <a:rPr lang="en-US" altLang="zh-CN" sz="1600" dirty="0">
                <a:solidFill>
                  <a:srgbClr val="0070C0"/>
                </a:solidFill>
                <a:latin typeface="宋体" panose="02010600030101010101" pitchFamily="2" charset="-122"/>
                <a:sym typeface="+mn-ea"/>
              </a:rPr>
              <a:t>v-for </a:t>
            </a:r>
            <a:r>
              <a:rPr lang="zh-CN" altLang="en-US" sz="1600" dirty="0">
                <a:solidFill>
                  <a:srgbClr val="0070C0"/>
                </a:solidFill>
                <a:latin typeface="宋体" panose="02010600030101010101" pitchFamily="2" charset="-122"/>
                <a:sym typeface="+mn-ea"/>
              </a:rPr>
              <a:t>指令需要以 </a:t>
            </a:r>
            <a:r>
              <a:rPr lang="en-US" altLang="zh-CN" sz="1600" dirty="0">
                <a:solidFill>
                  <a:srgbClr val="0070C0"/>
                </a:solidFill>
                <a:latin typeface="宋体" panose="02010600030101010101" pitchFamily="2" charset="-122"/>
                <a:sym typeface="+mn-ea"/>
              </a:rPr>
              <a:t>site in sites </a:t>
            </a:r>
            <a:r>
              <a:rPr lang="zh-CN" altLang="en-US" sz="1600" dirty="0">
                <a:solidFill>
                  <a:srgbClr val="0070C0"/>
                </a:solidFill>
                <a:latin typeface="宋体" panose="02010600030101010101" pitchFamily="2" charset="-122"/>
                <a:sym typeface="+mn-ea"/>
              </a:rPr>
              <a:t>形式的特殊语法， </a:t>
            </a:r>
            <a:r>
              <a:rPr lang="en-US" altLang="zh-CN" sz="1600" dirty="0">
                <a:solidFill>
                  <a:srgbClr val="0070C0"/>
                </a:solidFill>
                <a:latin typeface="宋体" panose="02010600030101010101" pitchFamily="2" charset="-122"/>
                <a:sym typeface="+mn-ea"/>
              </a:rPr>
              <a:t>sites </a:t>
            </a:r>
            <a:r>
              <a:rPr lang="zh-CN" altLang="en-US" sz="1600" dirty="0">
                <a:solidFill>
                  <a:srgbClr val="0070C0"/>
                </a:solidFill>
                <a:latin typeface="宋体" panose="02010600030101010101" pitchFamily="2" charset="-122"/>
                <a:sym typeface="+mn-ea"/>
              </a:rPr>
              <a:t>是源数据数组并且 </a:t>
            </a:r>
            <a:r>
              <a:rPr lang="en-US" altLang="zh-CN" sz="1600" dirty="0">
                <a:solidFill>
                  <a:srgbClr val="0070C0"/>
                </a:solidFill>
                <a:latin typeface="宋体" panose="02010600030101010101" pitchFamily="2" charset="-122"/>
                <a:sym typeface="+mn-ea"/>
              </a:rPr>
              <a:t>site </a:t>
            </a:r>
            <a:r>
              <a:rPr lang="zh-CN" altLang="en-US" sz="1600" dirty="0">
                <a:solidFill>
                  <a:srgbClr val="0070C0"/>
                </a:solidFill>
                <a:latin typeface="宋体" panose="02010600030101010101" pitchFamily="2" charset="-122"/>
                <a:sym typeface="+mn-ea"/>
              </a:rPr>
              <a:t>是数组元素迭代的别名。</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a:t>
            </a:r>
            <a:r>
              <a:rPr lang="en-US" altLang="zh-CN" sz="1600" dirty="0" err="1">
                <a:solidFill>
                  <a:srgbClr val="0070C0"/>
                </a:solidFill>
                <a:latin typeface="宋体" panose="02010600030101010101" pitchFamily="2" charset="-122"/>
                <a:sym typeface="+mn-ea"/>
              </a:rPr>
              <a:t>ol</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0070C0"/>
                </a:solidFill>
                <a:latin typeface="宋体" panose="02010600030101010101" pitchFamily="2" charset="-122"/>
                <a:sym typeface="+mn-ea"/>
              </a:rPr>
              <a:t>    &lt;li v-for="site in sites"&gt;</a:t>
            </a:r>
          </a:p>
          <a:p>
            <a:pPr lvl="0">
              <a:lnSpc>
                <a:spcPct val="150000"/>
              </a:lnSpc>
            </a:pPr>
            <a:r>
              <a:rPr lang="en-US" altLang="zh-CN" sz="1600" dirty="0">
                <a:solidFill>
                  <a:srgbClr val="0070C0"/>
                </a:solidFill>
                <a:latin typeface="宋体" panose="02010600030101010101" pitchFamily="2" charset="-122"/>
                <a:sym typeface="+mn-ea"/>
              </a:rPr>
              <a:t>      {{ site.name }}</a:t>
            </a:r>
          </a:p>
          <a:p>
            <a:pPr lvl="0">
              <a:lnSpc>
                <a:spcPct val="150000"/>
              </a:lnSpc>
            </a:pPr>
            <a:r>
              <a:rPr lang="en-US" altLang="zh-CN" sz="1600" dirty="0">
                <a:solidFill>
                  <a:srgbClr val="0070C0"/>
                </a:solidFill>
                <a:latin typeface="宋体" panose="02010600030101010101" pitchFamily="2" charset="-122"/>
                <a:sym typeface="+mn-ea"/>
              </a:rPr>
              <a:t>    &lt;/li&gt;</a:t>
            </a:r>
          </a:p>
          <a:p>
            <a:pPr lvl="0">
              <a:lnSpc>
                <a:spcPct val="150000"/>
              </a:lnSpc>
            </a:pPr>
            <a:r>
              <a:rPr lang="en-US" altLang="zh-CN" sz="1600" dirty="0">
                <a:solidFill>
                  <a:srgbClr val="0070C0"/>
                </a:solidFill>
                <a:latin typeface="宋体" panose="02010600030101010101" pitchFamily="2" charset="-122"/>
                <a:sym typeface="+mn-ea"/>
              </a:rPr>
              <a:t>  &lt;/</a:t>
            </a:r>
            <a:r>
              <a:rPr lang="en-US" altLang="zh-CN" sz="1600" dirty="0" err="1">
                <a:solidFill>
                  <a:srgbClr val="0070C0"/>
                </a:solidFill>
                <a:latin typeface="宋体" panose="02010600030101010101" pitchFamily="2" charset="-122"/>
                <a:sym typeface="+mn-ea"/>
              </a:rPr>
              <a:t>ol</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0070C0"/>
                </a:solidFill>
                <a:latin typeface="宋体" panose="02010600030101010101" pitchFamily="2" charset="-122"/>
                <a:sym typeface="+mn-ea"/>
              </a:rPr>
              <a:t>&lt;/div&gt;</a:t>
            </a:r>
          </a:p>
        </p:txBody>
      </p:sp>
      <p:sp>
        <p:nvSpPr>
          <p:cNvPr id="2" name="矩形 1">
            <a:extLst>
              <a:ext uri="{FF2B5EF4-FFF2-40B4-BE49-F238E27FC236}">
                <a16:creationId xmlns:a16="http://schemas.microsoft.com/office/drawing/2014/main" id="{F0097BEE-61D6-4060-99F9-02232D8FC6AD}"/>
              </a:ext>
            </a:extLst>
          </p:cNvPr>
          <p:cNvSpPr/>
          <p:nvPr/>
        </p:nvSpPr>
        <p:spPr>
          <a:xfrm>
            <a:off x="7741921" y="2717239"/>
            <a:ext cx="2669770" cy="2862322"/>
          </a:xfrm>
          <a:prstGeom prst="rect">
            <a:avLst/>
          </a:prstGeom>
        </p:spPr>
        <p:txBody>
          <a:bodyPr wrap="square">
            <a:spAutoFit/>
          </a:bodyPr>
          <a:lstStyle/>
          <a:p>
            <a:r>
              <a:rPr lang="en-US" altLang="zh-CN" dirty="0">
                <a:solidFill>
                  <a:srgbClr val="00B0F0"/>
                </a:solidFill>
              </a:rPr>
              <a:t>new Vue({</a:t>
            </a:r>
          </a:p>
          <a:p>
            <a:r>
              <a:rPr lang="en-US" altLang="zh-CN" dirty="0">
                <a:solidFill>
                  <a:srgbClr val="00B0F0"/>
                </a:solidFill>
              </a:rPr>
              <a:t>  el: '#app',</a:t>
            </a:r>
          </a:p>
          <a:p>
            <a:r>
              <a:rPr lang="en-US" altLang="zh-CN" dirty="0">
                <a:solidFill>
                  <a:srgbClr val="00B0F0"/>
                </a:solidFill>
              </a:rPr>
              <a:t>  data: {</a:t>
            </a:r>
          </a:p>
          <a:p>
            <a:r>
              <a:rPr lang="en-US" altLang="zh-CN" dirty="0">
                <a:solidFill>
                  <a:srgbClr val="00B0F0"/>
                </a:solidFill>
              </a:rPr>
              <a:t>    sites: [</a:t>
            </a:r>
          </a:p>
          <a:p>
            <a:r>
              <a:rPr lang="en-US" altLang="zh-CN" dirty="0">
                <a:solidFill>
                  <a:srgbClr val="00B0F0"/>
                </a:solidFill>
              </a:rPr>
              <a:t>      { name: ‘</a:t>
            </a:r>
            <a:r>
              <a:rPr lang="zh-CN" altLang="en-US" dirty="0">
                <a:solidFill>
                  <a:srgbClr val="00B0F0"/>
                </a:solidFill>
              </a:rPr>
              <a:t>狼牙</a:t>
            </a:r>
            <a:r>
              <a:rPr lang="en-US" altLang="zh-CN" dirty="0">
                <a:solidFill>
                  <a:srgbClr val="00B0F0"/>
                </a:solidFill>
              </a:rPr>
              <a:t>' },</a:t>
            </a:r>
          </a:p>
          <a:p>
            <a:r>
              <a:rPr lang="en-US" altLang="zh-CN" dirty="0">
                <a:solidFill>
                  <a:srgbClr val="00B0F0"/>
                </a:solidFill>
              </a:rPr>
              <a:t>      { name: ‘</a:t>
            </a:r>
            <a:r>
              <a:rPr lang="zh-CN" altLang="en-US" dirty="0">
                <a:solidFill>
                  <a:srgbClr val="00B0F0"/>
                </a:solidFill>
              </a:rPr>
              <a:t>杀破狼</a:t>
            </a:r>
            <a:r>
              <a:rPr lang="en-US" altLang="zh-CN" dirty="0">
                <a:solidFill>
                  <a:srgbClr val="00B0F0"/>
                </a:solidFill>
              </a:rPr>
              <a:t>' },</a:t>
            </a:r>
          </a:p>
          <a:p>
            <a:r>
              <a:rPr lang="en-US" altLang="zh-CN" dirty="0">
                <a:solidFill>
                  <a:srgbClr val="00B0F0"/>
                </a:solidFill>
              </a:rPr>
              <a:t>      { name: ‘</a:t>
            </a:r>
            <a:r>
              <a:rPr lang="zh-CN" altLang="en-US" dirty="0">
                <a:solidFill>
                  <a:srgbClr val="00B0F0"/>
                </a:solidFill>
              </a:rPr>
              <a:t>战狼</a:t>
            </a:r>
            <a:r>
              <a:rPr lang="en-US" altLang="zh-CN" dirty="0">
                <a:solidFill>
                  <a:srgbClr val="00B0F0"/>
                </a:solidFill>
              </a:rPr>
              <a:t>' }</a:t>
            </a:r>
          </a:p>
          <a:p>
            <a:r>
              <a:rPr lang="en-US" altLang="zh-CN" dirty="0">
                <a:solidFill>
                  <a:srgbClr val="00B0F0"/>
                </a:solidFill>
              </a:rPr>
              <a:t>    ]</a:t>
            </a:r>
          </a:p>
          <a:p>
            <a:r>
              <a:rPr lang="en-US" altLang="zh-CN" dirty="0">
                <a:solidFill>
                  <a:srgbClr val="00B0F0"/>
                </a:solidFill>
              </a:rPr>
              <a:t>  }</a:t>
            </a:r>
          </a:p>
          <a:p>
            <a:r>
              <a:rPr lang="en-US" altLang="zh-CN" dirty="0">
                <a:solidFill>
                  <a:srgbClr val="00B0F0"/>
                </a:solidFill>
              </a:rPr>
              <a:t>})</a:t>
            </a:r>
          </a:p>
        </p:txBody>
      </p:sp>
      <p:sp>
        <p:nvSpPr>
          <p:cNvPr id="4" name="矩形 3">
            <a:extLst>
              <a:ext uri="{FF2B5EF4-FFF2-40B4-BE49-F238E27FC236}">
                <a16:creationId xmlns:a16="http://schemas.microsoft.com/office/drawing/2014/main" id="{2E592FAA-D284-4681-910D-8E4A91E6F9F7}"/>
              </a:ext>
            </a:extLst>
          </p:cNvPr>
          <p:cNvSpPr/>
          <p:nvPr/>
        </p:nvSpPr>
        <p:spPr>
          <a:xfrm>
            <a:off x="643246" y="4250000"/>
            <a:ext cx="3576330" cy="2308324"/>
          </a:xfrm>
          <a:prstGeom prst="rect">
            <a:avLst/>
          </a:prstGeom>
        </p:spPr>
        <p:txBody>
          <a:bodyPr wrap="square">
            <a:spAutoFit/>
          </a:bodyPr>
          <a:lstStyle/>
          <a:p>
            <a:r>
              <a:rPr lang="it-IT" altLang="zh-CN" dirty="0">
                <a:solidFill>
                  <a:schemeClr val="accent6"/>
                </a:solidFill>
              </a:rPr>
              <a:t>&lt;div id="app2"&gt;</a:t>
            </a:r>
          </a:p>
          <a:p>
            <a:r>
              <a:rPr lang="it-IT" altLang="zh-CN" dirty="0">
                <a:solidFill>
                  <a:schemeClr val="accent6"/>
                </a:solidFill>
              </a:rPr>
              <a:t>  &lt;ul&gt;</a:t>
            </a:r>
          </a:p>
          <a:p>
            <a:r>
              <a:rPr lang="it-IT" altLang="zh-CN" dirty="0">
                <a:solidFill>
                  <a:schemeClr val="accent6"/>
                </a:solidFill>
              </a:rPr>
              <a:t>    &lt;template v-for="site in sites"&gt;</a:t>
            </a:r>
          </a:p>
          <a:p>
            <a:r>
              <a:rPr lang="it-IT" altLang="zh-CN" dirty="0">
                <a:solidFill>
                  <a:schemeClr val="accent6"/>
                </a:solidFill>
              </a:rPr>
              <a:t>      &lt;li&gt;{{ site.name }}&lt;/li&gt;</a:t>
            </a:r>
          </a:p>
          <a:p>
            <a:r>
              <a:rPr lang="it-IT" altLang="zh-CN" dirty="0">
                <a:solidFill>
                  <a:schemeClr val="accent6"/>
                </a:solidFill>
              </a:rPr>
              <a:t>      &lt;li&gt;--------------&lt;/li&gt;</a:t>
            </a:r>
          </a:p>
          <a:p>
            <a:r>
              <a:rPr lang="it-IT" altLang="zh-CN" dirty="0">
                <a:solidFill>
                  <a:schemeClr val="accent6"/>
                </a:solidFill>
              </a:rPr>
              <a:t>    &lt;/template&gt;</a:t>
            </a:r>
          </a:p>
          <a:p>
            <a:r>
              <a:rPr lang="it-IT" altLang="zh-CN" dirty="0">
                <a:solidFill>
                  <a:schemeClr val="accent6"/>
                </a:solidFill>
              </a:rPr>
              <a:t>  &lt;/ul&gt;</a:t>
            </a:r>
          </a:p>
          <a:p>
            <a:r>
              <a:rPr lang="it-IT" altLang="zh-CN" dirty="0">
                <a:solidFill>
                  <a:schemeClr val="accent6"/>
                </a:solidFill>
              </a:rPr>
              <a:t>&lt;/div&gt;</a:t>
            </a:r>
            <a:endParaRPr lang="zh-CN" altLang="en-US" dirty="0">
              <a:solidFill>
                <a:schemeClr val="accent6"/>
              </a:solidFill>
            </a:endParaRPr>
          </a:p>
        </p:txBody>
      </p:sp>
    </p:spTree>
    <p:extLst>
      <p:ext uri="{BB962C8B-B14F-4D97-AF65-F5344CB8AC3E}">
        <p14:creationId xmlns:p14="http://schemas.microsoft.com/office/powerpoint/2010/main" val="7917420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3.</a:t>
            </a:r>
            <a:r>
              <a:rPr lang="zh-CN" altLang="en-US" sz="3200" b="1" dirty="0">
                <a:solidFill>
                  <a:srgbClr val="2C7FC2"/>
                </a:solidFill>
                <a:latin typeface="微软雅黑" panose="020B0503020204020204" charset="-122"/>
                <a:ea typeface="微软雅黑" panose="020B0503020204020204" charset="-122"/>
                <a:cs typeface="+mn-cs"/>
                <a:sym typeface="+mn-ea"/>
              </a:rPr>
              <a:t>渲染</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390106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100" b="1" dirty="0">
                <a:solidFill>
                  <a:srgbClr val="0070C0"/>
                </a:solidFill>
                <a:latin typeface="宋体" panose="02010600030101010101" pitchFamily="2" charset="-122"/>
                <a:ea typeface="宋体" panose="02010600030101010101" pitchFamily="2" charset="-122"/>
                <a:sym typeface="+mn-ea"/>
              </a:rPr>
              <a:t>3</a:t>
            </a: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.1 </a:t>
            </a:r>
            <a:r>
              <a:rPr lang="zh-CN" altLang="en-US" sz="2100" b="1" dirty="0">
                <a:solidFill>
                  <a:srgbClr val="0070C0"/>
                </a:solidFill>
                <a:latin typeface="宋体" panose="02010600030101010101" pitchFamily="2" charset="-122"/>
                <a:ea typeface="宋体" panose="02010600030101010101" pitchFamily="2" charset="-122"/>
                <a:sym typeface="+mn-ea"/>
              </a:rPr>
              <a:t>列表渲染</a:t>
            </a:r>
            <a:r>
              <a:rPr lang="en-US" altLang="zh-CN" sz="2100" b="1" dirty="0">
                <a:solidFill>
                  <a:srgbClr val="0070C0"/>
                </a:solidFill>
                <a:latin typeface="宋体" panose="02010600030101010101" pitchFamily="2" charset="-122"/>
                <a:ea typeface="宋体" panose="02010600030101010101" pitchFamily="2" charset="-122"/>
                <a:sym typeface="+mn-ea"/>
              </a:rPr>
              <a:t>(</a:t>
            </a:r>
            <a:r>
              <a:rPr lang="zh-CN" altLang="en-US" sz="2100" b="1" dirty="0">
                <a:solidFill>
                  <a:srgbClr val="0070C0"/>
                </a:solidFill>
                <a:latin typeface="宋体" panose="02010600030101010101" pitchFamily="2" charset="-122"/>
                <a:ea typeface="宋体" panose="02010600030101010101" pitchFamily="2" charset="-122"/>
                <a:sym typeface="+mn-ea"/>
              </a:rPr>
              <a:t>循环语句</a:t>
            </a:r>
            <a:r>
              <a:rPr lang="en-US" altLang="zh-CN" sz="2100" b="1" dirty="0">
                <a:solidFill>
                  <a:srgbClr val="0070C0"/>
                </a:solidFill>
                <a:latin typeface="宋体" panose="02010600030101010101" pitchFamily="2" charset="-122"/>
                <a:ea typeface="宋体" panose="02010600030101010101" pitchFamily="2" charset="-122"/>
                <a:sym typeface="+mn-ea"/>
              </a:rPr>
              <a:t>)</a:t>
            </a:r>
            <a:endPar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a:p>
            <a:pPr lvl="0">
              <a:lnSpc>
                <a:spcPct val="150000"/>
              </a:lnSpc>
            </a:pPr>
            <a:r>
              <a:rPr lang="en-US" altLang="zh-CN" sz="1600" dirty="0">
                <a:solidFill>
                  <a:srgbClr val="0070C0"/>
                </a:solidFill>
                <a:latin typeface="宋体" panose="02010600030101010101" pitchFamily="2" charset="-122"/>
                <a:sym typeface="+mn-ea"/>
              </a:rPr>
              <a:t>v-for </a:t>
            </a:r>
            <a:r>
              <a:rPr lang="zh-CN" altLang="en-US" sz="1600" dirty="0">
                <a:solidFill>
                  <a:srgbClr val="0070C0"/>
                </a:solidFill>
                <a:latin typeface="宋体" panose="02010600030101010101" pitchFamily="2" charset="-122"/>
                <a:sym typeface="+mn-ea"/>
              </a:rPr>
              <a:t>迭代对象</a:t>
            </a:r>
          </a:p>
          <a:p>
            <a:pPr lvl="0">
              <a:lnSpc>
                <a:spcPct val="150000"/>
              </a:lnSpc>
            </a:pPr>
            <a:r>
              <a:rPr lang="en-US" altLang="zh-CN" sz="1600" dirty="0">
                <a:solidFill>
                  <a:srgbClr val="0070C0"/>
                </a:solidFill>
                <a:latin typeface="宋体" panose="02010600030101010101" pitchFamily="2" charset="-122"/>
                <a:sym typeface="+mn-ea"/>
              </a:rPr>
              <a:t>v-for </a:t>
            </a:r>
            <a:r>
              <a:rPr lang="zh-CN" altLang="en-US" sz="1600" dirty="0">
                <a:solidFill>
                  <a:srgbClr val="0070C0"/>
                </a:solidFill>
                <a:latin typeface="宋体" panose="02010600030101010101" pitchFamily="2" charset="-122"/>
                <a:sym typeface="+mn-ea"/>
              </a:rPr>
              <a:t>可以通过一个对象的属性来迭代数据：</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a:t>
            </a:r>
            <a:r>
              <a:rPr lang="en-US" altLang="zh-CN" sz="1600" dirty="0" err="1">
                <a:solidFill>
                  <a:srgbClr val="0070C0"/>
                </a:solidFill>
                <a:latin typeface="宋体" panose="02010600030101010101" pitchFamily="2" charset="-122"/>
                <a:sym typeface="+mn-ea"/>
              </a:rPr>
              <a:t>ul</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0070C0"/>
                </a:solidFill>
                <a:latin typeface="宋体" panose="02010600030101010101" pitchFamily="2" charset="-122"/>
                <a:sym typeface="+mn-ea"/>
              </a:rPr>
              <a:t>    &lt;li v-for="value in object"&gt;</a:t>
            </a:r>
          </a:p>
          <a:p>
            <a:pPr lvl="0">
              <a:lnSpc>
                <a:spcPct val="150000"/>
              </a:lnSpc>
            </a:pPr>
            <a:r>
              <a:rPr lang="en-US" altLang="zh-CN" sz="1600" dirty="0">
                <a:solidFill>
                  <a:srgbClr val="0070C0"/>
                </a:solidFill>
                <a:latin typeface="宋体" panose="02010600030101010101" pitchFamily="2" charset="-122"/>
                <a:sym typeface="+mn-ea"/>
              </a:rPr>
              <a:t>    {{ value }}</a:t>
            </a:r>
          </a:p>
          <a:p>
            <a:pPr lvl="0">
              <a:lnSpc>
                <a:spcPct val="150000"/>
              </a:lnSpc>
            </a:pPr>
            <a:r>
              <a:rPr lang="en-US" altLang="zh-CN" sz="1600" dirty="0">
                <a:solidFill>
                  <a:srgbClr val="0070C0"/>
                </a:solidFill>
                <a:latin typeface="宋体" panose="02010600030101010101" pitchFamily="2" charset="-122"/>
                <a:sym typeface="+mn-ea"/>
              </a:rPr>
              <a:t>    &lt;/li&gt;</a:t>
            </a:r>
          </a:p>
          <a:p>
            <a:pPr lvl="0">
              <a:lnSpc>
                <a:spcPct val="150000"/>
              </a:lnSpc>
            </a:pPr>
            <a:r>
              <a:rPr lang="en-US" altLang="zh-CN" sz="1600" dirty="0">
                <a:solidFill>
                  <a:srgbClr val="0070C0"/>
                </a:solidFill>
                <a:latin typeface="宋体" panose="02010600030101010101" pitchFamily="2" charset="-122"/>
                <a:sym typeface="+mn-ea"/>
              </a:rPr>
              <a:t>  &lt;/</a:t>
            </a:r>
            <a:r>
              <a:rPr lang="en-US" altLang="zh-CN" sz="1600" dirty="0" err="1">
                <a:solidFill>
                  <a:srgbClr val="0070C0"/>
                </a:solidFill>
                <a:latin typeface="宋体" panose="02010600030101010101" pitchFamily="2" charset="-122"/>
                <a:sym typeface="+mn-ea"/>
              </a:rPr>
              <a:t>ul</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0070C0"/>
                </a:solidFill>
                <a:latin typeface="宋体" panose="02010600030101010101" pitchFamily="2" charset="-122"/>
                <a:sym typeface="+mn-ea"/>
              </a:rPr>
              <a:t>&lt;/div&gt;</a:t>
            </a:r>
          </a:p>
        </p:txBody>
      </p:sp>
      <p:sp>
        <p:nvSpPr>
          <p:cNvPr id="2" name="矩形 1">
            <a:extLst>
              <a:ext uri="{FF2B5EF4-FFF2-40B4-BE49-F238E27FC236}">
                <a16:creationId xmlns:a16="http://schemas.microsoft.com/office/drawing/2014/main" id="{F0097BEE-61D6-4060-99F9-02232D8FC6AD}"/>
              </a:ext>
            </a:extLst>
          </p:cNvPr>
          <p:cNvSpPr/>
          <p:nvPr/>
        </p:nvSpPr>
        <p:spPr>
          <a:xfrm>
            <a:off x="5953760" y="2608866"/>
            <a:ext cx="5704224" cy="2862322"/>
          </a:xfrm>
          <a:prstGeom prst="rect">
            <a:avLst/>
          </a:prstGeom>
        </p:spPr>
        <p:txBody>
          <a:bodyPr wrap="square">
            <a:spAutoFit/>
          </a:bodyPr>
          <a:lstStyle/>
          <a:p>
            <a:r>
              <a:rPr lang="en-US" altLang="zh-CN" dirty="0">
                <a:solidFill>
                  <a:srgbClr val="00B0F0"/>
                </a:solidFill>
              </a:rPr>
              <a:t>new Vue({</a:t>
            </a:r>
          </a:p>
          <a:p>
            <a:r>
              <a:rPr lang="en-US" altLang="zh-CN" dirty="0">
                <a:solidFill>
                  <a:srgbClr val="00B0F0"/>
                </a:solidFill>
              </a:rPr>
              <a:t>  el: '#app',</a:t>
            </a:r>
          </a:p>
          <a:p>
            <a:r>
              <a:rPr lang="en-US" altLang="zh-CN" dirty="0">
                <a:solidFill>
                  <a:srgbClr val="00B0F0"/>
                </a:solidFill>
              </a:rPr>
              <a:t>  data: {</a:t>
            </a:r>
          </a:p>
          <a:p>
            <a:r>
              <a:rPr lang="en-US" altLang="zh-CN" dirty="0">
                <a:solidFill>
                  <a:srgbClr val="00B0F0"/>
                </a:solidFill>
              </a:rPr>
              <a:t>    object: {</a:t>
            </a:r>
          </a:p>
          <a:p>
            <a:r>
              <a:rPr lang="en-US" altLang="zh-CN" dirty="0">
                <a:solidFill>
                  <a:srgbClr val="00B0F0"/>
                </a:solidFill>
              </a:rPr>
              <a:t>      name: ‘</a:t>
            </a:r>
            <a:r>
              <a:rPr lang="zh-CN" altLang="en-US" dirty="0">
                <a:solidFill>
                  <a:srgbClr val="00B0F0"/>
                </a:solidFill>
              </a:rPr>
              <a:t>百度</a:t>
            </a:r>
            <a:r>
              <a:rPr lang="en-US" altLang="zh-CN" dirty="0">
                <a:solidFill>
                  <a:srgbClr val="00B0F0"/>
                </a:solidFill>
              </a:rPr>
              <a:t>',</a:t>
            </a:r>
          </a:p>
          <a:p>
            <a:r>
              <a:rPr lang="en-US" altLang="zh-CN" dirty="0">
                <a:solidFill>
                  <a:srgbClr val="00B0F0"/>
                </a:solidFill>
              </a:rPr>
              <a:t>      url: 'http://www.baidu.com',</a:t>
            </a:r>
          </a:p>
          <a:p>
            <a:r>
              <a:rPr lang="en-US" altLang="zh-CN" dirty="0">
                <a:solidFill>
                  <a:srgbClr val="00B0F0"/>
                </a:solidFill>
              </a:rPr>
              <a:t>      info: ‘</a:t>
            </a:r>
            <a:r>
              <a:rPr lang="zh-CN" altLang="en-US" dirty="0">
                <a:solidFill>
                  <a:srgbClr val="00B0F0"/>
                </a:solidFill>
              </a:rPr>
              <a:t>百度一下你就知道了</a:t>
            </a:r>
            <a:r>
              <a:rPr lang="en-US" altLang="zh-CN" dirty="0">
                <a:solidFill>
                  <a:srgbClr val="00B0F0"/>
                </a:solidFill>
              </a:rPr>
              <a:t>!'</a:t>
            </a:r>
          </a:p>
          <a:p>
            <a:r>
              <a:rPr lang="en-US" altLang="zh-CN" dirty="0">
                <a:solidFill>
                  <a:srgbClr val="00B0F0"/>
                </a:solidFill>
              </a:rPr>
              <a:t>    }</a:t>
            </a:r>
          </a:p>
          <a:p>
            <a:r>
              <a:rPr lang="en-US" altLang="zh-CN" dirty="0">
                <a:solidFill>
                  <a:srgbClr val="00B0F0"/>
                </a:solidFill>
              </a:rPr>
              <a:t>  }</a:t>
            </a:r>
          </a:p>
          <a:p>
            <a:r>
              <a:rPr lang="en-US" altLang="zh-CN" dirty="0">
                <a:solidFill>
                  <a:srgbClr val="00B0F0"/>
                </a:solidFill>
              </a:rPr>
              <a:t>})</a:t>
            </a:r>
          </a:p>
        </p:txBody>
      </p:sp>
    </p:spTree>
    <p:extLst>
      <p:ext uri="{BB962C8B-B14F-4D97-AF65-F5344CB8AC3E}">
        <p14:creationId xmlns:p14="http://schemas.microsoft.com/office/powerpoint/2010/main" val="467445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3.</a:t>
            </a:r>
            <a:r>
              <a:rPr lang="zh-CN" altLang="en-US" sz="3200" b="1" dirty="0">
                <a:solidFill>
                  <a:srgbClr val="2C7FC2"/>
                </a:solidFill>
                <a:latin typeface="微软雅黑" panose="020B0503020204020204" charset="-122"/>
                <a:ea typeface="微软雅黑" panose="020B0503020204020204" charset="-122"/>
                <a:cs typeface="+mn-cs"/>
                <a:sym typeface="+mn-ea"/>
              </a:rPr>
              <a:t>渲染</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390106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100" b="1" dirty="0">
                <a:solidFill>
                  <a:srgbClr val="0070C0"/>
                </a:solidFill>
                <a:latin typeface="宋体" panose="02010600030101010101" pitchFamily="2" charset="-122"/>
                <a:ea typeface="宋体" panose="02010600030101010101" pitchFamily="2" charset="-122"/>
                <a:sym typeface="+mn-ea"/>
              </a:rPr>
              <a:t>3</a:t>
            </a: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.1 </a:t>
            </a:r>
            <a:r>
              <a:rPr lang="zh-CN" altLang="en-US" sz="2100" b="1" dirty="0">
                <a:solidFill>
                  <a:srgbClr val="0070C0"/>
                </a:solidFill>
                <a:latin typeface="宋体" panose="02010600030101010101" pitchFamily="2" charset="-122"/>
                <a:ea typeface="宋体" panose="02010600030101010101" pitchFamily="2" charset="-122"/>
                <a:sym typeface="+mn-ea"/>
              </a:rPr>
              <a:t>列表渲染</a:t>
            </a:r>
            <a:r>
              <a:rPr lang="en-US" altLang="zh-CN" sz="2100" b="1" dirty="0">
                <a:solidFill>
                  <a:srgbClr val="0070C0"/>
                </a:solidFill>
                <a:latin typeface="宋体" panose="02010600030101010101" pitchFamily="2" charset="-122"/>
                <a:ea typeface="宋体" panose="02010600030101010101" pitchFamily="2" charset="-122"/>
                <a:sym typeface="+mn-ea"/>
              </a:rPr>
              <a:t>(</a:t>
            </a:r>
            <a:r>
              <a:rPr lang="zh-CN" altLang="en-US" sz="2100" b="1" dirty="0">
                <a:solidFill>
                  <a:srgbClr val="0070C0"/>
                </a:solidFill>
                <a:latin typeface="宋体" panose="02010600030101010101" pitchFamily="2" charset="-122"/>
                <a:ea typeface="宋体" panose="02010600030101010101" pitchFamily="2" charset="-122"/>
                <a:sym typeface="+mn-ea"/>
              </a:rPr>
              <a:t>循环语句</a:t>
            </a:r>
            <a:r>
              <a:rPr lang="en-US" altLang="zh-CN" sz="2100" b="1" dirty="0">
                <a:solidFill>
                  <a:srgbClr val="0070C0"/>
                </a:solidFill>
                <a:latin typeface="宋体" panose="02010600030101010101" pitchFamily="2" charset="-122"/>
                <a:ea typeface="宋体" panose="02010600030101010101" pitchFamily="2" charset="-122"/>
                <a:sym typeface="+mn-ea"/>
              </a:rPr>
              <a:t>)</a:t>
            </a:r>
            <a:endPar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a:p>
            <a:pPr lvl="0">
              <a:lnSpc>
                <a:spcPct val="150000"/>
              </a:lnSpc>
            </a:pPr>
            <a:r>
              <a:rPr lang="en-US" altLang="zh-CN" sz="1600" dirty="0">
                <a:solidFill>
                  <a:srgbClr val="0070C0"/>
                </a:solidFill>
                <a:latin typeface="宋体" panose="02010600030101010101" pitchFamily="2" charset="-122"/>
                <a:sym typeface="+mn-ea"/>
              </a:rPr>
              <a:t>v-for </a:t>
            </a:r>
            <a:r>
              <a:rPr lang="zh-CN" altLang="en-US" sz="1600" dirty="0">
                <a:solidFill>
                  <a:srgbClr val="0070C0"/>
                </a:solidFill>
                <a:latin typeface="宋体" panose="02010600030101010101" pitchFamily="2" charset="-122"/>
                <a:sym typeface="+mn-ea"/>
              </a:rPr>
              <a:t>迭代对象</a:t>
            </a:r>
          </a:p>
          <a:p>
            <a:pPr lvl="0">
              <a:lnSpc>
                <a:spcPct val="150000"/>
              </a:lnSpc>
            </a:pPr>
            <a:r>
              <a:rPr lang="zh-CN" altLang="en-US" sz="1600" dirty="0">
                <a:solidFill>
                  <a:srgbClr val="0070C0"/>
                </a:solidFill>
                <a:latin typeface="宋体" panose="02010600030101010101" pitchFamily="2" charset="-122"/>
                <a:sym typeface="+mn-ea"/>
              </a:rPr>
              <a:t>你也可以提供第二个的参数为键名：</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a:t>
            </a:r>
            <a:r>
              <a:rPr lang="en-US" altLang="zh-CN" sz="1600" dirty="0" err="1">
                <a:solidFill>
                  <a:srgbClr val="0070C0"/>
                </a:solidFill>
                <a:latin typeface="宋体" panose="02010600030101010101" pitchFamily="2" charset="-122"/>
                <a:sym typeface="+mn-ea"/>
              </a:rPr>
              <a:t>ul</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0070C0"/>
                </a:solidFill>
                <a:latin typeface="宋体" panose="02010600030101010101" pitchFamily="2" charset="-122"/>
                <a:sym typeface="+mn-ea"/>
              </a:rPr>
              <a:t>    &lt;li v-for="(value, key) in object"&gt;</a:t>
            </a:r>
          </a:p>
          <a:p>
            <a:pPr lvl="0">
              <a:lnSpc>
                <a:spcPct val="150000"/>
              </a:lnSpc>
            </a:pPr>
            <a:r>
              <a:rPr lang="en-US" altLang="zh-CN" sz="1600" dirty="0">
                <a:solidFill>
                  <a:srgbClr val="0070C0"/>
                </a:solidFill>
                <a:latin typeface="宋体" panose="02010600030101010101" pitchFamily="2" charset="-122"/>
                <a:sym typeface="+mn-ea"/>
              </a:rPr>
              <a:t>    {{ key }} : {{ value }}</a:t>
            </a:r>
          </a:p>
          <a:p>
            <a:pPr lvl="0">
              <a:lnSpc>
                <a:spcPct val="150000"/>
              </a:lnSpc>
            </a:pPr>
            <a:r>
              <a:rPr lang="en-US" altLang="zh-CN" sz="1600" dirty="0">
                <a:solidFill>
                  <a:srgbClr val="0070C0"/>
                </a:solidFill>
                <a:latin typeface="宋体" panose="02010600030101010101" pitchFamily="2" charset="-122"/>
                <a:sym typeface="+mn-ea"/>
              </a:rPr>
              <a:t>    &lt;/li&gt;</a:t>
            </a:r>
          </a:p>
          <a:p>
            <a:pPr lvl="0">
              <a:lnSpc>
                <a:spcPct val="150000"/>
              </a:lnSpc>
            </a:pPr>
            <a:r>
              <a:rPr lang="en-US" altLang="zh-CN" sz="1600" dirty="0">
                <a:solidFill>
                  <a:srgbClr val="0070C0"/>
                </a:solidFill>
                <a:latin typeface="宋体" panose="02010600030101010101" pitchFamily="2" charset="-122"/>
                <a:sym typeface="+mn-ea"/>
              </a:rPr>
              <a:t>  &lt;/</a:t>
            </a:r>
            <a:r>
              <a:rPr lang="en-US" altLang="zh-CN" sz="1600" dirty="0" err="1">
                <a:solidFill>
                  <a:srgbClr val="0070C0"/>
                </a:solidFill>
                <a:latin typeface="宋体" panose="02010600030101010101" pitchFamily="2" charset="-122"/>
                <a:sym typeface="+mn-ea"/>
              </a:rPr>
              <a:t>ul</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0070C0"/>
                </a:solidFill>
                <a:latin typeface="宋体" panose="02010600030101010101" pitchFamily="2" charset="-122"/>
                <a:sym typeface="+mn-ea"/>
              </a:rPr>
              <a:t>&lt;/div&gt;</a:t>
            </a:r>
          </a:p>
        </p:txBody>
      </p:sp>
      <p:sp>
        <p:nvSpPr>
          <p:cNvPr id="2" name="矩形 1">
            <a:extLst>
              <a:ext uri="{FF2B5EF4-FFF2-40B4-BE49-F238E27FC236}">
                <a16:creationId xmlns:a16="http://schemas.microsoft.com/office/drawing/2014/main" id="{F0097BEE-61D6-4060-99F9-02232D8FC6AD}"/>
              </a:ext>
            </a:extLst>
          </p:cNvPr>
          <p:cNvSpPr/>
          <p:nvPr/>
        </p:nvSpPr>
        <p:spPr>
          <a:xfrm>
            <a:off x="5953760" y="2608866"/>
            <a:ext cx="5704224" cy="2862322"/>
          </a:xfrm>
          <a:prstGeom prst="rect">
            <a:avLst/>
          </a:prstGeom>
        </p:spPr>
        <p:txBody>
          <a:bodyPr wrap="square">
            <a:spAutoFit/>
          </a:bodyPr>
          <a:lstStyle/>
          <a:p>
            <a:r>
              <a:rPr lang="en-US" altLang="zh-CN" dirty="0">
                <a:solidFill>
                  <a:srgbClr val="00B0F0"/>
                </a:solidFill>
              </a:rPr>
              <a:t>new Vue({</a:t>
            </a:r>
          </a:p>
          <a:p>
            <a:r>
              <a:rPr lang="en-US" altLang="zh-CN" dirty="0">
                <a:solidFill>
                  <a:srgbClr val="00B0F0"/>
                </a:solidFill>
              </a:rPr>
              <a:t>  el: '#app',</a:t>
            </a:r>
          </a:p>
          <a:p>
            <a:r>
              <a:rPr lang="en-US" altLang="zh-CN" dirty="0">
                <a:solidFill>
                  <a:srgbClr val="00B0F0"/>
                </a:solidFill>
              </a:rPr>
              <a:t>  data: {</a:t>
            </a:r>
          </a:p>
          <a:p>
            <a:r>
              <a:rPr lang="en-US" altLang="zh-CN" dirty="0">
                <a:solidFill>
                  <a:srgbClr val="00B0F0"/>
                </a:solidFill>
              </a:rPr>
              <a:t>    object: {</a:t>
            </a:r>
          </a:p>
          <a:p>
            <a:r>
              <a:rPr lang="en-US" altLang="zh-CN" dirty="0">
                <a:solidFill>
                  <a:srgbClr val="00B0F0"/>
                </a:solidFill>
              </a:rPr>
              <a:t>      name: ‘</a:t>
            </a:r>
            <a:r>
              <a:rPr lang="zh-CN" altLang="en-US" dirty="0">
                <a:solidFill>
                  <a:srgbClr val="00B0F0"/>
                </a:solidFill>
              </a:rPr>
              <a:t>百度</a:t>
            </a:r>
            <a:r>
              <a:rPr lang="en-US" altLang="zh-CN" dirty="0">
                <a:solidFill>
                  <a:srgbClr val="00B0F0"/>
                </a:solidFill>
              </a:rPr>
              <a:t>',</a:t>
            </a:r>
          </a:p>
          <a:p>
            <a:r>
              <a:rPr lang="en-US" altLang="zh-CN" dirty="0">
                <a:solidFill>
                  <a:srgbClr val="00B0F0"/>
                </a:solidFill>
              </a:rPr>
              <a:t>      url: 'http://www.baidu.com',</a:t>
            </a:r>
          </a:p>
          <a:p>
            <a:r>
              <a:rPr lang="en-US" altLang="zh-CN" dirty="0">
                <a:solidFill>
                  <a:srgbClr val="00B0F0"/>
                </a:solidFill>
              </a:rPr>
              <a:t>      info: ‘</a:t>
            </a:r>
            <a:r>
              <a:rPr lang="zh-CN" altLang="en-US" dirty="0">
                <a:solidFill>
                  <a:srgbClr val="00B0F0"/>
                </a:solidFill>
              </a:rPr>
              <a:t>百度一下你就知道了</a:t>
            </a:r>
            <a:r>
              <a:rPr lang="en-US" altLang="zh-CN" dirty="0">
                <a:solidFill>
                  <a:srgbClr val="00B0F0"/>
                </a:solidFill>
              </a:rPr>
              <a:t>!'</a:t>
            </a:r>
          </a:p>
          <a:p>
            <a:r>
              <a:rPr lang="en-US" altLang="zh-CN" dirty="0">
                <a:solidFill>
                  <a:srgbClr val="00B0F0"/>
                </a:solidFill>
              </a:rPr>
              <a:t>    }</a:t>
            </a:r>
          </a:p>
          <a:p>
            <a:r>
              <a:rPr lang="en-US" altLang="zh-CN" dirty="0">
                <a:solidFill>
                  <a:srgbClr val="00B0F0"/>
                </a:solidFill>
              </a:rPr>
              <a:t>  }</a:t>
            </a:r>
          </a:p>
          <a:p>
            <a:r>
              <a:rPr lang="en-US" altLang="zh-CN" dirty="0">
                <a:solidFill>
                  <a:srgbClr val="00B0F0"/>
                </a:solidFill>
              </a:rPr>
              <a:t>})</a:t>
            </a:r>
          </a:p>
        </p:txBody>
      </p:sp>
    </p:spTree>
    <p:extLst>
      <p:ext uri="{BB962C8B-B14F-4D97-AF65-F5344CB8AC3E}">
        <p14:creationId xmlns:p14="http://schemas.microsoft.com/office/powerpoint/2010/main" val="42857751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3.</a:t>
            </a:r>
            <a:r>
              <a:rPr lang="zh-CN" altLang="en-US" sz="3200" b="1" dirty="0">
                <a:solidFill>
                  <a:srgbClr val="2C7FC2"/>
                </a:solidFill>
                <a:latin typeface="微软雅黑" panose="020B0503020204020204" charset="-122"/>
                <a:ea typeface="微软雅黑" panose="020B0503020204020204" charset="-122"/>
                <a:cs typeface="+mn-cs"/>
                <a:sym typeface="+mn-ea"/>
              </a:rPr>
              <a:t>渲染</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390106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100" b="1" dirty="0">
                <a:solidFill>
                  <a:srgbClr val="0070C0"/>
                </a:solidFill>
                <a:latin typeface="宋体" panose="02010600030101010101" pitchFamily="2" charset="-122"/>
                <a:ea typeface="宋体" panose="02010600030101010101" pitchFamily="2" charset="-122"/>
                <a:sym typeface="+mn-ea"/>
              </a:rPr>
              <a:t>3</a:t>
            </a: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.1 </a:t>
            </a:r>
            <a:r>
              <a:rPr lang="zh-CN" altLang="en-US" sz="2100" b="1" dirty="0">
                <a:solidFill>
                  <a:srgbClr val="0070C0"/>
                </a:solidFill>
                <a:latin typeface="宋体" panose="02010600030101010101" pitchFamily="2" charset="-122"/>
                <a:ea typeface="宋体" panose="02010600030101010101" pitchFamily="2" charset="-122"/>
                <a:sym typeface="+mn-ea"/>
              </a:rPr>
              <a:t>列表渲染</a:t>
            </a:r>
            <a:r>
              <a:rPr lang="en-US" altLang="zh-CN" sz="2100" b="1" dirty="0">
                <a:solidFill>
                  <a:srgbClr val="0070C0"/>
                </a:solidFill>
                <a:latin typeface="宋体" panose="02010600030101010101" pitchFamily="2" charset="-122"/>
                <a:ea typeface="宋体" panose="02010600030101010101" pitchFamily="2" charset="-122"/>
                <a:sym typeface="+mn-ea"/>
              </a:rPr>
              <a:t>(</a:t>
            </a:r>
            <a:r>
              <a:rPr lang="zh-CN" altLang="en-US" sz="2100" b="1" dirty="0">
                <a:solidFill>
                  <a:srgbClr val="0070C0"/>
                </a:solidFill>
                <a:latin typeface="宋体" panose="02010600030101010101" pitchFamily="2" charset="-122"/>
                <a:ea typeface="宋体" panose="02010600030101010101" pitchFamily="2" charset="-122"/>
                <a:sym typeface="+mn-ea"/>
              </a:rPr>
              <a:t>循环语句</a:t>
            </a:r>
            <a:r>
              <a:rPr lang="en-US" altLang="zh-CN" sz="2100" b="1" dirty="0">
                <a:solidFill>
                  <a:srgbClr val="0070C0"/>
                </a:solidFill>
                <a:latin typeface="宋体" panose="02010600030101010101" pitchFamily="2" charset="-122"/>
                <a:ea typeface="宋体" panose="02010600030101010101" pitchFamily="2" charset="-122"/>
                <a:sym typeface="+mn-ea"/>
              </a:rPr>
              <a:t>)</a:t>
            </a:r>
            <a:endPar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a:p>
            <a:pPr lvl="0">
              <a:lnSpc>
                <a:spcPct val="150000"/>
              </a:lnSpc>
            </a:pPr>
            <a:r>
              <a:rPr lang="en-US" altLang="zh-CN" sz="1600" dirty="0">
                <a:solidFill>
                  <a:srgbClr val="0070C0"/>
                </a:solidFill>
                <a:latin typeface="宋体" panose="02010600030101010101" pitchFamily="2" charset="-122"/>
                <a:sym typeface="+mn-ea"/>
              </a:rPr>
              <a:t>v-for </a:t>
            </a:r>
            <a:r>
              <a:rPr lang="zh-CN" altLang="en-US" sz="1600" dirty="0">
                <a:solidFill>
                  <a:srgbClr val="0070C0"/>
                </a:solidFill>
                <a:latin typeface="宋体" panose="02010600030101010101" pitchFamily="2" charset="-122"/>
                <a:sym typeface="+mn-ea"/>
              </a:rPr>
              <a:t>迭代对象</a:t>
            </a:r>
          </a:p>
          <a:p>
            <a:pPr lvl="0">
              <a:lnSpc>
                <a:spcPct val="150000"/>
              </a:lnSpc>
            </a:pPr>
            <a:r>
              <a:rPr lang="zh-CN" altLang="en-US" sz="1600" dirty="0">
                <a:solidFill>
                  <a:srgbClr val="0070C0"/>
                </a:solidFill>
                <a:latin typeface="宋体" panose="02010600030101010101" pitchFamily="2" charset="-122"/>
                <a:sym typeface="+mn-ea"/>
              </a:rPr>
              <a:t>第三个参数为索引：</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a:t>
            </a:r>
            <a:r>
              <a:rPr lang="en-US" altLang="zh-CN" sz="1600" dirty="0" err="1">
                <a:solidFill>
                  <a:srgbClr val="0070C0"/>
                </a:solidFill>
                <a:latin typeface="宋体" panose="02010600030101010101" pitchFamily="2" charset="-122"/>
                <a:sym typeface="+mn-ea"/>
              </a:rPr>
              <a:t>ul</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0070C0"/>
                </a:solidFill>
                <a:latin typeface="宋体" panose="02010600030101010101" pitchFamily="2" charset="-122"/>
                <a:sym typeface="+mn-ea"/>
              </a:rPr>
              <a:t>    &lt;li v-for="(value, key, index) in object"&gt;</a:t>
            </a:r>
          </a:p>
          <a:p>
            <a:pPr lvl="0">
              <a:lnSpc>
                <a:spcPct val="150000"/>
              </a:lnSpc>
            </a:pPr>
            <a:r>
              <a:rPr lang="en-US" altLang="zh-CN" sz="1600" dirty="0">
                <a:solidFill>
                  <a:srgbClr val="0070C0"/>
                </a:solidFill>
                <a:latin typeface="宋体" panose="02010600030101010101" pitchFamily="2" charset="-122"/>
                <a:sym typeface="+mn-ea"/>
              </a:rPr>
              <a:t>     {{ index }}. {{ key }} : {{ value }}</a:t>
            </a:r>
          </a:p>
          <a:p>
            <a:pPr lvl="0">
              <a:lnSpc>
                <a:spcPct val="150000"/>
              </a:lnSpc>
            </a:pPr>
            <a:r>
              <a:rPr lang="en-US" altLang="zh-CN" sz="1600" dirty="0">
                <a:solidFill>
                  <a:srgbClr val="0070C0"/>
                </a:solidFill>
                <a:latin typeface="宋体" panose="02010600030101010101" pitchFamily="2" charset="-122"/>
                <a:sym typeface="+mn-ea"/>
              </a:rPr>
              <a:t>    &lt;/li&gt;</a:t>
            </a:r>
          </a:p>
          <a:p>
            <a:pPr lvl="0">
              <a:lnSpc>
                <a:spcPct val="150000"/>
              </a:lnSpc>
            </a:pPr>
            <a:r>
              <a:rPr lang="en-US" altLang="zh-CN" sz="1600" dirty="0">
                <a:solidFill>
                  <a:srgbClr val="0070C0"/>
                </a:solidFill>
                <a:latin typeface="宋体" panose="02010600030101010101" pitchFamily="2" charset="-122"/>
                <a:sym typeface="+mn-ea"/>
              </a:rPr>
              <a:t>  &lt;/</a:t>
            </a:r>
            <a:r>
              <a:rPr lang="en-US" altLang="zh-CN" sz="1600" dirty="0" err="1">
                <a:solidFill>
                  <a:srgbClr val="0070C0"/>
                </a:solidFill>
                <a:latin typeface="宋体" panose="02010600030101010101" pitchFamily="2" charset="-122"/>
                <a:sym typeface="+mn-ea"/>
              </a:rPr>
              <a:t>ul</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0070C0"/>
                </a:solidFill>
                <a:latin typeface="宋体" panose="02010600030101010101" pitchFamily="2" charset="-122"/>
                <a:sym typeface="+mn-ea"/>
              </a:rPr>
              <a:t>&lt;/div&gt;</a:t>
            </a:r>
          </a:p>
        </p:txBody>
      </p:sp>
      <p:sp>
        <p:nvSpPr>
          <p:cNvPr id="2" name="矩形 1">
            <a:extLst>
              <a:ext uri="{FF2B5EF4-FFF2-40B4-BE49-F238E27FC236}">
                <a16:creationId xmlns:a16="http://schemas.microsoft.com/office/drawing/2014/main" id="{F0097BEE-61D6-4060-99F9-02232D8FC6AD}"/>
              </a:ext>
            </a:extLst>
          </p:cNvPr>
          <p:cNvSpPr/>
          <p:nvPr/>
        </p:nvSpPr>
        <p:spPr>
          <a:xfrm>
            <a:off x="6468534" y="2477048"/>
            <a:ext cx="3841115" cy="2862322"/>
          </a:xfrm>
          <a:prstGeom prst="rect">
            <a:avLst/>
          </a:prstGeom>
        </p:spPr>
        <p:txBody>
          <a:bodyPr wrap="square">
            <a:spAutoFit/>
          </a:bodyPr>
          <a:lstStyle/>
          <a:p>
            <a:r>
              <a:rPr lang="en-US" altLang="zh-CN" dirty="0">
                <a:solidFill>
                  <a:srgbClr val="00B0F0"/>
                </a:solidFill>
              </a:rPr>
              <a:t>new Vue({</a:t>
            </a:r>
          </a:p>
          <a:p>
            <a:r>
              <a:rPr lang="en-US" altLang="zh-CN" dirty="0">
                <a:solidFill>
                  <a:srgbClr val="00B0F0"/>
                </a:solidFill>
              </a:rPr>
              <a:t>  el: '#app',</a:t>
            </a:r>
          </a:p>
          <a:p>
            <a:r>
              <a:rPr lang="en-US" altLang="zh-CN" dirty="0">
                <a:solidFill>
                  <a:srgbClr val="00B0F0"/>
                </a:solidFill>
              </a:rPr>
              <a:t>  data: {</a:t>
            </a:r>
          </a:p>
          <a:p>
            <a:r>
              <a:rPr lang="en-US" altLang="zh-CN" dirty="0">
                <a:solidFill>
                  <a:srgbClr val="00B0F0"/>
                </a:solidFill>
              </a:rPr>
              <a:t>    object: {</a:t>
            </a:r>
          </a:p>
          <a:p>
            <a:r>
              <a:rPr lang="en-US" altLang="zh-CN" dirty="0">
                <a:solidFill>
                  <a:srgbClr val="00B0F0"/>
                </a:solidFill>
              </a:rPr>
              <a:t>      name: ‘</a:t>
            </a:r>
            <a:r>
              <a:rPr lang="zh-CN" altLang="en-US" dirty="0">
                <a:solidFill>
                  <a:srgbClr val="00B0F0"/>
                </a:solidFill>
              </a:rPr>
              <a:t>百度</a:t>
            </a:r>
            <a:r>
              <a:rPr lang="en-US" altLang="zh-CN" dirty="0">
                <a:solidFill>
                  <a:srgbClr val="00B0F0"/>
                </a:solidFill>
              </a:rPr>
              <a:t>',</a:t>
            </a:r>
          </a:p>
          <a:p>
            <a:r>
              <a:rPr lang="en-US" altLang="zh-CN" dirty="0">
                <a:solidFill>
                  <a:srgbClr val="00B0F0"/>
                </a:solidFill>
              </a:rPr>
              <a:t>      url: 'http://www.baidu.com',</a:t>
            </a:r>
          </a:p>
          <a:p>
            <a:r>
              <a:rPr lang="en-US" altLang="zh-CN" dirty="0">
                <a:solidFill>
                  <a:srgbClr val="00B0F0"/>
                </a:solidFill>
              </a:rPr>
              <a:t>      info: ‘</a:t>
            </a:r>
            <a:r>
              <a:rPr lang="zh-CN" altLang="en-US" dirty="0">
                <a:solidFill>
                  <a:srgbClr val="00B0F0"/>
                </a:solidFill>
              </a:rPr>
              <a:t>百度一下你就知道了</a:t>
            </a:r>
            <a:r>
              <a:rPr lang="en-US" altLang="zh-CN" dirty="0">
                <a:solidFill>
                  <a:srgbClr val="00B0F0"/>
                </a:solidFill>
              </a:rPr>
              <a:t>!'</a:t>
            </a:r>
          </a:p>
          <a:p>
            <a:r>
              <a:rPr lang="en-US" altLang="zh-CN" dirty="0">
                <a:solidFill>
                  <a:srgbClr val="00B0F0"/>
                </a:solidFill>
              </a:rPr>
              <a:t>    }</a:t>
            </a:r>
          </a:p>
          <a:p>
            <a:r>
              <a:rPr lang="en-US" altLang="zh-CN" dirty="0">
                <a:solidFill>
                  <a:srgbClr val="00B0F0"/>
                </a:solidFill>
              </a:rPr>
              <a:t>  }</a:t>
            </a:r>
          </a:p>
          <a:p>
            <a:r>
              <a:rPr lang="en-US" altLang="zh-CN" dirty="0">
                <a:solidFill>
                  <a:srgbClr val="00B0F0"/>
                </a:solidFill>
              </a:rPr>
              <a:t>})</a:t>
            </a:r>
          </a:p>
        </p:txBody>
      </p:sp>
    </p:spTree>
    <p:extLst>
      <p:ext uri="{BB962C8B-B14F-4D97-AF65-F5344CB8AC3E}">
        <p14:creationId xmlns:p14="http://schemas.microsoft.com/office/powerpoint/2010/main" val="30449790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3.</a:t>
            </a:r>
            <a:r>
              <a:rPr lang="zh-CN" altLang="en-US" sz="3200" b="1" dirty="0">
                <a:solidFill>
                  <a:srgbClr val="2C7FC2"/>
                </a:solidFill>
                <a:latin typeface="微软雅黑" panose="020B0503020204020204" charset="-122"/>
                <a:ea typeface="微软雅黑" panose="020B0503020204020204" charset="-122"/>
                <a:cs typeface="+mn-cs"/>
                <a:sym typeface="+mn-ea"/>
              </a:rPr>
              <a:t>渲染</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500906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100" b="1" dirty="0">
                <a:solidFill>
                  <a:srgbClr val="0070C0"/>
                </a:solidFill>
                <a:latin typeface="宋体" panose="02010600030101010101" pitchFamily="2" charset="-122"/>
                <a:ea typeface="宋体" panose="02010600030101010101" pitchFamily="2" charset="-122"/>
                <a:sym typeface="+mn-ea"/>
              </a:rPr>
              <a:t>3</a:t>
            </a: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.1 </a:t>
            </a:r>
            <a:r>
              <a:rPr lang="zh-CN" altLang="en-US" sz="2100" b="1" dirty="0">
                <a:solidFill>
                  <a:srgbClr val="0070C0"/>
                </a:solidFill>
                <a:latin typeface="宋体" panose="02010600030101010101" pitchFamily="2" charset="-122"/>
                <a:ea typeface="宋体" panose="02010600030101010101" pitchFamily="2" charset="-122"/>
                <a:sym typeface="+mn-ea"/>
              </a:rPr>
              <a:t>列表渲染</a:t>
            </a:r>
            <a:r>
              <a:rPr lang="en-US" altLang="zh-CN" sz="2100" b="1" dirty="0">
                <a:solidFill>
                  <a:srgbClr val="0070C0"/>
                </a:solidFill>
                <a:latin typeface="宋体" panose="02010600030101010101" pitchFamily="2" charset="-122"/>
                <a:ea typeface="宋体" panose="02010600030101010101" pitchFamily="2" charset="-122"/>
                <a:sym typeface="+mn-ea"/>
              </a:rPr>
              <a:t>(</a:t>
            </a:r>
            <a:r>
              <a:rPr lang="zh-CN" altLang="en-US" sz="2100" b="1" dirty="0">
                <a:solidFill>
                  <a:srgbClr val="0070C0"/>
                </a:solidFill>
                <a:latin typeface="宋体" panose="02010600030101010101" pitchFamily="2" charset="-122"/>
                <a:ea typeface="宋体" panose="02010600030101010101" pitchFamily="2" charset="-122"/>
                <a:sym typeface="+mn-ea"/>
              </a:rPr>
              <a:t>循环语句</a:t>
            </a:r>
            <a:r>
              <a:rPr lang="en-US" altLang="zh-CN" sz="2100" b="1" dirty="0">
                <a:solidFill>
                  <a:srgbClr val="0070C0"/>
                </a:solidFill>
                <a:latin typeface="宋体" panose="02010600030101010101" pitchFamily="2" charset="-122"/>
                <a:ea typeface="宋体" panose="02010600030101010101" pitchFamily="2" charset="-122"/>
                <a:sym typeface="+mn-ea"/>
              </a:rPr>
              <a:t>)</a:t>
            </a:r>
            <a:endPar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a:p>
            <a:pPr lvl="0">
              <a:lnSpc>
                <a:spcPct val="150000"/>
              </a:lnSpc>
            </a:pPr>
            <a:r>
              <a:rPr lang="en-US" altLang="zh-CN" sz="1600" dirty="0">
                <a:solidFill>
                  <a:srgbClr val="0070C0"/>
                </a:solidFill>
                <a:latin typeface="宋体" panose="02010600030101010101" pitchFamily="2" charset="-122"/>
                <a:sym typeface="+mn-ea"/>
              </a:rPr>
              <a:t>v-for </a:t>
            </a:r>
            <a:r>
              <a:rPr lang="zh-CN" altLang="en-US" sz="1600" dirty="0">
                <a:solidFill>
                  <a:srgbClr val="0070C0"/>
                </a:solidFill>
                <a:latin typeface="宋体" panose="02010600030101010101" pitchFamily="2" charset="-122"/>
                <a:sym typeface="+mn-ea"/>
              </a:rPr>
              <a:t>迭代对象 序号的运用</a:t>
            </a:r>
          </a:p>
          <a:p>
            <a:pPr lvl="0">
              <a:lnSpc>
                <a:spcPct val="150000"/>
              </a:lnSpc>
            </a:pPr>
            <a:r>
              <a:rPr lang="zh-CN" altLang="en-US" sz="1600" dirty="0">
                <a:solidFill>
                  <a:srgbClr val="0070C0"/>
                </a:solidFill>
                <a:latin typeface="宋体" panose="02010600030101010101" pitchFamily="2" charset="-122"/>
                <a:sym typeface="+mn-ea"/>
              </a:rPr>
              <a:t>三个参数分别为</a:t>
            </a:r>
            <a:r>
              <a:rPr lang="en-US" altLang="zh-CN" sz="1600" dirty="0">
                <a:solidFill>
                  <a:srgbClr val="0070C0"/>
                </a:solidFill>
                <a:latin typeface="宋体" panose="02010600030101010101" pitchFamily="2" charset="-122"/>
                <a:sym typeface="+mn-ea"/>
              </a:rPr>
              <a:t>:</a:t>
            </a:r>
            <a:r>
              <a:rPr lang="zh-CN" altLang="en-US" sz="1600" dirty="0">
                <a:solidFill>
                  <a:srgbClr val="0070C0"/>
                </a:solidFill>
                <a:latin typeface="宋体" panose="02010600030101010101" pitchFamily="2" charset="-122"/>
                <a:sym typeface="+mn-ea"/>
              </a:rPr>
              <a:t>值</a:t>
            </a:r>
            <a:r>
              <a:rPr lang="en-US" altLang="zh-CN" sz="1600" dirty="0">
                <a:solidFill>
                  <a:srgbClr val="0070C0"/>
                </a:solidFill>
                <a:latin typeface="宋体" panose="02010600030101010101" pitchFamily="2" charset="-122"/>
                <a:sym typeface="+mn-ea"/>
              </a:rPr>
              <a:t>,</a:t>
            </a:r>
            <a:r>
              <a:rPr lang="zh-CN" altLang="en-US" sz="1600" dirty="0">
                <a:solidFill>
                  <a:srgbClr val="0070C0"/>
                </a:solidFill>
                <a:latin typeface="宋体" panose="02010600030101010101" pitchFamily="2" charset="-122"/>
                <a:sym typeface="+mn-ea"/>
              </a:rPr>
              <a:t>键</a:t>
            </a:r>
            <a:r>
              <a:rPr lang="en-US" altLang="zh-CN" sz="1600" dirty="0">
                <a:solidFill>
                  <a:srgbClr val="0070C0"/>
                </a:solidFill>
                <a:latin typeface="宋体" panose="02010600030101010101" pitchFamily="2" charset="-122"/>
                <a:sym typeface="+mn-ea"/>
              </a:rPr>
              <a:t>,</a:t>
            </a:r>
            <a:r>
              <a:rPr lang="zh-CN" altLang="en-US" sz="1600" dirty="0">
                <a:solidFill>
                  <a:srgbClr val="0070C0"/>
                </a:solidFill>
                <a:latin typeface="宋体" panose="02010600030101010101" pitchFamily="2" charset="-122"/>
                <a:sym typeface="+mn-ea"/>
              </a:rPr>
              <a:t>序号：</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&lt;</a:t>
            </a:r>
            <a:r>
              <a:rPr lang="en-US" altLang="zh-CN" sz="1600" dirty="0" err="1">
                <a:solidFill>
                  <a:srgbClr val="0070C0"/>
                </a:solidFill>
                <a:latin typeface="宋体" panose="02010600030101010101" pitchFamily="2" charset="-122"/>
                <a:sym typeface="+mn-ea"/>
              </a:rPr>
              <a:t>ul</a:t>
            </a:r>
            <a:r>
              <a:rPr lang="en-US" altLang="zh-CN" sz="1600" dirty="0">
                <a:solidFill>
                  <a:srgbClr val="0070C0"/>
                </a:solidFill>
                <a:latin typeface="宋体" panose="02010600030101010101" pitchFamily="2" charset="-122"/>
                <a:sym typeface="+mn-ea"/>
              </a:rPr>
              <a:t>&gt;</a:t>
            </a:r>
          </a:p>
          <a:p>
            <a:pPr lvl="1">
              <a:lnSpc>
                <a:spcPct val="150000"/>
              </a:lnSpc>
            </a:pPr>
            <a:r>
              <a:rPr lang="en-US" altLang="zh-CN" sz="1600" dirty="0">
                <a:solidFill>
                  <a:srgbClr val="0070C0"/>
                </a:solidFill>
                <a:latin typeface="宋体" panose="02010600030101010101" pitchFamily="2" charset="-122"/>
                <a:sym typeface="+mn-ea"/>
              </a:rPr>
              <a:t>&lt;li v-for="(</a:t>
            </a:r>
            <a:r>
              <a:rPr lang="en-US" altLang="zh-CN" sz="1600" dirty="0" err="1">
                <a:solidFill>
                  <a:srgbClr val="0070C0"/>
                </a:solidFill>
                <a:latin typeface="宋体" panose="02010600030101010101" pitchFamily="2" charset="-122"/>
                <a:sym typeface="+mn-ea"/>
              </a:rPr>
              <a:t>v,k,i</a:t>
            </a:r>
            <a:r>
              <a:rPr lang="en-US" altLang="zh-CN" sz="1600" dirty="0">
                <a:solidFill>
                  <a:srgbClr val="0070C0"/>
                </a:solidFill>
                <a:latin typeface="宋体" panose="02010600030101010101" pitchFamily="2" charset="-122"/>
                <a:sym typeface="+mn-ea"/>
              </a:rPr>
              <a:t>) in sites"&gt;</a:t>
            </a:r>
          </a:p>
          <a:p>
            <a:pPr lvl="1">
              <a:lnSpc>
                <a:spcPct val="150000"/>
              </a:lnSpc>
            </a:pPr>
            <a:r>
              <a:rPr lang="en-US" altLang="zh-CN" sz="1600" dirty="0">
                <a:solidFill>
                  <a:srgbClr val="0070C0"/>
                </a:solidFill>
                <a:latin typeface="宋体" panose="02010600030101010101" pitchFamily="2" charset="-122"/>
                <a:sym typeface="+mn-ea"/>
              </a:rPr>
              <a:t> &lt;div&gt;</a:t>
            </a:r>
          </a:p>
          <a:p>
            <a:pPr lvl="2">
              <a:lnSpc>
                <a:spcPct val="150000"/>
              </a:lnSpc>
            </a:pPr>
            <a:r>
              <a:rPr lang="en-US" altLang="zh-CN" sz="1600" dirty="0">
                <a:solidFill>
                  <a:srgbClr val="0070C0"/>
                </a:solidFill>
                <a:latin typeface="宋体" panose="02010600030101010101" pitchFamily="2" charset="-122"/>
                <a:sym typeface="+mn-ea"/>
              </a:rPr>
              <a:t>{{k}}:{{v}} </a:t>
            </a:r>
          </a:p>
          <a:p>
            <a:pPr lvl="2">
              <a:lnSpc>
                <a:spcPct val="150000"/>
              </a:lnSpc>
            </a:pPr>
            <a:r>
              <a:rPr lang="en-US" altLang="zh-CN" sz="1600" dirty="0">
                <a:solidFill>
                  <a:srgbClr val="0070C0"/>
                </a:solidFill>
                <a:latin typeface="宋体" panose="02010600030101010101" pitchFamily="2" charset="-122"/>
                <a:sym typeface="+mn-ea"/>
              </a:rPr>
              <a:t>&lt;button type="button" @click="fun(</a:t>
            </a:r>
            <a:r>
              <a:rPr lang="en-US" altLang="zh-CN" sz="1600" dirty="0" err="1">
                <a:solidFill>
                  <a:srgbClr val="0070C0"/>
                </a:solidFill>
                <a:latin typeface="宋体" panose="02010600030101010101" pitchFamily="2" charset="-122"/>
                <a:sym typeface="+mn-ea"/>
              </a:rPr>
              <a:t>i</a:t>
            </a:r>
            <a:r>
              <a:rPr lang="en-US" altLang="zh-CN" sz="1600" dirty="0">
                <a:solidFill>
                  <a:srgbClr val="0070C0"/>
                </a:solidFill>
                <a:latin typeface="宋体" panose="02010600030101010101" pitchFamily="2" charset="-122"/>
                <a:sym typeface="+mn-ea"/>
              </a:rPr>
              <a:t>)"&gt;</a:t>
            </a:r>
            <a:r>
              <a:rPr lang="zh-CN" altLang="en-US" sz="1600" dirty="0">
                <a:solidFill>
                  <a:srgbClr val="0070C0"/>
                </a:solidFill>
                <a:latin typeface="宋体" panose="02010600030101010101" pitchFamily="2" charset="-122"/>
                <a:sym typeface="+mn-ea"/>
              </a:rPr>
              <a:t>点击我</a:t>
            </a:r>
            <a:r>
              <a:rPr lang="en-US" altLang="zh-CN" sz="1600" dirty="0">
                <a:solidFill>
                  <a:srgbClr val="0070C0"/>
                </a:solidFill>
                <a:latin typeface="宋体" panose="02010600030101010101" pitchFamily="2" charset="-122"/>
                <a:sym typeface="+mn-ea"/>
              </a:rPr>
              <a:t>&lt;/button&gt;</a:t>
            </a:r>
          </a:p>
          <a:p>
            <a:pPr lvl="2">
              <a:lnSpc>
                <a:spcPct val="150000"/>
              </a:lnSpc>
            </a:pPr>
            <a:r>
              <a:rPr lang="en-US" altLang="zh-CN" sz="1600" dirty="0">
                <a:solidFill>
                  <a:srgbClr val="0070C0"/>
                </a:solidFill>
                <a:latin typeface="宋体" panose="02010600030101010101" pitchFamily="2" charset="-122"/>
                <a:sym typeface="+mn-ea"/>
              </a:rPr>
              <a:t>&lt;/div&gt;</a:t>
            </a:r>
          </a:p>
          <a:p>
            <a:pPr lvl="1">
              <a:lnSpc>
                <a:spcPct val="150000"/>
              </a:lnSpc>
            </a:pPr>
            <a:r>
              <a:rPr lang="en-US" altLang="zh-CN" sz="1600" dirty="0">
                <a:solidFill>
                  <a:srgbClr val="0070C0"/>
                </a:solidFill>
                <a:latin typeface="宋体" panose="02010600030101010101" pitchFamily="2" charset="-122"/>
                <a:sym typeface="+mn-ea"/>
              </a:rPr>
              <a:t>&lt;/li&gt;</a:t>
            </a:r>
          </a:p>
          <a:p>
            <a:pPr lvl="0">
              <a:lnSpc>
                <a:spcPct val="150000"/>
              </a:lnSpc>
            </a:pPr>
            <a:r>
              <a:rPr lang="en-US" altLang="zh-CN" sz="1600" dirty="0">
                <a:solidFill>
                  <a:srgbClr val="0070C0"/>
                </a:solidFill>
                <a:latin typeface="宋体" panose="02010600030101010101" pitchFamily="2" charset="-122"/>
                <a:sym typeface="+mn-ea"/>
              </a:rPr>
              <a:t>&lt;/</a:t>
            </a:r>
            <a:r>
              <a:rPr lang="en-US" altLang="zh-CN" sz="1600" dirty="0" err="1">
                <a:solidFill>
                  <a:srgbClr val="0070C0"/>
                </a:solidFill>
                <a:latin typeface="宋体" panose="02010600030101010101" pitchFamily="2" charset="-122"/>
                <a:sym typeface="+mn-ea"/>
              </a:rPr>
              <a:t>ul</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0070C0"/>
                </a:solidFill>
                <a:latin typeface="宋体" panose="02010600030101010101" pitchFamily="2" charset="-122"/>
                <a:sym typeface="+mn-ea"/>
              </a:rPr>
              <a:t>&lt;/div&gt;</a:t>
            </a:r>
          </a:p>
        </p:txBody>
      </p:sp>
      <p:sp>
        <p:nvSpPr>
          <p:cNvPr id="2" name="矩形 1">
            <a:extLst>
              <a:ext uri="{FF2B5EF4-FFF2-40B4-BE49-F238E27FC236}">
                <a16:creationId xmlns:a16="http://schemas.microsoft.com/office/drawing/2014/main" id="{F0097BEE-61D6-4060-99F9-02232D8FC6AD}"/>
              </a:ext>
            </a:extLst>
          </p:cNvPr>
          <p:cNvSpPr/>
          <p:nvPr/>
        </p:nvSpPr>
        <p:spPr>
          <a:xfrm>
            <a:off x="7021830" y="1825991"/>
            <a:ext cx="4869873" cy="3970318"/>
          </a:xfrm>
          <a:prstGeom prst="rect">
            <a:avLst/>
          </a:prstGeom>
        </p:spPr>
        <p:txBody>
          <a:bodyPr wrap="square">
            <a:spAutoFit/>
          </a:bodyPr>
          <a:lstStyle/>
          <a:p>
            <a:r>
              <a:rPr lang="en-US" altLang="zh-CN" dirty="0">
                <a:solidFill>
                  <a:srgbClr val="00B0F0"/>
                </a:solidFill>
              </a:rPr>
              <a:t>new Vue({</a:t>
            </a:r>
          </a:p>
          <a:p>
            <a:r>
              <a:rPr lang="en-US" altLang="zh-CN" dirty="0">
                <a:solidFill>
                  <a:srgbClr val="00B0F0"/>
                </a:solidFill>
              </a:rPr>
              <a:t>   el:"#app",</a:t>
            </a:r>
          </a:p>
          <a:p>
            <a:r>
              <a:rPr lang="en-US" altLang="zh-CN" dirty="0">
                <a:solidFill>
                  <a:srgbClr val="00B0F0"/>
                </a:solidFill>
              </a:rPr>
              <a:t>    data:{</a:t>
            </a:r>
          </a:p>
          <a:p>
            <a:r>
              <a:rPr lang="en-US" altLang="zh-CN" dirty="0">
                <a:solidFill>
                  <a:srgbClr val="00B0F0"/>
                </a:solidFill>
              </a:rPr>
              <a:t>         sites:{</a:t>
            </a:r>
          </a:p>
          <a:p>
            <a:r>
              <a:rPr lang="en-US" altLang="zh-CN" dirty="0">
                <a:solidFill>
                  <a:srgbClr val="00B0F0"/>
                </a:solidFill>
              </a:rPr>
              <a:t>                name:"</a:t>
            </a:r>
            <a:r>
              <a:rPr lang="zh-CN" altLang="en-US" dirty="0">
                <a:solidFill>
                  <a:srgbClr val="00B0F0"/>
                </a:solidFill>
              </a:rPr>
              <a:t>百度</a:t>
            </a:r>
            <a:r>
              <a:rPr lang="en-US" altLang="zh-CN" dirty="0">
                <a:solidFill>
                  <a:srgbClr val="00B0F0"/>
                </a:solidFill>
              </a:rPr>
              <a:t>", </a:t>
            </a:r>
          </a:p>
          <a:p>
            <a:r>
              <a:rPr lang="en-US" altLang="zh-CN" dirty="0">
                <a:solidFill>
                  <a:srgbClr val="00B0F0"/>
                </a:solidFill>
              </a:rPr>
              <a:t>                url:"http://www.baiduc.com",</a:t>
            </a:r>
          </a:p>
          <a:p>
            <a:r>
              <a:rPr lang="en-US" altLang="zh-CN" dirty="0">
                <a:solidFill>
                  <a:srgbClr val="00B0F0"/>
                </a:solidFill>
              </a:rPr>
              <a:t>                info:"</a:t>
            </a:r>
            <a:r>
              <a:rPr lang="zh-CN" altLang="en-US" dirty="0">
                <a:solidFill>
                  <a:srgbClr val="00B0F0"/>
                </a:solidFill>
              </a:rPr>
              <a:t>百度一下你就知道了</a:t>
            </a:r>
            <a:r>
              <a:rPr lang="en-US" altLang="zh-CN" dirty="0">
                <a:solidFill>
                  <a:srgbClr val="00B0F0"/>
                </a:solidFill>
              </a:rPr>
              <a:t>!“ }</a:t>
            </a:r>
          </a:p>
          <a:p>
            <a:r>
              <a:rPr lang="en-US" altLang="zh-CN" dirty="0">
                <a:solidFill>
                  <a:srgbClr val="00B0F0"/>
                </a:solidFill>
              </a:rPr>
              <a:t>},</a:t>
            </a:r>
          </a:p>
          <a:p>
            <a:r>
              <a:rPr lang="en-US" altLang="zh-CN" dirty="0">
                <a:solidFill>
                  <a:srgbClr val="00B0F0"/>
                </a:solidFill>
              </a:rPr>
              <a:t> methods:{</a:t>
            </a:r>
          </a:p>
          <a:p>
            <a:r>
              <a:rPr lang="en-US" altLang="zh-CN" dirty="0">
                <a:solidFill>
                  <a:srgbClr val="00B0F0"/>
                </a:solidFill>
              </a:rPr>
              <a:t>     </a:t>
            </a:r>
            <a:r>
              <a:rPr lang="en-US" altLang="zh-CN" dirty="0" err="1">
                <a:solidFill>
                  <a:srgbClr val="00B0F0"/>
                </a:solidFill>
              </a:rPr>
              <a:t>fun:function</a:t>
            </a:r>
            <a:r>
              <a:rPr lang="en-US" altLang="zh-CN" dirty="0">
                <a:solidFill>
                  <a:srgbClr val="00B0F0"/>
                </a:solidFill>
              </a:rPr>
              <a:t>(</a:t>
            </a:r>
            <a:r>
              <a:rPr lang="en-US" altLang="zh-CN" dirty="0" err="1">
                <a:solidFill>
                  <a:srgbClr val="00B0F0"/>
                </a:solidFill>
              </a:rPr>
              <a:t>i</a:t>
            </a:r>
            <a:r>
              <a:rPr lang="en-US" altLang="zh-CN" dirty="0">
                <a:solidFill>
                  <a:srgbClr val="00B0F0"/>
                </a:solidFill>
              </a:rPr>
              <a:t>){</a:t>
            </a:r>
          </a:p>
          <a:p>
            <a:r>
              <a:rPr lang="en-US" altLang="zh-CN" dirty="0">
                <a:solidFill>
                  <a:srgbClr val="00B0F0"/>
                </a:solidFill>
              </a:rPr>
              <a:t>          console.log("i:",i);</a:t>
            </a:r>
          </a:p>
          <a:p>
            <a:r>
              <a:rPr lang="en-US" altLang="zh-CN" dirty="0">
                <a:solidFill>
                  <a:srgbClr val="00B0F0"/>
                </a:solidFill>
              </a:rPr>
              <a:t>      }</a:t>
            </a:r>
          </a:p>
          <a:p>
            <a:r>
              <a:rPr lang="en-US" altLang="zh-CN" dirty="0">
                <a:solidFill>
                  <a:srgbClr val="00B0F0"/>
                </a:solidFill>
              </a:rPr>
              <a:t>   }</a:t>
            </a:r>
          </a:p>
          <a:p>
            <a:r>
              <a:rPr lang="en-US" altLang="zh-CN" dirty="0">
                <a:solidFill>
                  <a:srgbClr val="00B0F0"/>
                </a:solidFill>
              </a:rPr>
              <a:t> })</a:t>
            </a:r>
          </a:p>
        </p:txBody>
      </p:sp>
    </p:spTree>
    <p:extLst>
      <p:ext uri="{BB962C8B-B14F-4D97-AF65-F5344CB8AC3E}">
        <p14:creationId xmlns:p14="http://schemas.microsoft.com/office/powerpoint/2010/main" val="1575507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3.</a:t>
            </a:r>
            <a:r>
              <a:rPr lang="zh-CN" altLang="en-US" sz="3200" b="1" dirty="0">
                <a:solidFill>
                  <a:srgbClr val="2C7FC2"/>
                </a:solidFill>
                <a:latin typeface="微软雅黑" panose="020B0503020204020204" charset="-122"/>
                <a:ea typeface="微软雅黑" panose="020B0503020204020204" charset="-122"/>
                <a:cs typeface="+mn-cs"/>
                <a:sym typeface="+mn-ea"/>
              </a:rPr>
              <a:t>渲染</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463973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100" b="1" dirty="0">
                <a:solidFill>
                  <a:srgbClr val="0070C0"/>
                </a:solidFill>
                <a:latin typeface="宋体" panose="02010600030101010101" pitchFamily="2" charset="-122"/>
                <a:ea typeface="宋体" panose="02010600030101010101" pitchFamily="2" charset="-122"/>
                <a:sym typeface="+mn-ea"/>
              </a:rPr>
              <a:t>3</a:t>
            </a: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.1 </a:t>
            </a:r>
            <a:r>
              <a:rPr lang="zh-CN" altLang="en-US" sz="2100" b="1" dirty="0">
                <a:solidFill>
                  <a:srgbClr val="0070C0"/>
                </a:solidFill>
                <a:latin typeface="宋体" panose="02010600030101010101" pitchFamily="2" charset="-122"/>
                <a:ea typeface="宋体" panose="02010600030101010101" pitchFamily="2" charset="-122"/>
                <a:sym typeface="+mn-ea"/>
              </a:rPr>
              <a:t>列表渲染</a:t>
            </a:r>
            <a:r>
              <a:rPr lang="en-US" altLang="zh-CN" sz="2100" b="1" dirty="0">
                <a:solidFill>
                  <a:srgbClr val="0070C0"/>
                </a:solidFill>
                <a:latin typeface="宋体" panose="02010600030101010101" pitchFamily="2" charset="-122"/>
                <a:ea typeface="宋体" panose="02010600030101010101" pitchFamily="2" charset="-122"/>
                <a:sym typeface="+mn-ea"/>
              </a:rPr>
              <a:t>(</a:t>
            </a:r>
            <a:r>
              <a:rPr lang="zh-CN" altLang="en-US" sz="2100" b="1" dirty="0">
                <a:solidFill>
                  <a:srgbClr val="0070C0"/>
                </a:solidFill>
                <a:latin typeface="宋体" panose="02010600030101010101" pitchFamily="2" charset="-122"/>
                <a:ea typeface="宋体" panose="02010600030101010101" pitchFamily="2" charset="-122"/>
                <a:sym typeface="+mn-ea"/>
              </a:rPr>
              <a:t>循环语句</a:t>
            </a:r>
            <a:r>
              <a:rPr lang="en-US" altLang="zh-CN" sz="2100" b="1" dirty="0">
                <a:solidFill>
                  <a:srgbClr val="0070C0"/>
                </a:solidFill>
                <a:latin typeface="宋体" panose="02010600030101010101" pitchFamily="2" charset="-122"/>
                <a:ea typeface="宋体" panose="02010600030101010101" pitchFamily="2" charset="-122"/>
                <a:sym typeface="+mn-ea"/>
              </a:rPr>
              <a:t>)</a:t>
            </a:r>
            <a:endPar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a:p>
            <a:pPr lvl="0">
              <a:lnSpc>
                <a:spcPct val="150000"/>
              </a:lnSpc>
            </a:pPr>
            <a:r>
              <a:rPr lang="en-US" altLang="zh-CN" sz="1600" dirty="0">
                <a:solidFill>
                  <a:srgbClr val="0070C0"/>
                </a:solidFill>
                <a:latin typeface="宋体" panose="02010600030101010101" pitchFamily="2" charset="-122"/>
                <a:sym typeface="+mn-ea"/>
              </a:rPr>
              <a:t>v-for </a:t>
            </a:r>
            <a:r>
              <a:rPr lang="zh-CN" altLang="en-US" sz="1600" dirty="0">
                <a:solidFill>
                  <a:srgbClr val="0070C0"/>
                </a:solidFill>
                <a:latin typeface="宋体" panose="02010600030101010101" pitchFamily="2" charset="-122"/>
                <a:sym typeface="+mn-ea"/>
              </a:rPr>
              <a:t>也可以循环整数</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a:t>
            </a:r>
            <a:r>
              <a:rPr lang="en-US" altLang="zh-CN" sz="1600" dirty="0" err="1">
                <a:solidFill>
                  <a:srgbClr val="0070C0"/>
                </a:solidFill>
                <a:latin typeface="宋体" panose="02010600030101010101" pitchFamily="2" charset="-122"/>
                <a:sym typeface="+mn-ea"/>
              </a:rPr>
              <a:t>ul</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0070C0"/>
                </a:solidFill>
                <a:latin typeface="宋体" panose="02010600030101010101" pitchFamily="2" charset="-122"/>
                <a:sym typeface="+mn-ea"/>
              </a:rPr>
              <a:t>    &lt;li v-for="n in 10"&gt;</a:t>
            </a:r>
          </a:p>
          <a:p>
            <a:pPr lvl="0">
              <a:lnSpc>
                <a:spcPct val="150000"/>
              </a:lnSpc>
            </a:pPr>
            <a:r>
              <a:rPr lang="en-US" altLang="zh-CN" sz="1600" dirty="0">
                <a:solidFill>
                  <a:srgbClr val="0070C0"/>
                </a:solidFill>
                <a:latin typeface="宋体" panose="02010600030101010101" pitchFamily="2" charset="-122"/>
                <a:sym typeface="+mn-ea"/>
              </a:rPr>
              <a:t>     {{ n }}</a:t>
            </a:r>
          </a:p>
          <a:p>
            <a:pPr lvl="0">
              <a:lnSpc>
                <a:spcPct val="150000"/>
              </a:lnSpc>
            </a:pPr>
            <a:r>
              <a:rPr lang="en-US" altLang="zh-CN" sz="1600" dirty="0">
                <a:solidFill>
                  <a:srgbClr val="0070C0"/>
                </a:solidFill>
                <a:latin typeface="宋体" panose="02010600030101010101" pitchFamily="2" charset="-122"/>
                <a:sym typeface="+mn-ea"/>
              </a:rPr>
              <a:t>    &lt;/li&gt;</a:t>
            </a:r>
          </a:p>
          <a:p>
            <a:pPr lvl="0">
              <a:lnSpc>
                <a:spcPct val="150000"/>
              </a:lnSpc>
            </a:pPr>
            <a:r>
              <a:rPr lang="en-US" altLang="zh-CN" sz="1600" dirty="0">
                <a:solidFill>
                  <a:srgbClr val="0070C0"/>
                </a:solidFill>
                <a:latin typeface="宋体" panose="02010600030101010101" pitchFamily="2" charset="-122"/>
                <a:sym typeface="+mn-ea"/>
              </a:rPr>
              <a:t>  &lt;/</a:t>
            </a:r>
            <a:r>
              <a:rPr lang="en-US" altLang="zh-CN" sz="1600" dirty="0" err="1">
                <a:solidFill>
                  <a:srgbClr val="0070C0"/>
                </a:solidFill>
                <a:latin typeface="宋体" panose="02010600030101010101" pitchFamily="2" charset="-122"/>
                <a:sym typeface="+mn-ea"/>
              </a:rPr>
              <a:t>ul</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  el: '#app'</a:t>
            </a:r>
          </a:p>
          <a:p>
            <a:pPr lvl="0">
              <a:lnSpc>
                <a:spcPct val="150000"/>
              </a:lnSpc>
            </a:pPr>
            <a:r>
              <a:rPr lang="en-US" altLang="zh-CN" sz="1600" dirty="0">
                <a:solidFill>
                  <a:srgbClr val="0070C0"/>
                </a:solidFill>
                <a:latin typeface="宋体" panose="02010600030101010101" pitchFamily="2" charset="-122"/>
                <a:sym typeface="+mn-ea"/>
              </a:rPr>
              <a:t>})</a:t>
            </a:r>
          </a:p>
        </p:txBody>
      </p:sp>
    </p:spTree>
    <p:extLst>
      <p:ext uri="{BB962C8B-B14F-4D97-AF65-F5344CB8AC3E}">
        <p14:creationId xmlns:p14="http://schemas.microsoft.com/office/powerpoint/2010/main" val="27577445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843280" y="365125"/>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4.</a:t>
            </a:r>
            <a:r>
              <a:rPr lang="zh-CN" altLang="en-US" sz="3200" b="1" dirty="0">
                <a:solidFill>
                  <a:srgbClr val="2C7FC2"/>
                </a:solidFill>
                <a:latin typeface="微软雅黑" panose="020B0503020204020204" charset="-122"/>
                <a:ea typeface="微软雅黑" panose="020B0503020204020204" charset="-122"/>
                <a:cs typeface="+mn-cs"/>
                <a:sym typeface="+mn-ea"/>
              </a:rPr>
              <a:t>事件</a:t>
            </a:r>
          </a:p>
        </p:txBody>
      </p:sp>
      <p:sp>
        <p:nvSpPr>
          <p:cNvPr id="4" name="内容占位符 3"/>
          <p:cNvSpPr>
            <a:spLocks noGrp="1"/>
          </p:cNvSpPr>
          <p:nvPr>
            <p:ph idx="1"/>
          </p:nvPr>
        </p:nvSpPr>
        <p:spPr>
          <a:xfrm>
            <a:off x="1045845" y="1202690"/>
            <a:ext cx="9973310" cy="5610860"/>
          </a:xfrm>
        </p:spPr>
        <p:txBody>
          <a:bodyPr>
            <a:normAutofit/>
          </a:bodyPr>
          <a:lstStyle/>
          <a:p>
            <a:pPr marL="0" indent="0" algn="l">
              <a:lnSpc>
                <a:spcPct val="150000"/>
              </a:lnSpc>
              <a:buNone/>
            </a:pPr>
            <a:endParaRPr lang="zh-CN" altLang="en-US" dirty="0"/>
          </a:p>
          <a:p>
            <a:endParaRPr lang="zh-CN" altLang="en-US" dirty="0"/>
          </a:p>
        </p:txBody>
      </p:sp>
      <p:sp>
        <p:nvSpPr>
          <p:cNvPr id="6" name="文本框 5"/>
          <p:cNvSpPr txBox="1"/>
          <p:nvPr/>
        </p:nvSpPr>
        <p:spPr>
          <a:xfrm>
            <a:off x="704850" y="1202690"/>
            <a:ext cx="10314305" cy="1754326"/>
          </a:xfrm>
          <a:prstGeom prst="rect">
            <a:avLst/>
          </a:prstGeom>
          <a:noFill/>
        </p:spPr>
        <p:txBody>
          <a:bodyPr wrap="square" rtlCol="0">
            <a:spAutoFit/>
          </a:bodyPr>
          <a:lstStyle/>
          <a:p>
            <a:pPr lvl="2">
              <a:lnSpc>
                <a:spcPct val="150000"/>
              </a:lnSpc>
            </a:pPr>
            <a:r>
              <a:rPr lang="en-US" altLang="zh-CN" sz="2400" b="1" dirty="0">
                <a:solidFill>
                  <a:srgbClr val="0070C0"/>
                </a:solidFill>
                <a:latin typeface="宋体" panose="02010600030101010101" pitchFamily="2" charset="-122"/>
                <a:sym typeface="+mn-ea"/>
              </a:rPr>
              <a:t>4.1 </a:t>
            </a:r>
            <a:r>
              <a:rPr lang="zh-CN" altLang="en-US" sz="2400" b="1" dirty="0">
                <a:solidFill>
                  <a:srgbClr val="0070C0"/>
                </a:solidFill>
                <a:latin typeface="宋体" panose="02010600030101010101" pitchFamily="2" charset="-122"/>
                <a:sym typeface="+mn-ea"/>
              </a:rPr>
              <a:t>事件处理器</a:t>
            </a:r>
            <a:endParaRPr lang="en-US" altLang="zh-CN" sz="2400" b="1" dirty="0">
              <a:solidFill>
                <a:srgbClr val="0070C0"/>
              </a:solidFill>
              <a:latin typeface="宋体" panose="02010600030101010101" pitchFamily="2" charset="-122"/>
              <a:sym typeface="+mn-ea"/>
            </a:endParaRPr>
          </a:p>
          <a:p>
            <a:pPr lvl="2">
              <a:lnSpc>
                <a:spcPct val="150000"/>
              </a:lnSpc>
            </a:pPr>
            <a:r>
              <a:rPr lang="en-US" altLang="zh-CN" sz="2400" b="1" dirty="0">
                <a:solidFill>
                  <a:srgbClr val="0070C0"/>
                </a:solidFill>
                <a:latin typeface="宋体" panose="02010600030101010101" pitchFamily="2" charset="-122"/>
                <a:sym typeface="+mn-ea"/>
              </a:rPr>
              <a:t>4.2</a:t>
            </a:r>
            <a:r>
              <a:rPr lang="zh-CN" altLang="en-US" sz="2400" b="1" dirty="0">
                <a:solidFill>
                  <a:srgbClr val="0070C0"/>
                </a:solidFill>
                <a:latin typeface="宋体" panose="02010600030101010101" pitchFamily="2" charset="-122"/>
                <a:sym typeface="+mn-ea"/>
              </a:rPr>
              <a:t> 表单控制绑定</a:t>
            </a:r>
            <a:endParaRPr lang="en-US" altLang="zh-CN" sz="2400" b="1" dirty="0">
              <a:solidFill>
                <a:srgbClr val="0070C0"/>
              </a:solidFill>
              <a:latin typeface="宋体" panose="02010600030101010101" pitchFamily="2" charset="-122"/>
              <a:sym typeface="+mn-ea"/>
            </a:endParaRPr>
          </a:p>
          <a:p>
            <a:pPr lvl="2">
              <a:lnSpc>
                <a:spcPct val="150000"/>
              </a:lnSpc>
            </a:pPr>
            <a:r>
              <a:rPr lang="en-US" altLang="zh-CN" sz="2400" b="1" dirty="0">
                <a:solidFill>
                  <a:srgbClr val="0070C0"/>
                </a:solidFill>
                <a:latin typeface="宋体" panose="02010600030101010101" pitchFamily="2" charset="-122"/>
                <a:sym typeface="+mn-ea"/>
              </a:rPr>
              <a:t>4.3 </a:t>
            </a:r>
            <a:r>
              <a:rPr lang="zh-CN" altLang="en-US" sz="2400" b="1" dirty="0">
                <a:solidFill>
                  <a:srgbClr val="0070C0"/>
                </a:solidFill>
                <a:latin typeface="宋体" panose="02010600030101010101" pitchFamily="2" charset="-122"/>
                <a:sym typeface="+mn-ea"/>
              </a:rPr>
              <a:t>组件</a:t>
            </a:r>
          </a:p>
        </p:txBody>
      </p:sp>
    </p:spTree>
    <p:extLst>
      <p:ext uri="{BB962C8B-B14F-4D97-AF65-F5344CB8AC3E}">
        <p14:creationId xmlns:p14="http://schemas.microsoft.com/office/powerpoint/2010/main" val="14415032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4.</a:t>
            </a:r>
            <a:r>
              <a:rPr lang="zh-CN" altLang="en-US" sz="3200" b="1" dirty="0">
                <a:solidFill>
                  <a:srgbClr val="2C7FC2"/>
                </a:solidFill>
                <a:latin typeface="微软雅黑" panose="020B0503020204020204" charset="-122"/>
                <a:ea typeface="微软雅黑" panose="020B0503020204020204" charset="-122"/>
                <a:cs typeface="+mn-cs"/>
                <a:sym typeface="+mn-ea"/>
              </a:rPr>
              <a:t>事件</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463973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4.1 </a:t>
            </a:r>
            <a:r>
              <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事件处理器</a:t>
            </a:r>
          </a:p>
          <a:p>
            <a:pPr lvl="0">
              <a:lnSpc>
                <a:spcPct val="150000"/>
              </a:lnSpc>
            </a:pPr>
            <a:r>
              <a:rPr lang="zh-CN" altLang="en-US" sz="1600" dirty="0">
                <a:solidFill>
                  <a:srgbClr val="0070C0"/>
                </a:solidFill>
                <a:latin typeface="宋体" panose="02010600030101010101" pitchFamily="2" charset="-122"/>
                <a:sym typeface="+mn-ea"/>
              </a:rPr>
              <a:t>事件监听可以使用 </a:t>
            </a:r>
            <a:r>
              <a:rPr lang="en-US" altLang="zh-CN" sz="1600" dirty="0">
                <a:solidFill>
                  <a:srgbClr val="0070C0"/>
                </a:solidFill>
                <a:latin typeface="宋体" panose="02010600030101010101" pitchFamily="2" charset="-122"/>
                <a:sym typeface="+mn-ea"/>
              </a:rPr>
              <a:t>v-on </a:t>
            </a:r>
            <a:r>
              <a:rPr lang="zh-CN" altLang="en-US" sz="1600" dirty="0">
                <a:solidFill>
                  <a:srgbClr val="0070C0"/>
                </a:solidFill>
                <a:latin typeface="宋体" panose="02010600030101010101" pitchFamily="2" charset="-122"/>
                <a:sym typeface="+mn-ea"/>
              </a:rPr>
              <a:t>指令：</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&lt;button </a:t>
            </a:r>
            <a:r>
              <a:rPr lang="en-US" altLang="zh-CN" sz="1600" dirty="0" err="1">
                <a:solidFill>
                  <a:srgbClr val="0070C0"/>
                </a:solidFill>
                <a:latin typeface="宋体" panose="02010600030101010101" pitchFamily="2" charset="-122"/>
                <a:sym typeface="+mn-ea"/>
              </a:rPr>
              <a:t>v-on:click</a:t>
            </a:r>
            <a:r>
              <a:rPr lang="en-US" altLang="zh-CN" sz="1600" dirty="0">
                <a:solidFill>
                  <a:srgbClr val="0070C0"/>
                </a:solidFill>
                <a:latin typeface="宋体" panose="02010600030101010101" pitchFamily="2" charset="-122"/>
                <a:sym typeface="+mn-ea"/>
              </a:rPr>
              <a:t>="counter += 1"&gt;</a:t>
            </a:r>
            <a:r>
              <a:rPr lang="zh-CN" altLang="en-US" sz="1600" dirty="0">
                <a:solidFill>
                  <a:srgbClr val="0070C0"/>
                </a:solidFill>
                <a:latin typeface="宋体" panose="02010600030101010101" pitchFamily="2" charset="-122"/>
                <a:sym typeface="+mn-ea"/>
              </a:rPr>
              <a:t>增加 </a:t>
            </a:r>
            <a:r>
              <a:rPr lang="en-US" altLang="zh-CN" sz="1600" dirty="0">
                <a:solidFill>
                  <a:srgbClr val="0070C0"/>
                </a:solidFill>
                <a:latin typeface="宋体" panose="02010600030101010101" pitchFamily="2" charset="-122"/>
                <a:sym typeface="+mn-ea"/>
              </a:rPr>
              <a:t>1&lt;/button&gt;</a:t>
            </a:r>
          </a:p>
          <a:p>
            <a:pPr lvl="0">
              <a:lnSpc>
                <a:spcPct val="150000"/>
              </a:lnSpc>
            </a:pPr>
            <a:r>
              <a:rPr lang="en-US" altLang="zh-CN" sz="1600" dirty="0">
                <a:solidFill>
                  <a:srgbClr val="0070C0"/>
                </a:solidFill>
                <a:latin typeface="宋体" panose="02010600030101010101" pitchFamily="2" charset="-122"/>
                <a:sym typeface="+mn-ea"/>
              </a:rPr>
              <a:t>  &lt;p&gt;</a:t>
            </a:r>
            <a:r>
              <a:rPr lang="zh-CN" altLang="en-US" sz="1600" dirty="0">
                <a:solidFill>
                  <a:srgbClr val="0070C0"/>
                </a:solidFill>
                <a:latin typeface="宋体" panose="02010600030101010101" pitchFamily="2" charset="-122"/>
                <a:sym typeface="+mn-ea"/>
              </a:rPr>
              <a:t>这个按钮被点击了 </a:t>
            </a:r>
            <a:r>
              <a:rPr lang="en-US" altLang="zh-CN" sz="1600" dirty="0">
                <a:solidFill>
                  <a:srgbClr val="0070C0"/>
                </a:solidFill>
                <a:latin typeface="宋体" panose="02010600030101010101" pitchFamily="2" charset="-122"/>
                <a:sym typeface="+mn-ea"/>
              </a:rPr>
              <a:t>{{ counter }} </a:t>
            </a:r>
            <a:r>
              <a:rPr lang="zh-CN" altLang="en-US" sz="1600" dirty="0">
                <a:solidFill>
                  <a:srgbClr val="0070C0"/>
                </a:solidFill>
                <a:latin typeface="宋体" panose="02010600030101010101" pitchFamily="2" charset="-122"/>
                <a:sym typeface="+mn-ea"/>
              </a:rPr>
              <a:t>次。</a:t>
            </a:r>
            <a:r>
              <a:rPr lang="en-US" altLang="zh-CN" sz="1600" dirty="0">
                <a:solidFill>
                  <a:srgbClr val="0070C0"/>
                </a:solidFill>
                <a:latin typeface="宋体" panose="02010600030101010101" pitchFamily="2" charset="-122"/>
                <a:sym typeface="+mn-ea"/>
              </a:rPr>
              <a:t>&lt;/p&gt;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  el: '#app',</a:t>
            </a:r>
          </a:p>
          <a:p>
            <a:pPr lvl="0">
              <a:lnSpc>
                <a:spcPct val="150000"/>
              </a:lnSpc>
            </a:pPr>
            <a:r>
              <a:rPr lang="en-US" altLang="zh-CN" sz="1600" dirty="0">
                <a:solidFill>
                  <a:srgbClr val="0070C0"/>
                </a:solidFill>
                <a:latin typeface="宋体" panose="02010600030101010101" pitchFamily="2" charset="-122"/>
                <a:sym typeface="+mn-ea"/>
              </a:rPr>
              <a:t>  data: {</a:t>
            </a:r>
          </a:p>
          <a:p>
            <a:pPr lvl="0">
              <a:lnSpc>
                <a:spcPct val="150000"/>
              </a:lnSpc>
            </a:pPr>
            <a:r>
              <a:rPr lang="en-US" altLang="zh-CN" sz="1600" dirty="0">
                <a:solidFill>
                  <a:srgbClr val="0070C0"/>
                </a:solidFill>
                <a:latin typeface="宋体" panose="02010600030101010101" pitchFamily="2" charset="-122"/>
                <a:sym typeface="+mn-ea"/>
              </a:rPr>
              <a:t>    counter: 0</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endParaRPr kumimoji="0" lang="en-US" altLang="zh-CN" sz="1600" b="0"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p:txBody>
      </p:sp>
    </p:spTree>
    <p:extLst>
      <p:ext uri="{BB962C8B-B14F-4D97-AF65-F5344CB8AC3E}">
        <p14:creationId xmlns:p14="http://schemas.microsoft.com/office/powerpoint/2010/main" val="343724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583931" y="72280"/>
            <a:ext cx="6483350" cy="653415"/>
          </a:xfrm>
        </p:spPr>
        <p:txBody>
          <a:bodyPr>
            <a:noAutofit/>
          </a:bodyPr>
          <a:lstStyle/>
          <a:p>
            <a:r>
              <a:rPr lang="zh-CN" altLang="en-US" sz="4000" dirty="0">
                <a:sym typeface="+mn-ea"/>
              </a:rPr>
              <a:t> </a:t>
            </a:r>
            <a:r>
              <a:rPr lang="zh-CN" altLang="en-US" sz="2400" b="1" dirty="0">
                <a:solidFill>
                  <a:srgbClr val="2C7FC2"/>
                </a:solidFill>
                <a:latin typeface="微软雅黑" panose="020B0503020204020204" charset="-122"/>
                <a:ea typeface="微软雅黑" panose="020B0503020204020204" charset="-122"/>
                <a:cs typeface="+mn-cs"/>
                <a:sym typeface="+mn-ea"/>
              </a:rPr>
              <a:t>相关名词解释</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727017" y="289491"/>
            <a:ext cx="10314305" cy="5724644"/>
          </a:xfrm>
          <a:prstGeom prst="rect">
            <a:avLst/>
          </a:prstGeom>
          <a:noFill/>
        </p:spPr>
        <p:txBody>
          <a:bodyPr wrap="square" rtlCol="0">
            <a:spAutoFit/>
          </a:bodyPr>
          <a:lstStyle/>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2000" dirty="0">
                <a:solidFill>
                  <a:srgbClr val="0070C0"/>
                </a:solidFill>
                <a:latin typeface="宋体" panose="02010600030101010101" pitchFamily="2" charset="-122"/>
                <a:ea typeface="宋体" panose="02010600030101010101" pitchFamily="2" charset="-122"/>
                <a:sym typeface="+mn-ea"/>
              </a:rPr>
              <a:t>2.MVP</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400" dirty="0">
                <a:solidFill>
                  <a:srgbClr val="0070C0"/>
                </a:solidFill>
                <a:latin typeface="宋体" panose="02010600030101010101" pitchFamily="2" charset="-122"/>
                <a:ea typeface="宋体" panose="02010600030101010101" pitchFamily="2" charset="-122"/>
                <a:sym typeface="+mn-ea"/>
              </a:rPr>
              <a:t>    1. MVP(Model-View-Presenter)</a:t>
            </a:r>
            <a:r>
              <a:rPr lang="zh-CN" altLang="en-US" sz="1400" dirty="0">
                <a:solidFill>
                  <a:srgbClr val="0070C0"/>
                </a:solidFill>
                <a:latin typeface="宋体" panose="02010600030101010101" pitchFamily="2" charset="-122"/>
                <a:ea typeface="宋体" panose="02010600030101010101" pitchFamily="2" charset="-122"/>
                <a:sym typeface="+mn-ea"/>
              </a:rPr>
              <a:t>，</a:t>
            </a:r>
            <a:r>
              <a:rPr lang="en-US" altLang="zh-CN" sz="1400" dirty="0">
                <a:solidFill>
                  <a:srgbClr val="0070C0"/>
                </a:solidFill>
                <a:latin typeface="宋体" panose="02010600030101010101" pitchFamily="2" charset="-122"/>
                <a:ea typeface="宋体" panose="02010600030101010101" pitchFamily="2" charset="-122"/>
                <a:sym typeface="+mn-ea"/>
              </a:rPr>
              <a:t>MVP </a:t>
            </a:r>
            <a:r>
              <a:rPr lang="zh-CN" altLang="en-US" sz="1400" dirty="0">
                <a:solidFill>
                  <a:srgbClr val="0070C0"/>
                </a:solidFill>
                <a:latin typeface="宋体" panose="02010600030101010101" pitchFamily="2" charset="-122"/>
                <a:ea typeface="宋体" panose="02010600030101010101" pitchFamily="2" charset="-122"/>
                <a:sym typeface="+mn-ea"/>
              </a:rPr>
              <a:t>是从经典的模式</a:t>
            </a:r>
            <a:r>
              <a:rPr lang="en-US" altLang="zh-CN" sz="1400" dirty="0">
                <a:solidFill>
                  <a:srgbClr val="0070C0"/>
                </a:solidFill>
                <a:latin typeface="宋体" panose="02010600030101010101" pitchFamily="2" charset="-122"/>
                <a:ea typeface="宋体" panose="02010600030101010101" pitchFamily="2" charset="-122"/>
                <a:sym typeface="+mn-ea"/>
              </a:rPr>
              <a:t>MVC</a:t>
            </a:r>
            <a:r>
              <a:rPr lang="zh-CN" altLang="en-US" sz="1400" dirty="0">
                <a:solidFill>
                  <a:srgbClr val="0070C0"/>
                </a:solidFill>
                <a:latin typeface="宋体" panose="02010600030101010101" pitchFamily="2" charset="-122"/>
                <a:ea typeface="宋体" panose="02010600030101010101" pitchFamily="2" charset="-122"/>
                <a:sym typeface="+mn-ea"/>
              </a:rPr>
              <a:t>演变而来，它们的基本思想有相通的地方</a:t>
            </a:r>
            <a:r>
              <a:rPr lang="en-US" altLang="zh-CN" sz="1400" dirty="0">
                <a:solidFill>
                  <a:srgbClr val="0070C0"/>
                </a:solidFill>
                <a:latin typeface="宋体" panose="02010600030101010101" pitchFamily="2" charset="-122"/>
                <a:ea typeface="宋体" panose="02010600030101010101" pitchFamily="2" charset="-122"/>
                <a:sym typeface="+mn-ea"/>
              </a:rPr>
              <a:t>,Model</a:t>
            </a:r>
            <a:r>
              <a:rPr lang="zh-CN" altLang="en-US" sz="1400" dirty="0">
                <a:solidFill>
                  <a:srgbClr val="0070C0"/>
                </a:solidFill>
                <a:latin typeface="宋体" panose="02010600030101010101" pitchFamily="2" charset="-122"/>
                <a:ea typeface="宋体" panose="02010600030101010101" pitchFamily="2" charset="-122"/>
                <a:sym typeface="+mn-ea"/>
              </a:rPr>
              <a:t>提供数据，</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负责显示，</a:t>
            </a:r>
            <a:r>
              <a:rPr lang="en-US" altLang="zh-CN" sz="1400" dirty="0">
                <a:solidFill>
                  <a:srgbClr val="0070C0"/>
                </a:solidFill>
                <a:latin typeface="宋体" panose="02010600030101010101" pitchFamily="2" charset="-122"/>
                <a:ea typeface="宋体" panose="02010600030101010101" pitchFamily="2" charset="-122"/>
                <a:sym typeface="+mn-ea"/>
              </a:rPr>
              <a:t>Controller/Presenter(Presenter</a:t>
            </a:r>
            <a:r>
              <a:rPr lang="zh-CN" altLang="en-US" sz="1400" dirty="0">
                <a:solidFill>
                  <a:srgbClr val="0070C0"/>
                </a:solidFill>
                <a:latin typeface="宋体" panose="02010600030101010101" pitchFamily="2" charset="-122"/>
                <a:ea typeface="宋体" panose="02010600030101010101" pitchFamily="2" charset="-122"/>
                <a:sym typeface="+mn-ea"/>
              </a:rPr>
              <a:t>是从</a:t>
            </a:r>
            <a:r>
              <a:rPr lang="en-US" altLang="zh-CN" sz="1400" dirty="0">
                <a:solidFill>
                  <a:srgbClr val="0070C0"/>
                </a:solidFill>
                <a:latin typeface="宋体" panose="02010600030101010101" pitchFamily="2" charset="-122"/>
                <a:ea typeface="宋体" panose="02010600030101010101" pitchFamily="2" charset="-122"/>
                <a:sym typeface="+mn-ea"/>
              </a:rPr>
              <a:t>Model</a:t>
            </a:r>
            <a:r>
              <a:rPr lang="zh-CN" altLang="en-US" sz="1400" dirty="0">
                <a:solidFill>
                  <a:srgbClr val="0070C0"/>
                </a:solidFill>
                <a:latin typeface="宋体" panose="02010600030101010101" pitchFamily="2" charset="-122"/>
                <a:ea typeface="宋体" panose="02010600030101010101" pitchFamily="2" charset="-122"/>
                <a:sym typeface="+mn-ea"/>
              </a:rPr>
              <a:t>中获取数据并提供给</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的层，</a:t>
            </a:r>
            <a:r>
              <a:rPr lang="en-US" altLang="zh-CN" sz="1400" dirty="0">
                <a:solidFill>
                  <a:srgbClr val="0070C0"/>
                </a:solidFill>
                <a:latin typeface="宋体" panose="02010600030101010101" pitchFamily="2" charset="-122"/>
                <a:ea typeface="宋体" panose="02010600030101010101" pitchFamily="2" charset="-122"/>
                <a:sym typeface="+mn-ea"/>
              </a:rPr>
              <a:t>Presenter</a:t>
            </a:r>
            <a:r>
              <a:rPr lang="zh-CN" altLang="en-US" sz="1400" dirty="0">
                <a:solidFill>
                  <a:srgbClr val="0070C0"/>
                </a:solidFill>
                <a:latin typeface="宋体" panose="02010600030101010101" pitchFamily="2" charset="-122"/>
                <a:ea typeface="宋体" panose="02010600030101010101" pitchFamily="2" charset="-122"/>
                <a:sym typeface="+mn-ea"/>
              </a:rPr>
              <a:t>还负责处理后台任务</a:t>
            </a:r>
            <a:r>
              <a:rPr lang="en-US" altLang="zh-CN" sz="1400" dirty="0">
                <a:solidFill>
                  <a:srgbClr val="0070C0"/>
                </a:solidFill>
                <a:latin typeface="宋体" panose="02010600030101010101" pitchFamily="2" charset="-122"/>
                <a:ea typeface="宋体" panose="02010600030101010101" pitchFamily="2" charset="-122"/>
                <a:sym typeface="+mn-ea"/>
              </a:rPr>
              <a:t>)</a:t>
            </a:r>
            <a:r>
              <a:rPr lang="zh-CN" altLang="en-US" sz="1400" dirty="0">
                <a:solidFill>
                  <a:srgbClr val="0070C0"/>
                </a:solidFill>
                <a:latin typeface="宋体" panose="02010600030101010101" pitchFamily="2" charset="-122"/>
                <a:ea typeface="宋体" panose="02010600030101010101" pitchFamily="2" charset="-122"/>
                <a:sym typeface="+mn-ea"/>
              </a:rPr>
              <a:t>负责逻辑的处理。</a:t>
            </a:r>
            <a:r>
              <a:rPr lang="en-US" altLang="zh-CN" sz="1400" dirty="0">
                <a:solidFill>
                  <a:srgbClr val="0070C0"/>
                </a:solidFill>
                <a:latin typeface="宋体" panose="02010600030101010101" pitchFamily="2" charset="-122"/>
                <a:ea typeface="宋体" panose="02010600030101010101" pitchFamily="2" charset="-122"/>
                <a:sym typeface="+mn-ea"/>
              </a:rPr>
              <a:t>MVP</a:t>
            </a:r>
            <a:r>
              <a:rPr lang="zh-CN" altLang="en-US" sz="1400" dirty="0">
                <a:solidFill>
                  <a:srgbClr val="0070C0"/>
                </a:solidFill>
                <a:latin typeface="宋体" panose="02010600030101010101" pitchFamily="2" charset="-122"/>
                <a:ea typeface="宋体" panose="02010600030101010101" pitchFamily="2" charset="-122"/>
                <a:sym typeface="+mn-ea"/>
              </a:rPr>
              <a:t>与</a:t>
            </a:r>
            <a:r>
              <a:rPr lang="en-US" altLang="zh-CN" sz="1400" dirty="0">
                <a:solidFill>
                  <a:srgbClr val="0070C0"/>
                </a:solidFill>
                <a:latin typeface="宋体" panose="02010600030101010101" pitchFamily="2" charset="-122"/>
                <a:ea typeface="宋体" panose="02010600030101010101" pitchFamily="2" charset="-122"/>
                <a:sym typeface="+mn-ea"/>
              </a:rPr>
              <a:t>MVC</a:t>
            </a:r>
            <a:r>
              <a:rPr lang="zh-CN" altLang="en-US" sz="1400" dirty="0">
                <a:solidFill>
                  <a:srgbClr val="0070C0"/>
                </a:solidFill>
                <a:latin typeface="宋体" panose="02010600030101010101" pitchFamily="2" charset="-122"/>
                <a:ea typeface="宋体" panose="02010600030101010101" pitchFamily="2" charset="-122"/>
                <a:sym typeface="+mn-ea"/>
              </a:rPr>
              <a:t>有着一个重大的区别：在</a:t>
            </a:r>
            <a:r>
              <a:rPr lang="en-US" altLang="zh-CN" sz="1400" dirty="0">
                <a:solidFill>
                  <a:srgbClr val="0070C0"/>
                </a:solidFill>
                <a:latin typeface="宋体" panose="02010600030101010101" pitchFamily="2" charset="-122"/>
                <a:ea typeface="宋体" panose="02010600030101010101" pitchFamily="2" charset="-122"/>
                <a:sym typeface="+mn-ea"/>
              </a:rPr>
              <a:t>MVP</a:t>
            </a:r>
            <a:r>
              <a:rPr lang="zh-CN" altLang="en-US" sz="1400" dirty="0">
                <a:solidFill>
                  <a:srgbClr val="0070C0"/>
                </a:solidFill>
                <a:latin typeface="宋体" panose="02010600030101010101" pitchFamily="2" charset="-122"/>
                <a:ea typeface="宋体" panose="02010600030101010101" pitchFamily="2" charset="-122"/>
                <a:sym typeface="+mn-ea"/>
              </a:rPr>
              <a:t>中</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并不直接使用</a:t>
            </a:r>
            <a:r>
              <a:rPr lang="en-US" altLang="zh-CN" sz="1400" dirty="0">
                <a:solidFill>
                  <a:srgbClr val="0070C0"/>
                </a:solidFill>
                <a:latin typeface="宋体" panose="02010600030101010101" pitchFamily="2" charset="-122"/>
                <a:ea typeface="宋体" panose="02010600030101010101" pitchFamily="2" charset="-122"/>
                <a:sym typeface="+mn-ea"/>
              </a:rPr>
              <a:t>Model</a:t>
            </a:r>
            <a:r>
              <a:rPr lang="zh-CN" altLang="en-US" sz="1400" dirty="0">
                <a:solidFill>
                  <a:srgbClr val="0070C0"/>
                </a:solidFill>
                <a:latin typeface="宋体" panose="02010600030101010101" pitchFamily="2" charset="-122"/>
                <a:ea typeface="宋体" panose="02010600030101010101" pitchFamily="2" charset="-122"/>
                <a:sym typeface="+mn-ea"/>
              </a:rPr>
              <a:t>，它们之间的通信是通过</a:t>
            </a:r>
            <a:r>
              <a:rPr lang="en-US" altLang="zh-CN" sz="1400" dirty="0">
                <a:solidFill>
                  <a:srgbClr val="0070C0"/>
                </a:solidFill>
                <a:latin typeface="宋体" panose="02010600030101010101" pitchFamily="2" charset="-122"/>
                <a:ea typeface="宋体" panose="02010600030101010101" pitchFamily="2" charset="-122"/>
                <a:sym typeface="+mn-ea"/>
              </a:rPr>
              <a:t>Presenter (MVC</a:t>
            </a:r>
            <a:r>
              <a:rPr lang="zh-CN" altLang="en-US" sz="1400" dirty="0">
                <a:solidFill>
                  <a:srgbClr val="0070C0"/>
                </a:solidFill>
                <a:latin typeface="宋体" panose="02010600030101010101" pitchFamily="2" charset="-122"/>
                <a:ea typeface="宋体" panose="02010600030101010101" pitchFamily="2" charset="-122"/>
                <a:sym typeface="+mn-ea"/>
              </a:rPr>
              <a:t>中的</a:t>
            </a:r>
            <a:r>
              <a:rPr lang="en-US" altLang="zh-CN" sz="1400" dirty="0">
                <a:solidFill>
                  <a:srgbClr val="0070C0"/>
                </a:solidFill>
                <a:latin typeface="宋体" panose="02010600030101010101" pitchFamily="2" charset="-122"/>
                <a:ea typeface="宋体" panose="02010600030101010101" pitchFamily="2" charset="-122"/>
                <a:sym typeface="+mn-ea"/>
              </a:rPr>
              <a:t>Controller)</a:t>
            </a:r>
            <a:r>
              <a:rPr lang="zh-CN" altLang="en-US" sz="1400" dirty="0">
                <a:solidFill>
                  <a:srgbClr val="0070C0"/>
                </a:solidFill>
                <a:latin typeface="宋体" panose="02010600030101010101" pitchFamily="2" charset="-122"/>
                <a:ea typeface="宋体" panose="02010600030101010101" pitchFamily="2" charset="-122"/>
                <a:sym typeface="+mn-ea"/>
              </a:rPr>
              <a:t>来进行的，所有的交互都发生在</a:t>
            </a:r>
            <a:r>
              <a:rPr lang="en-US" altLang="zh-CN" sz="1400" dirty="0">
                <a:solidFill>
                  <a:srgbClr val="0070C0"/>
                </a:solidFill>
                <a:latin typeface="宋体" panose="02010600030101010101" pitchFamily="2" charset="-122"/>
                <a:ea typeface="宋体" panose="02010600030101010101" pitchFamily="2" charset="-122"/>
                <a:sym typeface="+mn-ea"/>
              </a:rPr>
              <a:t>Presenter</a:t>
            </a:r>
            <a:r>
              <a:rPr lang="zh-CN" altLang="en-US" sz="1400" dirty="0">
                <a:solidFill>
                  <a:srgbClr val="0070C0"/>
                </a:solidFill>
                <a:latin typeface="宋体" panose="02010600030101010101" pitchFamily="2" charset="-122"/>
                <a:ea typeface="宋体" panose="02010600030101010101" pitchFamily="2" charset="-122"/>
                <a:sym typeface="+mn-ea"/>
              </a:rPr>
              <a:t>内部，而在</a:t>
            </a:r>
            <a:r>
              <a:rPr lang="en-US" altLang="zh-CN" sz="1400" dirty="0">
                <a:solidFill>
                  <a:srgbClr val="0070C0"/>
                </a:solidFill>
                <a:latin typeface="宋体" panose="02010600030101010101" pitchFamily="2" charset="-122"/>
                <a:ea typeface="宋体" panose="02010600030101010101" pitchFamily="2" charset="-122"/>
                <a:sym typeface="+mn-ea"/>
              </a:rPr>
              <a:t>MVC</a:t>
            </a:r>
            <a:r>
              <a:rPr lang="zh-CN" altLang="en-US" sz="1400" dirty="0">
                <a:solidFill>
                  <a:srgbClr val="0070C0"/>
                </a:solidFill>
                <a:latin typeface="宋体" panose="02010600030101010101" pitchFamily="2" charset="-122"/>
                <a:ea typeface="宋体" panose="02010600030101010101" pitchFamily="2" charset="-122"/>
                <a:sym typeface="+mn-ea"/>
              </a:rPr>
              <a:t>中</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会直接从</a:t>
            </a:r>
            <a:r>
              <a:rPr lang="en-US" altLang="zh-CN" sz="1400" dirty="0">
                <a:solidFill>
                  <a:srgbClr val="0070C0"/>
                </a:solidFill>
                <a:latin typeface="宋体" panose="02010600030101010101" pitchFamily="2" charset="-122"/>
                <a:ea typeface="宋体" panose="02010600030101010101" pitchFamily="2" charset="-122"/>
                <a:sym typeface="+mn-ea"/>
              </a:rPr>
              <a:t>Model</a:t>
            </a:r>
            <a:r>
              <a:rPr lang="zh-CN" altLang="en-US" sz="1400" dirty="0">
                <a:solidFill>
                  <a:srgbClr val="0070C0"/>
                </a:solidFill>
                <a:latin typeface="宋体" panose="02010600030101010101" pitchFamily="2" charset="-122"/>
                <a:ea typeface="宋体" panose="02010600030101010101" pitchFamily="2" charset="-122"/>
                <a:sym typeface="+mn-ea"/>
              </a:rPr>
              <a:t>中读取数据而不是通过 </a:t>
            </a:r>
            <a:r>
              <a:rPr lang="en-US" altLang="zh-CN" sz="1400" dirty="0">
                <a:solidFill>
                  <a:srgbClr val="0070C0"/>
                </a:solidFill>
                <a:latin typeface="宋体" panose="02010600030101010101" pitchFamily="2" charset="-122"/>
                <a:ea typeface="宋体" panose="02010600030101010101" pitchFamily="2" charset="-122"/>
                <a:sym typeface="+mn-ea"/>
              </a:rPr>
              <a:t>Controller</a:t>
            </a:r>
            <a:r>
              <a:rPr lang="zh-CN" altLang="en-US" sz="1400" dirty="0">
                <a:solidFill>
                  <a:srgbClr val="0070C0"/>
                </a:solidFill>
                <a:latin typeface="宋体" panose="02010600030101010101" pitchFamily="2" charset="-122"/>
                <a:ea typeface="宋体" panose="02010600030101010101" pitchFamily="2" charset="-122"/>
                <a:sym typeface="+mn-ea"/>
              </a:rPr>
              <a:t>。</a:t>
            </a:r>
            <a:r>
              <a:rPr lang="en-US" altLang="zh-CN" sz="1400" dirty="0">
                <a:solidFill>
                  <a:srgbClr val="0070C0"/>
                </a:solidFill>
                <a:latin typeface="宋体" panose="02010600030101010101" pitchFamily="2" charset="-122"/>
                <a:ea typeface="宋体" panose="02010600030101010101" pitchFamily="2" charset="-122"/>
                <a:sym typeface="+mn-ea"/>
              </a:rPr>
              <a:t>    </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400" dirty="0">
                <a:solidFill>
                  <a:srgbClr val="0070C0"/>
                </a:solidFill>
                <a:latin typeface="宋体" panose="02010600030101010101" pitchFamily="2" charset="-122"/>
                <a:ea typeface="宋体" panose="02010600030101010101" pitchFamily="2" charset="-122"/>
                <a:sym typeface="+mn-ea"/>
              </a:rPr>
              <a:t>    2.</a:t>
            </a:r>
            <a:r>
              <a:rPr lang="zh-CN" altLang="en-US" sz="1400" dirty="0">
                <a:solidFill>
                  <a:srgbClr val="0070C0"/>
                </a:solidFill>
                <a:latin typeface="宋体" panose="02010600030101010101" pitchFamily="2" charset="-122"/>
                <a:ea typeface="宋体" panose="02010600030101010101" pitchFamily="2" charset="-122"/>
                <a:sym typeface="+mn-ea"/>
              </a:rPr>
              <a:t>在</a:t>
            </a:r>
            <a:r>
              <a:rPr lang="en-US" altLang="zh-CN" sz="1400" dirty="0">
                <a:solidFill>
                  <a:srgbClr val="0070C0"/>
                </a:solidFill>
                <a:latin typeface="宋体" panose="02010600030101010101" pitchFamily="2" charset="-122"/>
                <a:ea typeface="宋体" panose="02010600030101010101" pitchFamily="2" charset="-122"/>
                <a:sym typeface="+mn-ea"/>
              </a:rPr>
              <a:t>MVC</a:t>
            </a:r>
            <a:r>
              <a:rPr lang="zh-CN" altLang="en-US" sz="1400" dirty="0">
                <a:solidFill>
                  <a:srgbClr val="0070C0"/>
                </a:solidFill>
                <a:latin typeface="宋体" panose="02010600030101010101" pitchFamily="2" charset="-122"/>
                <a:ea typeface="宋体" panose="02010600030101010101" pitchFamily="2" charset="-122"/>
                <a:sym typeface="+mn-ea"/>
              </a:rPr>
              <a:t>里</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是可以直接访问</a:t>
            </a:r>
            <a:r>
              <a:rPr lang="en-US" altLang="zh-CN" sz="1400" dirty="0">
                <a:solidFill>
                  <a:srgbClr val="0070C0"/>
                </a:solidFill>
                <a:latin typeface="宋体" panose="02010600030101010101" pitchFamily="2" charset="-122"/>
                <a:ea typeface="宋体" panose="02010600030101010101" pitchFamily="2" charset="-122"/>
                <a:sym typeface="+mn-ea"/>
              </a:rPr>
              <a:t>Model</a:t>
            </a:r>
            <a:r>
              <a:rPr lang="zh-CN" altLang="en-US" sz="1400" dirty="0">
                <a:solidFill>
                  <a:srgbClr val="0070C0"/>
                </a:solidFill>
                <a:latin typeface="宋体" panose="02010600030101010101" pitchFamily="2" charset="-122"/>
                <a:ea typeface="宋体" panose="02010600030101010101" pitchFamily="2" charset="-122"/>
                <a:sym typeface="+mn-ea"/>
              </a:rPr>
              <a:t>的</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里会包含</a:t>
            </a:r>
            <a:r>
              <a:rPr lang="en-US" altLang="zh-CN" sz="1400" dirty="0">
                <a:solidFill>
                  <a:srgbClr val="0070C0"/>
                </a:solidFill>
                <a:latin typeface="宋体" panose="02010600030101010101" pitchFamily="2" charset="-122"/>
                <a:ea typeface="宋体" panose="02010600030101010101" pitchFamily="2" charset="-122"/>
                <a:sym typeface="+mn-ea"/>
              </a:rPr>
              <a:t>Model</a:t>
            </a:r>
            <a:r>
              <a:rPr lang="zh-CN" altLang="en-US" sz="1400" dirty="0">
                <a:solidFill>
                  <a:srgbClr val="0070C0"/>
                </a:solidFill>
                <a:latin typeface="宋体" panose="02010600030101010101" pitchFamily="2" charset="-122"/>
                <a:ea typeface="宋体" panose="02010600030101010101" pitchFamily="2" charset="-122"/>
                <a:sym typeface="+mn-ea"/>
              </a:rPr>
              <a:t>信息，不可避免的要包括一些业务逻辑。在</a:t>
            </a:r>
            <a:r>
              <a:rPr lang="en-US" altLang="zh-CN" sz="1400" dirty="0">
                <a:solidFill>
                  <a:srgbClr val="0070C0"/>
                </a:solidFill>
                <a:latin typeface="宋体" panose="02010600030101010101" pitchFamily="2" charset="-122"/>
                <a:ea typeface="宋体" panose="02010600030101010101" pitchFamily="2" charset="-122"/>
                <a:sym typeface="+mn-ea"/>
              </a:rPr>
              <a:t>MVC</a:t>
            </a:r>
            <a:r>
              <a:rPr lang="zh-CN" altLang="en-US" sz="1400" dirty="0">
                <a:solidFill>
                  <a:srgbClr val="0070C0"/>
                </a:solidFill>
                <a:latin typeface="宋体" panose="02010600030101010101" pitchFamily="2" charset="-122"/>
                <a:ea typeface="宋体" panose="02010600030101010101" pitchFamily="2" charset="-122"/>
                <a:sym typeface="+mn-ea"/>
              </a:rPr>
              <a:t>模型里，更关注的</a:t>
            </a:r>
            <a:r>
              <a:rPr lang="en-US" altLang="zh-CN" sz="1400" dirty="0">
                <a:solidFill>
                  <a:srgbClr val="0070C0"/>
                </a:solidFill>
                <a:latin typeface="宋体" panose="02010600030101010101" pitchFamily="2" charset="-122"/>
                <a:ea typeface="宋体" panose="02010600030101010101" pitchFamily="2" charset="-122"/>
                <a:sym typeface="+mn-ea"/>
              </a:rPr>
              <a:t>Model</a:t>
            </a:r>
            <a:r>
              <a:rPr lang="zh-CN" altLang="en-US" sz="1400" dirty="0">
                <a:solidFill>
                  <a:srgbClr val="0070C0"/>
                </a:solidFill>
                <a:latin typeface="宋体" panose="02010600030101010101" pitchFamily="2" charset="-122"/>
                <a:ea typeface="宋体" panose="02010600030101010101" pitchFamily="2" charset="-122"/>
                <a:sym typeface="+mn-ea"/>
              </a:rPr>
              <a:t>的不变，而同时有多个对</a:t>
            </a:r>
            <a:r>
              <a:rPr lang="en-US" altLang="zh-CN" sz="1400" dirty="0">
                <a:solidFill>
                  <a:srgbClr val="0070C0"/>
                </a:solidFill>
                <a:latin typeface="宋体" panose="02010600030101010101" pitchFamily="2" charset="-122"/>
                <a:ea typeface="宋体" panose="02010600030101010101" pitchFamily="2" charset="-122"/>
                <a:sym typeface="+mn-ea"/>
              </a:rPr>
              <a:t>Model</a:t>
            </a:r>
            <a:r>
              <a:rPr lang="zh-CN" altLang="en-US" sz="1400" dirty="0">
                <a:solidFill>
                  <a:srgbClr val="0070C0"/>
                </a:solidFill>
                <a:latin typeface="宋体" panose="02010600030101010101" pitchFamily="2" charset="-122"/>
                <a:ea typeface="宋体" panose="02010600030101010101" pitchFamily="2" charset="-122"/>
                <a:sym typeface="+mn-ea"/>
              </a:rPr>
              <a:t>的不同显示，及</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。所以，在</a:t>
            </a:r>
            <a:r>
              <a:rPr lang="en-US" altLang="zh-CN" sz="1400" dirty="0">
                <a:solidFill>
                  <a:srgbClr val="0070C0"/>
                </a:solidFill>
                <a:latin typeface="宋体" panose="02010600030101010101" pitchFamily="2" charset="-122"/>
                <a:ea typeface="宋体" panose="02010600030101010101" pitchFamily="2" charset="-122"/>
                <a:sym typeface="+mn-ea"/>
              </a:rPr>
              <a:t>MVC</a:t>
            </a:r>
            <a:r>
              <a:rPr lang="zh-CN" altLang="en-US" sz="1400" dirty="0">
                <a:solidFill>
                  <a:srgbClr val="0070C0"/>
                </a:solidFill>
                <a:latin typeface="宋体" panose="02010600030101010101" pitchFamily="2" charset="-122"/>
                <a:ea typeface="宋体" panose="02010600030101010101" pitchFamily="2" charset="-122"/>
                <a:sym typeface="+mn-ea"/>
              </a:rPr>
              <a:t>模型里，</a:t>
            </a:r>
            <a:r>
              <a:rPr lang="en-US" altLang="zh-CN" sz="1400" dirty="0">
                <a:solidFill>
                  <a:srgbClr val="0070C0"/>
                </a:solidFill>
                <a:latin typeface="宋体" panose="02010600030101010101" pitchFamily="2" charset="-122"/>
                <a:ea typeface="宋体" panose="02010600030101010101" pitchFamily="2" charset="-122"/>
                <a:sym typeface="+mn-ea"/>
              </a:rPr>
              <a:t>Model</a:t>
            </a:r>
            <a:r>
              <a:rPr lang="zh-CN" altLang="en-US" sz="1400" dirty="0">
                <a:solidFill>
                  <a:srgbClr val="0070C0"/>
                </a:solidFill>
                <a:latin typeface="宋体" panose="02010600030101010101" pitchFamily="2" charset="-122"/>
                <a:ea typeface="宋体" panose="02010600030101010101" pitchFamily="2" charset="-122"/>
                <a:sym typeface="+mn-ea"/>
              </a:rPr>
              <a:t>不依赖于</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，但是</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是依赖于</a:t>
            </a:r>
            <a:r>
              <a:rPr lang="en-US" altLang="zh-CN" sz="1400" dirty="0">
                <a:solidFill>
                  <a:srgbClr val="0070C0"/>
                </a:solidFill>
                <a:latin typeface="宋体" panose="02010600030101010101" pitchFamily="2" charset="-122"/>
                <a:ea typeface="宋体" panose="02010600030101010101" pitchFamily="2" charset="-122"/>
                <a:sym typeface="+mn-ea"/>
              </a:rPr>
              <a:t>Model</a:t>
            </a:r>
            <a:r>
              <a:rPr lang="zh-CN" altLang="en-US" sz="1400" dirty="0">
                <a:solidFill>
                  <a:srgbClr val="0070C0"/>
                </a:solidFill>
                <a:latin typeface="宋体" panose="02010600030101010101" pitchFamily="2" charset="-122"/>
                <a:ea typeface="宋体" panose="02010600030101010101" pitchFamily="2" charset="-122"/>
                <a:sym typeface="+mn-ea"/>
              </a:rPr>
              <a:t>的。一些业务逻辑在</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里实现了，导致要更改</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也是比较困难的，至少那些业务逻辑是无法重用的。在</a:t>
            </a:r>
            <a:r>
              <a:rPr lang="en-US" altLang="zh-CN" sz="1400" dirty="0">
                <a:solidFill>
                  <a:srgbClr val="0070C0"/>
                </a:solidFill>
                <a:latin typeface="宋体" panose="02010600030101010101" pitchFamily="2" charset="-122"/>
                <a:ea typeface="宋体" panose="02010600030101010101" pitchFamily="2" charset="-122"/>
                <a:sym typeface="+mn-ea"/>
              </a:rPr>
              <a:t>MVP</a:t>
            </a:r>
            <a:r>
              <a:rPr lang="zh-CN" altLang="en-US" sz="1400" dirty="0">
                <a:solidFill>
                  <a:srgbClr val="0070C0"/>
                </a:solidFill>
                <a:latin typeface="宋体" panose="02010600030101010101" pitchFamily="2" charset="-122"/>
                <a:ea typeface="宋体" panose="02010600030101010101" pitchFamily="2" charset="-122"/>
                <a:sym typeface="+mn-ea"/>
              </a:rPr>
              <a:t>里，</a:t>
            </a:r>
            <a:r>
              <a:rPr lang="en-US" altLang="zh-CN" sz="1400" dirty="0">
                <a:solidFill>
                  <a:srgbClr val="0070C0"/>
                </a:solidFill>
                <a:latin typeface="宋体" panose="02010600030101010101" pitchFamily="2" charset="-122"/>
                <a:ea typeface="宋体" panose="02010600030101010101" pitchFamily="2" charset="-122"/>
                <a:sym typeface="+mn-ea"/>
              </a:rPr>
              <a:t>Presenter</a:t>
            </a:r>
            <a:r>
              <a:rPr lang="zh-CN" altLang="en-US" sz="1400" dirty="0">
                <a:solidFill>
                  <a:srgbClr val="0070C0"/>
                </a:solidFill>
                <a:latin typeface="宋体" panose="02010600030101010101" pitchFamily="2" charset="-122"/>
                <a:ea typeface="宋体" panose="02010600030101010101" pitchFamily="2" charset="-122"/>
                <a:sym typeface="+mn-ea"/>
              </a:rPr>
              <a:t>完全把</a:t>
            </a:r>
            <a:r>
              <a:rPr lang="en-US" altLang="zh-CN" sz="1400" dirty="0">
                <a:solidFill>
                  <a:srgbClr val="0070C0"/>
                </a:solidFill>
                <a:latin typeface="宋体" panose="02010600030101010101" pitchFamily="2" charset="-122"/>
                <a:ea typeface="宋体" panose="02010600030101010101" pitchFamily="2" charset="-122"/>
                <a:sym typeface="+mn-ea"/>
              </a:rPr>
              <a:t>Model</a:t>
            </a:r>
            <a:r>
              <a:rPr lang="zh-CN" altLang="en-US" sz="1400" dirty="0">
                <a:solidFill>
                  <a:srgbClr val="0070C0"/>
                </a:solidFill>
                <a:latin typeface="宋体" panose="02010600030101010101" pitchFamily="2" charset="-122"/>
                <a:ea typeface="宋体" panose="02010600030101010101" pitchFamily="2" charset="-122"/>
                <a:sym typeface="+mn-ea"/>
              </a:rPr>
              <a:t>和</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进行了分离，主要的程序逻辑在</a:t>
            </a:r>
            <a:r>
              <a:rPr lang="en-US" altLang="zh-CN" sz="1400" dirty="0">
                <a:solidFill>
                  <a:srgbClr val="0070C0"/>
                </a:solidFill>
                <a:latin typeface="宋体" panose="02010600030101010101" pitchFamily="2" charset="-122"/>
                <a:ea typeface="宋体" panose="02010600030101010101" pitchFamily="2" charset="-122"/>
                <a:sym typeface="+mn-ea"/>
              </a:rPr>
              <a:t>Presenter</a:t>
            </a:r>
            <a:r>
              <a:rPr lang="zh-CN" altLang="en-US" sz="1400" dirty="0">
                <a:solidFill>
                  <a:srgbClr val="0070C0"/>
                </a:solidFill>
                <a:latin typeface="宋体" panose="02010600030101010101" pitchFamily="2" charset="-122"/>
                <a:ea typeface="宋体" panose="02010600030101010101" pitchFamily="2" charset="-122"/>
                <a:sym typeface="+mn-ea"/>
              </a:rPr>
              <a:t>里实现。而且，</a:t>
            </a:r>
            <a:r>
              <a:rPr lang="en-US" altLang="zh-CN" sz="1400" dirty="0">
                <a:solidFill>
                  <a:srgbClr val="0070C0"/>
                </a:solidFill>
                <a:latin typeface="宋体" panose="02010600030101010101" pitchFamily="2" charset="-122"/>
                <a:ea typeface="宋体" panose="02010600030101010101" pitchFamily="2" charset="-122"/>
                <a:sym typeface="+mn-ea"/>
              </a:rPr>
              <a:t>Presenter</a:t>
            </a:r>
            <a:r>
              <a:rPr lang="zh-CN" altLang="en-US" sz="1400" dirty="0">
                <a:solidFill>
                  <a:srgbClr val="0070C0"/>
                </a:solidFill>
                <a:latin typeface="宋体" panose="02010600030101010101" pitchFamily="2" charset="-122"/>
                <a:ea typeface="宋体" panose="02010600030101010101" pitchFamily="2" charset="-122"/>
                <a:sym typeface="+mn-ea"/>
              </a:rPr>
              <a:t>与具体的</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是没有直接关联的，而是通过定义好的接口进行交互，从而使得在变更</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时候可以保持</a:t>
            </a:r>
            <a:r>
              <a:rPr lang="en-US" altLang="zh-CN" sz="1400" dirty="0">
                <a:solidFill>
                  <a:srgbClr val="0070C0"/>
                </a:solidFill>
                <a:latin typeface="宋体" panose="02010600030101010101" pitchFamily="2" charset="-122"/>
                <a:ea typeface="宋体" panose="02010600030101010101" pitchFamily="2" charset="-122"/>
                <a:sym typeface="+mn-ea"/>
              </a:rPr>
              <a:t>Presenter</a:t>
            </a:r>
            <a:r>
              <a:rPr lang="zh-CN" altLang="en-US" sz="1400" dirty="0">
                <a:solidFill>
                  <a:srgbClr val="0070C0"/>
                </a:solidFill>
                <a:latin typeface="宋体" panose="02010600030101010101" pitchFamily="2" charset="-122"/>
                <a:ea typeface="宋体" panose="02010600030101010101" pitchFamily="2" charset="-122"/>
                <a:sym typeface="+mn-ea"/>
              </a:rPr>
              <a:t>的不变，即重用</a:t>
            </a:r>
            <a:r>
              <a:rPr lang="en-US" altLang="zh-CN" sz="1400" dirty="0">
                <a:solidFill>
                  <a:srgbClr val="0070C0"/>
                </a:solidFill>
                <a:latin typeface="宋体" panose="02010600030101010101" pitchFamily="2" charset="-122"/>
                <a:ea typeface="宋体" panose="02010600030101010101" pitchFamily="2" charset="-122"/>
                <a:sym typeface="+mn-ea"/>
              </a:rPr>
              <a:t>.</a:t>
            </a:r>
            <a:r>
              <a:rPr lang="zh-CN" altLang="en-US" sz="1400" dirty="0">
                <a:solidFill>
                  <a:srgbClr val="0070C0"/>
                </a:solidFill>
                <a:latin typeface="宋体" panose="02010600030101010101" pitchFamily="2" charset="-122"/>
                <a:ea typeface="宋体" panose="02010600030101010101" pitchFamily="2" charset="-122"/>
                <a:sym typeface="+mn-ea"/>
              </a:rPr>
              <a:t>编写测试用的</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，模拟用户的各种操作，从而实现对</a:t>
            </a:r>
            <a:r>
              <a:rPr lang="en-US" altLang="zh-CN" sz="1400" dirty="0">
                <a:solidFill>
                  <a:srgbClr val="0070C0"/>
                </a:solidFill>
                <a:latin typeface="宋体" panose="02010600030101010101" pitchFamily="2" charset="-122"/>
                <a:ea typeface="宋体" panose="02010600030101010101" pitchFamily="2" charset="-122"/>
                <a:sym typeface="+mn-ea"/>
              </a:rPr>
              <a:t>Presenter</a:t>
            </a:r>
            <a:r>
              <a:rPr lang="zh-CN" altLang="en-US" sz="1400" dirty="0">
                <a:solidFill>
                  <a:srgbClr val="0070C0"/>
                </a:solidFill>
                <a:latin typeface="宋体" panose="02010600030101010101" pitchFamily="2" charset="-122"/>
                <a:ea typeface="宋体" panose="02010600030101010101" pitchFamily="2" charset="-122"/>
                <a:sym typeface="+mn-ea"/>
              </a:rPr>
              <a:t>的测试</a:t>
            </a:r>
            <a:r>
              <a:rPr lang="en-US" altLang="zh-CN" sz="1400" dirty="0">
                <a:solidFill>
                  <a:srgbClr val="0070C0"/>
                </a:solidFill>
                <a:latin typeface="宋体" panose="02010600030101010101" pitchFamily="2" charset="-122"/>
                <a:ea typeface="宋体" panose="02010600030101010101" pitchFamily="2" charset="-122"/>
                <a:sym typeface="+mn-ea"/>
              </a:rPr>
              <a:t>--</a:t>
            </a:r>
            <a:r>
              <a:rPr lang="zh-CN" altLang="en-US" sz="1400" dirty="0">
                <a:solidFill>
                  <a:srgbClr val="0070C0"/>
                </a:solidFill>
                <a:latin typeface="宋体" panose="02010600030101010101" pitchFamily="2" charset="-122"/>
                <a:ea typeface="宋体" panose="02010600030101010101" pitchFamily="2" charset="-122"/>
                <a:sym typeface="+mn-ea"/>
              </a:rPr>
              <a:t>而不需要使用自动化的测试工具。 我们甚至可以在</a:t>
            </a:r>
            <a:r>
              <a:rPr lang="en-US" altLang="zh-CN" sz="1400" dirty="0">
                <a:solidFill>
                  <a:srgbClr val="0070C0"/>
                </a:solidFill>
                <a:latin typeface="宋体" panose="02010600030101010101" pitchFamily="2" charset="-122"/>
                <a:ea typeface="宋体" panose="02010600030101010101" pitchFamily="2" charset="-122"/>
                <a:sym typeface="+mn-ea"/>
              </a:rPr>
              <a:t>Model</a:t>
            </a:r>
            <a:r>
              <a:rPr lang="zh-CN" altLang="en-US" sz="1400" dirty="0">
                <a:solidFill>
                  <a:srgbClr val="0070C0"/>
                </a:solidFill>
                <a:latin typeface="宋体" panose="02010600030101010101" pitchFamily="2" charset="-122"/>
                <a:ea typeface="宋体" panose="02010600030101010101" pitchFamily="2" charset="-122"/>
                <a:sym typeface="+mn-ea"/>
              </a:rPr>
              <a:t>和</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都没有完成时候，就可以通过编写</a:t>
            </a:r>
            <a:r>
              <a:rPr lang="en-US" altLang="zh-CN" sz="1400" dirty="0">
                <a:solidFill>
                  <a:srgbClr val="0070C0"/>
                </a:solidFill>
                <a:latin typeface="宋体" panose="02010600030101010101" pitchFamily="2" charset="-122"/>
                <a:ea typeface="宋体" panose="02010600030101010101" pitchFamily="2" charset="-122"/>
                <a:sym typeface="+mn-ea"/>
              </a:rPr>
              <a:t>Mock Object</a:t>
            </a:r>
            <a:r>
              <a:rPr lang="zh-CN" altLang="en-US" sz="1400" dirty="0">
                <a:solidFill>
                  <a:srgbClr val="0070C0"/>
                </a:solidFill>
                <a:latin typeface="宋体" panose="02010600030101010101" pitchFamily="2" charset="-122"/>
                <a:ea typeface="宋体" panose="02010600030101010101" pitchFamily="2" charset="-122"/>
                <a:sym typeface="+mn-ea"/>
              </a:rPr>
              <a:t>（即实现了</a:t>
            </a:r>
            <a:r>
              <a:rPr lang="en-US" altLang="zh-CN" sz="1400" dirty="0">
                <a:solidFill>
                  <a:srgbClr val="0070C0"/>
                </a:solidFill>
                <a:latin typeface="宋体" panose="02010600030101010101" pitchFamily="2" charset="-122"/>
                <a:ea typeface="宋体" panose="02010600030101010101" pitchFamily="2" charset="-122"/>
                <a:sym typeface="+mn-ea"/>
              </a:rPr>
              <a:t>Model</a:t>
            </a:r>
            <a:r>
              <a:rPr lang="zh-CN" altLang="en-US" sz="1400" dirty="0">
                <a:solidFill>
                  <a:srgbClr val="0070C0"/>
                </a:solidFill>
                <a:latin typeface="宋体" panose="02010600030101010101" pitchFamily="2" charset="-122"/>
                <a:ea typeface="宋体" panose="02010600030101010101" pitchFamily="2" charset="-122"/>
                <a:sym typeface="+mn-ea"/>
              </a:rPr>
              <a:t>和</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的接口，但没有具体的内容的）来测试</a:t>
            </a:r>
            <a:r>
              <a:rPr lang="en-US" altLang="zh-CN" sz="1400" dirty="0">
                <a:solidFill>
                  <a:srgbClr val="0070C0"/>
                </a:solidFill>
                <a:latin typeface="宋体" panose="02010600030101010101" pitchFamily="2" charset="-122"/>
                <a:ea typeface="宋体" panose="02010600030101010101" pitchFamily="2" charset="-122"/>
                <a:sym typeface="+mn-ea"/>
              </a:rPr>
              <a:t>Presenter</a:t>
            </a:r>
            <a:r>
              <a:rPr lang="zh-CN" altLang="en-US" sz="1400" dirty="0">
                <a:solidFill>
                  <a:srgbClr val="0070C0"/>
                </a:solidFill>
                <a:latin typeface="宋体" panose="02010600030101010101" pitchFamily="2" charset="-122"/>
                <a:ea typeface="宋体" panose="02010600030101010101" pitchFamily="2" charset="-122"/>
                <a:sym typeface="+mn-ea"/>
              </a:rPr>
              <a:t>的逻辑。</a:t>
            </a:r>
            <a:r>
              <a:rPr lang="zh-CN" altLang="en-US" sz="1400" dirty="0">
                <a:solidFill>
                  <a:srgbClr val="FF0000"/>
                </a:solidFill>
                <a:latin typeface="宋体" panose="02010600030101010101" pitchFamily="2" charset="-122"/>
                <a:ea typeface="宋体" panose="02010600030101010101" pitchFamily="2" charset="-122"/>
                <a:sym typeface="+mn-ea"/>
              </a:rPr>
              <a:t>在</a:t>
            </a:r>
            <a:r>
              <a:rPr lang="en-US" altLang="zh-CN" sz="1400" dirty="0">
                <a:solidFill>
                  <a:srgbClr val="FF0000"/>
                </a:solidFill>
                <a:latin typeface="宋体" panose="02010600030101010101" pitchFamily="2" charset="-122"/>
                <a:ea typeface="宋体" panose="02010600030101010101" pitchFamily="2" charset="-122"/>
                <a:sym typeface="+mn-ea"/>
              </a:rPr>
              <a:t>MVP</a:t>
            </a:r>
            <a:r>
              <a:rPr lang="zh-CN" altLang="en-US" sz="1400" dirty="0">
                <a:solidFill>
                  <a:srgbClr val="FF0000"/>
                </a:solidFill>
                <a:latin typeface="宋体" panose="02010600030101010101" pitchFamily="2" charset="-122"/>
                <a:ea typeface="宋体" panose="02010600030101010101" pitchFamily="2" charset="-122"/>
                <a:sym typeface="+mn-ea"/>
              </a:rPr>
              <a:t>模式里，</a:t>
            </a:r>
            <a:r>
              <a:rPr lang="en-US" altLang="zh-CN" sz="1400" dirty="0">
                <a:solidFill>
                  <a:srgbClr val="FF0000"/>
                </a:solidFill>
                <a:latin typeface="宋体" panose="02010600030101010101" pitchFamily="2" charset="-122"/>
                <a:ea typeface="宋体" panose="02010600030101010101" pitchFamily="2" charset="-122"/>
                <a:sym typeface="+mn-ea"/>
              </a:rPr>
              <a:t>View</a:t>
            </a:r>
            <a:r>
              <a:rPr lang="zh-CN" altLang="en-US" sz="1400" dirty="0">
                <a:solidFill>
                  <a:srgbClr val="FF0000"/>
                </a:solidFill>
                <a:latin typeface="宋体" panose="02010600030101010101" pitchFamily="2" charset="-122"/>
                <a:ea typeface="宋体" panose="02010600030101010101" pitchFamily="2" charset="-122"/>
                <a:sym typeface="+mn-ea"/>
              </a:rPr>
              <a:t>只应该有简单的</a:t>
            </a:r>
            <a:r>
              <a:rPr lang="en-US" altLang="zh-CN" sz="1400" dirty="0">
                <a:solidFill>
                  <a:srgbClr val="FF0000"/>
                </a:solidFill>
                <a:latin typeface="宋体" panose="02010600030101010101" pitchFamily="2" charset="-122"/>
                <a:ea typeface="宋体" panose="02010600030101010101" pitchFamily="2" charset="-122"/>
                <a:sym typeface="+mn-ea"/>
              </a:rPr>
              <a:t>Set/Get</a:t>
            </a:r>
            <a:r>
              <a:rPr lang="zh-CN" altLang="en-US" sz="1400" dirty="0">
                <a:solidFill>
                  <a:srgbClr val="FF0000"/>
                </a:solidFill>
                <a:latin typeface="宋体" panose="02010600030101010101" pitchFamily="2" charset="-122"/>
                <a:ea typeface="宋体" panose="02010600030101010101" pitchFamily="2" charset="-122"/>
                <a:sym typeface="+mn-ea"/>
              </a:rPr>
              <a:t>的方法，用户输入和设置界面显示的内容</a:t>
            </a:r>
            <a:r>
              <a:rPr lang="zh-CN" altLang="en-US" sz="1400" dirty="0">
                <a:solidFill>
                  <a:srgbClr val="0070C0"/>
                </a:solidFill>
                <a:latin typeface="宋体" panose="02010600030101010101" pitchFamily="2" charset="-122"/>
                <a:ea typeface="宋体" panose="02010600030101010101" pitchFamily="2" charset="-122"/>
                <a:sym typeface="+mn-ea"/>
              </a:rPr>
              <a:t>，除此就不应该有更多的内容，绝不容许直接访问</a:t>
            </a:r>
            <a:r>
              <a:rPr lang="en-US" altLang="zh-CN" sz="1400" dirty="0">
                <a:solidFill>
                  <a:srgbClr val="0070C0"/>
                </a:solidFill>
                <a:latin typeface="宋体" panose="02010600030101010101" pitchFamily="2" charset="-122"/>
                <a:ea typeface="宋体" panose="02010600030101010101" pitchFamily="2" charset="-122"/>
                <a:sym typeface="+mn-ea"/>
              </a:rPr>
              <a:t>Model--</a:t>
            </a:r>
            <a:r>
              <a:rPr lang="zh-CN" altLang="en-US" sz="1400" dirty="0">
                <a:solidFill>
                  <a:srgbClr val="0070C0"/>
                </a:solidFill>
                <a:latin typeface="宋体" panose="02010600030101010101" pitchFamily="2" charset="-122"/>
                <a:ea typeface="宋体" panose="02010600030101010101" pitchFamily="2" charset="-122"/>
                <a:sym typeface="+mn-ea"/>
              </a:rPr>
              <a:t>这就是与</a:t>
            </a:r>
            <a:r>
              <a:rPr lang="en-US" altLang="zh-CN" sz="1400" dirty="0">
                <a:solidFill>
                  <a:srgbClr val="0070C0"/>
                </a:solidFill>
                <a:latin typeface="宋体" panose="02010600030101010101" pitchFamily="2" charset="-122"/>
                <a:ea typeface="宋体" panose="02010600030101010101" pitchFamily="2" charset="-122"/>
                <a:sym typeface="+mn-ea"/>
              </a:rPr>
              <a:t>MVC</a:t>
            </a:r>
            <a:r>
              <a:rPr lang="zh-CN" altLang="en-US" sz="1400" dirty="0">
                <a:solidFill>
                  <a:srgbClr val="0070C0"/>
                </a:solidFill>
                <a:latin typeface="宋体" panose="02010600030101010101" pitchFamily="2" charset="-122"/>
                <a:ea typeface="宋体" panose="02010600030101010101" pitchFamily="2" charset="-122"/>
                <a:sym typeface="+mn-ea"/>
              </a:rPr>
              <a:t>很大的不同之处。</a:t>
            </a:r>
            <a:endParaRPr lang="en-US" altLang="zh-CN" sz="1400" dirty="0">
              <a:solidFill>
                <a:srgbClr val="0070C0"/>
              </a:solidFill>
              <a:latin typeface="宋体" panose="02010600030101010101" pitchFamily="2" charset="-122"/>
              <a:ea typeface="宋体" panose="02010600030101010101" pitchFamily="2" charset="-122"/>
              <a:sym typeface="+mn-ea"/>
            </a:endParaRP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400" dirty="0">
                <a:solidFill>
                  <a:srgbClr val="0070C0"/>
                </a:solidFill>
                <a:latin typeface="宋体" panose="02010600030101010101" pitchFamily="2" charset="-122"/>
                <a:ea typeface="宋体" panose="02010600030101010101" pitchFamily="2" charset="-122"/>
                <a:sym typeface="+mn-ea"/>
              </a:rPr>
              <a:t>   3.</a:t>
            </a:r>
            <a:r>
              <a:rPr lang="zh-CN" altLang="en-US" sz="1400" dirty="0">
                <a:solidFill>
                  <a:srgbClr val="0070C0"/>
                </a:solidFill>
                <a:latin typeface="宋体" panose="02010600030101010101" pitchFamily="2" charset="-122"/>
                <a:ea typeface="宋体" panose="02010600030101010101" pitchFamily="2" charset="-122"/>
                <a:sym typeface="+mn-ea"/>
              </a:rPr>
              <a:t>优点</a:t>
            </a:r>
            <a:r>
              <a:rPr lang="en-US" altLang="zh-CN" sz="1400" dirty="0">
                <a:solidFill>
                  <a:srgbClr val="0070C0"/>
                </a:solidFill>
                <a:latin typeface="宋体" panose="02010600030101010101" pitchFamily="2" charset="-122"/>
                <a:ea typeface="宋体" panose="02010600030101010101" pitchFamily="2" charset="-122"/>
                <a:sym typeface="+mn-ea"/>
              </a:rPr>
              <a:t>:1</a:t>
            </a:r>
            <a:r>
              <a:rPr lang="zh-CN" altLang="en-US" sz="1400" dirty="0">
                <a:solidFill>
                  <a:srgbClr val="0070C0"/>
                </a:solidFill>
                <a:latin typeface="宋体" panose="02010600030101010101" pitchFamily="2" charset="-122"/>
                <a:ea typeface="宋体" panose="02010600030101010101" pitchFamily="2" charset="-122"/>
                <a:sym typeface="+mn-ea"/>
              </a:rPr>
              <a:t>、模型与视图完全分离，我们可以修改视图而不影响模型</a:t>
            </a:r>
            <a:r>
              <a:rPr lang="en-US" altLang="zh-CN" sz="1400" dirty="0">
                <a:solidFill>
                  <a:srgbClr val="0070C0"/>
                </a:solidFill>
                <a:latin typeface="宋体" panose="02010600030101010101" pitchFamily="2" charset="-122"/>
                <a:ea typeface="宋体" panose="02010600030101010101" pitchFamily="2" charset="-122"/>
                <a:sym typeface="+mn-ea"/>
              </a:rPr>
              <a:t>;2</a:t>
            </a:r>
            <a:r>
              <a:rPr lang="zh-CN" altLang="en-US" sz="1400" dirty="0">
                <a:solidFill>
                  <a:srgbClr val="0070C0"/>
                </a:solidFill>
                <a:latin typeface="宋体" panose="02010600030101010101" pitchFamily="2" charset="-122"/>
                <a:ea typeface="宋体" panose="02010600030101010101" pitchFamily="2" charset="-122"/>
                <a:sym typeface="+mn-ea"/>
              </a:rPr>
              <a:t>、可以更高效地使用模型，因为所有的交互都发生在一个地方</a:t>
            </a:r>
            <a:r>
              <a:rPr lang="en-US" altLang="zh-CN" sz="1400" dirty="0">
                <a:solidFill>
                  <a:srgbClr val="0070C0"/>
                </a:solidFill>
                <a:latin typeface="宋体" panose="02010600030101010101" pitchFamily="2" charset="-122"/>
                <a:ea typeface="宋体" panose="02010600030101010101" pitchFamily="2" charset="-122"/>
                <a:sym typeface="+mn-ea"/>
              </a:rPr>
              <a:t>——Presenter</a:t>
            </a:r>
            <a:r>
              <a:rPr lang="zh-CN" altLang="en-US" sz="1400" dirty="0">
                <a:solidFill>
                  <a:srgbClr val="0070C0"/>
                </a:solidFill>
                <a:latin typeface="宋体" panose="02010600030101010101" pitchFamily="2" charset="-122"/>
                <a:ea typeface="宋体" panose="02010600030101010101" pitchFamily="2" charset="-122"/>
                <a:sym typeface="+mn-ea"/>
              </a:rPr>
              <a:t>内部</a:t>
            </a:r>
            <a:r>
              <a:rPr lang="en-US" altLang="zh-CN" sz="1400" dirty="0">
                <a:solidFill>
                  <a:srgbClr val="0070C0"/>
                </a:solidFill>
                <a:latin typeface="宋体" panose="02010600030101010101" pitchFamily="2" charset="-122"/>
                <a:ea typeface="宋体" panose="02010600030101010101" pitchFamily="2" charset="-122"/>
                <a:sym typeface="+mn-ea"/>
              </a:rPr>
              <a:t>;3</a:t>
            </a:r>
            <a:r>
              <a:rPr lang="zh-CN" altLang="en-US" sz="1400" dirty="0">
                <a:solidFill>
                  <a:srgbClr val="0070C0"/>
                </a:solidFill>
                <a:latin typeface="宋体" panose="02010600030101010101" pitchFamily="2" charset="-122"/>
                <a:ea typeface="宋体" panose="02010600030101010101" pitchFamily="2" charset="-122"/>
                <a:sym typeface="+mn-ea"/>
              </a:rPr>
              <a:t>、我们可以将一个</a:t>
            </a:r>
            <a:r>
              <a:rPr lang="en-US" altLang="zh-CN" sz="1400" dirty="0">
                <a:solidFill>
                  <a:srgbClr val="0070C0"/>
                </a:solidFill>
                <a:latin typeface="宋体" panose="02010600030101010101" pitchFamily="2" charset="-122"/>
                <a:ea typeface="宋体" panose="02010600030101010101" pitchFamily="2" charset="-122"/>
                <a:sym typeface="+mn-ea"/>
              </a:rPr>
              <a:t>Presenter</a:t>
            </a:r>
            <a:r>
              <a:rPr lang="zh-CN" altLang="en-US" sz="1400" dirty="0">
                <a:solidFill>
                  <a:srgbClr val="0070C0"/>
                </a:solidFill>
                <a:latin typeface="宋体" panose="02010600030101010101" pitchFamily="2" charset="-122"/>
                <a:ea typeface="宋体" panose="02010600030101010101" pitchFamily="2" charset="-122"/>
                <a:sym typeface="+mn-ea"/>
              </a:rPr>
              <a:t>用于多个视图，而不需要改变</a:t>
            </a:r>
            <a:r>
              <a:rPr lang="en-US" altLang="zh-CN" sz="1400" dirty="0">
                <a:solidFill>
                  <a:srgbClr val="0070C0"/>
                </a:solidFill>
                <a:latin typeface="宋体" panose="02010600030101010101" pitchFamily="2" charset="-122"/>
                <a:ea typeface="宋体" panose="02010600030101010101" pitchFamily="2" charset="-122"/>
                <a:sym typeface="+mn-ea"/>
              </a:rPr>
              <a:t>Presenter</a:t>
            </a:r>
            <a:r>
              <a:rPr lang="zh-CN" altLang="en-US" sz="1400" dirty="0">
                <a:solidFill>
                  <a:srgbClr val="0070C0"/>
                </a:solidFill>
                <a:latin typeface="宋体" panose="02010600030101010101" pitchFamily="2" charset="-122"/>
                <a:ea typeface="宋体" panose="02010600030101010101" pitchFamily="2" charset="-122"/>
                <a:sym typeface="+mn-ea"/>
              </a:rPr>
              <a:t>的逻辑。这个特性非常的有用，因为视图的变化总是比模型的变化频繁</a:t>
            </a:r>
            <a:r>
              <a:rPr lang="en-US" altLang="zh-CN" sz="1400" dirty="0">
                <a:solidFill>
                  <a:srgbClr val="0070C0"/>
                </a:solidFill>
                <a:latin typeface="宋体" panose="02010600030101010101" pitchFamily="2" charset="-122"/>
                <a:ea typeface="宋体" panose="02010600030101010101" pitchFamily="2" charset="-122"/>
                <a:sym typeface="+mn-ea"/>
              </a:rPr>
              <a:t>;4</a:t>
            </a:r>
            <a:r>
              <a:rPr lang="zh-CN" altLang="en-US" sz="1400" dirty="0">
                <a:solidFill>
                  <a:srgbClr val="0070C0"/>
                </a:solidFill>
                <a:latin typeface="宋体" panose="02010600030101010101" pitchFamily="2" charset="-122"/>
                <a:ea typeface="宋体" panose="02010600030101010101" pitchFamily="2" charset="-122"/>
                <a:sym typeface="+mn-ea"/>
              </a:rPr>
              <a:t>、如果我们把逻辑放在</a:t>
            </a:r>
            <a:r>
              <a:rPr lang="en-US" altLang="zh-CN" sz="1400" dirty="0">
                <a:solidFill>
                  <a:srgbClr val="0070C0"/>
                </a:solidFill>
                <a:latin typeface="宋体" panose="02010600030101010101" pitchFamily="2" charset="-122"/>
                <a:ea typeface="宋体" panose="02010600030101010101" pitchFamily="2" charset="-122"/>
                <a:sym typeface="+mn-ea"/>
              </a:rPr>
              <a:t>Presenter</a:t>
            </a:r>
            <a:r>
              <a:rPr lang="zh-CN" altLang="en-US" sz="1400" dirty="0">
                <a:solidFill>
                  <a:srgbClr val="0070C0"/>
                </a:solidFill>
                <a:latin typeface="宋体" panose="02010600030101010101" pitchFamily="2" charset="-122"/>
                <a:ea typeface="宋体" panose="02010600030101010101" pitchFamily="2" charset="-122"/>
                <a:sym typeface="+mn-ea"/>
              </a:rPr>
              <a:t>中，我们可以脱离用户接口来测试这些逻辑（单元测试）</a:t>
            </a:r>
            <a:endParaRPr lang="en-US" altLang="zh-CN" sz="1400" dirty="0">
              <a:solidFill>
                <a:srgbClr val="0070C0"/>
              </a:solidFill>
              <a:latin typeface="宋体" panose="02010600030101010101" pitchFamily="2" charset="-122"/>
              <a:ea typeface="宋体" panose="02010600030101010101" pitchFamily="2" charset="-122"/>
              <a:sym typeface="+mn-ea"/>
            </a:endParaRPr>
          </a:p>
        </p:txBody>
      </p:sp>
    </p:spTree>
    <p:extLst>
      <p:ext uri="{BB962C8B-B14F-4D97-AF65-F5344CB8AC3E}">
        <p14:creationId xmlns:p14="http://schemas.microsoft.com/office/powerpoint/2010/main" val="18750515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4.</a:t>
            </a:r>
            <a:r>
              <a:rPr lang="zh-CN" altLang="en-US" sz="3200" b="1" dirty="0">
                <a:solidFill>
                  <a:srgbClr val="2C7FC2"/>
                </a:solidFill>
                <a:latin typeface="微软雅黑" panose="020B0503020204020204" charset="-122"/>
                <a:ea typeface="微软雅黑" panose="020B0503020204020204" charset="-122"/>
                <a:cs typeface="+mn-cs"/>
                <a:sym typeface="+mn-ea"/>
              </a:rPr>
              <a:t>事件</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279307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4.1 </a:t>
            </a:r>
            <a:r>
              <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事件处理器</a:t>
            </a:r>
          </a:p>
          <a:p>
            <a:pPr lvl="0">
              <a:lnSpc>
                <a:spcPct val="150000"/>
              </a:lnSpc>
            </a:pPr>
            <a:r>
              <a:rPr lang="zh-CN" altLang="en-US" sz="1600" dirty="0">
                <a:solidFill>
                  <a:srgbClr val="0070C0"/>
                </a:solidFill>
                <a:latin typeface="宋体" panose="02010600030101010101" pitchFamily="2" charset="-122"/>
                <a:sym typeface="+mn-ea"/>
              </a:rPr>
              <a:t>通常情况下，我们需要使用一个方法来调用 </a:t>
            </a:r>
            <a:r>
              <a:rPr lang="en-US" altLang="zh-CN" sz="1600" dirty="0">
                <a:solidFill>
                  <a:srgbClr val="0070C0"/>
                </a:solidFill>
                <a:latin typeface="宋体" panose="02010600030101010101" pitchFamily="2" charset="-122"/>
                <a:sym typeface="+mn-ea"/>
              </a:rPr>
              <a:t>JavaScript </a:t>
            </a:r>
            <a:r>
              <a:rPr lang="zh-CN" altLang="en-US" sz="1600" dirty="0">
                <a:solidFill>
                  <a:srgbClr val="0070C0"/>
                </a:solidFill>
                <a:latin typeface="宋体" panose="02010600030101010101" pitchFamily="2" charset="-122"/>
                <a:sym typeface="+mn-ea"/>
              </a:rPr>
              <a:t>方法。</a:t>
            </a:r>
          </a:p>
          <a:p>
            <a:pPr lvl="0">
              <a:lnSpc>
                <a:spcPct val="150000"/>
              </a:lnSpc>
            </a:pPr>
            <a:r>
              <a:rPr lang="en-US" altLang="zh-CN" sz="1600" dirty="0">
                <a:solidFill>
                  <a:srgbClr val="0070C0"/>
                </a:solidFill>
                <a:latin typeface="宋体" panose="02010600030101010101" pitchFamily="2" charset="-122"/>
                <a:sym typeface="+mn-ea"/>
              </a:rPr>
              <a:t>v-on </a:t>
            </a:r>
            <a:r>
              <a:rPr lang="zh-CN" altLang="en-US" sz="1600" dirty="0">
                <a:solidFill>
                  <a:srgbClr val="0070C0"/>
                </a:solidFill>
                <a:latin typeface="宋体" panose="02010600030101010101" pitchFamily="2" charset="-122"/>
                <a:sym typeface="+mn-ea"/>
              </a:rPr>
              <a:t>可以接收一个定义的方法来调用</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 `greet` </a:t>
            </a:r>
            <a:r>
              <a:rPr lang="zh-CN" altLang="en-US" sz="1600" dirty="0">
                <a:solidFill>
                  <a:srgbClr val="0070C0"/>
                </a:solidFill>
                <a:latin typeface="宋体" panose="02010600030101010101" pitchFamily="2" charset="-122"/>
                <a:sym typeface="+mn-ea"/>
              </a:rPr>
              <a:t>是在下面定义的方法名 </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0070C0"/>
                </a:solidFill>
                <a:latin typeface="宋体" panose="02010600030101010101" pitchFamily="2" charset="-122"/>
                <a:sym typeface="+mn-ea"/>
              </a:rPr>
              <a:t>  &lt;button </a:t>
            </a:r>
            <a:r>
              <a:rPr lang="en-US" altLang="zh-CN" sz="1600" dirty="0" err="1">
                <a:solidFill>
                  <a:srgbClr val="0070C0"/>
                </a:solidFill>
                <a:latin typeface="宋体" panose="02010600030101010101" pitchFamily="2" charset="-122"/>
                <a:sym typeface="+mn-ea"/>
              </a:rPr>
              <a:t>v-on:click</a:t>
            </a:r>
            <a:r>
              <a:rPr lang="en-US" altLang="zh-CN" sz="1600" dirty="0">
                <a:solidFill>
                  <a:srgbClr val="0070C0"/>
                </a:solidFill>
                <a:latin typeface="宋体" panose="02010600030101010101" pitchFamily="2" charset="-122"/>
                <a:sym typeface="+mn-ea"/>
              </a:rPr>
              <a:t>="greet"&gt;Greet&lt;/button&gt;</a:t>
            </a:r>
          </a:p>
          <a:p>
            <a:pPr lvl="0">
              <a:lnSpc>
                <a:spcPct val="150000"/>
              </a:lnSpc>
            </a:pPr>
            <a:r>
              <a:rPr lang="en-US" altLang="zh-CN" sz="1600" dirty="0">
                <a:solidFill>
                  <a:srgbClr val="0070C0"/>
                </a:solidFill>
                <a:latin typeface="宋体" panose="02010600030101010101" pitchFamily="2" charset="-122"/>
                <a:sym typeface="+mn-ea"/>
              </a:rPr>
              <a:t>&lt;/div&gt;</a:t>
            </a:r>
          </a:p>
        </p:txBody>
      </p:sp>
      <p:sp>
        <p:nvSpPr>
          <p:cNvPr id="2" name="矩形 1">
            <a:extLst>
              <a:ext uri="{FF2B5EF4-FFF2-40B4-BE49-F238E27FC236}">
                <a16:creationId xmlns:a16="http://schemas.microsoft.com/office/drawing/2014/main" id="{BF418428-F082-4D38-86A0-F2CE6791DD14}"/>
              </a:ext>
            </a:extLst>
          </p:cNvPr>
          <p:cNvSpPr/>
          <p:nvPr/>
        </p:nvSpPr>
        <p:spPr>
          <a:xfrm>
            <a:off x="6800426" y="1276013"/>
            <a:ext cx="4837392" cy="5355312"/>
          </a:xfrm>
          <a:prstGeom prst="rect">
            <a:avLst/>
          </a:prstGeom>
        </p:spPr>
        <p:txBody>
          <a:bodyPr wrap="square">
            <a:spAutoFit/>
          </a:bodyPr>
          <a:lstStyle/>
          <a:p>
            <a:r>
              <a:rPr lang="en-US" altLang="zh-CN" dirty="0">
                <a:solidFill>
                  <a:srgbClr val="00B0F0"/>
                </a:solidFill>
              </a:rPr>
              <a:t>var app = new Vue({</a:t>
            </a:r>
          </a:p>
          <a:p>
            <a:r>
              <a:rPr lang="en-US" altLang="zh-CN" dirty="0">
                <a:solidFill>
                  <a:srgbClr val="00B0F0"/>
                </a:solidFill>
              </a:rPr>
              <a:t>  el: '#app',</a:t>
            </a:r>
          </a:p>
          <a:p>
            <a:r>
              <a:rPr lang="en-US" altLang="zh-CN" dirty="0">
                <a:solidFill>
                  <a:srgbClr val="00B0F0"/>
                </a:solidFill>
              </a:rPr>
              <a:t>  data: {</a:t>
            </a:r>
          </a:p>
          <a:p>
            <a:r>
              <a:rPr lang="en-US" altLang="zh-CN" dirty="0">
                <a:solidFill>
                  <a:srgbClr val="00B0F0"/>
                </a:solidFill>
              </a:rPr>
              <a:t>    name: 'Vue.js'</a:t>
            </a:r>
          </a:p>
          <a:p>
            <a:r>
              <a:rPr lang="en-US" altLang="zh-CN" dirty="0">
                <a:solidFill>
                  <a:srgbClr val="00B0F0"/>
                </a:solidFill>
              </a:rPr>
              <a:t>  },</a:t>
            </a:r>
          </a:p>
          <a:p>
            <a:r>
              <a:rPr lang="en-US" altLang="zh-CN" dirty="0">
                <a:solidFill>
                  <a:srgbClr val="00B0F0"/>
                </a:solidFill>
              </a:rPr>
              <a:t>  // </a:t>
            </a:r>
            <a:r>
              <a:rPr lang="zh-CN" altLang="en-US" dirty="0">
                <a:solidFill>
                  <a:srgbClr val="00B0F0"/>
                </a:solidFill>
              </a:rPr>
              <a:t>在 </a:t>
            </a:r>
            <a:r>
              <a:rPr lang="en-US" altLang="zh-CN" dirty="0">
                <a:solidFill>
                  <a:srgbClr val="00B0F0"/>
                </a:solidFill>
              </a:rPr>
              <a:t>`methods` </a:t>
            </a:r>
            <a:r>
              <a:rPr lang="zh-CN" altLang="en-US" dirty="0">
                <a:solidFill>
                  <a:srgbClr val="00B0F0"/>
                </a:solidFill>
              </a:rPr>
              <a:t>对象中定义方法</a:t>
            </a:r>
          </a:p>
          <a:p>
            <a:r>
              <a:rPr lang="zh-CN" altLang="en-US" dirty="0">
                <a:solidFill>
                  <a:srgbClr val="00B0F0"/>
                </a:solidFill>
              </a:rPr>
              <a:t>  </a:t>
            </a:r>
            <a:r>
              <a:rPr lang="en-US" altLang="zh-CN" dirty="0">
                <a:solidFill>
                  <a:srgbClr val="00B0F0"/>
                </a:solidFill>
              </a:rPr>
              <a:t>methods: {</a:t>
            </a:r>
          </a:p>
          <a:p>
            <a:r>
              <a:rPr lang="en-US" altLang="zh-CN" dirty="0">
                <a:solidFill>
                  <a:srgbClr val="00B0F0"/>
                </a:solidFill>
              </a:rPr>
              <a:t>    greet: function (event) {</a:t>
            </a:r>
          </a:p>
          <a:p>
            <a:r>
              <a:rPr lang="en-US" altLang="zh-CN" dirty="0">
                <a:solidFill>
                  <a:srgbClr val="00B0F0"/>
                </a:solidFill>
              </a:rPr>
              <a:t>      // `this` </a:t>
            </a:r>
            <a:r>
              <a:rPr lang="zh-CN" altLang="en-US" dirty="0">
                <a:solidFill>
                  <a:srgbClr val="00B0F0"/>
                </a:solidFill>
              </a:rPr>
              <a:t>在方法里指当前 </a:t>
            </a:r>
            <a:r>
              <a:rPr lang="en-US" altLang="zh-CN" dirty="0">
                <a:solidFill>
                  <a:srgbClr val="00B0F0"/>
                </a:solidFill>
              </a:rPr>
              <a:t>Vue </a:t>
            </a:r>
            <a:r>
              <a:rPr lang="zh-CN" altLang="en-US" dirty="0">
                <a:solidFill>
                  <a:srgbClr val="00B0F0"/>
                </a:solidFill>
              </a:rPr>
              <a:t>实例</a:t>
            </a:r>
          </a:p>
          <a:p>
            <a:r>
              <a:rPr lang="zh-CN" altLang="en-US" dirty="0">
                <a:solidFill>
                  <a:srgbClr val="00B0F0"/>
                </a:solidFill>
              </a:rPr>
              <a:t>      </a:t>
            </a:r>
            <a:r>
              <a:rPr lang="en-US" altLang="zh-CN" dirty="0">
                <a:solidFill>
                  <a:srgbClr val="00B0F0"/>
                </a:solidFill>
              </a:rPr>
              <a:t>alert('Hello ' + this.name + '!')</a:t>
            </a:r>
          </a:p>
          <a:p>
            <a:r>
              <a:rPr lang="en-US" altLang="zh-CN" dirty="0">
                <a:solidFill>
                  <a:srgbClr val="00B0F0"/>
                </a:solidFill>
              </a:rPr>
              <a:t>      // `event` </a:t>
            </a:r>
            <a:r>
              <a:rPr lang="zh-CN" altLang="en-US" dirty="0">
                <a:solidFill>
                  <a:srgbClr val="00B0F0"/>
                </a:solidFill>
              </a:rPr>
              <a:t>是原生 </a:t>
            </a:r>
            <a:r>
              <a:rPr lang="en-US" altLang="zh-CN" dirty="0">
                <a:solidFill>
                  <a:srgbClr val="00B0F0"/>
                </a:solidFill>
              </a:rPr>
              <a:t>DOM </a:t>
            </a:r>
            <a:r>
              <a:rPr lang="zh-CN" altLang="en-US" dirty="0">
                <a:solidFill>
                  <a:srgbClr val="00B0F0"/>
                </a:solidFill>
              </a:rPr>
              <a:t>事件</a:t>
            </a:r>
          </a:p>
          <a:p>
            <a:r>
              <a:rPr lang="zh-CN" altLang="en-US" dirty="0">
                <a:solidFill>
                  <a:srgbClr val="00B0F0"/>
                </a:solidFill>
              </a:rPr>
              <a:t>	  </a:t>
            </a:r>
            <a:r>
              <a:rPr lang="en-US" altLang="zh-CN" dirty="0">
                <a:solidFill>
                  <a:srgbClr val="00B0F0"/>
                </a:solidFill>
              </a:rPr>
              <a:t>if (event) {</a:t>
            </a:r>
          </a:p>
          <a:p>
            <a:r>
              <a:rPr lang="en-US" altLang="zh-CN" dirty="0">
                <a:solidFill>
                  <a:srgbClr val="00B0F0"/>
                </a:solidFill>
              </a:rPr>
              <a:t>		  alert(</a:t>
            </a:r>
            <a:r>
              <a:rPr lang="en-US" altLang="zh-CN" dirty="0" err="1">
                <a:solidFill>
                  <a:srgbClr val="00B0F0"/>
                </a:solidFill>
              </a:rPr>
              <a:t>event.target.tagName</a:t>
            </a:r>
            <a:r>
              <a:rPr lang="en-US" altLang="zh-CN" dirty="0">
                <a:solidFill>
                  <a:srgbClr val="00B0F0"/>
                </a:solidFill>
              </a:rPr>
              <a:t>)</a:t>
            </a:r>
          </a:p>
          <a:p>
            <a:r>
              <a:rPr lang="en-US" altLang="zh-CN" dirty="0">
                <a:solidFill>
                  <a:srgbClr val="00B0F0"/>
                </a:solidFill>
              </a:rPr>
              <a:t>	  }</a:t>
            </a:r>
          </a:p>
          <a:p>
            <a:r>
              <a:rPr lang="en-US" altLang="zh-CN" dirty="0">
                <a:solidFill>
                  <a:srgbClr val="00B0F0"/>
                </a:solidFill>
              </a:rPr>
              <a:t>    }</a:t>
            </a:r>
          </a:p>
          <a:p>
            <a:r>
              <a:rPr lang="en-US" altLang="zh-CN" dirty="0">
                <a:solidFill>
                  <a:srgbClr val="00B0F0"/>
                </a:solidFill>
              </a:rPr>
              <a:t>  }</a:t>
            </a:r>
          </a:p>
          <a:p>
            <a:r>
              <a:rPr lang="en-US" altLang="zh-CN" dirty="0">
                <a:solidFill>
                  <a:srgbClr val="00B0F0"/>
                </a:solidFill>
              </a:rPr>
              <a:t>})</a:t>
            </a:r>
          </a:p>
          <a:p>
            <a:r>
              <a:rPr lang="en-US" altLang="zh-CN" dirty="0">
                <a:solidFill>
                  <a:srgbClr val="00B0F0"/>
                </a:solidFill>
              </a:rPr>
              <a:t>// </a:t>
            </a:r>
            <a:r>
              <a:rPr lang="zh-CN" altLang="en-US" dirty="0">
                <a:solidFill>
                  <a:srgbClr val="00B0F0"/>
                </a:solidFill>
              </a:rPr>
              <a:t>也可以用 </a:t>
            </a:r>
            <a:r>
              <a:rPr lang="en-US" altLang="zh-CN" dirty="0">
                <a:solidFill>
                  <a:srgbClr val="00B0F0"/>
                </a:solidFill>
              </a:rPr>
              <a:t>JavaScript </a:t>
            </a:r>
            <a:r>
              <a:rPr lang="zh-CN" altLang="en-US" dirty="0">
                <a:solidFill>
                  <a:srgbClr val="00B0F0"/>
                </a:solidFill>
              </a:rPr>
              <a:t>直接调用方法</a:t>
            </a:r>
          </a:p>
          <a:p>
            <a:r>
              <a:rPr lang="en-US" altLang="zh-CN" dirty="0" err="1">
                <a:solidFill>
                  <a:srgbClr val="00B0F0"/>
                </a:solidFill>
              </a:rPr>
              <a:t>app.greet</a:t>
            </a:r>
            <a:r>
              <a:rPr lang="en-US" altLang="zh-CN" dirty="0">
                <a:solidFill>
                  <a:srgbClr val="00B0F0"/>
                </a:solidFill>
              </a:rPr>
              <a:t>() // -&gt; 'Hello Vue.js!'</a:t>
            </a:r>
          </a:p>
        </p:txBody>
      </p:sp>
    </p:spTree>
    <p:extLst>
      <p:ext uri="{BB962C8B-B14F-4D97-AF65-F5344CB8AC3E}">
        <p14:creationId xmlns:p14="http://schemas.microsoft.com/office/powerpoint/2010/main" val="28398162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4.</a:t>
            </a:r>
            <a:r>
              <a:rPr lang="zh-CN" altLang="en-US" sz="3200" b="1" dirty="0">
                <a:solidFill>
                  <a:srgbClr val="2C7FC2"/>
                </a:solidFill>
                <a:latin typeface="微软雅黑" panose="020B0503020204020204" charset="-122"/>
                <a:ea typeface="微软雅黑" panose="020B0503020204020204" charset="-122"/>
                <a:cs typeface="+mn-cs"/>
                <a:sym typeface="+mn-ea"/>
              </a:rPr>
              <a:t>事件</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574772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4.1 </a:t>
            </a:r>
            <a:r>
              <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事件处理器</a:t>
            </a:r>
          </a:p>
          <a:p>
            <a:pPr lvl="0">
              <a:lnSpc>
                <a:spcPct val="150000"/>
              </a:lnSpc>
            </a:pPr>
            <a:r>
              <a:rPr lang="zh-CN" altLang="en-US" sz="1600" dirty="0">
                <a:solidFill>
                  <a:srgbClr val="0070C0"/>
                </a:solidFill>
                <a:latin typeface="宋体" panose="02010600030101010101" pitchFamily="2" charset="-122"/>
                <a:sym typeface="+mn-ea"/>
              </a:rPr>
              <a:t>除了直接绑定到一个方法，也可以用内联 </a:t>
            </a:r>
            <a:r>
              <a:rPr lang="en-US" altLang="zh-CN" sz="1600" dirty="0">
                <a:solidFill>
                  <a:srgbClr val="0070C0"/>
                </a:solidFill>
                <a:latin typeface="宋体" panose="02010600030101010101" pitchFamily="2" charset="-122"/>
                <a:sym typeface="+mn-ea"/>
              </a:rPr>
              <a:t>JavaScript </a:t>
            </a:r>
            <a:r>
              <a:rPr lang="zh-CN" altLang="en-US" sz="1600" dirty="0">
                <a:solidFill>
                  <a:srgbClr val="0070C0"/>
                </a:solidFill>
                <a:latin typeface="宋体" panose="02010600030101010101" pitchFamily="2" charset="-122"/>
                <a:sym typeface="+mn-ea"/>
              </a:rPr>
              <a:t>语句：</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&lt;button </a:t>
            </a:r>
            <a:r>
              <a:rPr lang="en-US" altLang="zh-CN" sz="1600" dirty="0" err="1">
                <a:solidFill>
                  <a:srgbClr val="0070C0"/>
                </a:solidFill>
                <a:latin typeface="宋体" panose="02010600030101010101" pitchFamily="2" charset="-122"/>
                <a:sym typeface="+mn-ea"/>
              </a:rPr>
              <a:t>v-on:click</a:t>
            </a:r>
            <a:r>
              <a:rPr lang="en-US" altLang="zh-CN" sz="1600" dirty="0">
                <a:solidFill>
                  <a:srgbClr val="0070C0"/>
                </a:solidFill>
                <a:latin typeface="宋体" panose="02010600030101010101" pitchFamily="2" charset="-122"/>
                <a:sym typeface="+mn-ea"/>
              </a:rPr>
              <a:t>="say('hi')"&gt;Say hi&lt;/button&gt;</a:t>
            </a:r>
          </a:p>
          <a:p>
            <a:pPr lvl="0">
              <a:lnSpc>
                <a:spcPct val="150000"/>
              </a:lnSpc>
            </a:pPr>
            <a:r>
              <a:rPr lang="en-US" altLang="zh-CN" sz="1600" dirty="0">
                <a:solidFill>
                  <a:srgbClr val="0070C0"/>
                </a:solidFill>
                <a:latin typeface="宋体" panose="02010600030101010101" pitchFamily="2" charset="-122"/>
                <a:sym typeface="+mn-ea"/>
              </a:rPr>
              <a:t>  &lt;button </a:t>
            </a:r>
            <a:r>
              <a:rPr lang="en-US" altLang="zh-CN" sz="1600" dirty="0" err="1">
                <a:solidFill>
                  <a:srgbClr val="0070C0"/>
                </a:solidFill>
                <a:latin typeface="宋体" panose="02010600030101010101" pitchFamily="2" charset="-122"/>
                <a:sym typeface="+mn-ea"/>
              </a:rPr>
              <a:t>v-on:click</a:t>
            </a:r>
            <a:r>
              <a:rPr lang="en-US" altLang="zh-CN" sz="1600" dirty="0">
                <a:solidFill>
                  <a:srgbClr val="0070C0"/>
                </a:solidFill>
                <a:latin typeface="宋体" panose="02010600030101010101" pitchFamily="2" charset="-122"/>
                <a:sym typeface="+mn-ea"/>
              </a:rPr>
              <a:t>="say('what')"&gt;Say what&lt;/button&gt;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  el: '#app',</a:t>
            </a:r>
          </a:p>
          <a:p>
            <a:pPr lvl="0">
              <a:lnSpc>
                <a:spcPct val="150000"/>
              </a:lnSpc>
            </a:pPr>
            <a:r>
              <a:rPr lang="en-US" altLang="zh-CN" sz="1600" dirty="0">
                <a:solidFill>
                  <a:srgbClr val="0070C0"/>
                </a:solidFill>
                <a:latin typeface="宋体" panose="02010600030101010101" pitchFamily="2" charset="-122"/>
                <a:sym typeface="+mn-ea"/>
              </a:rPr>
              <a:t>  methods: {</a:t>
            </a:r>
          </a:p>
          <a:p>
            <a:pPr lvl="0">
              <a:lnSpc>
                <a:spcPct val="150000"/>
              </a:lnSpc>
            </a:pPr>
            <a:r>
              <a:rPr lang="en-US" altLang="zh-CN" sz="1600" dirty="0">
                <a:solidFill>
                  <a:srgbClr val="0070C0"/>
                </a:solidFill>
                <a:latin typeface="宋体" panose="02010600030101010101" pitchFamily="2" charset="-122"/>
                <a:sym typeface="+mn-ea"/>
              </a:rPr>
              <a:t>    say: function (message) {</a:t>
            </a:r>
          </a:p>
          <a:p>
            <a:pPr lvl="0">
              <a:lnSpc>
                <a:spcPct val="150000"/>
              </a:lnSpc>
            </a:pPr>
            <a:r>
              <a:rPr lang="en-US" altLang="zh-CN" sz="1600" dirty="0">
                <a:solidFill>
                  <a:srgbClr val="0070C0"/>
                </a:solidFill>
                <a:latin typeface="宋体" panose="02010600030101010101" pitchFamily="2" charset="-122"/>
                <a:sym typeface="+mn-ea"/>
              </a:rPr>
              <a:t>      alert(message)</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p>
        </p:txBody>
      </p:sp>
    </p:spTree>
    <p:extLst>
      <p:ext uri="{BB962C8B-B14F-4D97-AF65-F5344CB8AC3E}">
        <p14:creationId xmlns:p14="http://schemas.microsoft.com/office/powerpoint/2010/main" val="34343489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4.</a:t>
            </a:r>
            <a:r>
              <a:rPr lang="zh-CN" altLang="en-US" sz="3200" b="1" dirty="0">
                <a:solidFill>
                  <a:srgbClr val="2C7FC2"/>
                </a:solidFill>
                <a:latin typeface="微软雅黑" panose="020B0503020204020204" charset="-122"/>
                <a:ea typeface="微软雅黑" panose="020B0503020204020204" charset="-122"/>
                <a:cs typeface="+mn-cs"/>
                <a:sym typeface="+mn-ea"/>
              </a:rPr>
              <a:t>事件</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390106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4.1 </a:t>
            </a:r>
            <a:r>
              <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事件处理器</a:t>
            </a:r>
          </a:p>
          <a:p>
            <a:pPr lvl="0">
              <a:lnSpc>
                <a:spcPct val="150000"/>
              </a:lnSpc>
            </a:pPr>
            <a:r>
              <a:rPr lang="zh-CN" altLang="en-US" sz="1600" dirty="0">
                <a:solidFill>
                  <a:srgbClr val="0070C0"/>
                </a:solidFill>
                <a:latin typeface="宋体" panose="02010600030101010101" pitchFamily="2" charset="-122"/>
                <a:sym typeface="+mn-ea"/>
              </a:rPr>
              <a:t>事件修饰符</a:t>
            </a:r>
          </a:p>
          <a:p>
            <a:pPr lvl="0">
              <a:lnSpc>
                <a:spcPct val="150000"/>
              </a:lnSpc>
            </a:pPr>
            <a:r>
              <a:rPr lang="en-US" altLang="zh-CN" sz="1600" dirty="0">
                <a:solidFill>
                  <a:srgbClr val="0070C0"/>
                </a:solidFill>
                <a:latin typeface="宋体" panose="02010600030101010101" pitchFamily="2" charset="-122"/>
                <a:sym typeface="+mn-ea"/>
              </a:rPr>
              <a:t>Vue.js </a:t>
            </a:r>
            <a:r>
              <a:rPr lang="zh-CN" altLang="en-US" sz="1600" dirty="0">
                <a:solidFill>
                  <a:srgbClr val="0070C0"/>
                </a:solidFill>
                <a:latin typeface="宋体" panose="02010600030101010101" pitchFamily="2" charset="-122"/>
                <a:sym typeface="+mn-ea"/>
              </a:rPr>
              <a:t>为 </a:t>
            </a:r>
            <a:r>
              <a:rPr lang="en-US" altLang="zh-CN" sz="1600" dirty="0">
                <a:solidFill>
                  <a:srgbClr val="0070C0"/>
                </a:solidFill>
                <a:latin typeface="宋体" panose="02010600030101010101" pitchFamily="2" charset="-122"/>
                <a:sym typeface="+mn-ea"/>
              </a:rPr>
              <a:t>v-on </a:t>
            </a:r>
            <a:r>
              <a:rPr lang="zh-CN" altLang="en-US" sz="1600" dirty="0">
                <a:solidFill>
                  <a:srgbClr val="0070C0"/>
                </a:solidFill>
                <a:latin typeface="宋体" panose="02010600030101010101" pitchFamily="2" charset="-122"/>
                <a:sym typeface="+mn-ea"/>
              </a:rPr>
              <a:t>提供了事件修饰符来处理 </a:t>
            </a:r>
            <a:r>
              <a:rPr lang="en-US" altLang="zh-CN" sz="1600" dirty="0">
                <a:solidFill>
                  <a:srgbClr val="0070C0"/>
                </a:solidFill>
                <a:latin typeface="宋体" panose="02010600030101010101" pitchFamily="2" charset="-122"/>
                <a:sym typeface="+mn-ea"/>
              </a:rPr>
              <a:t>DOM </a:t>
            </a:r>
            <a:r>
              <a:rPr lang="zh-CN" altLang="en-US" sz="1600" dirty="0">
                <a:solidFill>
                  <a:srgbClr val="0070C0"/>
                </a:solidFill>
                <a:latin typeface="宋体" panose="02010600030101010101" pitchFamily="2" charset="-122"/>
                <a:sym typeface="+mn-ea"/>
              </a:rPr>
              <a:t>事件细节，如：</a:t>
            </a:r>
            <a:r>
              <a:rPr lang="en-US" altLang="zh-CN" sz="1600" dirty="0" err="1">
                <a:solidFill>
                  <a:srgbClr val="0070C0"/>
                </a:solidFill>
                <a:latin typeface="宋体" panose="02010600030101010101" pitchFamily="2" charset="-122"/>
                <a:sym typeface="+mn-ea"/>
              </a:rPr>
              <a:t>event.preventDefault</a:t>
            </a: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或 </a:t>
            </a:r>
            <a:r>
              <a:rPr lang="en-US" altLang="zh-CN" sz="1600" dirty="0" err="1">
                <a:solidFill>
                  <a:srgbClr val="0070C0"/>
                </a:solidFill>
                <a:latin typeface="宋体" panose="02010600030101010101" pitchFamily="2" charset="-122"/>
                <a:sym typeface="+mn-ea"/>
              </a:rPr>
              <a:t>event.stopPropagation</a:t>
            </a:r>
            <a:r>
              <a:rPr lang="en-US" altLang="zh-CN" sz="1600" dirty="0">
                <a:solidFill>
                  <a:srgbClr val="0070C0"/>
                </a:solidFill>
                <a:latin typeface="宋体" panose="02010600030101010101" pitchFamily="2" charset="-122"/>
                <a:sym typeface="+mn-ea"/>
              </a:rPr>
              <a:t>()</a:t>
            </a:r>
            <a:r>
              <a:rPr lang="zh-CN" altLang="en-US" sz="1600" dirty="0">
                <a:solidFill>
                  <a:srgbClr val="0070C0"/>
                </a:solidFill>
                <a:latin typeface="宋体" panose="02010600030101010101" pitchFamily="2" charset="-122"/>
                <a:sym typeface="+mn-ea"/>
              </a:rPr>
              <a:t>。</a:t>
            </a:r>
          </a:p>
          <a:p>
            <a:pPr lvl="0">
              <a:lnSpc>
                <a:spcPct val="150000"/>
              </a:lnSpc>
            </a:pPr>
            <a:r>
              <a:rPr lang="en-US" altLang="zh-CN" sz="1600" dirty="0">
                <a:solidFill>
                  <a:srgbClr val="0070C0"/>
                </a:solidFill>
                <a:latin typeface="宋体" panose="02010600030101010101" pitchFamily="2" charset="-122"/>
                <a:sym typeface="+mn-ea"/>
              </a:rPr>
              <a:t>Vue.js</a:t>
            </a:r>
            <a:r>
              <a:rPr lang="zh-CN" altLang="en-US" sz="1600" dirty="0">
                <a:solidFill>
                  <a:srgbClr val="0070C0"/>
                </a:solidFill>
                <a:latin typeface="宋体" panose="02010600030101010101" pitchFamily="2" charset="-122"/>
                <a:sym typeface="+mn-ea"/>
              </a:rPr>
              <a:t>通过由点</a:t>
            </a:r>
            <a:r>
              <a:rPr lang="en-US" altLang="zh-CN" sz="1600" dirty="0">
                <a:solidFill>
                  <a:srgbClr val="0070C0"/>
                </a:solidFill>
                <a:latin typeface="宋体" panose="02010600030101010101" pitchFamily="2" charset="-122"/>
                <a:sym typeface="+mn-ea"/>
              </a:rPr>
              <a:t>(.)</a:t>
            </a:r>
            <a:r>
              <a:rPr lang="zh-CN" altLang="en-US" sz="1600" dirty="0">
                <a:solidFill>
                  <a:srgbClr val="0070C0"/>
                </a:solidFill>
                <a:latin typeface="宋体" panose="02010600030101010101" pitchFamily="2" charset="-122"/>
                <a:sym typeface="+mn-ea"/>
              </a:rPr>
              <a:t>表示的指令后缀来调用修饰符。</a:t>
            </a:r>
          </a:p>
          <a:p>
            <a:pPr lvl="0">
              <a:lnSpc>
                <a:spcPct val="150000"/>
              </a:lnSpc>
            </a:pPr>
            <a:r>
              <a:rPr lang="en-US" altLang="zh-CN" sz="1600" dirty="0">
                <a:solidFill>
                  <a:srgbClr val="0070C0"/>
                </a:solidFill>
                <a:latin typeface="宋体" panose="02010600030101010101" pitchFamily="2" charset="-122"/>
                <a:sym typeface="+mn-ea"/>
              </a:rPr>
              <a:t>.stop</a:t>
            </a:r>
          </a:p>
          <a:p>
            <a:pPr lvl="0">
              <a:lnSpc>
                <a:spcPct val="150000"/>
              </a:lnSpc>
            </a:pPr>
            <a:r>
              <a:rPr lang="en-US" altLang="zh-CN" sz="1600" dirty="0">
                <a:solidFill>
                  <a:srgbClr val="0070C0"/>
                </a:solidFill>
                <a:latin typeface="宋体" panose="02010600030101010101" pitchFamily="2" charset="-122"/>
                <a:sym typeface="+mn-ea"/>
              </a:rPr>
              <a:t>.prevent</a:t>
            </a:r>
          </a:p>
          <a:p>
            <a:pPr lvl="0">
              <a:lnSpc>
                <a:spcPct val="150000"/>
              </a:lnSpc>
            </a:pPr>
            <a:r>
              <a:rPr lang="en-US" altLang="zh-CN" sz="1600" dirty="0">
                <a:solidFill>
                  <a:srgbClr val="0070C0"/>
                </a:solidFill>
                <a:latin typeface="宋体" panose="02010600030101010101" pitchFamily="2" charset="-122"/>
                <a:sym typeface="+mn-ea"/>
              </a:rPr>
              <a:t>.capture</a:t>
            </a:r>
          </a:p>
          <a:p>
            <a:pPr lvl="0">
              <a:lnSpc>
                <a:spcPct val="150000"/>
              </a:lnSpc>
            </a:pPr>
            <a:r>
              <a:rPr lang="en-US" altLang="zh-CN" sz="1600" dirty="0">
                <a:solidFill>
                  <a:srgbClr val="0070C0"/>
                </a:solidFill>
                <a:latin typeface="宋体" panose="02010600030101010101" pitchFamily="2" charset="-122"/>
                <a:sym typeface="+mn-ea"/>
              </a:rPr>
              <a:t>.self</a:t>
            </a:r>
          </a:p>
          <a:p>
            <a:pPr lvl="0">
              <a:lnSpc>
                <a:spcPct val="150000"/>
              </a:lnSpc>
            </a:pPr>
            <a:r>
              <a:rPr lang="en-US" altLang="zh-CN" sz="1600" dirty="0">
                <a:solidFill>
                  <a:srgbClr val="0070C0"/>
                </a:solidFill>
                <a:latin typeface="宋体" panose="02010600030101010101" pitchFamily="2" charset="-122"/>
                <a:sym typeface="+mn-ea"/>
              </a:rPr>
              <a:t>.once</a:t>
            </a:r>
          </a:p>
        </p:txBody>
      </p:sp>
      <p:sp>
        <p:nvSpPr>
          <p:cNvPr id="2" name="矩形 1">
            <a:extLst>
              <a:ext uri="{FF2B5EF4-FFF2-40B4-BE49-F238E27FC236}">
                <a16:creationId xmlns:a16="http://schemas.microsoft.com/office/drawing/2014/main" id="{D1AD7ABF-90F5-4031-9E24-5B8C7DE6ECB4}"/>
              </a:ext>
            </a:extLst>
          </p:cNvPr>
          <p:cNvSpPr/>
          <p:nvPr/>
        </p:nvSpPr>
        <p:spPr>
          <a:xfrm>
            <a:off x="4545542" y="3225937"/>
            <a:ext cx="6096000" cy="3108543"/>
          </a:xfrm>
          <a:prstGeom prst="rect">
            <a:avLst/>
          </a:prstGeom>
        </p:spPr>
        <p:txBody>
          <a:bodyPr>
            <a:spAutoFit/>
          </a:bodyPr>
          <a:lstStyle/>
          <a:p>
            <a:r>
              <a:rPr lang="en-US" altLang="zh-CN" sz="1400" dirty="0">
                <a:solidFill>
                  <a:srgbClr val="00B0F0"/>
                </a:solidFill>
              </a:rPr>
              <a:t>&lt;!-- </a:t>
            </a:r>
            <a:r>
              <a:rPr lang="zh-CN" altLang="en-US" sz="1400" dirty="0">
                <a:solidFill>
                  <a:srgbClr val="00B0F0"/>
                </a:solidFill>
              </a:rPr>
              <a:t>阻止单击事件冒泡 </a:t>
            </a:r>
            <a:r>
              <a:rPr lang="en-US" altLang="zh-CN" sz="1400" dirty="0">
                <a:solidFill>
                  <a:srgbClr val="00B0F0"/>
                </a:solidFill>
              </a:rPr>
              <a:t>--&gt;</a:t>
            </a:r>
          </a:p>
          <a:p>
            <a:r>
              <a:rPr lang="en-US" altLang="zh-CN" sz="1400" dirty="0">
                <a:solidFill>
                  <a:srgbClr val="00B0F0"/>
                </a:solidFill>
              </a:rPr>
              <a:t>&lt;a </a:t>
            </a:r>
            <a:r>
              <a:rPr lang="en-US" altLang="zh-CN" sz="1400" dirty="0" err="1">
                <a:solidFill>
                  <a:srgbClr val="00B0F0"/>
                </a:solidFill>
              </a:rPr>
              <a:t>v-on:click.stop</a:t>
            </a:r>
            <a:r>
              <a:rPr lang="en-US" altLang="zh-CN" sz="1400" dirty="0">
                <a:solidFill>
                  <a:srgbClr val="00B0F0"/>
                </a:solidFill>
              </a:rPr>
              <a:t>="</a:t>
            </a:r>
            <a:r>
              <a:rPr lang="en-US" altLang="zh-CN" sz="1400" dirty="0" err="1">
                <a:solidFill>
                  <a:srgbClr val="00B0F0"/>
                </a:solidFill>
              </a:rPr>
              <a:t>doThis</a:t>
            </a:r>
            <a:r>
              <a:rPr lang="en-US" altLang="zh-CN" sz="1400" dirty="0">
                <a:solidFill>
                  <a:srgbClr val="00B0F0"/>
                </a:solidFill>
              </a:rPr>
              <a:t>"&gt;&lt;/a&gt;</a:t>
            </a:r>
          </a:p>
          <a:p>
            <a:r>
              <a:rPr lang="en-US" altLang="zh-CN" sz="1400" dirty="0">
                <a:solidFill>
                  <a:srgbClr val="00B0F0"/>
                </a:solidFill>
              </a:rPr>
              <a:t>&lt;!-- </a:t>
            </a:r>
            <a:r>
              <a:rPr lang="zh-CN" altLang="en-US" sz="1400" dirty="0">
                <a:solidFill>
                  <a:srgbClr val="00B0F0"/>
                </a:solidFill>
              </a:rPr>
              <a:t>提交事件不再重载页面 </a:t>
            </a:r>
            <a:r>
              <a:rPr lang="en-US" altLang="zh-CN" sz="1400" dirty="0">
                <a:solidFill>
                  <a:srgbClr val="00B0F0"/>
                </a:solidFill>
              </a:rPr>
              <a:t>--&gt;</a:t>
            </a:r>
          </a:p>
          <a:p>
            <a:r>
              <a:rPr lang="en-US" altLang="zh-CN" sz="1400" dirty="0">
                <a:solidFill>
                  <a:srgbClr val="00B0F0"/>
                </a:solidFill>
              </a:rPr>
              <a:t>&lt;form </a:t>
            </a:r>
            <a:r>
              <a:rPr lang="en-US" altLang="zh-CN" sz="1400" dirty="0" err="1">
                <a:solidFill>
                  <a:srgbClr val="00B0F0"/>
                </a:solidFill>
              </a:rPr>
              <a:t>v-on:submit.prevent</a:t>
            </a:r>
            <a:r>
              <a:rPr lang="en-US" altLang="zh-CN" sz="1400" dirty="0">
                <a:solidFill>
                  <a:srgbClr val="00B0F0"/>
                </a:solidFill>
              </a:rPr>
              <a:t>="</a:t>
            </a:r>
            <a:r>
              <a:rPr lang="en-US" altLang="zh-CN" sz="1400" dirty="0" err="1">
                <a:solidFill>
                  <a:srgbClr val="00B0F0"/>
                </a:solidFill>
              </a:rPr>
              <a:t>onSubmit</a:t>
            </a:r>
            <a:r>
              <a:rPr lang="en-US" altLang="zh-CN" sz="1400" dirty="0">
                <a:solidFill>
                  <a:srgbClr val="00B0F0"/>
                </a:solidFill>
              </a:rPr>
              <a:t>"&gt;&lt;/form&gt;</a:t>
            </a:r>
          </a:p>
          <a:p>
            <a:r>
              <a:rPr lang="en-US" altLang="zh-CN" sz="1400" dirty="0">
                <a:solidFill>
                  <a:srgbClr val="00B0F0"/>
                </a:solidFill>
              </a:rPr>
              <a:t>&lt;!-- </a:t>
            </a:r>
            <a:r>
              <a:rPr lang="zh-CN" altLang="en-US" sz="1400" dirty="0">
                <a:solidFill>
                  <a:srgbClr val="00B0F0"/>
                </a:solidFill>
              </a:rPr>
              <a:t>修饰符可以串联  </a:t>
            </a:r>
            <a:r>
              <a:rPr lang="en-US" altLang="zh-CN" sz="1400" dirty="0">
                <a:solidFill>
                  <a:srgbClr val="00B0F0"/>
                </a:solidFill>
              </a:rPr>
              <a:t>--&gt;</a:t>
            </a:r>
          </a:p>
          <a:p>
            <a:r>
              <a:rPr lang="en-US" altLang="zh-CN" sz="1400" dirty="0">
                <a:solidFill>
                  <a:srgbClr val="00B0F0"/>
                </a:solidFill>
              </a:rPr>
              <a:t>&lt;a </a:t>
            </a:r>
            <a:r>
              <a:rPr lang="en-US" altLang="zh-CN" sz="1400" dirty="0" err="1">
                <a:solidFill>
                  <a:srgbClr val="00B0F0"/>
                </a:solidFill>
              </a:rPr>
              <a:t>v-on:click.stop.prevent</a:t>
            </a:r>
            <a:r>
              <a:rPr lang="en-US" altLang="zh-CN" sz="1400" dirty="0">
                <a:solidFill>
                  <a:srgbClr val="00B0F0"/>
                </a:solidFill>
              </a:rPr>
              <a:t>="</a:t>
            </a:r>
            <a:r>
              <a:rPr lang="en-US" altLang="zh-CN" sz="1400" dirty="0" err="1">
                <a:solidFill>
                  <a:srgbClr val="00B0F0"/>
                </a:solidFill>
              </a:rPr>
              <a:t>doThat</a:t>
            </a:r>
            <a:r>
              <a:rPr lang="en-US" altLang="zh-CN" sz="1400" dirty="0">
                <a:solidFill>
                  <a:srgbClr val="00B0F0"/>
                </a:solidFill>
              </a:rPr>
              <a:t>"&gt;&lt;/a&gt;</a:t>
            </a:r>
          </a:p>
          <a:p>
            <a:r>
              <a:rPr lang="en-US" altLang="zh-CN" sz="1400" dirty="0">
                <a:solidFill>
                  <a:srgbClr val="00B0F0"/>
                </a:solidFill>
              </a:rPr>
              <a:t>&lt;!-- </a:t>
            </a:r>
            <a:r>
              <a:rPr lang="zh-CN" altLang="en-US" sz="1400" dirty="0">
                <a:solidFill>
                  <a:srgbClr val="00B0F0"/>
                </a:solidFill>
              </a:rPr>
              <a:t>只有修饰符 </a:t>
            </a:r>
            <a:r>
              <a:rPr lang="en-US" altLang="zh-CN" sz="1400" dirty="0">
                <a:solidFill>
                  <a:srgbClr val="00B0F0"/>
                </a:solidFill>
              </a:rPr>
              <a:t>--&gt;</a:t>
            </a:r>
          </a:p>
          <a:p>
            <a:r>
              <a:rPr lang="en-US" altLang="zh-CN" sz="1400" dirty="0">
                <a:solidFill>
                  <a:srgbClr val="00B0F0"/>
                </a:solidFill>
              </a:rPr>
              <a:t>&lt;form </a:t>
            </a:r>
            <a:r>
              <a:rPr lang="en-US" altLang="zh-CN" sz="1400" dirty="0" err="1">
                <a:solidFill>
                  <a:srgbClr val="00B0F0"/>
                </a:solidFill>
              </a:rPr>
              <a:t>v-on:submit.prevent</a:t>
            </a:r>
            <a:r>
              <a:rPr lang="en-US" altLang="zh-CN" sz="1400" dirty="0">
                <a:solidFill>
                  <a:srgbClr val="00B0F0"/>
                </a:solidFill>
              </a:rPr>
              <a:t>&gt;&lt;/form&gt;</a:t>
            </a:r>
          </a:p>
          <a:p>
            <a:r>
              <a:rPr lang="en-US" altLang="zh-CN" sz="1400" dirty="0">
                <a:solidFill>
                  <a:srgbClr val="00B0F0"/>
                </a:solidFill>
              </a:rPr>
              <a:t>&lt;!-- </a:t>
            </a:r>
            <a:r>
              <a:rPr lang="zh-CN" altLang="en-US" sz="1400" dirty="0">
                <a:solidFill>
                  <a:srgbClr val="00B0F0"/>
                </a:solidFill>
              </a:rPr>
              <a:t>添加事件侦听器时使用事件捕获模式 </a:t>
            </a:r>
            <a:r>
              <a:rPr lang="en-US" altLang="zh-CN" sz="1400" dirty="0">
                <a:solidFill>
                  <a:srgbClr val="00B0F0"/>
                </a:solidFill>
              </a:rPr>
              <a:t>--&gt;</a:t>
            </a:r>
          </a:p>
          <a:p>
            <a:r>
              <a:rPr lang="en-US" altLang="zh-CN" sz="1400" dirty="0">
                <a:solidFill>
                  <a:srgbClr val="00B0F0"/>
                </a:solidFill>
              </a:rPr>
              <a:t>&lt;div </a:t>
            </a:r>
            <a:r>
              <a:rPr lang="en-US" altLang="zh-CN" sz="1400" dirty="0" err="1">
                <a:solidFill>
                  <a:srgbClr val="00B0F0"/>
                </a:solidFill>
              </a:rPr>
              <a:t>v-on:click.capture</a:t>
            </a:r>
            <a:r>
              <a:rPr lang="en-US" altLang="zh-CN" sz="1400" dirty="0">
                <a:solidFill>
                  <a:srgbClr val="00B0F0"/>
                </a:solidFill>
              </a:rPr>
              <a:t>="</a:t>
            </a:r>
            <a:r>
              <a:rPr lang="en-US" altLang="zh-CN" sz="1400" dirty="0" err="1">
                <a:solidFill>
                  <a:srgbClr val="00B0F0"/>
                </a:solidFill>
              </a:rPr>
              <a:t>doThis</a:t>
            </a:r>
            <a:r>
              <a:rPr lang="en-US" altLang="zh-CN" sz="1400" dirty="0">
                <a:solidFill>
                  <a:srgbClr val="00B0F0"/>
                </a:solidFill>
              </a:rPr>
              <a:t>"&gt;...&lt;/div&gt;</a:t>
            </a:r>
          </a:p>
          <a:p>
            <a:r>
              <a:rPr lang="en-US" altLang="zh-CN" sz="1400" dirty="0">
                <a:solidFill>
                  <a:srgbClr val="00B0F0"/>
                </a:solidFill>
              </a:rPr>
              <a:t>&lt;!-- </a:t>
            </a:r>
            <a:r>
              <a:rPr lang="zh-CN" altLang="en-US" sz="1400" dirty="0">
                <a:solidFill>
                  <a:srgbClr val="00B0F0"/>
                </a:solidFill>
              </a:rPr>
              <a:t>只当事件在该元素本身（而不是子元素）触发时触发回调 </a:t>
            </a:r>
            <a:r>
              <a:rPr lang="en-US" altLang="zh-CN" sz="1400" dirty="0">
                <a:solidFill>
                  <a:srgbClr val="00B0F0"/>
                </a:solidFill>
              </a:rPr>
              <a:t>--&gt;</a:t>
            </a:r>
          </a:p>
          <a:p>
            <a:r>
              <a:rPr lang="en-US" altLang="zh-CN" sz="1400" dirty="0">
                <a:solidFill>
                  <a:srgbClr val="00B0F0"/>
                </a:solidFill>
              </a:rPr>
              <a:t>&lt;div </a:t>
            </a:r>
            <a:r>
              <a:rPr lang="en-US" altLang="zh-CN" sz="1400" dirty="0" err="1">
                <a:solidFill>
                  <a:srgbClr val="00B0F0"/>
                </a:solidFill>
              </a:rPr>
              <a:t>v-on:click.self</a:t>
            </a:r>
            <a:r>
              <a:rPr lang="en-US" altLang="zh-CN" sz="1400" dirty="0">
                <a:solidFill>
                  <a:srgbClr val="00B0F0"/>
                </a:solidFill>
              </a:rPr>
              <a:t>="</a:t>
            </a:r>
            <a:r>
              <a:rPr lang="en-US" altLang="zh-CN" sz="1400" dirty="0" err="1">
                <a:solidFill>
                  <a:srgbClr val="00B0F0"/>
                </a:solidFill>
              </a:rPr>
              <a:t>doThat</a:t>
            </a:r>
            <a:r>
              <a:rPr lang="en-US" altLang="zh-CN" sz="1400" dirty="0">
                <a:solidFill>
                  <a:srgbClr val="00B0F0"/>
                </a:solidFill>
              </a:rPr>
              <a:t>"&gt;...&lt;/div&gt;</a:t>
            </a:r>
          </a:p>
          <a:p>
            <a:r>
              <a:rPr lang="en-US" altLang="zh-CN" sz="1400" dirty="0">
                <a:solidFill>
                  <a:srgbClr val="00B0F0"/>
                </a:solidFill>
              </a:rPr>
              <a:t>&lt;!-- click </a:t>
            </a:r>
            <a:r>
              <a:rPr lang="zh-CN" altLang="en-US" sz="1400" dirty="0">
                <a:solidFill>
                  <a:srgbClr val="00B0F0"/>
                </a:solidFill>
              </a:rPr>
              <a:t>事件至少触发一次，</a:t>
            </a:r>
            <a:r>
              <a:rPr lang="en-US" altLang="zh-CN" sz="1400" dirty="0">
                <a:solidFill>
                  <a:srgbClr val="00B0F0"/>
                </a:solidFill>
              </a:rPr>
              <a:t>2.1.4</a:t>
            </a:r>
            <a:r>
              <a:rPr lang="zh-CN" altLang="en-US" sz="1400" dirty="0">
                <a:solidFill>
                  <a:srgbClr val="00B0F0"/>
                </a:solidFill>
              </a:rPr>
              <a:t>版本新增 </a:t>
            </a:r>
            <a:r>
              <a:rPr lang="en-US" altLang="zh-CN" sz="1400" dirty="0">
                <a:solidFill>
                  <a:srgbClr val="00B0F0"/>
                </a:solidFill>
              </a:rPr>
              <a:t>--&gt;</a:t>
            </a:r>
          </a:p>
          <a:p>
            <a:r>
              <a:rPr lang="en-US" altLang="zh-CN" sz="1400" dirty="0">
                <a:solidFill>
                  <a:srgbClr val="00B0F0"/>
                </a:solidFill>
              </a:rPr>
              <a:t>&lt;a </a:t>
            </a:r>
            <a:r>
              <a:rPr lang="en-US" altLang="zh-CN" sz="1400" dirty="0" err="1">
                <a:solidFill>
                  <a:srgbClr val="00B0F0"/>
                </a:solidFill>
              </a:rPr>
              <a:t>v-on:click.once</a:t>
            </a:r>
            <a:r>
              <a:rPr lang="en-US" altLang="zh-CN" sz="1400" dirty="0">
                <a:solidFill>
                  <a:srgbClr val="00B0F0"/>
                </a:solidFill>
              </a:rPr>
              <a:t>="</a:t>
            </a:r>
            <a:r>
              <a:rPr lang="en-US" altLang="zh-CN" sz="1400" dirty="0" err="1">
                <a:solidFill>
                  <a:srgbClr val="00B0F0"/>
                </a:solidFill>
              </a:rPr>
              <a:t>doThis</a:t>
            </a:r>
            <a:r>
              <a:rPr lang="en-US" altLang="zh-CN" sz="1400" dirty="0">
                <a:solidFill>
                  <a:srgbClr val="00B0F0"/>
                </a:solidFill>
              </a:rPr>
              <a:t>"&gt;&lt;/a&gt;</a:t>
            </a:r>
            <a:endParaRPr lang="zh-CN" altLang="en-US" sz="1400" dirty="0">
              <a:solidFill>
                <a:srgbClr val="00B0F0"/>
              </a:solidFill>
            </a:endParaRPr>
          </a:p>
        </p:txBody>
      </p:sp>
    </p:spTree>
    <p:extLst>
      <p:ext uri="{BB962C8B-B14F-4D97-AF65-F5344CB8AC3E}">
        <p14:creationId xmlns:p14="http://schemas.microsoft.com/office/powerpoint/2010/main" val="972836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4.</a:t>
            </a:r>
            <a:r>
              <a:rPr lang="zh-CN" altLang="en-US" sz="3200" b="1" dirty="0">
                <a:solidFill>
                  <a:srgbClr val="2C7FC2"/>
                </a:solidFill>
                <a:latin typeface="微软雅黑" panose="020B0503020204020204" charset="-122"/>
                <a:ea typeface="微软雅黑" panose="020B0503020204020204" charset="-122"/>
                <a:cs typeface="+mn-cs"/>
                <a:sym typeface="+mn-ea"/>
              </a:rPr>
              <a:t>事件</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417806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4.1 </a:t>
            </a:r>
            <a:r>
              <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事件处理器</a:t>
            </a:r>
          </a:p>
          <a:p>
            <a:pPr lvl="0">
              <a:lnSpc>
                <a:spcPct val="150000"/>
              </a:lnSpc>
            </a:pPr>
            <a:r>
              <a:rPr lang="zh-CN" altLang="en-US" sz="1600" dirty="0">
                <a:solidFill>
                  <a:srgbClr val="0070C0"/>
                </a:solidFill>
                <a:latin typeface="宋体" panose="02010600030101010101" pitchFamily="2" charset="-122"/>
                <a:sym typeface="+mn-ea"/>
              </a:rPr>
              <a:t>按键修饰符</a:t>
            </a:r>
          </a:p>
          <a:p>
            <a:pPr lvl="0">
              <a:lnSpc>
                <a:spcPct val="150000"/>
              </a:lnSpc>
            </a:pPr>
            <a:r>
              <a:rPr lang="en-US" altLang="zh-CN" sz="1400" dirty="0">
                <a:solidFill>
                  <a:srgbClr val="0070C0"/>
                </a:solidFill>
                <a:latin typeface="宋体" panose="02010600030101010101" pitchFamily="2" charset="-122"/>
                <a:sym typeface="+mn-ea"/>
              </a:rPr>
              <a:t>Vue </a:t>
            </a:r>
            <a:r>
              <a:rPr lang="zh-CN" altLang="en-US" sz="1400" dirty="0">
                <a:solidFill>
                  <a:srgbClr val="0070C0"/>
                </a:solidFill>
                <a:latin typeface="宋体" panose="02010600030101010101" pitchFamily="2" charset="-122"/>
                <a:sym typeface="+mn-ea"/>
              </a:rPr>
              <a:t>允许为 </a:t>
            </a:r>
            <a:r>
              <a:rPr lang="en-US" altLang="zh-CN" sz="1400" dirty="0">
                <a:solidFill>
                  <a:srgbClr val="0070C0"/>
                </a:solidFill>
                <a:latin typeface="宋体" panose="02010600030101010101" pitchFamily="2" charset="-122"/>
                <a:sym typeface="+mn-ea"/>
              </a:rPr>
              <a:t>v-on </a:t>
            </a:r>
            <a:r>
              <a:rPr lang="zh-CN" altLang="en-US" sz="1400" dirty="0">
                <a:solidFill>
                  <a:srgbClr val="0070C0"/>
                </a:solidFill>
                <a:latin typeface="宋体" panose="02010600030101010101" pitchFamily="2" charset="-122"/>
                <a:sym typeface="+mn-ea"/>
              </a:rPr>
              <a:t>在监听键盘事件时添加按键修饰符：</a:t>
            </a:r>
            <a:endParaRPr lang="en-US" altLang="zh-CN" sz="1400" dirty="0">
              <a:solidFill>
                <a:srgbClr val="0070C0"/>
              </a:solidFill>
              <a:latin typeface="宋体" panose="02010600030101010101" pitchFamily="2" charset="-122"/>
              <a:sym typeface="+mn-ea"/>
            </a:endParaRPr>
          </a:p>
          <a:p>
            <a:pPr lvl="0">
              <a:lnSpc>
                <a:spcPct val="150000"/>
              </a:lnSpc>
            </a:pPr>
            <a:r>
              <a:rPr lang="en-US" altLang="zh-CN" sz="1400" dirty="0">
                <a:solidFill>
                  <a:srgbClr val="0070C0"/>
                </a:solidFill>
                <a:latin typeface="宋体" panose="02010600030101010101" pitchFamily="2" charset="-122"/>
                <a:sym typeface="+mn-ea"/>
              </a:rPr>
              <a:t>&lt;!-- </a:t>
            </a:r>
            <a:r>
              <a:rPr lang="zh-CN" altLang="en-US" sz="1400" dirty="0">
                <a:solidFill>
                  <a:srgbClr val="0070C0"/>
                </a:solidFill>
                <a:latin typeface="宋体" panose="02010600030101010101" pitchFamily="2" charset="-122"/>
                <a:sym typeface="+mn-ea"/>
              </a:rPr>
              <a:t>只有在 </a:t>
            </a:r>
            <a:r>
              <a:rPr lang="en-US" altLang="zh-CN" sz="1400" dirty="0" err="1">
                <a:solidFill>
                  <a:srgbClr val="0070C0"/>
                </a:solidFill>
                <a:latin typeface="宋体" panose="02010600030101010101" pitchFamily="2" charset="-122"/>
                <a:sym typeface="+mn-ea"/>
              </a:rPr>
              <a:t>keyCode</a:t>
            </a:r>
            <a:r>
              <a:rPr lang="en-US" altLang="zh-CN" sz="1400" dirty="0">
                <a:solidFill>
                  <a:srgbClr val="0070C0"/>
                </a:solidFill>
                <a:latin typeface="宋体" panose="02010600030101010101" pitchFamily="2" charset="-122"/>
                <a:sym typeface="+mn-ea"/>
              </a:rPr>
              <a:t> </a:t>
            </a:r>
            <a:r>
              <a:rPr lang="zh-CN" altLang="en-US" sz="1400" dirty="0">
                <a:solidFill>
                  <a:srgbClr val="0070C0"/>
                </a:solidFill>
                <a:latin typeface="宋体" panose="02010600030101010101" pitchFamily="2" charset="-122"/>
                <a:sym typeface="+mn-ea"/>
              </a:rPr>
              <a:t>是 </a:t>
            </a:r>
            <a:r>
              <a:rPr lang="en-US" altLang="zh-CN" sz="1400" dirty="0">
                <a:solidFill>
                  <a:srgbClr val="0070C0"/>
                </a:solidFill>
                <a:latin typeface="宋体" panose="02010600030101010101" pitchFamily="2" charset="-122"/>
                <a:sym typeface="+mn-ea"/>
              </a:rPr>
              <a:t>13 </a:t>
            </a:r>
            <a:r>
              <a:rPr lang="zh-CN" altLang="en-US" sz="1400" dirty="0">
                <a:solidFill>
                  <a:srgbClr val="0070C0"/>
                </a:solidFill>
                <a:latin typeface="宋体" panose="02010600030101010101" pitchFamily="2" charset="-122"/>
                <a:sym typeface="+mn-ea"/>
              </a:rPr>
              <a:t>时调用 </a:t>
            </a:r>
            <a:r>
              <a:rPr lang="en-US" altLang="zh-CN" sz="1400" dirty="0" err="1">
                <a:solidFill>
                  <a:srgbClr val="0070C0"/>
                </a:solidFill>
                <a:latin typeface="宋体" panose="02010600030101010101" pitchFamily="2" charset="-122"/>
                <a:sym typeface="+mn-ea"/>
              </a:rPr>
              <a:t>vm.submit</a:t>
            </a:r>
            <a:r>
              <a:rPr lang="en-US" altLang="zh-CN" sz="1400" dirty="0">
                <a:solidFill>
                  <a:srgbClr val="0070C0"/>
                </a:solidFill>
                <a:latin typeface="宋体" panose="02010600030101010101" pitchFamily="2" charset="-122"/>
                <a:sym typeface="+mn-ea"/>
              </a:rPr>
              <a:t>() --&gt;</a:t>
            </a:r>
          </a:p>
          <a:p>
            <a:pPr lvl="0">
              <a:lnSpc>
                <a:spcPct val="150000"/>
              </a:lnSpc>
            </a:pPr>
            <a:r>
              <a:rPr lang="en-US" altLang="zh-CN" sz="1400" dirty="0">
                <a:solidFill>
                  <a:srgbClr val="0070C0"/>
                </a:solidFill>
                <a:latin typeface="宋体" panose="02010600030101010101" pitchFamily="2" charset="-122"/>
                <a:sym typeface="+mn-ea"/>
              </a:rPr>
              <a:t>&lt;input v-on:keyup.13="submit"&gt;</a:t>
            </a:r>
          </a:p>
          <a:p>
            <a:pPr lvl="0">
              <a:lnSpc>
                <a:spcPct val="150000"/>
              </a:lnSpc>
            </a:pPr>
            <a:endParaRPr lang="en-US" altLang="zh-CN" sz="1400" dirty="0">
              <a:solidFill>
                <a:srgbClr val="0070C0"/>
              </a:solidFill>
              <a:latin typeface="宋体" panose="02010600030101010101" pitchFamily="2" charset="-122"/>
              <a:sym typeface="+mn-ea"/>
            </a:endParaRPr>
          </a:p>
          <a:p>
            <a:pPr lvl="0">
              <a:lnSpc>
                <a:spcPct val="150000"/>
              </a:lnSpc>
            </a:pPr>
            <a:r>
              <a:rPr lang="zh-CN" altLang="en-US" sz="1400" dirty="0">
                <a:solidFill>
                  <a:srgbClr val="0070C0"/>
                </a:solidFill>
                <a:latin typeface="宋体" panose="02010600030101010101" pitchFamily="2" charset="-122"/>
                <a:sym typeface="+mn-ea"/>
              </a:rPr>
              <a:t>记住所有的 </a:t>
            </a:r>
            <a:r>
              <a:rPr lang="en-US" altLang="zh-CN" sz="1400" dirty="0" err="1">
                <a:solidFill>
                  <a:srgbClr val="0070C0"/>
                </a:solidFill>
                <a:latin typeface="宋体" panose="02010600030101010101" pitchFamily="2" charset="-122"/>
                <a:sym typeface="+mn-ea"/>
              </a:rPr>
              <a:t>keyCode</a:t>
            </a:r>
            <a:r>
              <a:rPr lang="en-US" altLang="zh-CN" sz="1400" dirty="0">
                <a:solidFill>
                  <a:srgbClr val="0070C0"/>
                </a:solidFill>
                <a:latin typeface="宋体" panose="02010600030101010101" pitchFamily="2" charset="-122"/>
                <a:sym typeface="+mn-ea"/>
              </a:rPr>
              <a:t> </a:t>
            </a:r>
            <a:r>
              <a:rPr lang="zh-CN" altLang="en-US" sz="1400" dirty="0">
                <a:solidFill>
                  <a:srgbClr val="0070C0"/>
                </a:solidFill>
                <a:latin typeface="宋体" panose="02010600030101010101" pitchFamily="2" charset="-122"/>
                <a:sym typeface="+mn-ea"/>
              </a:rPr>
              <a:t>比较困难，所以 </a:t>
            </a:r>
            <a:r>
              <a:rPr lang="en-US" altLang="zh-CN" sz="1400" dirty="0">
                <a:solidFill>
                  <a:srgbClr val="0070C0"/>
                </a:solidFill>
                <a:latin typeface="宋体" panose="02010600030101010101" pitchFamily="2" charset="-122"/>
                <a:sym typeface="+mn-ea"/>
              </a:rPr>
              <a:t>Vue </a:t>
            </a:r>
            <a:r>
              <a:rPr lang="zh-CN" altLang="en-US" sz="1400" dirty="0">
                <a:solidFill>
                  <a:srgbClr val="0070C0"/>
                </a:solidFill>
                <a:latin typeface="宋体" panose="02010600030101010101" pitchFamily="2" charset="-122"/>
                <a:sym typeface="+mn-ea"/>
              </a:rPr>
              <a:t>为最常用的按键提供了别名：</a:t>
            </a:r>
          </a:p>
          <a:p>
            <a:pPr lvl="0">
              <a:lnSpc>
                <a:spcPct val="150000"/>
              </a:lnSpc>
            </a:pPr>
            <a:r>
              <a:rPr lang="en-US" altLang="zh-CN" sz="1400" dirty="0">
                <a:solidFill>
                  <a:srgbClr val="0070C0"/>
                </a:solidFill>
                <a:latin typeface="宋体" panose="02010600030101010101" pitchFamily="2" charset="-122"/>
                <a:sym typeface="+mn-ea"/>
              </a:rPr>
              <a:t>&lt;!-- </a:t>
            </a:r>
            <a:r>
              <a:rPr lang="zh-CN" altLang="en-US" sz="1400" dirty="0">
                <a:solidFill>
                  <a:srgbClr val="0070C0"/>
                </a:solidFill>
                <a:latin typeface="宋体" panose="02010600030101010101" pitchFamily="2" charset="-122"/>
                <a:sym typeface="+mn-ea"/>
              </a:rPr>
              <a:t>同上 </a:t>
            </a:r>
            <a:r>
              <a:rPr lang="en-US" altLang="zh-CN" sz="1400" dirty="0">
                <a:solidFill>
                  <a:srgbClr val="0070C0"/>
                </a:solidFill>
                <a:latin typeface="宋体" panose="02010600030101010101" pitchFamily="2" charset="-122"/>
                <a:sym typeface="+mn-ea"/>
              </a:rPr>
              <a:t>--&gt;</a:t>
            </a:r>
          </a:p>
          <a:p>
            <a:pPr lvl="0">
              <a:lnSpc>
                <a:spcPct val="150000"/>
              </a:lnSpc>
            </a:pPr>
            <a:r>
              <a:rPr lang="en-US" altLang="zh-CN" sz="1400" dirty="0">
                <a:solidFill>
                  <a:srgbClr val="0070C0"/>
                </a:solidFill>
                <a:latin typeface="宋体" panose="02010600030101010101" pitchFamily="2" charset="-122"/>
                <a:sym typeface="+mn-ea"/>
              </a:rPr>
              <a:t>&lt;input </a:t>
            </a:r>
            <a:r>
              <a:rPr lang="en-US" altLang="zh-CN" sz="1400" dirty="0" err="1">
                <a:solidFill>
                  <a:srgbClr val="0070C0"/>
                </a:solidFill>
                <a:latin typeface="宋体" panose="02010600030101010101" pitchFamily="2" charset="-122"/>
                <a:sym typeface="+mn-ea"/>
              </a:rPr>
              <a:t>v-on:keyup.enter</a:t>
            </a:r>
            <a:r>
              <a:rPr lang="en-US" altLang="zh-CN" sz="1400" dirty="0">
                <a:solidFill>
                  <a:srgbClr val="0070C0"/>
                </a:solidFill>
                <a:latin typeface="宋体" panose="02010600030101010101" pitchFamily="2" charset="-122"/>
                <a:sym typeface="+mn-ea"/>
              </a:rPr>
              <a:t>="submit"&gt;</a:t>
            </a:r>
          </a:p>
          <a:p>
            <a:pPr lvl="0">
              <a:lnSpc>
                <a:spcPct val="150000"/>
              </a:lnSpc>
            </a:pPr>
            <a:r>
              <a:rPr lang="en-US" altLang="zh-CN" sz="1400" dirty="0">
                <a:solidFill>
                  <a:srgbClr val="0070C0"/>
                </a:solidFill>
                <a:latin typeface="宋体" panose="02010600030101010101" pitchFamily="2" charset="-122"/>
                <a:sym typeface="+mn-ea"/>
              </a:rPr>
              <a:t>&lt;!-- </a:t>
            </a:r>
            <a:r>
              <a:rPr lang="zh-CN" altLang="en-US" sz="1400" dirty="0">
                <a:solidFill>
                  <a:srgbClr val="0070C0"/>
                </a:solidFill>
                <a:latin typeface="宋体" panose="02010600030101010101" pitchFamily="2" charset="-122"/>
                <a:sym typeface="+mn-ea"/>
              </a:rPr>
              <a:t>缩写语法 </a:t>
            </a:r>
            <a:r>
              <a:rPr lang="en-US" altLang="zh-CN" sz="1400" dirty="0">
                <a:solidFill>
                  <a:srgbClr val="0070C0"/>
                </a:solidFill>
                <a:latin typeface="宋体" panose="02010600030101010101" pitchFamily="2" charset="-122"/>
                <a:sym typeface="+mn-ea"/>
              </a:rPr>
              <a:t>--&gt;</a:t>
            </a:r>
          </a:p>
          <a:p>
            <a:pPr lvl="0">
              <a:lnSpc>
                <a:spcPct val="150000"/>
              </a:lnSpc>
            </a:pPr>
            <a:r>
              <a:rPr lang="en-US" altLang="zh-CN" sz="1400" dirty="0">
                <a:solidFill>
                  <a:srgbClr val="0070C0"/>
                </a:solidFill>
                <a:latin typeface="宋体" panose="02010600030101010101" pitchFamily="2" charset="-122"/>
                <a:sym typeface="+mn-ea"/>
              </a:rPr>
              <a:t>&lt;input @</a:t>
            </a:r>
            <a:r>
              <a:rPr lang="en-US" altLang="zh-CN" sz="1400" dirty="0" err="1">
                <a:solidFill>
                  <a:srgbClr val="0070C0"/>
                </a:solidFill>
                <a:latin typeface="宋体" panose="02010600030101010101" pitchFamily="2" charset="-122"/>
                <a:sym typeface="+mn-ea"/>
              </a:rPr>
              <a:t>keyup.enter</a:t>
            </a:r>
            <a:r>
              <a:rPr lang="en-US" altLang="zh-CN" sz="1400" dirty="0">
                <a:solidFill>
                  <a:srgbClr val="0070C0"/>
                </a:solidFill>
                <a:latin typeface="宋体" panose="02010600030101010101" pitchFamily="2" charset="-122"/>
                <a:sym typeface="+mn-ea"/>
              </a:rPr>
              <a:t>="submit"&gt;</a:t>
            </a:r>
          </a:p>
          <a:p>
            <a:pPr lvl="0">
              <a:lnSpc>
                <a:spcPct val="150000"/>
              </a:lnSpc>
            </a:pPr>
            <a:endParaRPr lang="en-US" altLang="zh-CN" sz="1400" dirty="0">
              <a:solidFill>
                <a:srgbClr val="0070C0"/>
              </a:solidFill>
              <a:latin typeface="宋体" panose="02010600030101010101" pitchFamily="2" charset="-122"/>
              <a:sym typeface="+mn-ea"/>
            </a:endParaRPr>
          </a:p>
        </p:txBody>
      </p:sp>
      <p:sp>
        <p:nvSpPr>
          <p:cNvPr id="2" name="矩形 1">
            <a:extLst>
              <a:ext uri="{FF2B5EF4-FFF2-40B4-BE49-F238E27FC236}">
                <a16:creationId xmlns:a16="http://schemas.microsoft.com/office/drawing/2014/main" id="{D1AD7ABF-90F5-4031-9E24-5B8C7DE6ECB4}"/>
              </a:ext>
            </a:extLst>
          </p:cNvPr>
          <p:cNvSpPr/>
          <p:nvPr/>
        </p:nvSpPr>
        <p:spPr>
          <a:xfrm>
            <a:off x="7796742" y="2629884"/>
            <a:ext cx="3047365" cy="3108543"/>
          </a:xfrm>
          <a:prstGeom prst="rect">
            <a:avLst/>
          </a:prstGeom>
        </p:spPr>
        <p:txBody>
          <a:bodyPr wrap="square">
            <a:spAutoFit/>
          </a:bodyPr>
          <a:lstStyle/>
          <a:p>
            <a:r>
              <a:rPr lang="zh-CN" altLang="en-US" sz="1400" dirty="0">
                <a:solidFill>
                  <a:srgbClr val="00B0F0"/>
                </a:solidFill>
              </a:rPr>
              <a:t>全部的按键别名：</a:t>
            </a:r>
          </a:p>
          <a:p>
            <a:r>
              <a:rPr lang="en-US" altLang="zh-CN" sz="1400" dirty="0">
                <a:solidFill>
                  <a:srgbClr val="00B0F0"/>
                </a:solidFill>
              </a:rPr>
              <a:t>.enter</a:t>
            </a:r>
          </a:p>
          <a:p>
            <a:r>
              <a:rPr lang="en-US" altLang="zh-CN" sz="1400" dirty="0">
                <a:solidFill>
                  <a:srgbClr val="00B0F0"/>
                </a:solidFill>
              </a:rPr>
              <a:t>.tab</a:t>
            </a:r>
          </a:p>
          <a:p>
            <a:r>
              <a:rPr lang="en-US" altLang="zh-CN" sz="1400" dirty="0">
                <a:solidFill>
                  <a:srgbClr val="00B0F0"/>
                </a:solidFill>
              </a:rPr>
              <a:t>.delete (</a:t>
            </a:r>
            <a:r>
              <a:rPr lang="zh-CN" altLang="en-US" sz="1400" dirty="0">
                <a:solidFill>
                  <a:srgbClr val="00B0F0"/>
                </a:solidFill>
              </a:rPr>
              <a:t>捕获 </a:t>
            </a:r>
            <a:r>
              <a:rPr lang="en-US" altLang="zh-CN" sz="1400" dirty="0">
                <a:solidFill>
                  <a:srgbClr val="00B0F0"/>
                </a:solidFill>
              </a:rPr>
              <a:t>"</a:t>
            </a:r>
            <a:r>
              <a:rPr lang="zh-CN" altLang="en-US" sz="1400" dirty="0">
                <a:solidFill>
                  <a:srgbClr val="00B0F0"/>
                </a:solidFill>
              </a:rPr>
              <a:t>删除</a:t>
            </a:r>
            <a:r>
              <a:rPr lang="en-US" altLang="zh-CN" sz="1400" dirty="0">
                <a:solidFill>
                  <a:srgbClr val="00B0F0"/>
                </a:solidFill>
              </a:rPr>
              <a:t>" </a:t>
            </a:r>
            <a:r>
              <a:rPr lang="zh-CN" altLang="en-US" sz="1400" dirty="0">
                <a:solidFill>
                  <a:srgbClr val="00B0F0"/>
                </a:solidFill>
              </a:rPr>
              <a:t>和 </a:t>
            </a:r>
            <a:r>
              <a:rPr lang="en-US" altLang="zh-CN" sz="1400" dirty="0">
                <a:solidFill>
                  <a:srgbClr val="00B0F0"/>
                </a:solidFill>
              </a:rPr>
              <a:t>"</a:t>
            </a:r>
            <a:r>
              <a:rPr lang="zh-CN" altLang="en-US" sz="1400" dirty="0">
                <a:solidFill>
                  <a:srgbClr val="00B0F0"/>
                </a:solidFill>
              </a:rPr>
              <a:t>退格</a:t>
            </a:r>
            <a:r>
              <a:rPr lang="en-US" altLang="zh-CN" sz="1400" dirty="0">
                <a:solidFill>
                  <a:srgbClr val="00B0F0"/>
                </a:solidFill>
              </a:rPr>
              <a:t>" </a:t>
            </a:r>
            <a:r>
              <a:rPr lang="zh-CN" altLang="en-US" sz="1400" dirty="0">
                <a:solidFill>
                  <a:srgbClr val="00B0F0"/>
                </a:solidFill>
              </a:rPr>
              <a:t>键</a:t>
            </a:r>
            <a:r>
              <a:rPr lang="en-US" altLang="zh-CN" sz="1400" dirty="0">
                <a:solidFill>
                  <a:srgbClr val="00B0F0"/>
                </a:solidFill>
              </a:rPr>
              <a:t>)</a:t>
            </a:r>
          </a:p>
          <a:p>
            <a:r>
              <a:rPr lang="en-US" altLang="zh-CN" sz="1400" dirty="0">
                <a:solidFill>
                  <a:srgbClr val="00B0F0"/>
                </a:solidFill>
              </a:rPr>
              <a:t>.esc</a:t>
            </a:r>
          </a:p>
          <a:p>
            <a:r>
              <a:rPr lang="en-US" altLang="zh-CN" sz="1400" dirty="0">
                <a:solidFill>
                  <a:srgbClr val="00B0F0"/>
                </a:solidFill>
              </a:rPr>
              <a:t>.space</a:t>
            </a:r>
          </a:p>
          <a:p>
            <a:r>
              <a:rPr lang="en-US" altLang="zh-CN" sz="1400" dirty="0">
                <a:solidFill>
                  <a:srgbClr val="00B0F0"/>
                </a:solidFill>
              </a:rPr>
              <a:t>.up</a:t>
            </a:r>
          </a:p>
          <a:p>
            <a:r>
              <a:rPr lang="en-US" altLang="zh-CN" sz="1400" dirty="0">
                <a:solidFill>
                  <a:srgbClr val="00B0F0"/>
                </a:solidFill>
              </a:rPr>
              <a:t>.down</a:t>
            </a:r>
          </a:p>
          <a:p>
            <a:r>
              <a:rPr lang="en-US" altLang="zh-CN" sz="1400" dirty="0">
                <a:solidFill>
                  <a:srgbClr val="00B0F0"/>
                </a:solidFill>
              </a:rPr>
              <a:t>.left</a:t>
            </a:r>
          </a:p>
          <a:p>
            <a:r>
              <a:rPr lang="en-US" altLang="zh-CN" sz="1400" dirty="0">
                <a:solidFill>
                  <a:srgbClr val="00B0F0"/>
                </a:solidFill>
              </a:rPr>
              <a:t>.right</a:t>
            </a:r>
          </a:p>
          <a:p>
            <a:r>
              <a:rPr lang="en-US" altLang="zh-CN" sz="1400" dirty="0">
                <a:solidFill>
                  <a:srgbClr val="00B0F0"/>
                </a:solidFill>
              </a:rPr>
              <a:t>.ctrl</a:t>
            </a:r>
          </a:p>
          <a:p>
            <a:r>
              <a:rPr lang="en-US" altLang="zh-CN" sz="1400" dirty="0">
                <a:solidFill>
                  <a:srgbClr val="00B0F0"/>
                </a:solidFill>
              </a:rPr>
              <a:t>.alt</a:t>
            </a:r>
          </a:p>
          <a:p>
            <a:r>
              <a:rPr lang="en-US" altLang="zh-CN" sz="1400" dirty="0">
                <a:solidFill>
                  <a:srgbClr val="00B0F0"/>
                </a:solidFill>
              </a:rPr>
              <a:t>.shift</a:t>
            </a:r>
          </a:p>
          <a:p>
            <a:r>
              <a:rPr lang="en-US" altLang="zh-CN" sz="1400" dirty="0">
                <a:solidFill>
                  <a:srgbClr val="00B0F0"/>
                </a:solidFill>
              </a:rPr>
              <a:t>.meta</a:t>
            </a:r>
            <a:endParaRPr lang="zh-CN" altLang="en-US" sz="1400" dirty="0">
              <a:solidFill>
                <a:srgbClr val="00B0F0"/>
              </a:solidFill>
            </a:endParaRPr>
          </a:p>
        </p:txBody>
      </p:sp>
      <p:sp>
        <p:nvSpPr>
          <p:cNvPr id="4" name="矩形 3">
            <a:extLst>
              <a:ext uri="{FF2B5EF4-FFF2-40B4-BE49-F238E27FC236}">
                <a16:creationId xmlns:a16="http://schemas.microsoft.com/office/drawing/2014/main" id="{BAB4F7F8-D313-4665-A8CC-0395420BBA42}"/>
              </a:ext>
            </a:extLst>
          </p:cNvPr>
          <p:cNvSpPr/>
          <p:nvPr/>
        </p:nvSpPr>
        <p:spPr>
          <a:xfrm>
            <a:off x="697230" y="4774099"/>
            <a:ext cx="6096000" cy="1200329"/>
          </a:xfrm>
          <a:prstGeom prst="rect">
            <a:avLst/>
          </a:prstGeom>
        </p:spPr>
        <p:txBody>
          <a:bodyPr>
            <a:spAutoFit/>
          </a:bodyPr>
          <a:lstStyle/>
          <a:p>
            <a:r>
              <a:rPr lang="en-US" altLang="zh-CN" dirty="0">
                <a:solidFill>
                  <a:srgbClr val="00B0F0"/>
                </a:solidFill>
              </a:rPr>
              <a:t>&lt;p&gt;&lt;!-- Alt + C --&gt;</a:t>
            </a:r>
          </a:p>
          <a:p>
            <a:r>
              <a:rPr lang="en-US" altLang="zh-CN" dirty="0">
                <a:solidFill>
                  <a:srgbClr val="00B0F0"/>
                </a:solidFill>
              </a:rPr>
              <a:t>&lt;input @keyup.alt.67="clear"&gt;</a:t>
            </a:r>
          </a:p>
          <a:p>
            <a:r>
              <a:rPr lang="en-US" altLang="zh-CN" dirty="0">
                <a:solidFill>
                  <a:srgbClr val="00B0F0"/>
                </a:solidFill>
              </a:rPr>
              <a:t>&lt;!-- Ctrl + Click --&gt;</a:t>
            </a:r>
          </a:p>
          <a:p>
            <a:r>
              <a:rPr lang="en-US" altLang="zh-CN" dirty="0">
                <a:solidFill>
                  <a:srgbClr val="00B0F0"/>
                </a:solidFill>
              </a:rPr>
              <a:t>&lt;div @</a:t>
            </a:r>
            <a:r>
              <a:rPr lang="en-US" altLang="zh-CN" dirty="0" err="1">
                <a:solidFill>
                  <a:srgbClr val="00B0F0"/>
                </a:solidFill>
              </a:rPr>
              <a:t>click.ctrl</a:t>
            </a:r>
            <a:r>
              <a:rPr lang="en-US" altLang="zh-CN" dirty="0">
                <a:solidFill>
                  <a:srgbClr val="00B0F0"/>
                </a:solidFill>
              </a:rPr>
              <a:t>="</a:t>
            </a:r>
            <a:r>
              <a:rPr lang="en-US" altLang="zh-CN" dirty="0" err="1">
                <a:solidFill>
                  <a:srgbClr val="00B0F0"/>
                </a:solidFill>
              </a:rPr>
              <a:t>doSomething</a:t>
            </a:r>
            <a:r>
              <a:rPr lang="en-US" altLang="zh-CN" dirty="0">
                <a:solidFill>
                  <a:srgbClr val="00B0F0"/>
                </a:solidFill>
              </a:rPr>
              <a:t>"&gt;Do something&lt;/div&gt;</a:t>
            </a:r>
            <a:endParaRPr lang="zh-CN" altLang="en-US" dirty="0">
              <a:solidFill>
                <a:srgbClr val="00B0F0"/>
              </a:solidFill>
            </a:endParaRPr>
          </a:p>
        </p:txBody>
      </p:sp>
    </p:spTree>
    <p:extLst>
      <p:ext uri="{BB962C8B-B14F-4D97-AF65-F5344CB8AC3E}">
        <p14:creationId xmlns:p14="http://schemas.microsoft.com/office/powerpoint/2010/main" val="16558621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4.</a:t>
            </a:r>
            <a:r>
              <a:rPr lang="zh-CN" altLang="en-US" sz="3200" b="1" dirty="0">
                <a:solidFill>
                  <a:srgbClr val="2C7FC2"/>
                </a:solidFill>
                <a:latin typeface="微软雅黑" panose="020B0503020204020204" charset="-122"/>
                <a:ea typeface="微软雅黑" panose="020B0503020204020204" charset="-122"/>
                <a:cs typeface="+mn-cs"/>
                <a:sym typeface="+mn-ea"/>
              </a:rPr>
              <a:t>事件</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94641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4.2 </a:t>
            </a:r>
            <a:r>
              <a:rPr lang="zh-CN" altLang="en-US" sz="2100" b="1" dirty="0">
                <a:solidFill>
                  <a:srgbClr val="0070C0"/>
                </a:solidFill>
                <a:latin typeface="宋体" panose="02010600030101010101" pitchFamily="2" charset="-122"/>
                <a:ea typeface="宋体" panose="02010600030101010101" pitchFamily="2" charset="-122"/>
                <a:sym typeface="+mn-ea"/>
              </a:rPr>
              <a:t>表单控制绑定</a:t>
            </a:r>
            <a:endPar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a:p>
            <a:pPr lvl="0">
              <a:lnSpc>
                <a:spcPct val="150000"/>
              </a:lnSpc>
            </a:pPr>
            <a:r>
              <a:rPr lang="zh-CN" altLang="en-US" sz="1600" dirty="0">
                <a:solidFill>
                  <a:srgbClr val="0070C0"/>
                </a:solidFill>
                <a:latin typeface="宋体" panose="02010600030101010101" pitchFamily="2" charset="-122"/>
                <a:sym typeface="+mn-ea"/>
              </a:rPr>
              <a:t>用 </a:t>
            </a:r>
            <a:r>
              <a:rPr lang="en-US" altLang="zh-CN" sz="1600" dirty="0">
                <a:solidFill>
                  <a:srgbClr val="0070C0"/>
                </a:solidFill>
                <a:latin typeface="宋体" panose="02010600030101010101" pitchFamily="2" charset="-122"/>
                <a:sym typeface="+mn-ea"/>
              </a:rPr>
              <a:t>v-model </a:t>
            </a:r>
            <a:r>
              <a:rPr lang="zh-CN" altLang="en-US" sz="1600" dirty="0">
                <a:solidFill>
                  <a:srgbClr val="0070C0"/>
                </a:solidFill>
                <a:latin typeface="宋体" panose="02010600030101010101" pitchFamily="2" charset="-122"/>
                <a:sym typeface="+mn-ea"/>
              </a:rPr>
              <a:t>指令在表单控件元素上创建双向数据绑定。</a:t>
            </a:r>
            <a:endParaRPr lang="en-US" altLang="zh-CN" sz="1600" dirty="0">
              <a:solidFill>
                <a:srgbClr val="0070C0"/>
              </a:solidFill>
              <a:latin typeface="宋体" panose="02010600030101010101" pitchFamily="2" charset="-122"/>
              <a:sym typeface="+mn-ea"/>
            </a:endParaRPr>
          </a:p>
        </p:txBody>
      </p:sp>
      <p:pic>
        <p:nvPicPr>
          <p:cNvPr id="2" name="图片 1">
            <a:extLst>
              <a:ext uri="{FF2B5EF4-FFF2-40B4-BE49-F238E27FC236}">
                <a16:creationId xmlns:a16="http://schemas.microsoft.com/office/drawing/2014/main" id="{54C13574-4AE9-45C1-B7C4-931D9E43349D}"/>
              </a:ext>
            </a:extLst>
          </p:cNvPr>
          <p:cNvPicPr>
            <a:picLocks noChangeAspect="1"/>
          </p:cNvPicPr>
          <p:nvPr/>
        </p:nvPicPr>
        <p:blipFill>
          <a:blip r:embed="rId3"/>
          <a:stretch>
            <a:fillRect/>
          </a:stretch>
        </p:blipFill>
        <p:spPr>
          <a:xfrm>
            <a:off x="1330007" y="1295345"/>
            <a:ext cx="9048750" cy="4467225"/>
          </a:xfrm>
          <a:prstGeom prst="rect">
            <a:avLst/>
          </a:prstGeom>
        </p:spPr>
      </p:pic>
      <p:sp>
        <p:nvSpPr>
          <p:cNvPr id="4" name="矩形 3">
            <a:extLst>
              <a:ext uri="{FF2B5EF4-FFF2-40B4-BE49-F238E27FC236}">
                <a16:creationId xmlns:a16="http://schemas.microsoft.com/office/drawing/2014/main" id="{5FF57C2A-C5BA-47CA-81DF-A11B2CB4CB41}"/>
              </a:ext>
            </a:extLst>
          </p:cNvPr>
          <p:cNvSpPr/>
          <p:nvPr/>
        </p:nvSpPr>
        <p:spPr>
          <a:xfrm>
            <a:off x="1389276" y="5933336"/>
            <a:ext cx="6086923" cy="369332"/>
          </a:xfrm>
          <a:prstGeom prst="rect">
            <a:avLst/>
          </a:prstGeom>
        </p:spPr>
        <p:txBody>
          <a:bodyPr wrap="none">
            <a:spAutoFit/>
          </a:bodyPr>
          <a:lstStyle/>
          <a:p>
            <a:r>
              <a:rPr lang="en-US" altLang="zh-CN" dirty="0">
                <a:solidFill>
                  <a:srgbClr val="00B0F0"/>
                </a:solidFill>
              </a:rPr>
              <a:t>v-model </a:t>
            </a:r>
            <a:r>
              <a:rPr lang="zh-CN" altLang="en-US" dirty="0">
                <a:solidFill>
                  <a:srgbClr val="00B0F0"/>
                </a:solidFill>
              </a:rPr>
              <a:t>会根据控件类型自动选取正确的方法来更新元素。</a:t>
            </a:r>
          </a:p>
        </p:txBody>
      </p:sp>
    </p:spTree>
    <p:extLst>
      <p:ext uri="{BB962C8B-B14F-4D97-AF65-F5344CB8AC3E}">
        <p14:creationId xmlns:p14="http://schemas.microsoft.com/office/powerpoint/2010/main" val="4705886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4.</a:t>
            </a:r>
            <a:r>
              <a:rPr lang="zh-CN" altLang="en-US" sz="3200" b="1" dirty="0">
                <a:solidFill>
                  <a:srgbClr val="2C7FC2"/>
                </a:solidFill>
                <a:latin typeface="微软雅黑" panose="020B0503020204020204" charset="-122"/>
                <a:ea typeface="微软雅黑" panose="020B0503020204020204" charset="-122"/>
                <a:cs typeface="+mn-cs"/>
                <a:sym typeface="+mn-ea"/>
              </a:rPr>
              <a:t>事件</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4270400"/>
          </a:xfrm>
          <a:prstGeom prst="rect">
            <a:avLst/>
          </a:prstGeom>
          <a:noFill/>
        </p:spPr>
        <p:txBody>
          <a:bodyPr wrap="square" rtlCol="0">
            <a:spAutoFit/>
          </a:bodyPr>
          <a:lstStyle/>
          <a:p>
            <a:pPr lvl="0">
              <a:lnSpc>
                <a:spcPct val="150000"/>
              </a:lnSpc>
            </a:pP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4.2 </a:t>
            </a:r>
            <a:r>
              <a:rPr lang="zh-CN" altLang="en-US" sz="2100" b="1" dirty="0">
                <a:solidFill>
                  <a:srgbClr val="0070C0"/>
                </a:solidFill>
                <a:latin typeface="宋体" panose="02010600030101010101" pitchFamily="2" charset="-122"/>
                <a:ea typeface="宋体" panose="02010600030101010101" pitchFamily="2" charset="-122"/>
                <a:sym typeface="+mn-ea"/>
              </a:rPr>
              <a:t>表单控制绑定 </a:t>
            </a:r>
            <a:r>
              <a:rPr lang="en-US" altLang="zh-CN" sz="2100" b="1" dirty="0">
                <a:solidFill>
                  <a:srgbClr val="0070C0"/>
                </a:solidFill>
                <a:latin typeface="宋体" panose="02010600030101010101" pitchFamily="2" charset="-122"/>
                <a:sym typeface="+mn-ea"/>
              </a:rPr>
              <a:t>v-model </a:t>
            </a:r>
            <a:r>
              <a:rPr lang="zh-CN" altLang="en-US" sz="2100" b="1" dirty="0">
                <a:solidFill>
                  <a:srgbClr val="0070C0"/>
                </a:solidFill>
                <a:latin typeface="宋体" panose="02010600030101010101" pitchFamily="2" charset="-122"/>
                <a:sym typeface="+mn-ea"/>
              </a:rPr>
              <a:t>会根据控件类型自动选取正确的方法来更新元素。</a:t>
            </a:r>
            <a:endPar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a:p>
            <a:pPr lvl="0">
              <a:lnSpc>
                <a:spcPct val="150000"/>
              </a:lnSpc>
            </a:pPr>
            <a:r>
              <a:rPr lang="zh-CN" altLang="en-US" sz="1600" dirty="0">
                <a:solidFill>
                  <a:srgbClr val="0070C0"/>
                </a:solidFill>
                <a:latin typeface="宋体" panose="02010600030101010101" pitchFamily="2" charset="-122"/>
                <a:sym typeface="+mn-ea"/>
              </a:rPr>
              <a:t>输入框 </a:t>
            </a:r>
          </a:p>
          <a:p>
            <a:pPr lvl="0">
              <a:lnSpc>
                <a:spcPct val="150000"/>
              </a:lnSpc>
            </a:pPr>
            <a:r>
              <a:rPr lang="en-US" altLang="zh-CN" sz="1600" dirty="0">
                <a:solidFill>
                  <a:srgbClr val="0070C0"/>
                </a:solidFill>
                <a:latin typeface="宋体" panose="02010600030101010101" pitchFamily="2" charset="-122"/>
                <a:sym typeface="+mn-ea"/>
              </a:rPr>
              <a:t>input </a:t>
            </a:r>
            <a:r>
              <a:rPr lang="zh-CN" altLang="en-US" sz="1600" dirty="0">
                <a:solidFill>
                  <a:srgbClr val="0070C0"/>
                </a:solidFill>
                <a:latin typeface="宋体" panose="02010600030101010101" pitchFamily="2" charset="-122"/>
                <a:sym typeface="+mn-ea"/>
              </a:rPr>
              <a:t>和 </a:t>
            </a:r>
            <a:r>
              <a:rPr lang="en-US" altLang="zh-CN" sz="1600" dirty="0" err="1">
                <a:solidFill>
                  <a:srgbClr val="0070C0"/>
                </a:solidFill>
                <a:latin typeface="宋体" panose="02010600030101010101" pitchFamily="2" charset="-122"/>
                <a:sym typeface="+mn-ea"/>
              </a:rPr>
              <a:t>textarea</a:t>
            </a: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元素中使用 </a:t>
            </a:r>
            <a:r>
              <a:rPr lang="en-US" altLang="zh-CN" sz="1600" dirty="0">
                <a:solidFill>
                  <a:srgbClr val="0070C0"/>
                </a:solidFill>
                <a:latin typeface="宋体" panose="02010600030101010101" pitchFamily="2" charset="-122"/>
                <a:sym typeface="+mn-ea"/>
              </a:rPr>
              <a:t>v-model </a:t>
            </a:r>
            <a:r>
              <a:rPr lang="zh-CN" altLang="en-US" sz="1600" dirty="0">
                <a:solidFill>
                  <a:srgbClr val="0070C0"/>
                </a:solidFill>
                <a:latin typeface="宋体" panose="02010600030101010101" pitchFamily="2" charset="-122"/>
                <a:sym typeface="+mn-ea"/>
              </a:rPr>
              <a:t>实现双向数据绑定：</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&lt;p&gt;input </a:t>
            </a:r>
            <a:r>
              <a:rPr lang="zh-CN" altLang="en-US" sz="1600" dirty="0">
                <a:solidFill>
                  <a:srgbClr val="0070C0"/>
                </a:solidFill>
                <a:latin typeface="宋体" panose="02010600030101010101" pitchFamily="2" charset="-122"/>
                <a:sym typeface="+mn-ea"/>
              </a:rPr>
              <a:t>元素：</a:t>
            </a:r>
            <a:r>
              <a:rPr lang="en-US" altLang="zh-CN" sz="1600" dirty="0">
                <a:solidFill>
                  <a:srgbClr val="0070C0"/>
                </a:solidFill>
                <a:latin typeface="宋体" panose="02010600030101010101" pitchFamily="2" charset="-122"/>
                <a:sym typeface="+mn-ea"/>
              </a:rPr>
              <a:t>&lt;/p&gt;</a:t>
            </a:r>
          </a:p>
          <a:p>
            <a:pPr lvl="0">
              <a:lnSpc>
                <a:spcPct val="150000"/>
              </a:lnSpc>
            </a:pPr>
            <a:r>
              <a:rPr lang="en-US" altLang="zh-CN" sz="1600" dirty="0">
                <a:solidFill>
                  <a:srgbClr val="0070C0"/>
                </a:solidFill>
                <a:latin typeface="宋体" panose="02010600030101010101" pitchFamily="2" charset="-122"/>
                <a:sym typeface="+mn-ea"/>
              </a:rPr>
              <a:t>  &lt;input v-model=“message” placeholder=“</a:t>
            </a:r>
            <a:r>
              <a:rPr lang="zh-CN" altLang="en-US" sz="1600" dirty="0">
                <a:solidFill>
                  <a:srgbClr val="0070C0"/>
                </a:solidFill>
                <a:latin typeface="宋体" panose="02010600030101010101" pitchFamily="2" charset="-122"/>
                <a:sym typeface="+mn-ea"/>
              </a:rPr>
              <a:t>在此输入</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0070C0"/>
                </a:solidFill>
                <a:latin typeface="宋体" panose="02010600030101010101" pitchFamily="2" charset="-122"/>
                <a:sym typeface="+mn-ea"/>
              </a:rPr>
              <a:t>  &lt;p&gt;</a:t>
            </a:r>
            <a:r>
              <a:rPr lang="zh-CN" altLang="en-US" sz="1600" dirty="0">
                <a:solidFill>
                  <a:srgbClr val="0070C0"/>
                </a:solidFill>
                <a:latin typeface="宋体" panose="02010600030101010101" pitchFamily="2" charset="-122"/>
                <a:sym typeface="+mn-ea"/>
              </a:rPr>
              <a:t>消息是</a:t>
            </a:r>
            <a:r>
              <a:rPr lang="en-US" altLang="zh-CN" sz="1600" dirty="0">
                <a:solidFill>
                  <a:srgbClr val="0070C0"/>
                </a:solidFill>
                <a:latin typeface="宋体" panose="02010600030101010101" pitchFamily="2" charset="-122"/>
                <a:sym typeface="+mn-ea"/>
              </a:rPr>
              <a:t>: {{ message }}&lt;/p&gt;</a:t>
            </a:r>
          </a:p>
          <a:p>
            <a:pPr lvl="0">
              <a:lnSpc>
                <a:spcPct val="150000"/>
              </a:lnSpc>
            </a:pPr>
            <a:r>
              <a:rPr lang="en-US" altLang="zh-CN" sz="1600" dirty="0">
                <a:solidFill>
                  <a:srgbClr val="0070C0"/>
                </a:solidFill>
                <a:latin typeface="宋体" panose="02010600030101010101" pitchFamily="2" charset="-122"/>
                <a:sym typeface="+mn-ea"/>
              </a:rPr>
              <a:t>  &lt;p&gt;</a:t>
            </a:r>
            <a:r>
              <a:rPr lang="en-US" altLang="zh-CN" sz="1600" dirty="0" err="1">
                <a:solidFill>
                  <a:srgbClr val="0070C0"/>
                </a:solidFill>
                <a:latin typeface="宋体" panose="02010600030101010101" pitchFamily="2" charset="-122"/>
                <a:sym typeface="+mn-ea"/>
              </a:rPr>
              <a:t>textarea</a:t>
            </a: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元素：</a:t>
            </a:r>
            <a:r>
              <a:rPr lang="en-US" altLang="zh-CN" sz="1600" dirty="0">
                <a:solidFill>
                  <a:srgbClr val="0070C0"/>
                </a:solidFill>
                <a:latin typeface="宋体" panose="02010600030101010101" pitchFamily="2" charset="-122"/>
                <a:sym typeface="+mn-ea"/>
              </a:rPr>
              <a:t>&lt;/p&gt;</a:t>
            </a:r>
          </a:p>
          <a:p>
            <a:pPr lvl="0">
              <a:lnSpc>
                <a:spcPct val="150000"/>
              </a:lnSpc>
            </a:pPr>
            <a:r>
              <a:rPr lang="en-US" altLang="zh-CN" sz="1600" dirty="0">
                <a:solidFill>
                  <a:srgbClr val="0070C0"/>
                </a:solidFill>
                <a:latin typeface="宋体" panose="02010600030101010101" pitchFamily="2" charset="-122"/>
                <a:sym typeface="+mn-ea"/>
              </a:rPr>
              <a:t>  &lt;p&gt;{{ message2 }}&lt;/p&gt;</a:t>
            </a:r>
          </a:p>
          <a:p>
            <a:pPr lvl="0">
              <a:lnSpc>
                <a:spcPct val="150000"/>
              </a:lnSpc>
            </a:pPr>
            <a:r>
              <a:rPr lang="en-US" altLang="zh-CN" sz="1600" dirty="0">
                <a:solidFill>
                  <a:srgbClr val="0070C0"/>
                </a:solidFill>
                <a:latin typeface="宋体" panose="02010600030101010101" pitchFamily="2" charset="-122"/>
                <a:sym typeface="+mn-ea"/>
              </a:rPr>
              <a:t>  &lt;</a:t>
            </a:r>
            <a:r>
              <a:rPr lang="en-US" altLang="zh-CN" sz="1600" dirty="0" err="1">
                <a:solidFill>
                  <a:srgbClr val="0070C0"/>
                </a:solidFill>
                <a:latin typeface="宋体" panose="02010600030101010101" pitchFamily="2" charset="-122"/>
                <a:sym typeface="+mn-ea"/>
              </a:rPr>
              <a:t>textarea</a:t>
            </a:r>
            <a:r>
              <a:rPr lang="en-US" altLang="zh-CN" sz="1600" dirty="0">
                <a:solidFill>
                  <a:srgbClr val="0070C0"/>
                </a:solidFill>
                <a:latin typeface="宋体" panose="02010600030101010101" pitchFamily="2" charset="-122"/>
                <a:sym typeface="+mn-ea"/>
              </a:rPr>
              <a:t> v-model=“message2” placeholder=“</a:t>
            </a:r>
            <a:r>
              <a:rPr lang="zh-CN" altLang="en-US" sz="1600" dirty="0">
                <a:solidFill>
                  <a:srgbClr val="0070C0"/>
                </a:solidFill>
                <a:latin typeface="宋体" panose="02010600030101010101" pitchFamily="2" charset="-122"/>
                <a:sym typeface="+mn-ea"/>
              </a:rPr>
              <a:t>在此输入多行文本</a:t>
            </a:r>
            <a:r>
              <a:rPr lang="en-US" altLang="zh-CN" sz="1600" dirty="0">
                <a:solidFill>
                  <a:srgbClr val="0070C0"/>
                </a:solidFill>
                <a:latin typeface="宋体" panose="02010600030101010101" pitchFamily="2" charset="-122"/>
                <a:sym typeface="+mn-ea"/>
              </a:rPr>
              <a:t>"&gt;&lt;/</a:t>
            </a:r>
            <a:r>
              <a:rPr lang="en-US" altLang="zh-CN" sz="1600" dirty="0" err="1">
                <a:solidFill>
                  <a:srgbClr val="0070C0"/>
                </a:solidFill>
                <a:latin typeface="宋体" panose="02010600030101010101" pitchFamily="2" charset="-122"/>
                <a:sym typeface="+mn-ea"/>
              </a:rPr>
              <a:t>textarea</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0070C0"/>
                </a:solidFill>
                <a:latin typeface="宋体" panose="02010600030101010101" pitchFamily="2" charset="-122"/>
                <a:sym typeface="+mn-ea"/>
              </a:rPr>
              <a:t>&lt;/div&gt;</a:t>
            </a:r>
          </a:p>
        </p:txBody>
      </p:sp>
      <p:sp>
        <p:nvSpPr>
          <p:cNvPr id="5" name="矩形 4">
            <a:extLst>
              <a:ext uri="{FF2B5EF4-FFF2-40B4-BE49-F238E27FC236}">
                <a16:creationId xmlns:a16="http://schemas.microsoft.com/office/drawing/2014/main" id="{1CAB8353-3DD3-4F22-A625-618E0768B0C8}"/>
              </a:ext>
            </a:extLst>
          </p:cNvPr>
          <p:cNvSpPr/>
          <p:nvPr/>
        </p:nvSpPr>
        <p:spPr>
          <a:xfrm>
            <a:off x="9223612" y="4312257"/>
            <a:ext cx="2424752" cy="2031325"/>
          </a:xfrm>
          <a:prstGeom prst="rect">
            <a:avLst/>
          </a:prstGeom>
        </p:spPr>
        <p:txBody>
          <a:bodyPr wrap="square">
            <a:spAutoFit/>
          </a:bodyPr>
          <a:lstStyle/>
          <a:p>
            <a:r>
              <a:rPr lang="en-US" altLang="zh-CN" dirty="0">
                <a:solidFill>
                  <a:srgbClr val="00B0F0"/>
                </a:solidFill>
              </a:rPr>
              <a:t>new Vue({</a:t>
            </a:r>
          </a:p>
          <a:p>
            <a:r>
              <a:rPr lang="en-US" altLang="zh-CN" dirty="0">
                <a:solidFill>
                  <a:srgbClr val="00B0F0"/>
                </a:solidFill>
              </a:rPr>
              <a:t>  el: '#app',</a:t>
            </a:r>
          </a:p>
          <a:p>
            <a:r>
              <a:rPr lang="en-US" altLang="zh-CN" dirty="0">
                <a:solidFill>
                  <a:srgbClr val="00B0F0"/>
                </a:solidFill>
              </a:rPr>
              <a:t>  data: {</a:t>
            </a:r>
          </a:p>
          <a:p>
            <a:r>
              <a:rPr lang="en-US" altLang="zh-CN" dirty="0">
                <a:solidFill>
                  <a:srgbClr val="00B0F0"/>
                </a:solidFill>
              </a:rPr>
              <a:t>    message: ‘1234’,</a:t>
            </a:r>
          </a:p>
          <a:p>
            <a:r>
              <a:rPr lang="en-US" altLang="zh-CN" dirty="0">
                <a:solidFill>
                  <a:srgbClr val="00B0F0"/>
                </a:solidFill>
              </a:rPr>
              <a:t>    message2: ‘</a:t>
            </a:r>
            <a:r>
              <a:rPr lang="en-US" altLang="zh-CN" dirty="0" err="1">
                <a:solidFill>
                  <a:srgbClr val="00B0F0"/>
                </a:solidFill>
              </a:rPr>
              <a:t>abcd</a:t>
            </a:r>
            <a:r>
              <a:rPr lang="en-US" altLang="zh-CN" dirty="0">
                <a:solidFill>
                  <a:srgbClr val="00B0F0"/>
                </a:solidFill>
              </a:rPr>
              <a:t>'</a:t>
            </a:r>
          </a:p>
          <a:p>
            <a:r>
              <a:rPr lang="en-US" altLang="zh-CN" dirty="0">
                <a:solidFill>
                  <a:srgbClr val="00B0F0"/>
                </a:solidFill>
              </a:rPr>
              <a:t>  }</a:t>
            </a:r>
          </a:p>
          <a:p>
            <a:r>
              <a:rPr lang="en-US" altLang="zh-CN" dirty="0">
                <a:solidFill>
                  <a:srgbClr val="00B0F0"/>
                </a:solidFill>
              </a:rPr>
              <a:t>})</a:t>
            </a:r>
          </a:p>
        </p:txBody>
      </p:sp>
    </p:spTree>
    <p:extLst>
      <p:ext uri="{BB962C8B-B14F-4D97-AF65-F5344CB8AC3E}">
        <p14:creationId xmlns:p14="http://schemas.microsoft.com/office/powerpoint/2010/main" val="19209842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4.</a:t>
            </a:r>
            <a:r>
              <a:rPr lang="zh-CN" altLang="en-US" sz="3200" b="1" dirty="0">
                <a:solidFill>
                  <a:srgbClr val="2C7FC2"/>
                </a:solidFill>
                <a:latin typeface="微软雅黑" panose="020B0503020204020204" charset="-122"/>
                <a:ea typeface="微软雅黑" panose="020B0503020204020204" charset="-122"/>
                <a:cs typeface="+mn-cs"/>
                <a:sym typeface="+mn-ea"/>
              </a:rPr>
              <a:t>事件</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6486391"/>
          </a:xfrm>
          <a:prstGeom prst="rect">
            <a:avLst/>
          </a:prstGeom>
          <a:noFill/>
        </p:spPr>
        <p:txBody>
          <a:bodyPr wrap="square" rtlCol="0">
            <a:spAutoFit/>
          </a:bodyPr>
          <a:lstStyle/>
          <a:p>
            <a:pPr lvl="0">
              <a:lnSpc>
                <a:spcPct val="150000"/>
              </a:lnSpc>
            </a:pP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4.2 </a:t>
            </a:r>
            <a:r>
              <a:rPr lang="zh-CN" altLang="en-US" sz="2100" b="1" dirty="0">
                <a:solidFill>
                  <a:srgbClr val="0070C0"/>
                </a:solidFill>
                <a:latin typeface="宋体" panose="02010600030101010101" pitchFamily="2" charset="-122"/>
                <a:ea typeface="宋体" panose="02010600030101010101" pitchFamily="2" charset="-122"/>
                <a:sym typeface="+mn-ea"/>
              </a:rPr>
              <a:t>表单控制绑定 </a:t>
            </a:r>
            <a:r>
              <a:rPr lang="en-US" altLang="zh-CN" sz="2100" b="1" dirty="0">
                <a:solidFill>
                  <a:srgbClr val="0070C0"/>
                </a:solidFill>
                <a:latin typeface="宋体" panose="02010600030101010101" pitchFamily="2" charset="-122"/>
                <a:sym typeface="+mn-ea"/>
              </a:rPr>
              <a:t>v-model </a:t>
            </a:r>
            <a:r>
              <a:rPr lang="zh-CN" altLang="en-US" sz="2100" b="1" dirty="0">
                <a:solidFill>
                  <a:srgbClr val="0070C0"/>
                </a:solidFill>
                <a:latin typeface="宋体" panose="02010600030101010101" pitchFamily="2" charset="-122"/>
                <a:sym typeface="+mn-ea"/>
              </a:rPr>
              <a:t>会根据控件类型自动选取正确的方法来更新元素。</a:t>
            </a:r>
            <a:endPar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a:p>
            <a:pPr lvl="0">
              <a:lnSpc>
                <a:spcPct val="150000"/>
              </a:lnSpc>
            </a:pPr>
            <a:r>
              <a:rPr lang="zh-CN" altLang="en-US" sz="1600" dirty="0">
                <a:solidFill>
                  <a:srgbClr val="0070C0"/>
                </a:solidFill>
                <a:latin typeface="宋体" panose="02010600030101010101" pitchFamily="2" charset="-122"/>
                <a:sym typeface="+mn-ea"/>
              </a:rPr>
              <a:t>复选框</a:t>
            </a:r>
          </a:p>
          <a:p>
            <a:pPr lvl="0">
              <a:lnSpc>
                <a:spcPct val="150000"/>
              </a:lnSpc>
            </a:pPr>
            <a:r>
              <a:rPr lang="zh-CN" altLang="en-US" sz="1600" dirty="0">
                <a:solidFill>
                  <a:srgbClr val="0070C0"/>
                </a:solidFill>
                <a:latin typeface="宋体" panose="02010600030101010101" pitchFamily="2" charset="-122"/>
                <a:sym typeface="+mn-ea"/>
              </a:rPr>
              <a:t>复选框如果是一个为逻辑值，如果是多个则绑定到同一个数组：</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&lt;p&gt;</a:t>
            </a:r>
            <a:r>
              <a:rPr lang="zh-CN" altLang="en-US" sz="1600" dirty="0">
                <a:solidFill>
                  <a:srgbClr val="0070C0"/>
                </a:solidFill>
                <a:latin typeface="宋体" panose="02010600030101010101" pitchFamily="2" charset="-122"/>
                <a:sym typeface="+mn-ea"/>
              </a:rPr>
              <a:t>单个复选框：</a:t>
            </a:r>
            <a:r>
              <a:rPr lang="en-US" altLang="zh-CN" sz="1600" dirty="0">
                <a:solidFill>
                  <a:srgbClr val="0070C0"/>
                </a:solidFill>
                <a:latin typeface="宋体" panose="02010600030101010101" pitchFamily="2" charset="-122"/>
                <a:sym typeface="+mn-ea"/>
              </a:rPr>
              <a:t>&lt;/p&gt;</a:t>
            </a:r>
          </a:p>
          <a:p>
            <a:pPr lvl="0">
              <a:lnSpc>
                <a:spcPct val="150000"/>
              </a:lnSpc>
            </a:pPr>
            <a:r>
              <a:rPr lang="en-US" altLang="zh-CN" sz="1600" dirty="0">
                <a:solidFill>
                  <a:srgbClr val="0070C0"/>
                </a:solidFill>
                <a:latin typeface="宋体" panose="02010600030101010101" pitchFamily="2" charset="-122"/>
                <a:sym typeface="+mn-ea"/>
              </a:rPr>
              <a:t>  &lt;input type="checkbox" id="checkbox" v-model="checked"&gt;</a:t>
            </a:r>
          </a:p>
          <a:p>
            <a:pPr lvl="0">
              <a:lnSpc>
                <a:spcPct val="150000"/>
              </a:lnSpc>
            </a:pPr>
            <a:r>
              <a:rPr lang="en-US" altLang="zh-CN" sz="1600" dirty="0">
                <a:solidFill>
                  <a:srgbClr val="0070C0"/>
                </a:solidFill>
                <a:latin typeface="宋体" panose="02010600030101010101" pitchFamily="2" charset="-122"/>
                <a:sym typeface="+mn-ea"/>
              </a:rPr>
              <a:t>  &lt;label for="checkbox"&gt;{{ checked }}&lt;/label&gt;</a:t>
            </a:r>
          </a:p>
          <a:p>
            <a:pPr lvl="0">
              <a:lnSpc>
                <a:spcPct val="150000"/>
              </a:lnSpc>
            </a:pPr>
            <a:r>
              <a:rPr lang="en-US" altLang="zh-CN" sz="1600" dirty="0">
                <a:solidFill>
                  <a:srgbClr val="0070C0"/>
                </a:solidFill>
                <a:latin typeface="宋体" panose="02010600030101010101" pitchFamily="2" charset="-122"/>
                <a:sym typeface="+mn-ea"/>
              </a:rPr>
              <a:t>  &lt;p&gt;</a:t>
            </a:r>
            <a:r>
              <a:rPr lang="zh-CN" altLang="en-US" sz="1600" dirty="0">
                <a:solidFill>
                  <a:srgbClr val="0070C0"/>
                </a:solidFill>
                <a:latin typeface="宋体" panose="02010600030101010101" pitchFamily="2" charset="-122"/>
                <a:sym typeface="+mn-ea"/>
              </a:rPr>
              <a:t>多个复选框：</a:t>
            </a:r>
            <a:r>
              <a:rPr lang="en-US" altLang="zh-CN" sz="1600" dirty="0">
                <a:solidFill>
                  <a:srgbClr val="0070C0"/>
                </a:solidFill>
                <a:latin typeface="宋体" panose="02010600030101010101" pitchFamily="2" charset="-122"/>
                <a:sym typeface="+mn-ea"/>
              </a:rPr>
              <a:t>&lt;/p&gt;</a:t>
            </a:r>
          </a:p>
          <a:p>
            <a:pPr lvl="0">
              <a:lnSpc>
                <a:spcPct val="150000"/>
              </a:lnSpc>
            </a:pPr>
            <a:r>
              <a:rPr lang="en-US" altLang="zh-CN" sz="1600" dirty="0">
                <a:solidFill>
                  <a:srgbClr val="0070C0"/>
                </a:solidFill>
                <a:latin typeface="宋体" panose="02010600030101010101" pitchFamily="2" charset="-122"/>
                <a:sym typeface="+mn-ea"/>
              </a:rPr>
              <a:t>  &lt;input type=“checkbox” id=“</a:t>
            </a:r>
            <a:r>
              <a:rPr lang="en-US" altLang="zh-CN" sz="1600" dirty="0" err="1">
                <a:solidFill>
                  <a:srgbClr val="0070C0"/>
                </a:solidFill>
                <a:latin typeface="宋体" panose="02010600030101010101" pitchFamily="2" charset="-122"/>
                <a:sym typeface="+mn-ea"/>
              </a:rPr>
              <a:t>wj</a:t>
            </a:r>
            <a:r>
              <a:rPr lang="en-US" altLang="zh-CN" sz="1600" dirty="0">
                <a:solidFill>
                  <a:srgbClr val="0070C0"/>
                </a:solidFill>
                <a:latin typeface="宋体" panose="02010600030101010101" pitchFamily="2" charset="-122"/>
                <a:sym typeface="+mn-ea"/>
              </a:rPr>
              <a:t>” value=“</a:t>
            </a:r>
            <a:r>
              <a:rPr lang="en-US" altLang="zh-CN" sz="1600" dirty="0" err="1">
                <a:solidFill>
                  <a:srgbClr val="0070C0"/>
                </a:solidFill>
                <a:latin typeface="宋体" panose="02010600030101010101" pitchFamily="2" charset="-122"/>
                <a:sym typeface="+mn-ea"/>
              </a:rPr>
              <a:t>wj</a:t>
            </a:r>
            <a:r>
              <a:rPr lang="en-US" altLang="zh-CN" sz="1600" dirty="0">
                <a:solidFill>
                  <a:srgbClr val="0070C0"/>
                </a:solidFill>
                <a:latin typeface="宋体" panose="02010600030101010101" pitchFamily="2" charset="-122"/>
                <a:sym typeface="+mn-ea"/>
              </a:rPr>
              <a:t> " v-model="</a:t>
            </a:r>
            <a:r>
              <a:rPr lang="en-US" altLang="zh-CN" sz="1600" dirty="0" err="1">
                <a:solidFill>
                  <a:srgbClr val="0070C0"/>
                </a:solidFill>
                <a:latin typeface="宋体" panose="02010600030101010101" pitchFamily="2" charset="-122"/>
                <a:sym typeface="+mn-ea"/>
              </a:rPr>
              <a:t>checkedNames</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0070C0"/>
                </a:solidFill>
                <a:latin typeface="宋体" panose="02010600030101010101" pitchFamily="2" charset="-122"/>
                <a:sym typeface="+mn-ea"/>
              </a:rPr>
              <a:t>  &lt;label for="</a:t>
            </a:r>
            <a:r>
              <a:rPr lang="en-US" altLang="zh-CN" sz="1600" dirty="0" err="1">
                <a:solidFill>
                  <a:srgbClr val="0070C0"/>
                </a:solidFill>
                <a:latin typeface="宋体" panose="02010600030101010101" pitchFamily="2" charset="-122"/>
                <a:sym typeface="+mn-ea"/>
              </a:rPr>
              <a:t>runoob</a:t>
            </a:r>
            <a:r>
              <a:rPr lang="en-US" altLang="zh-CN" sz="1600" dirty="0">
                <a:solidFill>
                  <a:srgbClr val="0070C0"/>
                </a:solidFill>
                <a:latin typeface="宋体" panose="02010600030101010101" pitchFamily="2" charset="-122"/>
                <a:sym typeface="+mn-ea"/>
              </a:rPr>
              <a:t>"&gt;</a:t>
            </a:r>
            <a:r>
              <a:rPr lang="zh-CN" altLang="en-US" sz="1600" dirty="0">
                <a:solidFill>
                  <a:srgbClr val="0070C0"/>
                </a:solidFill>
                <a:latin typeface="宋体" panose="02010600030101010101" pitchFamily="2" charset="-122"/>
                <a:sym typeface="+mn-ea"/>
              </a:rPr>
              <a:t>吴京</a:t>
            </a:r>
            <a:r>
              <a:rPr lang="en-US" altLang="zh-CN" sz="1600" dirty="0">
                <a:solidFill>
                  <a:srgbClr val="0070C0"/>
                </a:solidFill>
                <a:latin typeface="宋体" panose="02010600030101010101" pitchFamily="2" charset="-122"/>
                <a:sym typeface="+mn-ea"/>
              </a:rPr>
              <a:t>&lt;/label&gt;</a:t>
            </a:r>
          </a:p>
          <a:p>
            <a:pPr lvl="0">
              <a:lnSpc>
                <a:spcPct val="150000"/>
              </a:lnSpc>
            </a:pPr>
            <a:r>
              <a:rPr lang="en-US" altLang="zh-CN" sz="1600" dirty="0">
                <a:solidFill>
                  <a:srgbClr val="0070C0"/>
                </a:solidFill>
                <a:latin typeface="宋体" panose="02010600030101010101" pitchFamily="2" charset="-122"/>
                <a:sym typeface="+mn-ea"/>
              </a:rPr>
              <a:t>  &lt;input type=“checkbox” id=“</a:t>
            </a:r>
            <a:r>
              <a:rPr lang="en-US" altLang="zh-CN" sz="1600" dirty="0" err="1">
                <a:solidFill>
                  <a:srgbClr val="0070C0"/>
                </a:solidFill>
                <a:latin typeface="宋体" panose="02010600030101010101" pitchFamily="2" charset="-122"/>
                <a:sym typeface="+mn-ea"/>
              </a:rPr>
              <a:t>ljs</a:t>
            </a:r>
            <a:r>
              <a:rPr lang="en-US" altLang="zh-CN" sz="1600" dirty="0">
                <a:solidFill>
                  <a:srgbClr val="0070C0"/>
                </a:solidFill>
                <a:latin typeface="宋体" panose="02010600030101010101" pitchFamily="2" charset="-122"/>
                <a:sym typeface="+mn-ea"/>
              </a:rPr>
              <a:t>” value=“</a:t>
            </a:r>
            <a:r>
              <a:rPr lang="en-US" altLang="zh-CN" sz="1600" dirty="0" err="1">
                <a:solidFill>
                  <a:srgbClr val="0070C0"/>
                </a:solidFill>
                <a:latin typeface="宋体" panose="02010600030101010101" pitchFamily="2" charset="-122"/>
                <a:sym typeface="+mn-ea"/>
              </a:rPr>
              <a:t>ljs</a:t>
            </a:r>
            <a:r>
              <a:rPr lang="en-US" altLang="zh-CN" sz="1600" dirty="0">
                <a:solidFill>
                  <a:srgbClr val="0070C0"/>
                </a:solidFill>
                <a:latin typeface="宋体" panose="02010600030101010101" pitchFamily="2" charset="-122"/>
                <a:sym typeface="+mn-ea"/>
              </a:rPr>
              <a:t>" v-model="</a:t>
            </a:r>
            <a:r>
              <a:rPr lang="en-US" altLang="zh-CN" sz="1600" dirty="0" err="1">
                <a:solidFill>
                  <a:srgbClr val="0070C0"/>
                </a:solidFill>
                <a:latin typeface="宋体" panose="02010600030101010101" pitchFamily="2" charset="-122"/>
                <a:sym typeface="+mn-ea"/>
              </a:rPr>
              <a:t>checkedNames</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0070C0"/>
                </a:solidFill>
                <a:latin typeface="宋体" panose="02010600030101010101" pitchFamily="2" charset="-122"/>
                <a:sym typeface="+mn-ea"/>
              </a:rPr>
              <a:t>  &lt;label for="google"&gt;</a:t>
            </a:r>
            <a:r>
              <a:rPr lang="zh-CN" altLang="en-US" sz="1600" dirty="0">
                <a:solidFill>
                  <a:srgbClr val="0070C0"/>
                </a:solidFill>
                <a:latin typeface="宋体" panose="02010600030101010101" pitchFamily="2" charset="-122"/>
                <a:sym typeface="+mn-ea"/>
              </a:rPr>
              <a:t>卢靖姗</a:t>
            </a:r>
            <a:r>
              <a:rPr lang="en-US" altLang="zh-CN" sz="1600" dirty="0">
                <a:solidFill>
                  <a:srgbClr val="0070C0"/>
                </a:solidFill>
                <a:latin typeface="宋体" panose="02010600030101010101" pitchFamily="2" charset="-122"/>
                <a:sym typeface="+mn-ea"/>
              </a:rPr>
              <a:t>&lt;/label&gt;</a:t>
            </a:r>
          </a:p>
          <a:p>
            <a:pPr lvl="0">
              <a:lnSpc>
                <a:spcPct val="150000"/>
              </a:lnSpc>
            </a:pPr>
            <a:r>
              <a:rPr lang="en-US" altLang="zh-CN" sz="1600" dirty="0">
                <a:solidFill>
                  <a:srgbClr val="0070C0"/>
                </a:solidFill>
                <a:latin typeface="宋体" panose="02010600030101010101" pitchFamily="2" charset="-122"/>
                <a:sym typeface="+mn-ea"/>
              </a:rPr>
              <a:t>  &lt;input type=“checkbox” id=“</a:t>
            </a:r>
            <a:r>
              <a:rPr lang="en-US" altLang="zh-CN" sz="1600" dirty="0" err="1">
                <a:solidFill>
                  <a:srgbClr val="0070C0"/>
                </a:solidFill>
                <a:latin typeface="宋体" panose="02010600030101010101" pitchFamily="2" charset="-122"/>
                <a:sym typeface="+mn-ea"/>
              </a:rPr>
              <a:t>wg</a:t>
            </a:r>
            <a:r>
              <a:rPr lang="en-US" altLang="zh-CN" sz="1600" dirty="0">
                <a:solidFill>
                  <a:srgbClr val="0070C0"/>
                </a:solidFill>
                <a:latin typeface="宋体" panose="02010600030101010101" pitchFamily="2" charset="-122"/>
                <a:sym typeface="+mn-ea"/>
              </a:rPr>
              <a:t>” value=“</a:t>
            </a:r>
            <a:r>
              <a:rPr lang="en-US" altLang="zh-CN" sz="1600" dirty="0" err="1">
                <a:solidFill>
                  <a:srgbClr val="0070C0"/>
                </a:solidFill>
                <a:latin typeface="宋体" panose="02010600030101010101" pitchFamily="2" charset="-122"/>
                <a:sym typeface="+mn-ea"/>
              </a:rPr>
              <a:t>wg</a:t>
            </a:r>
            <a:r>
              <a:rPr lang="en-US" altLang="zh-CN" sz="1600" dirty="0">
                <a:solidFill>
                  <a:srgbClr val="0070C0"/>
                </a:solidFill>
                <a:latin typeface="宋体" panose="02010600030101010101" pitchFamily="2" charset="-122"/>
                <a:sym typeface="+mn-ea"/>
              </a:rPr>
              <a:t> " v-model="</a:t>
            </a:r>
            <a:r>
              <a:rPr lang="en-US" altLang="zh-CN" sz="1600" dirty="0" err="1">
                <a:solidFill>
                  <a:srgbClr val="0070C0"/>
                </a:solidFill>
                <a:latin typeface="宋体" panose="02010600030101010101" pitchFamily="2" charset="-122"/>
                <a:sym typeface="+mn-ea"/>
              </a:rPr>
              <a:t>checkedNames</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0070C0"/>
                </a:solidFill>
                <a:latin typeface="宋体" panose="02010600030101010101" pitchFamily="2" charset="-122"/>
                <a:sym typeface="+mn-ea"/>
              </a:rPr>
              <a:t>  &lt;label for="</a:t>
            </a:r>
            <a:r>
              <a:rPr lang="en-US" altLang="zh-CN" sz="1600" dirty="0" err="1">
                <a:solidFill>
                  <a:srgbClr val="0070C0"/>
                </a:solidFill>
                <a:latin typeface="宋体" panose="02010600030101010101" pitchFamily="2" charset="-122"/>
                <a:sym typeface="+mn-ea"/>
              </a:rPr>
              <a:t>taobao</a:t>
            </a:r>
            <a:r>
              <a:rPr lang="en-US" altLang="zh-CN" sz="1600" dirty="0">
                <a:solidFill>
                  <a:srgbClr val="0070C0"/>
                </a:solidFill>
                <a:latin typeface="宋体" panose="02010600030101010101" pitchFamily="2" charset="-122"/>
                <a:sym typeface="+mn-ea"/>
              </a:rPr>
              <a:t>"&gt;</a:t>
            </a:r>
            <a:r>
              <a:rPr lang="zh-CN" altLang="en-US" sz="1600" dirty="0">
                <a:solidFill>
                  <a:srgbClr val="0070C0"/>
                </a:solidFill>
                <a:latin typeface="宋体" panose="02010600030101010101" pitchFamily="2" charset="-122"/>
                <a:sym typeface="+mn-ea"/>
              </a:rPr>
              <a:t>吴刚</a:t>
            </a:r>
            <a:r>
              <a:rPr lang="en-US" altLang="zh-CN" sz="1600" dirty="0">
                <a:solidFill>
                  <a:srgbClr val="0070C0"/>
                </a:solidFill>
                <a:latin typeface="宋体" panose="02010600030101010101" pitchFamily="2" charset="-122"/>
                <a:sym typeface="+mn-ea"/>
              </a:rPr>
              <a:t>&lt;/label&gt;</a:t>
            </a:r>
          </a:p>
          <a:p>
            <a:pPr lvl="0">
              <a:lnSpc>
                <a:spcPct val="150000"/>
              </a:lnSpc>
            </a:pPr>
            <a:r>
              <a:rPr lang="en-US" altLang="zh-CN" sz="1600" dirty="0">
                <a:solidFill>
                  <a:srgbClr val="0070C0"/>
                </a:solidFill>
                <a:latin typeface="宋体" panose="02010600030101010101" pitchFamily="2" charset="-122"/>
                <a:sym typeface="+mn-ea"/>
              </a:rPr>
              <a:t>  &lt;</a:t>
            </a:r>
            <a:r>
              <a:rPr lang="en-US" altLang="zh-CN" sz="1600" dirty="0" err="1">
                <a:solidFill>
                  <a:srgbClr val="0070C0"/>
                </a:solidFill>
                <a:latin typeface="宋体" panose="02010600030101010101" pitchFamily="2" charset="-122"/>
                <a:sym typeface="+mn-ea"/>
              </a:rPr>
              <a:t>br</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0070C0"/>
                </a:solidFill>
                <a:latin typeface="宋体" panose="02010600030101010101" pitchFamily="2" charset="-122"/>
                <a:sym typeface="+mn-ea"/>
              </a:rPr>
              <a:t>  &lt;span&gt;</a:t>
            </a:r>
            <a:r>
              <a:rPr lang="zh-CN" altLang="en-US" sz="1600" dirty="0">
                <a:solidFill>
                  <a:srgbClr val="0070C0"/>
                </a:solidFill>
                <a:latin typeface="宋体" panose="02010600030101010101" pitchFamily="2" charset="-122"/>
                <a:sym typeface="+mn-ea"/>
              </a:rPr>
              <a:t>选择的值为</a:t>
            </a:r>
            <a:r>
              <a:rPr lang="en-US" altLang="zh-CN" sz="1600" dirty="0">
                <a:solidFill>
                  <a:srgbClr val="0070C0"/>
                </a:solidFill>
                <a:latin typeface="宋体" panose="02010600030101010101" pitchFamily="2" charset="-122"/>
                <a:sym typeface="+mn-ea"/>
              </a:rPr>
              <a:t>: {{ </a:t>
            </a:r>
            <a:r>
              <a:rPr lang="en-US" altLang="zh-CN" sz="1600" dirty="0" err="1">
                <a:solidFill>
                  <a:srgbClr val="0070C0"/>
                </a:solidFill>
                <a:latin typeface="宋体" panose="02010600030101010101" pitchFamily="2" charset="-122"/>
                <a:sym typeface="+mn-ea"/>
              </a:rPr>
              <a:t>checkedNames</a:t>
            </a:r>
            <a:r>
              <a:rPr lang="en-US" altLang="zh-CN" sz="1600" dirty="0">
                <a:solidFill>
                  <a:srgbClr val="0070C0"/>
                </a:solidFill>
                <a:latin typeface="宋体" panose="02010600030101010101" pitchFamily="2" charset="-122"/>
                <a:sym typeface="+mn-ea"/>
              </a:rPr>
              <a:t> }}&lt;/span&gt;</a:t>
            </a:r>
          </a:p>
          <a:p>
            <a:pPr lvl="0">
              <a:lnSpc>
                <a:spcPct val="150000"/>
              </a:lnSpc>
            </a:pPr>
            <a:r>
              <a:rPr lang="en-US" altLang="zh-CN" sz="1600" dirty="0">
                <a:solidFill>
                  <a:srgbClr val="0070C0"/>
                </a:solidFill>
                <a:latin typeface="宋体" panose="02010600030101010101" pitchFamily="2" charset="-122"/>
                <a:sym typeface="+mn-ea"/>
              </a:rPr>
              <a:t>&lt;/div&gt;</a:t>
            </a:r>
          </a:p>
        </p:txBody>
      </p:sp>
      <p:sp>
        <p:nvSpPr>
          <p:cNvPr id="5" name="矩形 4">
            <a:extLst>
              <a:ext uri="{FF2B5EF4-FFF2-40B4-BE49-F238E27FC236}">
                <a16:creationId xmlns:a16="http://schemas.microsoft.com/office/drawing/2014/main" id="{1CAB8353-3DD3-4F22-A625-618E0768B0C8}"/>
              </a:ext>
            </a:extLst>
          </p:cNvPr>
          <p:cNvSpPr/>
          <p:nvPr/>
        </p:nvSpPr>
        <p:spPr>
          <a:xfrm>
            <a:off x="9223612" y="4312257"/>
            <a:ext cx="2424752" cy="2031325"/>
          </a:xfrm>
          <a:prstGeom prst="rect">
            <a:avLst/>
          </a:prstGeom>
        </p:spPr>
        <p:txBody>
          <a:bodyPr wrap="square">
            <a:spAutoFit/>
          </a:bodyPr>
          <a:lstStyle/>
          <a:p>
            <a:r>
              <a:rPr lang="en-US" altLang="zh-CN" dirty="0">
                <a:solidFill>
                  <a:srgbClr val="00B0F0"/>
                </a:solidFill>
              </a:rPr>
              <a:t>new Vue({</a:t>
            </a:r>
          </a:p>
          <a:p>
            <a:r>
              <a:rPr lang="en-US" altLang="zh-CN" dirty="0">
                <a:solidFill>
                  <a:srgbClr val="00B0F0"/>
                </a:solidFill>
              </a:rPr>
              <a:t>  el: '#app',</a:t>
            </a:r>
          </a:p>
          <a:p>
            <a:r>
              <a:rPr lang="en-US" altLang="zh-CN" dirty="0">
                <a:solidFill>
                  <a:srgbClr val="00B0F0"/>
                </a:solidFill>
              </a:rPr>
              <a:t>  data: {</a:t>
            </a:r>
          </a:p>
          <a:p>
            <a:r>
              <a:rPr lang="en-US" altLang="zh-CN" dirty="0">
                <a:solidFill>
                  <a:srgbClr val="00B0F0"/>
                </a:solidFill>
              </a:rPr>
              <a:t>    checked : false,</a:t>
            </a:r>
          </a:p>
          <a:p>
            <a:r>
              <a:rPr lang="en-US" altLang="zh-CN" dirty="0">
                <a:solidFill>
                  <a:srgbClr val="00B0F0"/>
                </a:solidFill>
              </a:rPr>
              <a:t>    </a:t>
            </a:r>
            <a:r>
              <a:rPr lang="en-US" altLang="zh-CN" dirty="0" err="1">
                <a:solidFill>
                  <a:srgbClr val="00B0F0"/>
                </a:solidFill>
              </a:rPr>
              <a:t>checkedNames</a:t>
            </a:r>
            <a:r>
              <a:rPr lang="en-US" altLang="zh-CN" dirty="0">
                <a:solidFill>
                  <a:srgbClr val="00B0F0"/>
                </a:solidFill>
              </a:rPr>
              <a:t>: []</a:t>
            </a:r>
          </a:p>
          <a:p>
            <a:r>
              <a:rPr lang="en-US" altLang="zh-CN" dirty="0">
                <a:solidFill>
                  <a:srgbClr val="00B0F0"/>
                </a:solidFill>
              </a:rPr>
              <a:t>  }</a:t>
            </a:r>
          </a:p>
          <a:p>
            <a:r>
              <a:rPr lang="en-US" altLang="zh-CN" dirty="0">
                <a:solidFill>
                  <a:srgbClr val="00B0F0"/>
                </a:solidFill>
              </a:rPr>
              <a:t>})</a:t>
            </a:r>
          </a:p>
        </p:txBody>
      </p:sp>
    </p:spTree>
    <p:extLst>
      <p:ext uri="{BB962C8B-B14F-4D97-AF65-F5344CB8AC3E}">
        <p14:creationId xmlns:p14="http://schemas.microsoft.com/office/powerpoint/2010/main" val="10806212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4.</a:t>
            </a:r>
            <a:r>
              <a:rPr lang="zh-CN" altLang="en-US" sz="3200" b="1" dirty="0">
                <a:solidFill>
                  <a:srgbClr val="2C7FC2"/>
                </a:solidFill>
                <a:latin typeface="微软雅黑" panose="020B0503020204020204" charset="-122"/>
                <a:ea typeface="微软雅黑" panose="020B0503020204020204" charset="-122"/>
                <a:cs typeface="+mn-cs"/>
                <a:sym typeface="+mn-ea"/>
              </a:rPr>
              <a:t>事件</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4270400"/>
          </a:xfrm>
          <a:prstGeom prst="rect">
            <a:avLst/>
          </a:prstGeom>
          <a:noFill/>
        </p:spPr>
        <p:txBody>
          <a:bodyPr wrap="square" rtlCol="0">
            <a:spAutoFit/>
          </a:bodyPr>
          <a:lstStyle/>
          <a:p>
            <a:pPr lvl="0">
              <a:lnSpc>
                <a:spcPct val="150000"/>
              </a:lnSpc>
            </a:pP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4.2 </a:t>
            </a:r>
            <a:r>
              <a:rPr lang="zh-CN" altLang="en-US" sz="2100" b="1" dirty="0">
                <a:solidFill>
                  <a:srgbClr val="0070C0"/>
                </a:solidFill>
                <a:latin typeface="宋体" panose="02010600030101010101" pitchFamily="2" charset="-122"/>
                <a:ea typeface="宋体" panose="02010600030101010101" pitchFamily="2" charset="-122"/>
                <a:sym typeface="+mn-ea"/>
              </a:rPr>
              <a:t>表单控制绑定 </a:t>
            </a:r>
            <a:r>
              <a:rPr lang="en-US" altLang="zh-CN" sz="2100" b="1" dirty="0">
                <a:solidFill>
                  <a:srgbClr val="0070C0"/>
                </a:solidFill>
                <a:latin typeface="宋体" panose="02010600030101010101" pitchFamily="2" charset="-122"/>
                <a:sym typeface="+mn-ea"/>
              </a:rPr>
              <a:t>v-model </a:t>
            </a:r>
            <a:r>
              <a:rPr lang="zh-CN" altLang="en-US" sz="2100" b="1" dirty="0">
                <a:solidFill>
                  <a:srgbClr val="0070C0"/>
                </a:solidFill>
                <a:latin typeface="宋体" panose="02010600030101010101" pitchFamily="2" charset="-122"/>
                <a:sym typeface="+mn-ea"/>
              </a:rPr>
              <a:t>会根据控件类型自动选取正确的方法来更新元素。</a:t>
            </a:r>
            <a:endPar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a:p>
            <a:pPr lvl="0">
              <a:lnSpc>
                <a:spcPct val="150000"/>
              </a:lnSpc>
            </a:pPr>
            <a:r>
              <a:rPr lang="zh-CN" altLang="en-US" sz="1600" dirty="0">
                <a:solidFill>
                  <a:srgbClr val="0070C0"/>
                </a:solidFill>
                <a:latin typeface="宋体" panose="02010600030101010101" pitchFamily="2" charset="-122"/>
                <a:sym typeface="+mn-ea"/>
              </a:rPr>
              <a:t>单选按钮</a:t>
            </a:r>
          </a:p>
          <a:p>
            <a:pPr lvl="0">
              <a:lnSpc>
                <a:spcPct val="150000"/>
              </a:lnSpc>
            </a:pPr>
            <a:r>
              <a:rPr lang="zh-CN" altLang="en-US" sz="1600" dirty="0">
                <a:solidFill>
                  <a:srgbClr val="0070C0"/>
                </a:solidFill>
                <a:latin typeface="宋体" panose="02010600030101010101" pitchFamily="2" charset="-122"/>
                <a:sym typeface="+mn-ea"/>
              </a:rPr>
              <a:t>单选按钮的双向数据绑定：</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&lt;input type="radio" id="zl1" value="zl1" v-model="check"&gt;</a:t>
            </a:r>
          </a:p>
          <a:p>
            <a:pPr lvl="0">
              <a:lnSpc>
                <a:spcPct val="150000"/>
              </a:lnSpc>
            </a:pPr>
            <a:r>
              <a:rPr lang="en-US" altLang="zh-CN" sz="1600" dirty="0">
                <a:solidFill>
                  <a:srgbClr val="0070C0"/>
                </a:solidFill>
                <a:latin typeface="宋体" panose="02010600030101010101" pitchFamily="2" charset="-122"/>
                <a:sym typeface="+mn-ea"/>
              </a:rPr>
              <a:t>   &lt;label for="zl1"&gt;</a:t>
            </a:r>
            <a:r>
              <a:rPr lang="zh-CN" altLang="en-US" sz="1600" dirty="0">
                <a:solidFill>
                  <a:srgbClr val="0070C0"/>
                </a:solidFill>
                <a:latin typeface="宋体" panose="02010600030101010101" pitchFamily="2" charset="-122"/>
                <a:sym typeface="+mn-ea"/>
              </a:rPr>
              <a:t>战狼</a:t>
            </a:r>
            <a:r>
              <a:rPr lang="en-US" altLang="zh-CN" sz="1600" dirty="0">
                <a:solidFill>
                  <a:srgbClr val="0070C0"/>
                </a:solidFill>
                <a:latin typeface="宋体" panose="02010600030101010101" pitchFamily="2" charset="-122"/>
                <a:sym typeface="+mn-ea"/>
              </a:rPr>
              <a:t>1&lt;/label&gt;</a:t>
            </a:r>
          </a:p>
          <a:p>
            <a:pPr lvl="0">
              <a:lnSpc>
                <a:spcPct val="150000"/>
              </a:lnSpc>
            </a:pPr>
            <a:r>
              <a:rPr lang="en-US" altLang="zh-CN" sz="1600" dirty="0">
                <a:solidFill>
                  <a:srgbClr val="0070C0"/>
                </a:solidFill>
                <a:latin typeface="宋体" panose="02010600030101010101" pitchFamily="2" charset="-122"/>
                <a:sym typeface="+mn-ea"/>
              </a:rPr>
              <a:t>   &lt;input type="radio" id="zl2" value="zl2" v-model="check"&gt;</a:t>
            </a:r>
          </a:p>
          <a:p>
            <a:pPr lvl="0">
              <a:lnSpc>
                <a:spcPct val="150000"/>
              </a:lnSpc>
            </a:pPr>
            <a:r>
              <a:rPr lang="en-US" altLang="zh-CN" sz="1600" dirty="0">
                <a:solidFill>
                  <a:srgbClr val="0070C0"/>
                </a:solidFill>
                <a:latin typeface="宋体" panose="02010600030101010101" pitchFamily="2" charset="-122"/>
                <a:sym typeface="+mn-ea"/>
              </a:rPr>
              <a:t>   &lt;label for="zl2"&gt;</a:t>
            </a:r>
            <a:r>
              <a:rPr lang="zh-CN" altLang="en-US" sz="1600" dirty="0">
                <a:solidFill>
                  <a:srgbClr val="0070C0"/>
                </a:solidFill>
                <a:latin typeface="宋体" panose="02010600030101010101" pitchFamily="2" charset="-122"/>
                <a:sym typeface="+mn-ea"/>
              </a:rPr>
              <a:t>战狼</a:t>
            </a:r>
            <a:r>
              <a:rPr lang="en-US" altLang="zh-CN" sz="1600" dirty="0">
                <a:solidFill>
                  <a:srgbClr val="0070C0"/>
                </a:solidFill>
                <a:latin typeface="宋体" panose="02010600030101010101" pitchFamily="2" charset="-122"/>
                <a:sym typeface="+mn-ea"/>
              </a:rPr>
              <a:t>2&lt;/label&gt;</a:t>
            </a:r>
          </a:p>
          <a:p>
            <a:pPr lvl="0">
              <a:lnSpc>
                <a:spcPct val="150000"/>
              </a:lnSpc>
            </a:pPr>
            <a:r>
              <a:rPr lang="en-US" altLang="zh-CN" sz="1600" dirty="0">
                <a:solidFill>
                  <a:srgbClr val="0070C0"/>
                </a:solidFill>
                <a:latin typeface="宋体" panose="02010600030101010101" pitchFamily="2" charset="-122"/>
                <a:sym typeface="+mn-ea"/>
              </a:rPr>
              <a:t>   &lt;span&gt;</a:t>
            </a:r>
            <a:r>
              <a:rPr lang="zh-CN" altLang="en-US" sz="1600" dirty="0">
                <a:solidFill>
                  <a:srgbClr val="0070C0"/>
                </a:solidFill>
                <a:latin typeface="宋体" panose="02010600030101010101" pitchFamily="2" charset="-122"/>
                <a:sym typeface="+mn-ea"/>
              </a:rPr>
              <a:t>选中的值</a:t>
            </a:r>
            <a:r>
              <a:rPr lang="en-US" altLang="zh-CN" sz="1600" dirty="0">
                <a:solidFill>
                  <a:srgbClr val="0070C0"/>
                </a:solidFill>
                <a:latin typeface="宋体" panose="02010600030101010101" pitchFamily="2" charset="-122"/>
                <a:sym typeface="+mn-ea"/>
              </a:rPr>
              <a:t>:{{check}}&lt;/span&gt;</a:t>
            </a:r>
          </a:p>
          <a:p>
            <a:pPr lvl="0">
              <a:lnSpc>
                <a:spcPct val="150000"/>
              </a:lnSpc>
            </a:pPr>
            <a:r>
              <a:rPr lang="en-US" altLang="zh-CN" sz="1600" dirty="0">
                <a:solidFill>
                  <a:srgbClr val="0070C0"/>
                </a:solidFill>
                <a:latin typeface="宋体" panose="02010600030101010101" pitchFamily="2" charset="-122"/>
                <a:sym typeface="+mn-ea"/>
              </a:rPr>
              <a:t>   &lt;span&gt;</a:t>
            </a:r>
            <a:r>
              <a:rPr lang="zh-CN" altLang="en-US" sz="1600" dirty="0">
                <a:solidFill>
                  <a:srgbClr val="0070C0"/>
                </a:solidFill>
                <a:latin typeface="宋体" panose="02010600030101010101" pitchFamily="2" charset="-122"/>
                <a:sym typeface="+mn-ea"/>
              </a:rPr>
              <a:t>选中的值</a:t>
            </a:r>
            <a:r>
              <a:rPr lang="en-US" altLang="zh-CN" sz="1600" dirty="0">
                <a:solidFill>
                  <a:srgbClr val="0070C0"/>
                </a:solidFill>
                <a:latin typeface="宋体" panose="02010600030101010101" pitchFamily="2" charset="-122"/>
                <a:sym typeface="+mn-ea"/>
              </a:rPr>
              <a:t>:{{check=='zl1'?'</a:t>
            </a:r>
            <a:r>
              <a:rPr lang="zh-CN" altLang="en-US" sz="1600" dirty="0">
                <a:solidFill>
                  <a:srgbClr val="0070C0"/>
                </a:solidFill>
                <a:latin typeface="宋体" panose="02010600030101010101" pitchFamily="2" charset="-122"/>
                <a:sym typeface="+mn-ea"/>
              </a:rPr>
              <a:t>战狼</a:t>
            </a:r>
            <a:r>
              <a:rPr lang="en-US" altLang="zh-CN" sz="1600" dirty="0">
                <a:solidFill>
                  <a:srgbClr val="0070C0"/>
                </a:solidFill>
                <a:latin typeface="宋体" panose="02010600030101010101" pitchFamily="2" charset="-122"/>
                <a:sym typeface="+mn-ea"/>
              </a:rPr>
              <a:t>1':'</a:t>
            </a:r>
            <a:r>
              <a:rPr lang="zh-CN" altLang="en-US" sz="1600" dirty="0">
                <a:solidFill>
                  <a:srgbClr val="0070C0"/>
                </a:solidFill>
                <a:latin typeface="宋体" panose="02010600030101010101" pitchFamily="2" charset="-122"/>
                <a:sym typeface="+mn-ea"/>
              </a:rPr>
              <a:t>战狼</a:t>
            </a:r>
            <a:r>
              <a:rPr lang="en-US" altLang="zh-CN" sz="1600" dirty="0">
                <a:solidFill>
                  <a:srgbClr val="0070C0"/>
                </a:solidFill>
                <a:latin typeface="宋体" panose="02010600030101010101" pitchFamily="2" charset="-122"/>
                <a:sym typeface="+mn-ea"/>
              </a:rPr>
              <a:t>2'}}&lt;/span&gt;</a:t>
            </a:r>
          </a:p>
          <a:p>
            <a:pPr lvl="0">
              <a:lnSpc>
                <a:spcPct val="150000"/>
              </a:lnSpc>
            </a:pPr>
            <a:r>
              <a:rPr lang="en-US" altLang="zh-CN" sz="1600" dirty="0">
                <a:solidFill>
                  <a:srgbClr val="0070C0"/>
                </a:solidFill>
                <a:latin typeface="宋体" panose="02010600030101010101" pitchFamily="2" charset="-122"/>
                <a:sym typeface="+mn-ea"/>
              </a:rPr>
              <a:t>&lt;/div&gt;</a:t>
            </a:r>
          </a:p>
        </p:txBody>
      </p:sp>
      <p:sp>
        <p:nvSpPr>
          <p:cNvPr id="5" name="矩形 4">
            <a:extLst>
              <a:ext uri="{FF2B5EF4-FFF2-40B4-BE49-F238E27FC236}">
                <a16:creationId xmlns:a16="http://schemas.microsoft.com/office/drawing/2014/main" id="{1CAB8353-3DD3-4F22-A625-618E0768B0C8}"/>
              </a:ext>
            </a:extLst>
          </p:cNvPr>
          <p:cNvSpPr/>
          <p:nvPr/>
        </p:nvSpPr>
        <p:spPr>
          <a:xfrm>
            <a:off x="7779224" y="4312257"/>
            <a:ext cx="3869140" cy="1754326"/>
          </a:xfrm>
          <a:prstGeom prst="rect">
            <a:avLst/>
          </a:prstGeom>
        </p:spPr>
        <p:txBody>
          <a:bodyPr wrap="square">
            <a:spAutoFit/>
          </a:bodyPr>
          <a:lstStyle/>
          <a:p>
            <a:r>
              <a:rPr lang="en-US" altLang="zh-CN" dirty="0">
                <a:solidFill>
                  <a:srgbClr val="00B0F0"/>
                </a:solidFill>
              </a:rPr>
              <a:t>new Vue({</a:t>
            </a:r>
          </a:p>
          <a:p>
            <a:r>
              <a:rPr lang="en-US" altLang="zh-CN" dirty="0">
                <a:solidFill>
                  <a:srgbClr val="00B0F0"/>
                </a:solidFill>
              </a:rPr>
              <a:t>  el: '#app',</a:t>
            </a:r>
          </a:p>
          <a:p>
            <a:r>
              <a:rPr lang="en-US" altLang="zh-CN" dirty="0">
                <a:solidFill>
                  <a:srgbClr val="00B0F0"/>
                </a:solidFill>
              </a:rPr>
              <a:t>  data: {</a:t>
            </a:r>
          </a:p>
          <a:p>
            <a:r>
              <a:rPr lang="en-US" altLang="zh-CN" dirty="0">
                <a:solidFill>
                  <a:srgbClr val="00B0F0"/>
                </a:solidFill>
              </a:rPr>
              <a:t>	check : ‘zl1'</a:t>
            </a:r>
          </a:p>
          <a:p>
            <a:r>
              <a:rPr lang="en-US" altLang="zh-CN" dirty="0">
                <a:solidFill>
                  <a:srgbClr val="00B0F0"/>
                </a:solidFill>
              </a:rPr>
              <a:t>  }</a:t>
            </a:r>
          </a:p>
          <a:p>
            <a:r>
              <a:rPr lang="en-US" altLang="zh-CN" dirty="0">
                <a:solidFill>
                  <a:srgbClr val="00B0F0"/>
                </a:solidFill>
              </a:rPr>
              <a:t>})</a:t>
            </a:r>
          </a:p>
        </p:txBody>
      </p:sp>
    </p:spTree>
    <p:extLst>
      <p:ext uri="{BB962C8B-B14F-4D97-AF65-F5344CB8AC3E}">
        <p14:creationId xmlns:p14="http://schemas.microsoft.com/office/powerpoint/2010/main" val="26487197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4.</a:t>
            </a:r>
            <a:r>
              <a:rPr lang="zh-CN" altLang="en-US" sz="3200" b="1" dirty="0">
                <a:solidFill>
                  <a:srgbClr val="2C7FC2"/>
                </a:solidFill>
                <a:latin typeface="微软雅黑" panose="020B0503020204020204" charset="-122"/>
                <a:ea typeface="微软雅黑" panose="020B0503020204020204" charset="-122"/>
                <a:cs typeface="+mn-cs"/>
                <a:sym typeface="+mn-ea"/>
              </a:rPr>
              <a:t>事件</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5378395"/>
          </a:xfrm>
          <a:prstGeom prst="rect">
            <a:avLst/>
          </a:prstGeom>
          <a:noFill/>
        </p:spPr>
        <p:txBody>
          <a:bodyPr wrap="square" rtlCol="0">
            <a:spAutoFit/>
          </a:bodyPr>
          <a:lstStyle/>
          <a:p>
            <a:pPr lvl="0">
              <a:lnSpc>
                <a:spcPct val="150000"/>
              </a:lnSpc>
            </a:pP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4.2 </a:t>
            </a:r>
            <a:r>
              <a:rPr lang="zh-CN" altLang="en-US" sz="2100" b="1" dirty="0">
                <a:solidFill>
                  <a:srgbClr val="0070C0"/>
                </a:solidFill>
                <a:latin typeface="宋体" panose="02010600030101010101" pitchFamily="2" charset="-122"/>
                <a:ea typeface="宋体" panose="02010600030101010101" pitchFamily="2" charset="-122"/>
                <a:sym typeface="+mn-ea"/>
              </a:rPr>
              <a:t>表单控制绑定 </a:t>
            </a:r>
            <a:r>
              <a:rPr lang="en-US" altLang="zh-CN" sz="2100" b="1" dirty="0">
                <a:solidFill>
                  <a:srgbClr val="0070C0"/>
                </a:solidFill>
                <a:latin typeface="宋体" panose="02010600030101010101" pitchFamily="2" charset="-122"/>
                <a:sym typeface="+mn-ea"/>
              </a:rPr>
              <a:t>v-model </a:t>
            </a:r>
            <a:r>
              <a:rPr lang="zh-CN" altLang="en-US" sz="2100" b="1" dirty="0">
                <a:solidFill>
                  <a:srgbClr val="0070C0"/>
                </a:solidFill>
                <a:latin typeface="宋体" panose="02010600030101010101" pitchFamily="2" charset="-122"/>
                <a:sym typeface="+mn-ea"/>
              </a:rPr>
              <a:t>会根据控件类型自动选取正确的方法来更新元素。</a:t>
            </a:r>
            <a:endPar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a:p>
            <a:pPr lvl="0">
              <a:lnSpc>
                <a:spcPct val="150000"/>
              </a:lnSpc>
            </a:pPr>
            <a:r>
              <a:rPr lang="en-US" altLang="zh-CN" sz="1600" dirty="0">
                <a:solidFill>
                  <a:srgbClr val="0070C0"/>
                </a:solidFill>
                <a:latin typeface="宋体" panose="02010600030101010101" pitchFamily="2" charset="-122"/>
                <a:sym typeface="+mn-ea"/>
              </a:rPr>
              <a:t>select </a:t>
            </a:r>
            <a:r>
              <a:rPr lang="zh-CN" altLang="en-US" sz="1600" dirty="0">
                <a:solidFill>
                  <a:srgbClr val="0070C0"/>
                </a:solidFill>
                <a:latin typeface="宋体" panose="02010600030101010101" pitchFamily="2" charset="-122"/>
                <a:sym typeface="+mn-ea"/>
              </a:rPr>
              <a:t>列表</a:t>
            </a:r>
          </a:p>
          <a:p>
            <a:pPr lvl="0">
              <a:lnSpc>
                <a:spcPct val="150000"/>
              </a:lnSpc>
            </a:pPr>
            <a:r>
              <a:rPr lang="zh-CN" altLang="en-US" sz="1600" dirty="0">
                <a:solidFill>
                  <a:srgbClr val="0070C0"/>
                </a:solidFill>
                <a:latin typeface="宋体" panose="02010600030101010101" pitchFamily="2" charset="-122"/>
                <a:sym typeface="+mn-ea"/>
              </a:rPr>
              <a:t>下拉列表的双向数据绑定：</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1">
              <a:lnSpc>
                <a:spcPct val="150000"/>
              </a:lnSpc>
            </a:pPr>
            <a:r>
              <a:rPr lang="en-US" altLang="zh-CN" sz="1600" dirty="0">
                <a:solidFill>
                  <a:srgbClr val="0070C0"/>
                </a:solidFill>
                <a:latin typeface="宋体" panose="02010600030101010101" pitchFamily="2" charset="-122"/>
                <a:sym typeface="+mn-ea"/>
              </a:rPr>
              <a:t>&lt;select name="fruit" v-model="select"&gt;</a:t>
            </a:r>
          </a:p>
          <a:p>
            <a:pPr lvl="2">
              <a:lnSpc>
                <a:spcPct val="150000"/>
              </a:lnSpc>
            </a:pPr>
            <a:r>
              <a:rPr lang="en-US" altLang="zh-CN" sz="1600" dirty="0">
                <a:solidFill>
                  <a:srgbClr val="0070C0"/>
                </a:solidFill>
                <a:latin typeface="宋体" panose="02010600030101010101" pitchFamily="2" charset="-122"/>
                <a:sym typeface="+mn-ea"/>
              </a:rPr>
              <a:t>&lt;option value=""&gt;</a:t>
            </a:r>
            <a:r>
              <a:rPr lang="zh-CN" altLang="en-US" sz="1600" dirty="0">
                <a:solidFill>
                  <a:srgbClr val="0070C0"/>
                </a:solidFill>
                <a:latin typeface="宋体" panose="02010600030101010101" pitchFamily="2" charset="-122"/>
                <a:sym typeface="+mn-ea"/>
              </a:rPr>
              <a:t>选择一种水果</a:t>
            </a:r>
            <a:r>
              <a:rPr lang="en-US" altLang="zh-CN" sz="1600" dirty="0">
                <a:solidFill>
                  <a:srgbClr val="0070C0"/>
                </a:solidFill>
                <a:latin typeface="宋体" panose="02010600030101010101" pitchFamily="2" charset="-122"/>
                <a:sym typeface="+mn-ea"/>
              </a:rPr>
              <a:t>&lt;/option&gt;</a:t>
            </a:r>
          </a:p>
          <a:p>
            <a:pPr lvl="2">
              <a:lnSpc>
                <a:spcPct val="150000"/>
              </a:lnSpc>
            </a:pPr>
            <a:r>
              <a:rPr lang="en-US" altLang="zh-CN" sz="1600" dirty="0">
                <a:solidFill>
                  <a:srgbClr val="0070C0"/>
                </a:solidFill>
                <a:latin typeface="宋体" panose="02010600030101010101" pitchFamily="2" charset="-122"/>
                <a:sym typeface="+mn-ea"/>
              </a:rPr>
              <a:t>&lt;option value="orange"&gt;</a:t>
            </a:r>
            <a:r>
              <a:rPr lang="zh-CN" altLang="en-US" sz="1600" dirty="0">
                <a:solidFill>
                  <a:srgbClr val="0070C0"/>
                </a:solidFill>
                <a:latin typeface="宋体" panose="02010600030101010101" pitchFamily="2" charset="-122"/>
                <a:sym typeface="+mn-ea"/>
              </a:rPr>
              <a:t>橘子</a:t>
            </a:r>
            <a:r>
              <a:rPr lang="en-US" altLang="zh-CN" sz="1600" dirty="0">
                <a:solidFill>
                  <a:srgbClr val="0070C0"/>
                </a:solidFill>
                <a:latin typeface="宋体" panose="02010600030101010101" pitchFamily="2" charset="-122"/>
                <a:sym typeface="+mn-ea"/>
              </a:rPr>
              <a:t>&lt;/option&gt;</a:t>
            </a:r>
          </a:p>
          <a:p>
            <a:pPr lvl="2">
              <a:lnSpc>
                <a:spcPct val="150000"/>
              </a:lnSpc>
            </a:pPr>
            <a:r>
              <a:rPr lang="en-US" altLang="zh-CN" sz="1600" dirty="0">
                <a:solidFill>
                  <a:srgbClr val="0070C0"/>
                </a:solidFill>
                <a:latin typeface="宋体" panose="02010600030101010101" pitchFamily="2" charset="-122"/>
                <a:sym typeface="+mn-ea"/>
              </a:rPr>
              <a:t>&lt;option value="banana"&gt;</a:t>
            </a:r>
            <a:r>
              <a:rPr lang="zh-CN" altLang="en-US" sz="1600" dirty="0">
                <a:solidFill>
                  <a:srgbClr val="0070C0"/>
                </a:solidFill>
                <a:latin typeface="宋体" panose="02010600030101010101" pitchFamily="2" charset="-122"/>
                <a:sym typeface="+mn-ea"/>
              </a:rPr>
              <a:t>香蕉</a:t>
            </a:r>
            <a:r>
              <a:rPr lang="en-US" altLang="zh-CN" sz="1600" dirty="0">
                <a:solidFill>
                  <a:srgbClr val="0070C0"/>
                </a:solidFill>
                <a:latin typeface="宋体" panose="02010600030101010101" pitchFamily="2" charset="-122"/>
                <a:sym typeface="+mn-ea"/>
              </a:rPr>
              <a:t>&lt;/option&gt;</a:t>
            </a:r>
          </a:p>
          <a:p>
            <a:pPr lvl="2">
              <a:lnSpc>
                <a:spcPct val="150000"/>
              </a:lnSpc>
            </a:pPr>
            <a:r>
              <a:rPr lang="en-US" altLang="zh-CN" sz="1600" dirty="0">
                <a:solidFill>
                  <a:srgbClr val="0070C0"/>
                </a:solidFill>
                <a:latin typeface="宋体" panose="02010600030101010101" pitchFamily="2" charset="-122"/>
                <a:sym typeface="+mn-ea"/>
              </a:rPr>
              <a:t>&lt;option value="pineapple"&gt;</a:t>
            </a:r>
            <a:r>
              <a:rPr lang="zh-CN" altLang="en-US" sz="1600" dirty="0">
                <a:solidFill>
                  <a:srgbClr val="0070C0"/>
                </a:solidFill>
                <a:latin typeface="宋体" panose="02010600030101010101" pitchFamily="2" charset="-122"/>
                <a:sym typeface="+mn-ea"/>
              </a:rPr>
              <a:t>菠萝</a:t>
            </a:r>
            <a:r>
              <a:rPr lang="en-US" altLang="zh-CN" sz="1600" dirty="0">
                <a:solidFill>
                  <a:srgbClr val="0070C0"/>
                </a:solidFill>
                <a:latin typeface="宋体" panose="02010600030101010101" pitchFamily="2" charset="-122"/>
                <a:sym typeface="+mn-ea"/>
              </a:rPr>
              <a:t>&lt;/option&gt;</a:t>
            </a:r>
          </a:p>
          <a:p>
            <a:pPr lvl="1">
              <a:lnSpc>
                <a:spcPct val="150000"/>
              </a:lnSpc>
            </a:pPr>
            <a:r>
              <a:rPr lang="en-US" altLang="zh-CN" sz="1600" dirty="0">
                <a:solidFill>
                  <a:srgbClr val="0070C0"/>
                </a:solidFill>
                <a:latin typeface="宋体" panose="02010600030101010101" pitchFamily="2" charset="-122"/>
                <a:sym typeface="+mn-ea"/>
              </a:rPr>
              <a:t>&lt;/select&gt;</a:t>
            </a:r>
          </a:p>
          <a:p>
            <a:pPr lvl="1">
              <a:lnSpc>
                <a:spcPct val="150000"/>
              </a:lnSpc>
            </a:pPr>
            <a:r>
              <a:rPr lang="en-US" altLang="zh-CN" sz="1600" dirty="0">
                <a:solidFill>
                  <a:srgbClr val="0070C0"/>
                </a:solidFill>
                <a:latin typeface="宋体" panose="02010600030101010101" pitchFamily="2" charset="-122"/>
                <a:sym typeface="+mn-ea"/>
              </a:rPr>
              <a:t>&lt;div&gt;</a:t>
            </a:r>
          </a:p>
          <a:p>
            <a:pPr lvl="1">
              <a:lnSpc>
                <a:spcPct val="150000"/>
              </a:lnSpc>
            </a:pP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选择的水果有</a:t>
            </a:r>
            <a:r>
              <a:rPr lang="en-US" altLang="zh-CN" sz="1600" dirty="0">
                <a:solidFill>
                  <a:srgbClr val="0070C0"/>
                </a:solidFill>
                <a:latin typeface="宋体" panose="02010600030101010101" pitchFamily="2" charset="-122"/>
                <a:sym typeface="+mn-ea"/>
              </a:rPr>
              <a:t>:{{select}}</a:t>
            </a:r>
          </a:p>
          <a:p>
            <a:pPr lvl="1">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&lt;/div&gt;</a:t>
            </a:r>
          </a:p>
        </p:txBody>
      </p:sp>
      <p:sp>
        <p:nvSpPr>
          <p:cNvPr id="5" name="矩形 4">
            <a:extLst>
              <a:ext uri="{FF2B5EF4-FFF2-40B4-BE49-F238E27FC236}">
                <a16:creationId xmlns:a16="http://schemas.microsoft.com/office/drawing/2014/main" id="{1CAB8353-3DD3-4F22-A625-618E0768B0C8}"/>
              </a:ext>
            </a:extLst>
          </p:cNvPr>
          <p:cNvSpPr/>
          <p:nvPr/>
        </p:nvSpPr>
        <p:spPr>
          <a:xfrm>
            <a:off x="7779224" y="4312257"/>
            <a:ext cx="3869140" cy="1754326"/>
          </a:xfrm>
          <a:prstGeom prst="rect">
            <a:avLst/>
          </a:prstGeom>
        </p:spPr>
        <p:txBody>
          <a:bodyPr wrap="square">
            <a:spAutoFit/>
          </a:bodyPr>
          <a:lstStyle/>
          <a:p>
            <a:r>
              <a:rPr lang="en-US" altLang="zh-CN" dirty="0">
                <a:solidFill>
                  <a:srgbClr val="00B0F0"/>
                </a:solidFill>
              </a:rPr>
              <a:t>new Vue({</a:t>
            </a:r>
          </a:p>
          <a:p>
            <a:r>
              <a:rPr lang="en-US" altLang="zh-CN" dirty="0">
                <a:solidFill>
                  <a:srgbClr val="00B0F0"/>
                </a:solidFill>
              </a:rPr>
              <a:t>  el: '#app',</a:t>
            </a:r>
          </a:p>
          <a:p>
            <a:r>
              <a:rPr lang="en-US" altLang="zh-CN" dirty="0">
                <a:solidFill>
                  <a:srgbClr val="00B0F0"/>
                </a:solidFill>
              </a:rPr>
              <a:t>  data: {</a:t>
            </a:r>
          </a:p>
          <a:p>
            <a:r>
              <a:rPr lang="en-US" altLang="zh-CN" dirty="0">
                <a:solidFill>
                  <a:srgbClr val="00B0F0"/>
                </a:solidFill>
              </a:rPr>
              <a:t>	selected: '' </a:t>
            </a:r>
          </a:p>
          <a:p>
            <a:r>
              <a:rPr lang="en-US" altLang="zh-CN" dirty="0">
                <a:solidFill>
                  <a:srgbClr val="00B0F0"/>
                </a:solidFill>
              </a:rPr>
              <a:t>  }</a:t>
            </a:r>
          </a:p>
          <a:p>
            <a:r>
              <a:rPr lang="en-US" altLang="zh-CN" dirty="0">
                <a:solidFill>
                  <a:srgbClr val="00B0F0"/>
                </a:solidFill>
              </a:rPr>
              <a:t>})</a:t>
            </a:r>
          </a:p>
        </p:txBody>
      </p:sp>
    </p:spTree>
    <p:extLst>
      <p:ext uri="{BB962C8B-B14F-4D97-AF65-F5344CB8AC3E}">
        <p14:creationId xmlns:p14="http://schemas.microsoft.com/office/powerpoint/2010/main" val="13756065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4.</a:t>
            </a:r>
            <a:r>
              <a:rPr lang="zh-CN" altLang="en-US" sz="3200" b="1" dirty="0">
                <a:solidFill>
                  <a:srgbClr val="2C7FC2"/>
                </a:solidFill>
                <a:latin typeface="微软雅黑" panose="020B0503020204020204" charset="-122"/>
                <a:ea typeface="微软雅黑" panose="020B0503020204020204" charset="-122"/>
                <a:cs typeface="+mn-cs"/>
                <a:sym typeface="+mn-ea"/>
              </a:rPr>
              <a:t>事件</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6117059"/>
          </a:xfrm>
          <a:prstGeom prst="rect">
            <a:avLst/>
          </a:prstGeom>
          <a:noFill/>
        </p:spPr>
        <p:txBody>
          <a:bodyPr wrap="square" rtlCol="0">
            <a:spAutoFit/>
          </a:bodyPr>
          <a:lstStyle/>
          <a:p>
            <a:pPr lvl="0">
              <a:lnSpc>
                <a:spcPct val="150000"/>
              </a:lnSpc>
            </a:pP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4.2 </a:t>
            </a:r>
            <a:r>
              <a:rPr lang="zh-CN" altLang="en-US" sz="2100" b="1" dirty="0">
                <a:solidFill>
                  <a:srgbClr val="0070C0"/>
                </a:solidFill>
                <a:latin typeface="宋体" panose="02010600030101010101" pitchFamily="2" charset="-122"/>
                <a:ea typeface="宋体" panose="02010600030101010101" pitchFamily="2" charset="-122"/>
                <a:sym typeface="+mn-ea"/>
              </a:rPr>
              <a:t>表单控制绑定 </a:t>
            </a:r>
            <a:r>
              <a:rPr lang="en-US" altLang="zh-CN" sz="2100" b="1" dirty="0">
                <a:solidFill>
                  <a:srgbClr val="0070C0"/>
                </a:solidFill>
                <a:latin typeface="宋体" panose="02010600030101010101" pitchFamily="2" charset="-122"/>
                <a:sym typeface="+mn-ea"/>
              </a:rPr>
              <a:t>v-model </a:t>
            </a:r>
            <a:r>
              <a:rPr lang="zh-CN" altLang="en-US" sz="2100" b="1" dirty="0">
                <a:solidFill>
                  <a:srgbClr val="0070C0"/>
                </a:solidFill>
                <a:latin typeface="宋体" panose="02010600030101010101" pitchFamily="2" charset="-122"/>
                <a:sym typeface="+mn-ea"/>
              </a:rPr>
              <a:t>会根据控件类型自动选取正确的方法来更新元素。</a:t>
            </a:r>
            <a:endPar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a:p>
            <a:pPr lvl="0">
              <a:lnSpc>
                <a:spcPct val="150000"/>
              </a:lnSpc>
            </a:pPr>
            <a:r>
              <a:rPr lang="zh-CN" altLang="en-US" sz="1600" dirty="0">
                <a:solidFill>
                  <a:srgbClr val="0070C0"/>
                </a:solidFill>
                <a:latin typeface="宋体" panose="02010600030101010101" pitchFamily="2" charset="-122"/>
                <a:sym typeface="+mn-ea"/>
              </a:rPr>
              <a:t>修饰符 </a:t>
            </a:r>
            <a:r>
              <a:rPr lang="en-US" altLang="zh-CN" sz="1600" dirty="0">
                <a:solidFill>
                  <a:srgbClr val="0070C0"/>
                </a:solidFill>
                <a:latin typeface="宋体" panose="02010600030101010101" pitchFamily="2" charset="-122"/>
                <a:sym typeface="+mn-ea"/>
              </a:rPr>
              <a:t>.lazy 	.number	.trim</a:t>
            </a:r>
            <a:endParaRPr lang="zh-CN" altLang="en-US" sz="1600" dirty="0">
              <a:solidFill>
                <a:srgbClr val="0070C0"/>
              </a:solidFill>
              <a:latin typeface="宋体" panose="02010600030101010101" pitchFamily="2" charset="-122"/>
              <a:sym typeface="+mn-ea"/>
            </a:endParaRPr>
          </a:p>
          <a:p>
            <a:pPr lvl="0">
              <a:lnSpc>
                <a:spcPct val="150000"/>
              </a:lnSpc>
            </a:pPr>
            <a:r>
              <a:rPr lang="en-US" altLang="zh-CN" sz="1400" dirty="0">
                <a:solidFill>
                  <a:srgbClr val="0070C0"/>
                </a:solidFill>
                <a:latin typeface="宋体" panose="02010600030101010101" pitchFamily="2" charset="-122"/>
                <a:sym typeface="+mn-ea"/>
              </a:rPr>
              <a:t>&lt;div id="app"&gt;</a:t>
            </a:r>
          </a:p>
          <a:p>
            <a:pPr lvl="1">
              <a:lnSpc>
                <a:spcPct val="150000"/>
              </a:lnSpc>
            </a:pPr>
            <a:r>
              <a:rPr lang="en-US" altLang="zh-CN" sz="1400" dirty="0">
                <a:solidFill>
                  <a:srgbClr val="0070C0"/>
                </a:solidFill>
                <a:latin typeface="宋体" panose="02010600030101010101" pitchFamily="2" charset="-122"/>
                <a:sym typeface="+mn-ea"/>
              </a:rPr>
              <a:t>&lt;input type="text" v-model="</a:t>
            </a:r>
            <a:r>
              <a:rPr lang="en-US" altLang="zh-CN" sz="1400" dirty="0" err="1">
                <a:solidFill>
                  <a:srgbClr val="0070C0"/>
                </a:solidFill>
                <a:latin typeface="宋体" panose="02010600030101010101" pitchFamily="2" charset="-122"/>
                <a:sym typeface="+mn-ea"/>
              </a:rPr>
              <a:t>msg</a:t>
            </a:r>
            <a:r>
              <a:rPr lang="en-US" altLang="zh-CN" sz="1400" dirty="0">
                <a:solidFill>
                  <a:srgbClr val="0070C0"/>
                </a:solidFill>
                <a:latin typeface="宋体" panose="02010600030101010101" pitchFamily="2" charset="-122"/>
                <a:sym typeface="+mn-ea"/>
              </a:rPr>
              <a:t>" /&gt;</a:t>
            </a:r>
          </a:p>
          <a:p>
            <a:pPr lvl="1">
              <a:lnSpc>
                <a:spcPct val="150000"/>
              </a:lnSpc>
            </a:pPr>
            <a:r>
              <a:rPr lang="en-US" altLang="zh-CN" sz="1400" dirty="0">
                <a:solidFill>
                  <a:srgbClr val="0070C0"/>
                </a:solidFill>
                <a:latin typeface="宋体" panose="02010600030101010101" pitchFamily="2" charset="-122"/>
                <a:sym typeface="+mn-ea"/>
              </a:rPr>
              <a:t>&lt;span&gt;</a:t>
            </a:r>
            <a:r>
              <a:rPr lang="zh-CN" altLang="en-US" sz="1400" dirty="0">
                <a:solidFill>
                  <a:srgbClr val="0070C0"/>
                </a:solidFill>
                <a:latin typeface="宋体" panose="02010600030101010101" pitchFamily="2" charset="-122"/>
                <a:sym typeface="+mn-ea"/>
              </a:rPr>
              <a:t>同步更新</a:t>
            </a:r>
            <a:r>
              <a:rPr lang="en-US" altLang="zh-CN" sz="1400" dirty="0">
                <a:solidFill>
                  <a:srgbClr val="0070C0"/>
                </a:solidFill>
                <a:latin typeface="宋体" panose="02010600030101010101" pitchFamily="2" charset="-122"/>
                <a:sym typeface="+mn-ea"/>
              </a:rPr>
              <a:t>:{{</a:t>
            </a:r>
            <a:r>
              <a:rPr lang="en-US" altLang="zh-CN" sz="1400" dirty="0" err="1">
                <a:solidFill>
                  <a:srgbClr val="0070C0"/>
                </a:solidFill>
                <a:latin typeface="宋体" panose="02010600030101010101" pitchFamily="2" charset="-122"/>
                <a:sym typeface="+mn-ea"/>
              </a:rPr>
              <a:t>msg</a:t>
            </a:r>
            <a:r>
              <a:rPr lang="en-US" altLang="zh-CN" sz="1400" dirty="0">
                <a:solidFill>
                  <a:srgbClr val="0070C0"/>
                </a:solidFill>
                <a:latin typeface="宋体" panose="02010600030101010101" pitchFamily="2" charset="-122"/>
                <a:sym typeface="+mn-ea"/>
              </a:rPr>
              <a:t>}}&lt;/span&gt;&lt;</a:t>
            </a:r>
            <a:r>
              <a:rPr lang="en-US" altLang="zh-CN" sz="1400" dirty="0" err="1">
                <a:solidFill>
                  <a:srgbClr val="0070C0"/>
                </a:solidFill>
                <a:latin typeface="宋体" panose="02010600030101010101" pitchFamily="2" charset="-122"/>
                <a:sym typeface="+mn-ea"/>
              </a:rPr>
              <a:t>br</a:t>
            </a:r>
            <a:r>
              <a:rPr lang="en-US" altLang="zh-CN" sz="1400" dirty="0">
                <a:solidFill>
                  <a:srgbClr val="0070C0"/>
                </a:solidFill>
                <a:latin typeface="宋体" panose="02010600030101010101" pitchFamily="2" charset="-122"/>
                <a:sym typeface="+mn-ea"/>
              </a:rPr>
              <a:t> /&gt;</a:t>
            </a:r>
          </a:p>
          <a:p>
            <a:pPr lvl="1">
              <a:lnSpc>
                <a:spcPct val="150000"/>
              </a:lnSpc>
            </a:pPr>
            <a:r>
              <a:rPr lang="en-US" altLang="zh-CN" sz="1400" dirty="0">
                <a:solidFill>
                  <a:srgbClr val="0070C0"/>
                </a:solidFill>
                <a:latin typeface="宋体" panose="02010600030101010101" pitchFamily="2" charset="-122"/>
                <a:sym typeface="+mn-ea"/>
              </a:rPr>
              <a:t>&lt;!--.lazy--&gt;</a:t>
            </a:r>
          </a:p>
          <a:p>
            <a:pPr lvl="1">
              <a:lnSpc>
                <a:spcPct val="150000"/>
              </a:lnSpc>
            </a:pPr>
            <a:r>
              <a:rPr lang="en-US" altLang="zh-CN" sz="1400" dirty="0">
                <a:solidFill>
                  <a:srgbClr val="0070C0"/>
                </a:solidFill>
                <a:latin typeface="宋体" panose="02010600030101010101" pitchFamily="2" charset="-122"/>
                <a:sym typeface="+mn-ea"/>
              </a:rPr>
              <a:t>&lt;input type="text" v-</a:t>
            </a:r>
            <a:r>
              <a:rPr lang="en-US" altLang="zh-CN" sz="1400" dirty="0" err="1">
                <a:solidFill>
                  <a:srgbClr val="0070C0"/>
                </a:solidFill>
                <a:latin typeface="宋体" panose="02010600030101010101" pitchFamily="2" charset="-122"/>
                <a:sym typeface="+mn-ea"/>
              </a:rPr>
              <a:t>model.lazy</a:t>
            </a:r>
            <a:r>
              <a:rPr lang="en-US" altLang="zh-CN" sz="1400" dirty="0">
                <a:solidFill>
                  <a:srgbClr val="0070C0"/>
                </a:solidFill>
                <a:latin typeface="宋体" panose="02010600030101010101" pitchFamily="2" charset="-122"/>
                <a:sym typeface="+mn-ea"/>
              </a:rPr>
              <a:t>="msg2" /&gt;</a:t>
            </a:r>
          </a:p>
          <a:p>
            <a:pPr lvl="1">
              <a:lnSpc>
                <a:spcPct val="150000"/>
              </a:lnSpc>
            </a:pPr>
            <a:r>
              <a:rPr lang="en-US" altLang="zh-CN" sz="1400" dirty="0">
                <a:solidFill>
                  <a:srgbClr val="0070C0"/>
                </a:solidFill>
                <a:latin typeface="宋体" panose="02010600030101010101" pitchFamily="2" charset="-122"/>
                <a:sym typeface="+mn-ea"/>
              </a:rPr>
              <a:t>&lt;span&gt;</a:t>
            </a:r>
            <a:r>
              <a:rPr lang="zh-CN" altLang="en-US" sz="1400" dirty="0">
                <a:solidFill>
                  <a:srgbClr val="0070C0"/>
                </a:solidFill>
                <a:latin typeface="宋体" panose="02010600030101010101" pitchFamily="2" charset="-122"/>
                <a:sym typeface="+mn-ea"/>
              </a:rPr>
              <a:t>更改完成后更新</a:t>
            </a:r>
            <a:r>
              <a:rPr lang="en-US" altLang="zh-CN" sz="1400" dirty="0">
                <a:solidFill>
                  <a:srgbClr val="0070C0"/>
                </a:solidFill>
                <a:latin typeface="宋体" panose="02010600030101010101" pitchFamily="2" charset="-122"/>
                <a:sym typeface="+mn-ea"/>
              </a:rPr>
              <a:t>:{{msg2}}&lt;/span&gt;&lt;</a:t>
            </a:r>
            <a:r>
              <a:rPr lang="en-US" altLang="zh-CN" sz="1400" dirty="0" err="1">
                <a:solidFill>
                  <a:srgbClr val="0070C0"/>
                </a:solidFill>
                <a:latin typeface="宋体" panose="02010600030101010101" pitchFamily="2" charset="-122"/>
                <a:sym typeface="+mn-ea"/>
              </a:rPr>
              <a:t>br</a:t>
            </a:r>
            <a:r>
              <a:rPr lang="en-US" altLang="zh-CN" sz="1400" dirty="0">
                <a:solidFill>
                  <a:srgbClr val="0070C0"/>
                </a:solidFill>
                <a:latin typeface="宋体" panose="02010600030101010101" pitchFamily="2" charset="-122"/>
                <a:sym typeface="+mn-ea"/>
              </a:rPr>
              <a:t> /&gt;</a:t>
            </a:r>
          </a:p>
          <a:p>
            <a:pPr lvl="1">
              <a:lnSpc>
                <a:spcPct val="150000"/>
              </a:lnSpc>
            </a:pPr>
            <a:r>
              <a:rPr lang="en-US" altLang="zh-CN" sz="1400" dirty="0">
                <a:solidFill>
                  <a:srgbClr val="0070C0"/>
                </a:solidFill>
                <a:latin typeface="宋体" panose="02010600030101010101" pitchFamily="2" charset="-122"/>
                <a:sym typeface="+mn-ea"/>
              </a:rPr>
              <a:t>&lt;!--.number--&gt;</a:t>
            </a:r>
          </a:p>
          <a:p>
            <a:pPr lvl="1">
              <a:lnSpc>
                <a:spcPct val="150000"/>
              </a:lnSpc>
            </a:pPr>
            <a:r>
              <a:rPr lang="en-US" altLang="zh-CN" sz="1400" dirty="0">
                <a:solidFill>
                  <a:srgbClr val="0070C0"/>
                </a:solidFill>
                <a:latin typeface="宋体" panose="02010600030101010101" pitchFamily="2" charset="-122"/>
                <a:sym typeface="+mn-ea"/>
              </a:rPr>
              <a:t>&lt;input type="number" id="</a:t>
            </a:r>
            <a:r>
              <a:rPr lang="en-US" altLang="zh-CN" sz="1400" dirty="0" err="1">
                <a:solidFill>
                  <a:srgbClr val="0070C0"/>
                </a:solidFill>
                <a:latin typeface="宋体" panose="02010600030101010101" pitchFamily="2" charset="-122"/>
                <a:sym typeface="+mn-ea"/>
              </a:rPr>
              <a:t>num</a:t>
            </a:r>
            <a:r>
              <a:rPr lang="en-US" altLang="zh-CN" sz="1400" dirty="0">
                <a:solidFill>
                  <a:srgbClr val="0070C0"/>
                </a:solidFill>
                <a:latin typeface="宋体" panose="02010600030101010101" pitchFamily="2" charset="-122"/>
                <a:sym typeface="+mn-ea"/>
              </a:rPr>
              <a:t>" placeholder="</a:t>
            </a:r>
            <a:r>
              <a:rPr lang="zh-CN" altLang="en-US" sz="1400" dirty="0">
                <a:solidFill>
                  <a:srgbClr val="0070C0"/>
                </a:solidFill>
                <a:latin typeface="宋体" panose="02010600030101010101" pitchFamily="2" charset="-122"/>
                <a:sym typeface="+mn-ea"/>
              </a:rPr>
              <a:t>请输入数字</a:t>
            </a:r>
            <a:r>
              <a:rPr lang="en-US" altLang="zh-CN" sz="1400" dirty="0">
                <a:solidFill>
                  <a:srgbClr val="0070C0"/>
                </a:solidFill>
                <a:latin typeface="宋体" panose="02010600030101010101" pitchFamily="2" charset="-122"/>
                <a:sym typeface="+mn-ea"/>
              </a:rPr>
              <a:t>"/&gt;</a:t>
            </a:r>
          </a:p>
          <a:p>
            <a:pPr lvl="1">
              <a:lnSpc>
                <a:spcPct val="150000"/>
              </a:lnSpc>
            </a:pPr>
            <a:r>
              <a:rPr lang="en-US" altLang="zh-CN" sz="1400" dirty="0">
                <a:solidFill>
                  <a:srgbClr val="0070C0"/>
                </a:solidFill>
                <a:latin typeface="宋体" panose="02010600030101010101" pitchFamily="2" charset="-122"/>
                <a:sym typeface="+mn-ea"/>
              </a:rPr>
              <a:t>&lt;span id="</a:t>
            </a:r>
            <a:r>
              <a:rPr lang="en-US" altLang="zh-CN" sz="1400" dirty="0" err="1">
                <a:solidFill>
                  <a:srgbClr val="0070C0"/>
                </a:solidFill>
                <a:latin typeface="宋体" panose="02010600030101010101" pitchFamily="2" charset="-122"/>
                <a:sym typeface="+mn-ea"/>
              </a:rPr>
              <a:t>numR</a:t>
            </a:r>
            <a:r>
              <a:rPr lang="en-US" altLang="zh-CN" sz="1400" dirty="0">
                <a:solidFill>
                  <a:srgbClr val="0070C0"/>
                </a:solidFill>
                <a:latin typeface="宋体" panose="02010600030101010101" pitchFamily="2" charset="-122"/>
                <a:sym typeface="+mn-ea"/>
              </a:rPr>
              <a:t>"&gt;&lt;/span&gt;&lt;</a:t>
            </a:r>
            <a:r>
              <a:rPr lang="en-US" altLang="zh-CN" sz="1400" dirty="0" err="1">
                <a:solidFill>
                  <a:srgbClr val="0070C0"/>
                </a:solidFill>
                <a:latin typeface="宋体" panose="02010600030101010101" pitchFamily="2" charset="-122"/>
                <a:sym typeface="+mn-ea"/>
              </a:rPr>
              <a:t>br</a:t>
            </a:r>
            <a:r>
              <a:rPr lang="en-US" altLang="zh-CN" sz="1400" dirty="0">
                <a:solidFill>
                  <a:srgbClr val="0070C0"/>
                </a:solidFill>
                <a:latin typeface="宋体" panose="02010600030101010101" pitchFamily="2" charset="-122"/>
                <a:sym typeface="+mn-ea"/>
              </a:rPr>
              <a:t> /&gt;</a:t>
            </a:r>
          </a:p>
          <a:p>
            <a:pPr lvl="1">
              <a:lnSpc>
                <a:spcPct val="150000"/>
              </a:lnSpc>
            </a:pPr>
            <a:r>
              <a:rPr lang="en-US" altLang="zh-CN" sz="1400" dirty="0">
                <a:solidFill>
                  <a:srgbClr val="0070C0"/>
                </a:solidFill>
                <a:latin typeface="宋体" panose="02010600030101010101" pitchFamily="2" charset="-122"/>
                <a:sym typeface="+mn-ea"/>
              </a:rPr>
              <a:t>&lt;input type="number" v-</a:t>
            </a:r>
            <a:r>
              <a:rPr lang="en-US" altLang="zh-CN" sz="1400" dirty="0" err="1">
                <a:solidFill>
                  <a:srgbClr val="0070C0"/>
                </a:solidFill>
                <a:latin typeface="宋体" panose="02010600030101010101" pitchFamily="2" charset="-122"/>
                <a:sym typeface="+mn-ea"/>
              </a:rPr>
              <a:t>model.number.lazy</a:t>
            </a:r>
            <a:r>
              <a:rPr lang="en-US" altLang="zh-CN" sz="1400" dirty="0">
                <a:solidFill>
                  <a:srgbClr val="0070C0"/>
                </a:solidFill>
                <a:latin typeface="宋体" panose="02010600030101010101" pitchFamily="2" charset="-122"/>
                <a:sym typeface="+mn-ea"/>
              </a:rPr>
              <a:t>="msg3" /&gt;</a:t>
            </a:r>
          </a:p>
          <a:p>
            <a:pPr lvl="1">
              <a:lnSpc>
                <a:spcPct val="150000"/>
              </a:lnSpc>
            </a:pPr>
            <a:r>
              <a:rPr lang="en-US" altLang="zh-CN" sz="1400" dirty="0">
                <a:solidFill>
                  <a:srgbClr val="0070C0"/>
                </a:solidFill>
                <a:latin typeface="宋体" panose="02010600030101010101" pitchFamily="2" charset="-122"/>
                <a:sym typeface="+mn-ea"/>
              </a:rPr>
              <a:t>&lt;span&gt;</a:t>
            </a:r>
            <a:r>
              <a:rPr lang="zh-CN" altLang="en-US" sz="1400" dirty="0">
                <a:solidFill>
                  <a:srgbClr val="0070C0"/>
                </a:solidFill>
                <a:latin typeface="宋体" panose="02010600030101010101" pitchFamily="2" charset="-122"/>
                <a:sym typeface="+mn-ea"/>
              </a:rPr>
              <a:t>更改完成后更新且为</a:t>
            </a:r>
            <a:r>
              <a:rPr lang="en-US" altLang="zh-CN" sz="1400" dirty="0">
                <a:solidFill>
                  <a:srgbClr val="0070C0"/>
                </a:solidFill>
                <a:latin typeface="宋体" panose="02010600030101010101" pitchFamily="2" charset="-122"/>
                <a:sym typeface="+mn-ea"/>
              </a:rPr>
              <a:t>number</a:t>
            </a:r>
            <a:r>
              <a:rPr lang="zh-CN" altLang="en-US" sz="1400" dirty="0">
                <a:solidFill>
                  <a:srgbClr val="0070C0"/>
                </a:solidFill>
                <a:latin typeface="宋体" panose="02010600030101010101" pitchFamily="2" charset="-122"/>
                <a:sym typeface="+mn-ea"/>
              </a:rPr>
              <a:t>类型</a:t>
            </a:r>
            <a:r>
              <a:rPr lang="en-US" altLang="zh-CN" sz="1400" dirty="0">
                <a:solidFill>
                  <a:srgbClr val="0070C0"/>
                </a:solidFill>
                <a:latin typeface="宋体" panose="02010600030101010101" pitchFamily="2" charset="-122"/>
                <a:sym typeface="+mn-ea"/>
              </a:rPr>
              <a:t>:{{msg3}} {{</a:t>
            </a:r>
            <a:r>
              <a:rPr lang="en-US" altLang="zh-CN" sz="1400" dirty="0" err="1">
                <a:solidFill>
                  <a:srgbClr val="0070C0"/>
                </a:solidFill>
                <a:latin typeface="宋体" panose="02010600030101010101" pitchFamily="2" charset="-122"/>
                <a:sym typeface="+mn-ea"/>
              </a:rPr>
              <a:t>typeof</a:t>
            </a:r>
            <a:r>
              <a:rPr lang="en-US" altLang="zh-CN" sz="1400" dirty="0">
                <a:solidFill>
                  <a:srgbClr val="0070C0"/>
                </a:solidFill>
                <a:latin typeface="宋体" panose="02010600030101010101" pitchFamily="2" charset="-122"/>
                <a:sym typeface="+mn-ea"/>
              </a:rPr>
              <a:t> msg3}}&lt;/span&gt;&lt;</a:t>
            </a:r>
            <a:r>
              <a:rPr lang="en-US" altLang="zh-CN" sz="1400" dirty="0" err="1">
                <a:solidFill>
                  <a:srgbClr val="0070C0"/>
                </a:solidFill>
                <a:latin typeface="宋体" panose="02010600030101010101" pitchFamily="2" charset="-122"/>
                <a:sym typeface="+mn-ea"/>
              </a:rPr>
              <a:t>br</a:t>
            </a:r>
            <a:r>
              <a:rPr lang="en-US" altLang="zh-CN" sz="1400" dirty="0">
                <a:solidFill>
                  <a:srgbClr val="0070C0"/>
                </a:solidFill>
                <a:latin typeface="宋体" panose="02010600030101010101" pitchFamily="2" charset="-122"/>
                <a:sym typeface="+mn-ea"/>
              </a:rPr>
              <a:t> /&gt;</a:t>
            </a:r>
          </a:p>
          <a:p>
            <a:pPr lvl="1">
              <a:lnSpc>
                <a:spcPct val="150000"/>
              </a:lnSpc>
            </a:pPr>
            <a:r>
              <a:rPr lang="en-US" altLang="zh-CN" sz="1400" dirty="0">
                <a:solidFill>
                  <a:srgbClr val="0070C0"/>
                </a:solidFill>
                <a:latin typeface="宋体" panose="02010600030101010101" pitchFamily="2" charset="-122"/>
                <a:sym typeface="+mn-ea"/>
              </a:rPr>
              <a:t>&lt;input type="text" id="trim" placeholder="</a:t>
            </a:r>
            <a:r>
              <a:rPr lang="zh-CN" altLang="en-US" sz="1400" dirty="0">
                <a:solidFill>
                  <a:srgbClr val="0070C0"/>
                </a:solidFill>
                <a:latin typeface="宋体" panose="02010600030101010101" pitchFamily="2" charset="-122"/>
                <a:sym typeface="+mn-ea"/>
              </a:rPr>
              <a:t>请输入空格测试</a:t>
            </a:r>
            <a:r>
              <a:rPr lang="en-US" altLang="zh-CN" sz="1400" dirty="0">
                <a:solidFill>
                  <a:srgbClr val="0070C0"/>
                </a:solidFill>
                <a:latin typeface="宋体" panose="02010600030101010101" pitchFamily="2" charset="-122"/>
                <a:sym typeface="+mn-ea"/>
              </a:rPr>
              <a:t>" /&gt;</a:t>
            </a:r>
          </a:p>
          <a:p>
            <a:pPr lvl="1">
              <a:lnSpc>
                <a:spcPct val="150000"/>
              </a:lnSpc>
            </a:pPr>
            <a:r>
              <a:rPr lang="en-US" altLang="zh-CN" sz="1400" dirty="0">
                <a:solidFill>
                  <a:srgbClr val="0070C0"/>
                </a:solidFill>
                <a:latin typeface="宋体" panose="02010600030101010101" pitchFamily="2" charset="-122"/>
                <a:sym typeface="+mn-ea"/>
              </a:rPr>
              <a:t>&lt;span id="</a:t>
            </a:r>
            <a:r>
              <a:rPr lang="en-US" altLang="zh-CN" sz="1400" dirty="0" err="1">
                <a:solidFill>
                  <a:srgbClr val="0070C0"/>
                </a:solidFill>
                <a:latin typeface="宋体" panose="02010600030101010101" pitchFamily="2" charset="-122"/>
                <a:sym typeface="+mn-ea"/>
              </a:rPr>
              <a:t>trimR</a:t>
            </a:r>
            <a:r>
              <a:rPr lang="en-US" altLang="zh-CN" sz="1400" dirty="0">
                <a:solidFill>
                  <a:srgbClr val="0070C0"/>
                </a:solidFill>
                <a:latin typeface="宋体" panose="02010600030101010101" pitchFamily="2" charset="-122"/>
                <a:sym typeface="+mn-ea"/>
              </a:rPr>
              <a:t>"&gt;&lt;/span&gt;&lt;</a:t>
            </a:r>
            <a:r>
              <a:rPr lang="en-US" altLang="zh-CN" sz="1400" dirty="0" err="1">
                <a:solidFill>
                  <a:srgbClr val="0070C0"/>
                </a:solidFill>
                <a:latin typeface="宋体" panose="02010600030101010101" pitchFamily="2" charset="-122"/>
                <a:sym typeface="+mn-ea"/>
              </a:rPr>
              <a:t>br</a:t>
            </a:r>
            <a:r>
              <a:rPr lang="en-US" altLang="zh-CN" sz="1400" dirty="0">
                <a:solidFill>
                  <a:srgbClr val="0070C0"/>
                </a:solidFill>
                <a:latin typeface="宋体" panose="02010600030101010101" pitchFamily="2" charset="-122"/>
                <a:sym typeface="+mn-ea"/>
              </a:rPr>
              <a:t>&gt;</a:t>
            </a:r>
          </a:p>
          <a:p>
            <a:pPr lvl="1">
              <a:lnSpc>
                <a:spcPct val="150000"/>
              </a:lnSpc>
            </a:pPr>
            <a:r>
              <a:rPr lang="en-US" altLang="zh-CN" sz="1400" dirty="0">
                <a:solidFill>
                  <a:srgbClr val="0070C0"/>
                </a:solidFill>
                <a:latin typeface="宋体" panose="02010600030101010101" pitchFamily="2" charset="-122"/>
                <a:sym typeface="+mn-ea"/>
              </a:rPr>
              <a:t>&lt;input type="text" v-</a:t>
            </a:r>
            <a:r>
              <a:rPr lang="en-US" altLang="zh-CN" sz="1400" dirty="0" err="1">
                <a:solidFill>
                  <a:srgbClr val="0070C0"/>
                </a:solidFill>
                <a:latin typeface="宋体" panose="02010600030101010101" pitchFamily="2" charset="-122"/>
                <a:sym typeface="+mn-ea"/>
              </a:rPr>
              <a:t>model.trim</a:t>
            </a:r>
            <a:r>
              <a:rPr lang="en-US" altLang="zh-CN" sz="1400" dirty="0">
                <a:solidFill>
                  <a:srgbClr val="0070C0"/>
                </a:solidFill>
                <a:latin typeface="宋体" panose="02010600030101010101" pitchFamily="2" charset="-122"/>
                <a:sym typeface="+mn-ea"/>
              </a:rPr>
              <a:t>="msg4" placeholder="</a:t>
            </a:r>
            <a:r>
              <a:rPr lang="zh-CN" altLang="en-US" sz="1400" dirty="0">
                <a:solidFill>
                  <a:srgbClr val="0070C0"/>
                </a:solidFill>
                <a:latin typeface="宋体" panose="02010600030101010101" pitchFamily="2" charset="-122"/>
                <a:sym typeface="+mn-ea"/>
              </a:rPr>
              <a:t>请输入空格测试</a:t>
            </a:r>
            <a:r>
              <a:rPr lang="en-US" altLang="zh-CN" sz="1400" dirty="0">
                <a:solidFill>
                  <a:srgbClr val="0070C0"/>
                </a:solidFill>
                <a:latin typeface="宋体" panose="02010600030101010101" pitchFamily="2" charset="-122"/>
                <a:sym typeface="+mn-ea"/>
              </a:rPr>
              <a:t>" /&gt;</a:t>
            </a:r>
          </a:p>
          <a:p>
            <a:pPr lvl="1">
              <a:lnSpc>
                <a:spcPct val="150000"/>
              </a:lnSpc>
            </a:pPr>
            <a:r>
              <a:rPr lang="en-US" altLang="zh-CN" sz="1400" dirty="0">
                <a:solidFill>
                  <a:srgbClr val="0070C0"/>
                </a:solidFill>
                <a:latin typeface="宋体" panose="02010600030101010101" pitchFamily="2" charset="-122"/>
                <a:sym typeface="+mn-ea"/>
              </a:rPr>
              <a:t>&lt;span&gt;.trim</a:t>
            </a:r>
            <a:r>
              <a:rPr lang="zh-CN" altLang="en-US" sz="1400" dirty="0">
                <a:solidFill>
                  <a:srgbClr val="0070C0"/>
                </a:solidFill>
                <a:latin typeface="宋体" panose="02010600030101010101" pitchFamily="2" charset="-122"/>
                <a:sym typeface="+mn-ea"/>
              </a:rPr>
              <a:t>自动过滤用户输入的首尾空格</a:t>
            </a:r>
            <a:r>
              <a:rPr lang="en-US" altLang="zh-CN" sz="1400" dirty="0">
                <a:solidFill>
                  <a:srgbClr val="0070C0"/>
                </a:solidFill>
                <a:latin typeface="宋体" panose="02010600030101010101" pitchFamily="2" charset="-122"/>
                <a:sym typeface="+mn-ea"/>
              </a:rPr>
              <a:t>,</a:t>
            </a:r>
            <a:r>
              <a:rPr lang="zh-CN" altLang="en-US" sz="1400" dirty="0">
                <a:solidFill>
                  <a:srgbClr val="0070C0"/>
                </a:solidFill>
                <a:latin typeface="宋体" panose="02010600030101010101" pitchFamily="2" charset="-122"/>
                <a:sym typeface="+mn-ea"/>
              </a:rPr>
              <a:t>值</a:t>
            </a:r>
            <a:r>
              <a:rPr lang="en-US" altLang="zh-CN" sz="1400" dirty="0">
                <a:solidFill>
                  <a:srgbClr val="0070C0"/>
                </a:solidFill>
                <a:latin typeface="宋体" panose="02010600030101010101" pitchFamily="2" charset="-122"/>
                <a:sym typeface="+mn-ea"/>
              </a:rPr>
              <a:t>:{{msg4}},</a:t>
            </a:r>
            <a:r>
              <a:rPr lang="zh-CN" altLang="en-US" sz="1400" dirty="0">
                <a:solidFill>
                  <a:srgbClr val="0070C0"/>
                </a:solidFill>
                <a:latin typeface="宋体" panose="02010600030101010101" pitchFamily="2" charset="-122"/>
                <a:sym typeface="+mn-ea"/>
              </a:rPr>
              <a:t>长度</a:t>
            </a:r>
            <a:r>
              <a:rPr lang="en-US" altLang="zh-CN" sz="1400" dirty="0">
                <a:solidFill>
                  <a:srgbClr val="0070C0"/>
                </a:solidFill>
                <a:latin typeface="宋体" panose="02010600030101010101" pitchFamily="2" charset="-122"/>
                <a:sym typeface="+mn-ea"/>
              </a:rPr>
              <a:t>:{{msg4.length}}&lt;/span&gt;</a:t>
            </a:r>
          </a:p>
          <a:p>
            <a:pPr lvl="0">
              <a:lnSpc>
                <a:spcPct val="150000"/>
              </a:lnSpc>
            </a:pPr>
            <a:r>
              <a:rPr lang="en-US" altLang="zh-CN" sz="1400" dirty="0">
                <a:solidFill>
                  <a:srgbClr val="0070C0"/>
                </a:solidFill>
                <a:latin typeface="宋体" panose="02010600030101010101" pitchFamily="2" charset="-122"/>
                <a:sym typeface="+mn-ea"/>
              </a:rPr>
              <a:t>&lt;/div&gt;</a:t>
            </a:r>
          </a:p>
        </p:txBody>
      </p:sp>
      <p:sp>
        <p:nvSpPr>
          <p:cNvPr id="5" name="矩形 4">
            <a:extLst>
              <a:ext uri="{FF2B5EF4-FFF2-40B4-BE49-F238E27FC236}">
                <a16:creationId xmlns:a16="http://schemas.microsoft.com/office/drawing/2014/main" id="{1CAB8353-3DD3-4F22-A625-618E0768B0C8}"/>
              </a:ext>
            </a:extLst>
          </p:cNvPr>
          <p:cNvSpPr/>
          <p:nvPr/>
        </p:nvSpPr>
        <p:spPr>
          <a:xfrm>
            <a:off x="7779224" y="4312257"/>
            <a:ext cx="3869140" cy="1754326"/>
          </a:xfrm>
          <a:prstGeom prst="rect">
            <a:avLst/>
          </a:prstGeom>
        </p:spPr>
        <p:txBody>
          <a:bodyPr wrap="square">
            <a:spAutoFit/>
          </a:bodyPr>
          <a:lstStyle/>
          <a:p>
            <a:r>
              <a:rPr lang="en-US" altLang="zh-CN" dirty="0">
                <a:solidFill>
                  <a:srgbClr val="00B0F0"/>
                </a:solidFill>
              </a:rPr>
              <a:t>new Vue({</a:t>
            </a:r>
          </a:p>
          <a:p>
            <a:r>
              <a:rPr lang="en-US" altLang="zh-CN" dirty="0">
                <a:solidFill>
                  <a:srgbClr val="00B0F0"/>
                </a:solidFill>
              </a:rPr>
              <a:t>  el: '#app',</a:t>
            </a:r>
          </a:p>
          <a:p>
            <a:r>
              <a:rPr lang="en-US" altLang="zh-CN" dirty="0">
                <a:solidFill>
                  <a:srgbClr val="00B0F0"/>
                </a:solidFill>
              </a:rPr>
              <a:t>  data: {</a:t>
            </a:r>
          </a:p>
          <a:p>
            <a:r>
              <a:rPr lang="en-US" altLang="zh-CN" dirty="0">
                <a:solidFill>
                  <a:srgbClr val="00B0F0"/>
                </a:solidFill>
              </a:rPr>
              <a:t>	selected: '' </a:t>
            </a:r>
          </a:p>
          <a:p>
            <a:r>
              <a:rPr lang="en-US" altLang="zh-CN" dirty="0">
                <a:solidFill>
                  <a:srgbClr val="00B0F0"/>
                </a:solidFill>
              </a:rPr>
              <a:t>  }</a:t>
            </a:r>
          </a:p>
          <a:p>
            <a:r>
              <a:rPr lang="en-US" altLang="zh-CN" dirty="0">
                <a:solidFill>
                  <a:srgbClr val="00B0F0"/>
                </a:solidFill>
              </a:rPr>
              <a:t>})</a:t>
            </a:r>
          </a:p>
        </p:txBody>
      </p:sp>
    </p:spTree>
    <p:extLst>
      <p:ext uri="{BB962C8B-B14F-4D97-AF65-F5344CB8AC3E}">
        <p14:creationId xmlns:p14="http://schemas.microsoft.com/office/powerpoint/2010/main" val="1786144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583931" y="72280"/>
            <a:ext cx="6483350" cy="653415"/>
          </a:xfrm>
        </p:spPr>
        <p:txBody>
          <a:bodyPr>
            <a:noAutofit/>
          </a:bodyPr>
          <a:lstStyle/>
          <a:p>
            <a:r>
              <a:rPr lang="zh-CN" altLang="en-US" sz="4000" dirty="0">
                <a:sym typeface="+mn-ea"/>
              </a:rPr>
              <a:t> </a:t>
            </a:r>
            <a:r>
              <a:rPr lang="zh-CN" altLang="en-US" sz="2400" b="1" dirty="0">
                <a:solidFill>
                  <a:srgbClr val="2C7FC2"/>
                </a:solidFill>
                <a:latin typeface="微软雅黑" panose="020B0503020204020204" charset="-122"/>
                <a:ea typeface="微软雅黑" panose="020B0503020204020204" charset="-122"/>
                <a:cs typeface="+mn-cs"/>
                <a:sym typeface="+mn-ea"/>
              </a:rPr>
              <a:t>相关名词解释</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1039437" y="1059111"/>
            <a:ext cx="10314305" cy="1523494"/>
          </a:xfrm>
          <a:prstGeom prst="rect">
            <a:avLst/>
          </a:prstGeom>
          <a:noFill/>
        </p:spPr>
        <p:txBody>
          <a:bodyPr wrap="square" rtlCol="0">
            <a:spAutoFit/>
          </a:bodyPr>
          <a:lstStyle/>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2000" dirty="0">
                <a:solidFill>
                  <a:srgbClr val="0070C0"/>
                </a:solidFill>
                <a:latin typeface="宋体" panose="02010600030101010101" pitchFamily="2" charset="-122"/>
                <a:ea typeface="宋体" panose="02010600030101010101" pitchFamily="2" charset="-122"/>
                <a:sym typeface="+mn-ea"/>
              </a:rPr>
              <a:t>3.WPF</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400" dirty="0">
                <a:solidFill>
                  <a:srgbClr val="0070C0"/>
                </a:solidFill>
                <a:latin typeface="宋体" panose="02010600030101010101" pitchFamily="2" charset="-122"/>
                <a:ea typeface="宋体" panose="02010600030101010101" pitchFamily="2" charset="-122"/>
                <a:sym typeface="+mn-ea"/>
              </a:rPr>
              <a:t>    WPF</a:t>
            </a:r>
            <a:r>
              <a:rPr lang="zh-CN" altLang="en-US" sz="1400" dirty="0">
                <a:solidFill>
                  <a:srgbClr val="0070C0"/>
                </a:solidFill>
                <a:latin typeface="宋体" panose="02010600030101010101" pitchFamily="2" charset="-122"/>
                <a:ea typeface="宋体" panose="02010600030101010101" pitchFamily="2" charset="-122"/>
                <a:sym typeface="+mn-ea"/>
              </a:rPr>
              <a:t>（</a:t>
            </a:r>
            <a:r>
              <a:rPr lang="en-US" altLang="zh-CN" sz="1400" dirty="0">
                <a:solidFill>
                  <a:srgbClr val="0070C0"/>
                </a:solidFill>
                <a:latin typeface="宋体" panose="02010600030101010101" pitchFamily="2" charset="-122"/>
                <a:ea typeface="宋体" panose="02010600030101010101" pitchFamily="2" charset="-122"/>
                <a:sym typeface="+mn-ea"/>
              </a:rPr>
              <a:t>Windows Presentation Foundation</a:t>
            </a:r>
            <a:r>
              <a:rPr lang="zh-CN" altLang="en-US" sz="1400" dirty="0">
                <a:solidFill>
                  <a:srgbClr val="0070C0"/>
                </a:solidFill>
                <a:latin typeface="宋体" panose="02010600030101010101" pitchFamily="2" charset="-122"/>
                <a:ea typeface="宋体" panose="02010600030101010101" pitchFamily="2" charset="-122"/>
                <a:sym typeface="+mn-ea"/>
              </a:rPr>
              <a:t>）是微软推出的基于</a:t>
            </a:r>
            <a:r>
              <a:rPr lang="en-US" altLang="zh-CN" sz="1400" dirty="0">
                <a:solidFill>
                  <a:srgbClr val="0070C0"/>
                </a:solidFill>
                <a:latin typeface="宋体" panose="02010600030101010101" pitchFamily="2" charset="-122"/>
                <a:ea typeface="宋体" panose="02010600030101010101" pitchFamily="2" charset="-122"/>
                <a:sym typeface="+mn-ea"/>
              </a:rPr>
              <a:t>Windows </a:t>
            </a:r>
            <a:r>
              <a:rPr lang="zh-CN" altLang="en-US" sz="1400" dirty="0">
                <a:solidFill>
                  <a:srgbClr val="0070C0"/>
                </a:solidFill>
                <a:latin typeface="宋体" panose="02010600030101010101" pitchFamily="2" charset="-122"/>
                <a:ea typeface="宋体" panose="02010600030101010101" pitchFamily="2" charset="-122"/>
                <a:sym typeface="+mn-ea"/>
              </a:rPr>
              <a:t>的用户界面框架，属于</a:t>
            </a:r>
            <a:r>
              <a:rPr lang="en-US" altLang="zh-CN" sz="1400" dirty="0">
                <a:solidFill>
                  <a:srgbClr val="0070C0"/>
                </a:solidFill>
                <a:latin typeface="宋体" panose="02010600030101010101" pitchFamily="2" charset="-122"/>
                <a:ea typeface="宋体" panose="02010600030101010101" pitchFamily="2" charset="-122"/>
                <a:sym typeface="+mn-ea"/>
              </a:rPr>
              <a:t>.NET Framework 3.0</a:t>
            </a:r>
            <a:r>
              <a:rPr lang="zh-CN" altLang="en-US" sz="1400" dirty="0">
                <a:solidFill>
                  <a:srgbClr val="0070C0"/>
                </a:solidFill>
                <a:latin typeface="宋体" panose="02010600030101010101" pitchFamily="2" charset="-122"/>
                <a:ea typeface="宋体" panose="02010600030101010101" pitchFamily="2" charset="-122"/>
                <a:sym typeface="+mn-ea"/>
              </a:rPr>
              <a:t>的一部分。它提供了统一的编程模型、语言和框架，真正做到了</a:t>
            </a:r>
            <a:r>
              <a:rPr lang="zh-CN" altLang="en-US" sz="1400" dirty="0">
                <a:solidFill>
                  <a:srgbClr val="FF0000"/>
                </a:solidFill>
                <a:latin typeface="宋体" panose="02010600030101010101" pitchFamily="2" charset="-122"/>
                <a:ea typeface="宋体" panose="02010600030101010101" pitchFamily="2" charset="-122"/>
                <a:sym typeface="+mn-ea"/>
              </a:rPr>
              <a:t>分离界面设计</a:t>
            </a:r>
            <a:r>
              <a:rPr lang="zh-CN" altLang="en-US" sz="1400" dirty="0">
                <a:solidFill>
                  <a:srgbClr val="0070C0"/>
                </a:solidFill>
                <a:latin typeface="宋体" panose="02010600030101010101" pitchFamily="2" charset="-122"/>
                <a:ea typeface="宋体" panose="02010600030101010101" pitchFamily="2" charset="-122"/>
                <a:sym typeface="+mn-ea"/>
              </a:rPr>
              <a:t>人员与</a:t>
            </a:r>
            <a:r>
              <a:rPr lang="zh-CN" altLang="en-US" sz="1400" dirty="0">
                <a:solidFill>
                  <a:srgbClr val="FF0000"/>
                </a:solidFill>
                <a:latin typeface="宋体" panose="02010600030101010101" pitchFamily="2" charset="-122"/>
                <a:ea typeface="宋体" panose="02010600030101010101" pitchFamily="2" charset="-122"/>
                <a:sym typeface="+mn-ea"/>
              </a:rPr>
              <a:t>开发</a:t>
            </a:r>
            <a:r>
              <a:rPr lang="zh-CN" altLang="en-US" sz="1400" dirty="0">
                <a:solidFill>
                  <a:srgbClr val="0070C0"/>
                </a:solidFill>
                <a:latin typeface="宋体" panose="02010600030101010101" pitchFamily="2" charset="-122"/>
                <a:ea typeface="宋体" panose="02010600030101010101" pitchFamily="2" charset="-122"/>
                <a:sym typeface="+mn-ea"/>
              </a:rPr>
              <a:t>人员的工作；同时它提供了全新的多媒体交互用户图形界面。</a:t>
            </a:r>
            <a:endParaRPr lang="en-US" altLang="zh-CN" sz="1400" dirty="0">
              <a:solidFill>
                <a:srgbClr val="0070C0"/>
              </a:solidFill>
              <a:latin typeface="宋体" panose="02010600030101010101" pitchFamily="2" charset="-122"/>
              <a:ea typeface="宋体" panose="02010600030101010101" pitchFamily="2" charset="-122"/>
              <a:sym typeface="+mn-ea"/>
            </a:endParaRPr>
          </a:p>
        </p:txBody>
      </p:sp>
    </p:spTree>
    <p:extLst>
      <p:ext uri="{BB962C8B-B14F-4D97-AF65-F5344CB8AC3E}">
        <p14:creationId xmlns:p14="http://schemas.microsoft.com/office/powerpoint/2010/main" val="9679918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4.</a:t>
            </a:r>
            <a:r>
              <a:rPr lang="zh-CN" altLang="en-US" sz="3200" b="1" dirty="0">
                <a:solidFill>
                  <a:srgbClr val="2C7FC2"/>
                </a:solidFill>
                <a:latin typeface="微软雅黑" panose="020B0503020204020204" charset="-122"/>
                <a:ea typeface="微软雅黑" panose="020B0503020204020204" charset="-122"/>
                <a:cs typeface="+mn-cs"/>
                <a:sym typeface="+mn-ea"/>
              </a:rPr>
              <a:t>事件</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6486391"/>
          </a:xfrm>
          <a:prstGeom prst="rect">
            <a:avLst/>
          </a:prstGeom>
          <a:noFill/>
        </p:spPr>
        <p:txBody>
          <a:bodyPr wrap="square" rtlCol="0">
            <a:spAutoFit/>
          </a:bodyPr>
          <a:lstStyle/>
          <a:p>
            <a:pPr lvl="0">
              <a:lnSpc>
                <a:spcPct val="150000"/>
              </a:lnSpc>
            </a:pP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4.2 </a:t>
            </a:r>
            <a:r>
              <a:rPr lang="zh-CN" altLang="en-US" sz="2100" b="1" dirty="0">
                <a:solidFill>
                  <a:srgbClr val="0070C0"/>
                </a:solidFill>
                <a:latin typeface="宋体" panose="02010600030101010101" pitchFamily="2" charset="-122"/>
                <a:ea typeface="宋体" panose="02010600030101010101" pitchFamily="2" charset="-122"/>
                <a:sym typeface="+mn-ea"/>
              </a:rPr>
              <a:t>表单控制绑定 </a:t>
            </a:r>
            <a:r>
              <a:rPr lang="en-US" altLang="zh-CN" sz="2100" b="1" dirty="0">
                <a:solidFill>
                  <a:srgbClr val="0070C0"/>
                </a:solidFill>
                <a:latin typeface="宋体" panose="02010600030101010101" pitchFamily="2" charset="-122"/>
                <a:sym typeface="+mn-ea"/>
              </a:rPr>
              <a:t>v-model </a:t>
            </a:r>
            <a:r>
              <a:rPr lang="zh-CN" altLang="en-US" sz="2100" b="1" dirty="0">
                <a:solidFill>
                  <a:srgbClr val="0070C0"/>
                </a:solidFill>
                <a:latin typeface="宋体" panose="02010600030101010101" pitchFamily="2" charset="-122"/>
                <a:sym typeface="+mn-ea"/>
              </a:rPr>
              <a:t>会根据控件类型自动选取正确的方法来更新元素。</a:t>
            </a:r>
            <a:endPar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a:p>
            <a:pPr lvl="0">
              <a:lnSpc>
                <a:spcPct val="150000"/>
              </a:lnSpc>
            </a:pPr>
            <a:r>
              <a:rPr lang="zh-CN" altLang="en-US" sz="1600" dirty="0">
                <a:solidFill>
                  <a:srgbClr val="0070C0"/>
                </a:solidFill>
                <a:latin typeface="宋体" panose="02010600030101010101" pitchFamily="2" charset="-122"/>
                <a:sym typeface="+mn-ea"/>
              </a:rPr>
              <a:t>修饰符 </a:t>
            </a:r>
            <a:r>
              <a:rPr lang="en-US" altLang="zh-CN" sz="1600" dirty="0">
                <a:solidFill>
                  <a:srgbClr val="0070C0"/>
                </a:solidFill>
                <a:latin typeface="宋体" panose="02010600030101010101" pitchFamily="2" charset="-122"/>
                <a:sym typeface="+mn-ea"/>
              </a:rPr>
              <a:t>.lazy 	.number	.trim</a:t>
            </a:r>
          </a:p>
          <a:p>
            <a:pPr lvl="0">
              <a:lnSpc>
                <a:spcPct val="150000"/>
              </a:lnSpc>
            </a:pPr>
            <a:r>
              <a:rPr lang="en-US" altLang="zh-CN" sz="1600" dirty="0">
                <a:solidFill>
                  <a:srgbClr val="0070C0"/>
                </a:solidFill>
                <a:latin typeface="宋体" panose="02010600030101010101" pitchFamily="2" charset="-122"/>
                <a:sym typeface="+mn-ea"/>
              </a:rPr>
              <a:t>new Vue({el:"#app",</a:t>
            </a:r>
          </a:p>
          <a:p>
            <a:pPr lvl="0">
              <a:lnSpc>
                <a:spcPct val="150000"/>
              </a:lnSpc>
            </a:pPr>
            <a:r>
              <a:rPr lang="en-US" altLang="zh-CN" sz="1600" dirty="0">
                <a:solidFill>
                  <a:srgbClr val="0070C0"/>
                </a:solidFill>
                <a:latin typeface="宋体" panose="02010600030101010101" pitchFamily="2" charset="-122"/>
                <a:sym typeface="+mn-ea"/>
              </a:rPr>
              <a:t>data:{msg:'',msg2:'',msg3:0,msg4:''}</a:t>
            </a:r>
          </a:p>
          <a:p>
            <a:pPr lvl="0">
              <a:lnSpc>
                <a:spcPct val="150000"/>
              </a:lnSpc>
            </a:pPr>
            <a:r>
              <a:rPr lang="en-US" altLang="zh-CN" sz="1600" dirty="0">
                <a:solidFill>
                  <a:srgbClr val="0070C0"/>
                </a:solidFill>
                <a:latin typeface="宋体" panose="02010600030101010101" pitchFamily="2" charset="-122"/>
                <a:sym typeface="+mn-ea"/>
              </a:rPr>
              <a:t>});</a:t>
            </a:r>
          </a:p>
          <a:p>
            <a:pPr lvl="0">
              <a:lnSpc>
                <a:spcPct val="150000"/>
              </a:lnSpc>
            </a:pPr>
            <a:r>
              <a:rPr lang="en-US" altLang="zh-CN" sz="1600" dirty="0">
                <a:solidFill>
                  <a:srgbClr val="0070C0"/>
                </a:solidFill>
                <a:latin typeface="宋体" panose="02010600030101010101" pitchFamily="2" charset="-122"/>
                <a:sym typeface="+mn-ea"/>
              </a:rPr>
              <a:t>(function(){</a:t>
            </a:r>
          </a:p>
          <a:p>
            <a:pPr lvl="1">
              <a:lnSpc>
                <a:spcPct val="150000"/>
              </a:lnSpc>
            </a:pPr>
            <a:r>
              <a:rPr lang="en-US" altLang="zh-CN" sz="1600" dirty="0">
                <a:solidFill>
                  <a:srgbClr val="0070C0"/>
                </a:solidFill>
                <a:latin typeface="宋体" panose="02010600030101010101" pitchFamily="2" charset="-122"/>
                <a:sym typeface="+mn-ea"/>
              </a:rPr>
              <a:t>let </a:t>
            </a:r>
            <a:r>
              <a:rPr lang="en-US" altLang="zh-CN" sz="1600" dirty="0" err="1">
                <a:solidFill>
                  <a:srgbClr val="0070C0"/>
                </a:solidFill>
                <a:latin typeface="宋体" panose="02010600030101010101" pitchFamily="2" charset="-122"/>
                <a:sym typeface="+mn-ea"/>
              </a:rPr>
              <a:t>num</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document.getElementById</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num</a:t>
            </a:r>
            <a:r>
              <a:rPr lang="en-US" altLang="zh-CN" sz="1600" dirty="0">
                <a:solidFill>
                  <a:srgbClr val="0070C0"/>
                </a:solidFill>
                <a:latin typeface="宋体" panose="02010600030101010101" pitchFamily="2" charset="-122"/>
                <a:sym typeface="+mn-ea"/>
              </a:rPr>
              <a:t>");</a:t>
            </a:r>
          </a:p>
          <a:p>
            <a:pPr lvl="2">
              <a:lnSpc>
                <a:spcPct val="150000"/>
              </a:lnSpc>
            </a:pPr>
            <a:r>
              <a:rPr lang="en-US" altLang="zh-CN" sz="1600" dirty="0" err="1">
                <a:solidFill>
                  <a:srgbClr val="0070C0"/>
                </a:solidFill>
                <a:latin typeface="宋体" panose="02010600030101010101" pitchFamily="2" charset="-122"/>
                <a:sym typeface="+mn-ea"/>
              </a:rPr>
              <a:t>num.onchange</a:t>
            </a:r>
            <a:r>
              <a:rPr lang="en-US" altLang="zh-CN" sz="1600" dirty="0">
                <a:solidFill>
                  <a:srgbClr val="0070C0"/>
                </a:solidFill>
                <a:latin typeface="宋体" panose="02010600030101010101" pitchFamily="2" charset="-122"/>
                <a:sym typeface="+mn-ea"/>
              </a:rPr>
              <a:t>=function(){</a:t>
            </a:r>
          </a:p>
          <a:p>
            <a:pPr lvl="2">
              <a:lnSpc>
                <a:spcPct val="150000"/>
              </a:lnSpc>
            </a:pPr>
            <a:r>
              <a:rPr lang="en-US" altLang="zh-CN" sz="1600" dirty="0">
                <a:solidFill>
                  <a:srgbClr val="0070C0"/>
                </a:solidFill>
                <a:latin typeface="宋体" panose="02010600030101010101" pitchFamily="2" charset="-122"/>
                <a:sym typeface="+mn-ea"/>
              </a:rPr>
              <a:t>var </a:t>
            </a:r>
            <a:r>
              <a:rPr lang="en-US" altLang="zh-CN" sz="1600" dirty="0" err="1">
                <a:solidFill>
                  <a:srgbClr val="0070C0"/>
                </a:solidFill>
                <a:latin typeface="宋体" panose="02010600030101010101" pitchFamily="2" charset="-122"/>
                <a:sym typeface="+mn-ea"/>
              </a:rPr>
              <a:t>numR</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document.getElementById</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numR</a:t>
            </a:r>
            <a:r>
              <a:rPr lang="en-US" altLang="zh-CN" sz="1600" dirty="0">
                <a:solidFill>
                  <a:srgbClr val="0070C0"/>
                </a:solidFill>
                <a:latin typeface="宋体" panose="02010600030101010101" pitchFamily="2" charset="-122"/>
                <a:sym typeface="+mn-ea"/>
              </a:rPr>
              <a:t>");</a:t>
            </a:r>
          </a:p>
          <a:p>
            <a:pPr lvl="2">
              <a:lnSpc>
                <a:spcPct val="150000"/>
              </a:lnSpc>
            </a:pPr>
            <a:r>
              <a:rPr lang="en-US" altLang="zh-CN" sz="1600" dirty="0" err="1">
                <a:solidFill>
                  <a:srgbClr val="0070C0"/>
                </a:solidFill>
                <a:latin typeface="宋体" panose="02010600030101010101" pitchFamily="2" charset="-122"/>
                <a:sym typeface="+mn-ea"/>
              </a:rPr>
              <a:t>numR.innerText</a:t>
            </a:r>
            <a:r>
              <a:rPr lang="en-US" altLang="zh-CN" sz="1600" dirty="0">
                <a:solidFill>
                  <a:srgbClr val="0070C0"/>
                </a:solidFill>
                <a:latin typeface="宋体" panose="02010600030101010101" pitchFamily="2" charset="-122"/>
                <a:sym typeface="+mn-ea"/>
              </a:rPr>
              <a:t>="</a:t>
            </a:r>
            <a:r>
              <a:rPr lang="zh-CN" altLang="en-US" sz="1600" dirty="0">
                <a:solidFill>
                  <a:srgbClr val="0070C0"/>
                </a:solidFill>
                <a:latin typeface="宋体" panose="02010600030101010101" pitchFamily="2" charset="-122"/>
                <a:sym typeface="+mn-ea"/>
              </a:rPr>
              <a:t>值</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this.value</a:t>
            </a: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类型</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typeof</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this.value</a:t>
            </a:r>
            <a:r>
              <a:rPr lang="en-US" altLang="zh-CN" sz="1600" dirty="0">
                <a:solidFill>
                  <a:srgbClr val="0070C0"/>
                </a:solidFill>
                <a:latin typeface="宋体" panose="02010600030101010101" pitchFamily="2" charset="-122"/>
                <a:sym typeface="+mn-ea"/>
              </a:rPr>
              <a:t>);</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    let trim=</a:t>
            </a:r>
            <a:r>
              <a:rPr lang="en-US" altLang="zh-CN" sz="1600" dirty="0" err="1">
                <a:solidFill>
                  <a:srgbClr val="0070C0"/>
                </a:solidFill>
                <a:latin typeface="宋体" panose="02010600030101010101" pitchFamily="2" charset="-122"/>
                <a:sym typeface="+mn-ea"/>
              </a:rPr>
              <a:t>document.getElementById</a:t>
            </a:r>
            <a:r>
              <a:rPr lang="en-US" altLang="zh-CN" sz="1600" dirty="0">
                <a:solidFill>
                  <a:srgbClr val="0070C0"/>
                </a:solidFill>
                <a:latin typeface="宋体" panose="02010600030101010101" pitchFamily="2" charset="-122"/>
                <a:sym typeface="+mn-ea"/>
              </a:rPr>
              <a:t>("trim");</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trim.onchange</a:t>
            </a:r>
            <a:r>
              <a:rPr lang="en-US" altLang="zh-CN" sz="1600" dirty="0">
                <a:solidFill>
                  <a:srgbClr val="0070C0"/>
                </a:solidFill>
                <a:latin typeface="宋体" panose="02010600030101010101" pitchFamily="2" charset="-122"/>
                <a:sym typeface="+mn-ea"/>
              </a:rPr>
              <a:t>=function(){</a:t>
            </a:r>
          </a:p>
          <a:p>
            <a:pPr lvl="0">
              <a:lnSpc>
                <a:spcPct val="150000"/>
              </a:lnSpc>
            </a:pPr>
            <a:r>
              <a:rPr lang="en-US" altLang="zh-CN" sz="1600" dirty="0">
                <a:solidFill>
                  <a:srgbClr val="0070C0"/>
                </a:solidFill>
                <a:latin typeface="宋体" panose="02010600030101010101" pitchFamily="2" charset="-122"/>
                <a:sym typeface="+mn-ea"/>
              </a:rPr>
              <a:t>        var </a:t>
            </a:r>
            <a:r>
              <a:rPr lang="en-US" altLang="zh-CN" sz="1600" dirty="0" err="1">
                <a:solidFill>
                  <a:srgbClr val="0070C0"/>
                </a:solidFill>
                <a:latin typeface="宋体" panose="02010600030101010101" pitchFamily="2" charset="-122"/>
                <a:sym typeface="+mn-ea"/>
              </a:rPr>
              <a:t>trimR</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document.getElementById</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trimR</a:t>
            </a:r>
            <a:r>
              <a:rPr lang="en-US" altLang="zh-CN" sz="1600" dirty="0">
                <a:solidFill>
                  <a:srgbClr val="0070C0"/>
                </a:solidFill>
                <a:latin typeface="宋体" panose="02010600030101010101" pitchFamily="2" charset="-122"/>
                <a:sym typeface="+mn-ea"/>
              </a:rPr>
              <a:t>");</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trimR.innerText</a:t>
            </a:r>
            <a:r>
              <a:rPr lang="en-US" altLang="zh-CN" sz="1600" dirty="0">
                <a:solidFill>
                  <a:srgbClr val="0070C0"/>
                </a:solidFill>
                <a:latin typeface="宋体" panose="02010600030101010101" pitchFamily="2" charset="-122"/>
                <a:sym typeface="+mn-ea"/>
              </a:rPr>
              <a:t>="</a:t>
            </a:r>
            <a:r>
              <a:rPr lang="zh-CN" altLang="en-US" sz="1600" dirty="0">
                <a:solidFill>
                  <a:srgbClr val="0070C0"/>
                </a:solidFill>
                <a:latin typeface="宋体" panose="02010600030101010101" pitchFamily="2" charset="-122"/>
                <a:sym typeface="+mn-ea"/>
              </a:rPr>
              <a:t>值</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this.value</a:t>
            </a: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长度</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this.value.length</a:t>
            </a:r>
            <a:r>
              <a:rPr lang="en-US" altLang="zh-CN" sz="1600" dirty="0">
                <a:solidFill>
                  <a:srgbClr val="0070C0"/>
                </a:solidFill>
                <a:latin typeface="宋体" panose="02010600030101010101" pitchFamily="2" charset="-122"/>
                <a:sym typeface="+mn-ea"/>
              </a:rPr>
              <a:t>;</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endParaRPr lang="zh-CN" altLang="en-US" sz="1600" dirty="0">
              <a:solidFill>
                <a:srgbClr val="0070C0"/>
              </a:solidFill>
              <a:latin typeface="宋体" panose="02010600030101010101" pitchFamily="2" charset="-122"/>
              <a:sym typeface="+mn-ea"/>
            </a:endParaRPr>
          </a:p>
        </p:txBody>
      </p:sp>
    </p:spTree>
    <p:extLst>
      <p:ext uri="{BB962C8B-B14F-4D97-AF65-F5344CB8AC3E}">
        <p14:creationId xmlns:p14="http://schemas.microsoft.com/office/powerpoint/2010/main" val="719483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4.</a:t>
            </a:r>
            <a:r>
              <a:rPr lang="zh-CN" altLang="en-US" sz="3200" b="1" dirty="0">
                <a:solidFill>
                  <a:srgbClr val="2C7FC2"/>
                </a:solidFill>
                <a:latin typeface="微软雅黑" panose="020B0503020204020204" charset="-122"/>
                <a:ea typeface="微软雅黑" panose="020B0503020204020204" charset="-122"/>
                <a:cs typeface="+mn-cs"/>
                <a:sym typeface="+mn-ea"/>
              </a:rPr>
              <a:t>组件</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353173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4.3 </a:t>
            </a:r>
            <a:r>
              <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组件</a:t>
            </a:r>
          </a:p>
          <a:p>
            <a:pPr lvl="0">
              <a:lnSpc>
                <a:spcPct val="150000"/>
              </a:lnSpc>
            </a:pPr>
            <a:r>
              <a:rPr lang="zh-CN" altLang="en-US" sz="1600" dirty="0">
                <a:solidFill>
                  <a:srgbClr val="0070C0"/>
                </a:solidFill>
                <a:latin typeface="宋体" panose="02010600030101010101" pitchFamily="2" charset="-122"/>
                <a:sym typeface="+mn-ea"/>
              </a:rPr>
              <a:t>组件（</a:t>
            </a:r>
            <a:r>
              <a:rPr lang="en-US" altLang="zh-CN" sz="1600" dirty="0">
                <a:solidFill>
                  <a:srgbClr val="0070C0"/>
                </a:solidFill>
                <a:latin typeface="宋体" panose="02010600030101010101" pitchFamily="2" charset="-122"/>
                <a:sym typeface="+mn-ea"/>
              </a:rPr>
              <a:t>Component</a:t>
            </a:r>
            <a:r>
              <a:rPr lang="zh-CN" altLang="en-US" sz="1600" dirty="0">
                <a:solidFill>
                  <a:srgbClr val="0070C0"/>
                </a:solidFill>
                <a:latin typeface="宋体" panose="02010600030101010101" pitchFamily="2" charset="-122"/>
                <a:sym typeface="+mn-ea"/>
              </a:rPr>
              <a:t>）是 </a:t>
            </a:r>
            <a:r>
              <a:rPr lang="en-US" altLang="zh-CN" sz="1600" dirty="0">
                <a:solidFill>
                  <a:srgbClr val="0070C0"/>
                </a:solidFill>
                <a:latin typeface="宋体" panose="02010600030101010101" pitchFamily="2" charset="-122"/>
                <a:sym typeface="+mn-ea"/>
              </a:rPr>
              <a:t>Vue.js </a:t>
            </a:r>
            <a:r>
              <a:rPr lang="zh-CN" altLang="en-US" sz="1600" dirty="0">
                <a:solidFill>
                  <a:srgbClr val="0070C0"/>
                </a:solidFill>
                <a:latin typeface="宋体" panose="02010600030101010101" pitchFamily="2" charset="-122"/>
                <a:sym typeface="+mn-ea"/>
              </a:rPr>
              <a:t>最强大的功能之一。</a:t>
            </a:r>
          </a:p>
          <a:p>
            <a:pPr lvl="0">
              <a:lnSpc>
                <a:spcPct val="150000"/>
              </a:lnSpc>
            </a:pPr>
            <a:r>
              <a:rPr lang="zh-CN" altLang="en-US" sz="1600" dirty="0">
                <a:solidFill>
                  <a:srgbClr val="0070C0"/>
                </a:solidFill>
                <a:latin typeface="宋体" panose="02010600030101010101" pitchFamily="2" charset="-122"/>
                <a:sym typeface="+mn-ea"/>
              </a:rPr>
              <a:t>组件可以扩展 </a:t>
            </a:r>
            <a:r>
              <a:rPr lang="en-US" altLang="zh-CN" sz="1600" dirty="0">
                <a:solidFill>
                  <a:srgbClr val="0070C0"/>
                </a:solidFill>
                <a:latin typeface="宋体" panose="02010600030101010101" pitchFamily="2" charset="-122"/>
                <a:sym typeface="+mn-ea"/>
              </a:rPr>
              <a:t>HTML </a:t>
            </a:r>
            <a:r>
              <a:rPr lang="zh-CN" altLang="en-US" sz="1600" dirty="0">
                <a:solidFill>
                  <a:srgbClr val="0070C0"/>
                </a:solidFill>
                <a:latin typeface="宋体" panose="02010600030101010101" pitchFamily="2" charset="-122"/>
                <a:sym typeface="+mn-ea"/>
              </a:rPr>
              <a:t>元素，封装可重用的代码。</a:t>
            </a:r>
          </a:p>
          <a:p>
            <a:pPr lvl="0">
              <a:lnSpc>
                <a:spcPct val="150000"/>
              </a:lnSpc>
            </a:pPr>
            <a:r>
              <a:rPr lang="zh-CN" altLang="en-US" sz="1600" dirty="0">
                <a:solidFill>
                  <a:srgbClr val="0070C0"/>
                </a:solidFill>
                <a:latin typeface="宋体" panose="02010600030101010101" pitchFamily="2" charset="-122"/>
                <a:sym typeface="+mn-ea"/>
              </a:rPr>
              <a:t>组件系统让我们可以用独立可复用的小组件来构建大型应用，几乎任意类型的应用的界面都可以抽象为一个组件树：</a:t>
            </a:r>
            <a:endParaRPr lang="en-US" altLang="zh-CN" sz="1600" dirty="0">
              <a:solidFill>
                <a:srgbClr val="0070C0"/>
              </a:solidFill>
              <a:latin typeface="宋体" panose="02010600030101010101" pitchFamily="2" charset="-122"/>
              <a:sym typeface="+mn-ea"/>
            </a:endParaRPr>
          </a:p>
          <a:p>
            <a:pPr lvl="0">
              <a:lnSpc>
                <a:spcPct val="150000"/>
              </a:lnSpc>
            </a:pPr>
            <a:r>
              <a:rPr lang="zh-CN" altLang="en-US" sz="1600" dirty="0">
                <a:solidFill>
                  <a:srgbClr val="0070C0"/>
                </a:solidFill>
                <a:latin typeface="宋体" panose="02010600030101010101" pitchFamily="2" charset="-122"/>
                <a:sym typeface="+mn-ea"/>
              </a:rPr>
              <a:t>注册一个全局组件语法格式如下：</a:t>
            </a:r>
          </a:p>
          <a:p>
            <a:pPr lvl="0">
              <a:lnSpc>
                <a:spcPct val="150000"/>
              </a:lnSpc>
            </a:pPr>
            <a:r>
              <a:rPr lang="en-US" altLang="zh-CN" sz="1600" dirty="0" err="1">
                <a:solidFill>
                  <a:srgbClr val="0070C0"/>
                </a:solidFill>
                <a:latin typeface="宋体" panose="02010600030101010101" pitchFamily="2" charset="-122"/>
                <a:sym typeface="+mn-ea"/>
              </a:rPr>
              <a:t>Vue.component</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tagName</a:t>
            </a:r>
            <a:r>
              <a:rPr lang="en-US" altLang="zh-CN" sz="1600" dirty="0">
                <a:solidFill>
                  <a:srgbClr val="0070C0"/>
                </a:solidFill>
                <a:latin typeface="宋体" panose="02010600030101010101" pitchFamily="2" charset="-122"/>
                <a:sym typeface="+mn-ea"/>
              </a:rPr>
              <a:t>, options)</a:t>
            </a:r>
          </a:p>
          <a:p>
            <a:pPr lvl="0">
              <a:lnSpc>
                <a:spcPct val="150000"/>
              </a:lnSpc>
            </a:pPr>
            <a:r>
              <a:rPr lang="en-US" altLang="zh-CN" sz="1600" dirty="0" err="1">
                <a:solidFill>
                  <a:srgbClr val="0070C0"/>
                </a:solidFill>
                <a:latin typeface="宋体" panose="02010600030101010101" pitchFamily="2" charset="-122"/>
                <a:sym typeface="+mn-ea"/>
              </a:rPr>
              <a:t>tagName</a:t>
            </a: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为组件名，</a:t>
            </a:r>
            <a:r>
              <a:rPr lang="en-US" altLang="zh-CN" sz="1600" dirty="0">
                <a:solidFill>
                  <a:srgbClr val="0070C0"/>
                </a:solidFill>
                <a:latin typeface="宋体" panose="02010600030101010101" pitchFamily="2" charset="-122"/>
                <a:sym typeface="+mn-ea"/>
              </a:rPr>
              <a:t>options </a:t>
            </a:r>
            <a:r>
              <a:rPr lang="zh-CN" altLang="en-US" sz="1600" dirty="0">
                <a:solidFill>
                  <a:srgbClr val="0070C0"/>
                </a:solidFill>
                <a:latin typeface="宋体" panose="02010600030101010101" pitchFamily="2" charset="-122"/>
                <a:sym typeface="+mn-ea"/>
              </a:rPr>
              <a:t>为配置选项。注册后，我们可以使用以下方式来调用组件：</a:t>
            </a:r>
          </a:p>
          <a:p>
            <a:pPr lvl="0">
              <a:lnSpc>
                <a:spcPct val="150000"/>
              </a:lnSpc>
            </a:pPr>
            <a:r>
              <a:rPr lang="en-US" altLang="zh-CN" sz="1600" dirty="0">
                <a:solidFill>
                  <a:srgbClr val="0070C0"/>
                </a:solidFill>
                <a:latin typeface="宋体" panose="02010600030101010101" pitchFamily="2" charset="-122"/>
                <a:sym typeface="+mn-ea"/>
              </a:rPr>
              <a:t>&lt;</a:t>
            </a:r>
            <a:r>
              <a:rPr lang="en-US" altLang="zh-CN" sz="1600" dirty="0" err="1">
                <a:solidFill>
                  <a:srgbClr val="0070C0"/>
                </a:solidFill>
                <a:latin typeface="宋体" panose="02010600030101010101" pitchFamily="2" charset="-122"/>
                <a:sym typeface="+mn-ea"/>
              </a:rPr>
              <a:t>tagName</a:t>
            </a:r>
            <a:r>
              <a:rPr lang="en-US" altLang="zh-CN" sz="1600" dirty="0">
                <a:solidFill>
                  <a:srgbClr val="0070C0"/>
                </a:solidFill>
                <a:latin typeface="宋体" panose="02010600030101010101" pitchFamily="2" charset="-122"/>
                <a:sym typeface="+mn-ea"/>
              </a:rPr>
              <a:t>&gt;&lt;/</a:t>
            </a:r>
            <a:r>
              <a:rPr lang="en-US" altLang="zh-CN" sz="1600" dirty="0" err="1">
                <a:solidFill>
                  <a:srgbClr val="0070C0"/>
                </a:solidFill>
                <a:latin typeface="宋体" panose="02010600030101010101" pitchFamily="2" charset="-122"/>
                <a:sym typeface="+mn-ea"/>
              </a:rPr>
              <a:t>tagName</a:t>
            </a:r>
            <a:r>
              <a:rPr lang="en-US" altLang="zh-CN" sz="1600" dirty="0">
                <a:solidFill>
                  <a:srgbClr val="0070C0"/>
                </a:solidFill>
                <a:latin typeface="宋体" panose="02010600030101010101" pitchFamily="2" charset="-122"/>
                <a:sym typeface="+mn-ea"/>
              </a:rPr>
              <a:t>&gt;</a:t>
            </a:r>
            <a:endParaRPr kumimoji="0" lang="en-US" altLang="zh-CN" sz="1600" b="0"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p:txBody>
      </p:sp>
    </p:spTree>
    <p:extLst>
      <p:ext uri="{BB962C8B-B14F-4D97-AF65-F5344CB8AC3E}">
        <p14:creationId xmlns:p14="http://schemas.microsoft.com/office/powerpoint/2010/main" val="13072745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4.</a:t>
            </a:r>
            <a:r>
              <a:rPr lang="zh-CN" altLang="en-US" sz="3200" b="1" dirty="0">
                <a:solidFill>
                  <a:srgbClr val="2C7FC2"/>
                </a:solidFill>
                <a:latin typeface="微软雅黑" panose="020B0503020204020204" charset="-122"/>
                <a:ea typeface="微软雅黑" panose="020B0503020204020204" charset="-122"/>
                <a:cs typeface="+mn-cs"/>
                <a:sym typeface="+mn-ea"/>
              </a:rPr>
              <a:t>事件</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537839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4.3 </a:t>
            </a:r>
            <a:r>
              <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组件</a:t>
            </a:r>
          </a:p>
          <a:p>
            <a:pPr lvl="0">
              <a:lnSpc>
                <a:spcPct val="150000"/>
              </a:lnSpc>
            </a:pPr>
            <a:r>
              <a:rPr lang="zh-CN" altLang="en-US" sz="1600" dirty="0">
                <a:solidFill>
                  <a:srgbClr val="0070C0"/>
                </a:solidFill>
                <a:latin typeface="宋体" panose="02010600030101010101" pitchFamily="2" charset="-122"/>
                <a:sym typeface="+mn-ea"/>
              </a:rPr>
              <a:t>全局组件</a:t>
            </a:r>
          </a:p>
          <a:p>
            <a:pPr lvl="0">
              <a:lnSpc>
                <a:spcPct val="150000"/>
              </a:lnSpc>
            </a:pPr>
            <a:r>
              <a:rPr lang="zh-CN" altLang="en-US" sz="1600" dirty="0">
                <a:solidFill>
                  <a:srgbClr val="0070C0"/>
                </a:solidFill>
                <a:latin typeface="宋体" panose="02010600030101010101" pitchFamily="2" charset="-122"/>
                <a:sym typeface="+mn-ea"/>
              </a:rPr>
              <a:t>所有实例都能用全局组件。</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a:t>
            </a:r>
            <a:r>
              <a:rPr lang="en-US" altLang="zh-CN" sz="1600" dirty="0" err="1">
                <a:solidFill>
                  <a:srgbClr val="0070C0"/>
                </a:solidFill>
                <a:latin typeface="宋体" panose="02010600030101010101" pitchFamily="2" charset="-122"/>
                <a:sym typeface="+mn-ea"/>
              </a:rPr>
              <a:t>runoob</a:t>
            </a:r>
            <a:r>
              <a:rPr lang="en-US" altLang="zh-CN" sz="1600" dirty="0">
                <a:solidFill>
                  <a:srgbClr val="0070C0"/>
                </a:solidFill>
                <a:latin typeface="宋体" panose="02010600030101010101" pitchFamily="2" charset="-122"/>
                <a:sym typeface="+mn-ea"/>
              </a:rPr>
              <a:t>&gt;&lt;/</a:t>
            </a:r>
            <a:r>
              <a:rPr lang="en-US" altLang="zh-CN" sz="1600" dirty="0" err="1">
                <a:solidFill>
                  <a:srgbClr val="0070C0"/>
                </a:solidFill>
                <a:latin typeface="宋体" panose="02010600030101010101" pitchFamily="2" charset="-122"/>
                <a:sym typeface="+mn-ea"/>
              </a:rPr>
              <a:t>runoob</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注册</a:t>
            </a:r>
          </a:p>
          <a:p>
            <a:pPr lvl="0">
              <a:lnSpc>
                <a:spcPct val="150000"/>
              </a:lnSpc>
            </a:pPr>
            <a:r>
              <a:rPr lang="en-US" altLang="zh-CN" sz="1600" dirty="0">
                <a:solidFill>
                  <a:srgbClr val="0070C0"/>
                </a:solidFill>
                <a:latin typeface="宋体" panose="02010600030101010101" pitchFamily="2" charset="-122"/>
                <a:sym typeface="+mn-ea"/>
              </a:rPr>
              <a:t>Vue.component('</a:t>
            </a:r>
            <a:r>
              <a:rPr lang="en-US" altLang="zh-CN" sz="1600" dirty="0" err="1">
                <a:solidFill>
                  <a:srgbClr val="0070C0"/>
                </a:solidFill>
                <a:latin typeface="宋体" panose="02010600030101010101" pitchFamily="2" charset="-122"/>
                <a:sym typeface="+mn-ea"/>
              </a:rPr>
              <a:t>runoob</a:t>
            </a: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  template: '&lt;h1&gt;</a:t>
            </a:r>
            <a:r>
              <a:rPr lang="zh-CN" altLang="en-US" sz="1600" dirty="0">
                <a:solidFill>
                  <a:srgbClr val="0070C0"/>
                </a:solidFill>
                <a:latin typeface="宋体" panose="02010600030101010101" pitchFamily="2" charset="-122"/>
                <a:sym typeface="+mn-ea"/>
              </a:rPr>
              <a:t>自定义组件</a:t>
            </a:r>
            <a:r>
              <a:rPr lang="en-US" altLang="zh-CN" sz="1600" dirty="0">
                <a:solidFill>
                  <a:srgbClr val="0070C0"/>
                </a:solidFill>
                <a:latin typeface="宋体" panose="02010600030101010101" pitchFamily="2" charset="-122"/>
                <a:sym typeface="+mn-ea"/>
              </a:rPr>
              <a:t>!&lt;/h1&gt;'</a:t>
            </a:r>
          </a:p>
          <a:p>
            <a:pPr lvl="0">
              <a:lnSpc>
                <a:spcPct val="150000"/>
              </a:lnSpc>
            </a:pPr>
            <a:r>
              <a:rPr lang="en-US" altLang="zh-CN" sz="1600" dirty="0">
                <a:solidFill>
                  <a:srgbClr val="0070C0"/>
                </a:solidFill>
                <a:latin typeface="宋体" panose="02010600030101010101" pitchFamily="2" charset="-122"/>
                <a:sym typeface="+mn-ea"/>
              </a:rPr>
              <a:t>})</a:t>
            </a:r>
          </a:p>
          <a:p>
            <a:pPr lvl="0">
              <a:lnSpc>
                <a:spcPct val="150000"/>
              </a:lnSpc>
            </a:pP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创建根实例</a:t>
            </a: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  el: '#app'</a:t>
            </a:r>
          </a:p>
          <a:p>
            <a:pPr lvl="0">
              <a:lnSpc>
                <a:spcPct val="150000"/>
              </a:lnSpc>
            </a:pPr>
            <a:r>
              <a:rPr lang="en-US" altLang="zh-CN" sz="1600" dirty="0">
                <a:solidFill>
                  <a:srgbClr val="0070C0"/>
                </a:solidFill>
                <a:latin typeface="宋体" panose="02010600030101010101" pitchFamily="2" charset="-122"/>
                <a:sym typeface="+mn-ea"/>
              </a:rPr>
              <a:t>})</a:t>
            </a:r>
            <a:endParaRPr kumimoji="0" lang="en-US" altLang="zh-CN" sz="1600" b="0"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p:txBody>
      </p:sp>
      <p:sp>
        <p:nvSpPr>
          <p:cNvPr id="2" name="矩形 1">
            <a:extLst>
              <a:ext uri="{FF2B5EF4-FFF2-40B4-BE49-F238E27FC236}">
                <a16:creationId xmlns:a16="http://schemas.microsoft.com/office/drawing/2014/main" id="{2494F48D-1644-4AC7-9684-F89BA8411CD2}"/>
              </a:ext>
            </a:extLst>
          </p:cNvPr>
          <p:cNvSpPr/>
          <p:nvPr/>
        </p:nvSpPr>
        <p:spPr>
          <a:xfrm>
            <a:off x="6678304" y="2096830"/>
            <a:ext cx="4233081" cy="4524315"/>
          </a:xfrm>
          <a:prstGeom prst="rect">
            <a:avLst/>
          </a:prstGeom>
        </p:spPr>
        <p:txBody>
          <a:bodyPr wrap="square">
            <a:spAutoFit/>
          </a:bodyPr>
          <a:lstStyle/>
          <a:p>
            <a:r>
              <a:rPr lang="en-US" altLang="zh-CN" dirty="0">
                <a:solidFill>
                  <a:srgbClr val="00B0F0"/>
                </a:solidFill>
              </a:rPr>
              <a:t>&lt;div id="app"&gt;</a:t>
            </a:r>
          </a:p>
          <a:p>
            <a:r>
              <a:rPr lang="en-US" altLang="zh-CN" dirty="0">
                <a:solidFill>
                  <a:srgbClr val="00B0F0"/>
                </a:solidFill>
              </a:rPr>
              <a:t>	&lt;kky&gt;&lt;/kky&gt;</a:t>
            </a:r>
          </a:p>
          <a:p>
            <a:r>
              <a:rPr lang="en-US" altLang="zh-CN" dirty="0">
                <a:solidFill>
                  <a:srgbClr val="00B0F0"/>
                </a:solidFill>
              </a:rPr>
              <a:t>&lt;/div&gt;</a:t>
            </a:r>
          </a:p>
          <a:p>
            <a:r>
              <a:rPr lang="en-US" altLang="zh-CN" dirty="0">
                <a:solidFill>
                  <a:srgbClr val="00B0F0"/>
                </a:solidFill>
              </a:rPr>
              <a:t>&lt;div id="app2"&gt;</a:t>
            </a:r>
          </a:p>
          <a:p>
            <a:r>
              <a:rPr lang="en-US" altLang="zh-CN" dirty="0">
                <a:solidFill>
                  <a:srgbClr val="00B0F0"/>
                </a:solidFill>
              </a:rPr>
              <a:t>	&lt;kky&gt;&lt;/kky&gt;</a:t>
            </a:r>
          </a:p>
          <a:p>
            <a:r>
              <a:rPr lang="en-US" altLang="zh-CN" dirty="0">
                <a:solidFill>
                  <a:srgbClr val="00B0F0"/>
                </a:solidFill>
              </a:rPr>
              <a:t>&lt;/div&gt;</a:t>
            </a:r>
          </a:p>
          <a:p>
            <a:r>
              <a:rPr lang="en-US" altLang="zh-CN" dirty="0">
                <a:solidFill>
                  <a:srgbClr val="00B0F0"/>
                </a:solidFill>
              </a:rPr>
              <a:t>//</a:t>
            </a:r>
            <a:r>
              <a:rPr lang="zh-CN" altLang="en-US" dirty="0">
                <a:solidFill>
                  <a:srgbClr val="00B0F0"/>
                </a:solidFill>
              </a:rPr>
              <a:t>注册</a:t>
            </a:r>
          </a:p>
          <a:p>
            <a:r>
              <a:rPr lang="en-US" altLang="zh-CN" dirty="0" err="1">
                <a:solidFill>
                  <a:srgbClr val="00B0F0"/>
                </a:solidFill>
              </a:rPr>
              <a:t>Vue.component</a:t>
            </a:r>
            <a:r>
              <a:rPr lang="en-US" altLang="zh-CN" dirty="0">
                <a:solidFill>
                  <a:srgbClr val="00B0F0"/>
                </a:solidFill>
              </a:rPr>
              <a:t>('kky',{</a:t>
            </a:r>
          </a:p>
          <a:p>
            <a:r>
              <a:rPr lang="en-US" altLang="zh-CN" dirty="0">
                <a:solidFill>
                  <a:srgbClr val="00B0F0"/>
                </a:solidFill>
              </a:rPr>
              <a:t>	template:'&lt;h1&gt;</a:t>
            </a:r>
            <a:r>
              <a:rPr lang="zh-CN" altLang="en-US" dirty="0">
                <a:solidFill>
                  <a:srgbClr val="00B0F0"/>
                </a:solidFill>
              </a:rPr>
              <a:t>全局组件</a:t>
            </a:r>
            <a:r>
              <a:rPr lang="en-US" altLang="zh-CN" dirty="0">
                <a:solidFill>
                  <a:srgbClr val="00B0F0"/>
                </a:solidFill>
              </a:rPr>
              <a:t>&lt;/h1&gt;'</a:t>
            </a:r>
          </a:p>
          <a:p>
            <a:r>
              <a:rPr lang="en-US" altLang="zh-CN" dirty="0">
                <a:solidFill>
                  <a:srgbClr val="00B0F0"/>
                </a:solidFill>
              </a:rPr>
              <a:t>})</a:t>
            </a:r>
          </a:p>
          <a:p>
            <a:r>
              <a:rPr lang="en-US" altLang="zh-CN" dirty="0">
                <a:solidFill>
                  <a:srgbClr val="00B0F0"/>
                </a:solidFill>
              </a:rPr>
              <a:t>var vm1=new Vue({</a:t>
            </a:r>
          </a:p>
          <a:p>
            <a:r>
              <a:rPr lang="en-US" altLang="zh-CN" dirty="0">
                <a:solidFill>
                  <a:srgbClr val="00B0F0"/>
                </a:solidFill>
              </a:rPr>
              <a:t>	el:"#app"</a:t>
            </a:r>
          </a:p>
          <a:p>
            <a:r>
              <a:rPr lang="en-US" altLang="zh-CN" dirty="0">
                <a:solidFill>
                  <a:srgbClr val="00B0F0"/>
                </a:solidFill>
              </a:rPr>
              <a:t>})</a:t>
            </a:r>
          </a:p>
          <a:p>
            <a:r>
              <a:rPr lang="en-US" altLang="zh-CN" dirty="0">
                <a:solidFill>
                  <a:srgbClr val="00B0F0"/>
                </a:solidFill>
              </a:rPr>
              <a:t>var vm2=new Vue({</a:t>
            </a:r>
          </a:p>
          <a:p>
            <a:r>
              <a:rPr lang="en-US" altLang="zh-CN" dirty="0">
                <a:solidFill>
                  <a:srgbClr val="00B0F0"/>
                </a:solidFill>
              </a:rPr>
              <a:t>	el:"#app2"</a:t>
            </a:r>
          </a:p>
          <a:p>
            <a:r>
              <a:rPr lang="en-US" altLang="zh-CN" dirty="0">
                <a:solidFill>
                  <a:srgbClr val="00B0F0"/>
                </a:solidFill>
              </a:rPr>
              <a:t>})</a:t>
            </a:r>
            <a:endParaRPr lang="zh-CN" altLang="en-US" dirty="0">
              <a:solidFill>
                <a:srgbClr val="00B0F0"/>
              </a:solidFill>
            </a:endParaRPr>
          </a:p>
        </p:txBody>
      </p:sp>
    </p:spTree>
    <p:extLst>
      <p:ext uri="{BB962C8B-B14F-4D97-AF65-F5344CB8AC3E}">
        <p14:creationId xmlns:p14="http://schemas.microsoft.com/office/powerpoint/2010/main" val="2542856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4.</a:t>
            </a:r>
            <a:r>
              <a:rPr lang="zh-CN" altLang="en-US" sz="3200" b="1" dirty="0">
                <a:solidFill>
                  <a:srgbClr val="2C7FC2"/>
                </a:solidFill>
                <a:latin typeface="微软雅黑" panose="020B0503020204020204" charset="-122"/>
                <a:ea typeface="微软雅黑" panose="020B0503020204020204" charset="-122"/>
                <a:cs typeface="+mn-cs"/>
                <a:sym typeface="+mn-ea"/>
              </a:rPr>
              <a:t>事件</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648639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4.3 </a:t>
            </a:r>
            <a:r>
              <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组件</a:t>
            </a:r>
          </a:p>
          <a:p>
            <a:pPr lvl="0">
              <a:lnSpc>
                <a:spcPct val="150000"/>
              </a:lnSpc>
            </a:pPr>
            <a:r>
              <a:rPr lang="zh-CN" altLang="en-US" sz="1600" dirty="0">
                <a:solidFill>
                  <a:srgbClr val="0070C0"/>
                </a:solidFill>
                <a:latin typeface="宋体" panose="02010600030101010101" pitchFamily="2" charset="-122"/>
                <a:sym typeface="+mn-ea"/>
              </a:rPr>
              <a:t>局部组件</a:t>
            </a:r>
          </a:p>
          <a:p>
            <a:pPr lvl="0">
              <a:lnSpc>
                <a:spcPct val="150000"/>
              </a:lnSpc>
            </a:pPr>
            <a:r>
              <a:rPr lang="zh-CN" altLang="en-US" sz="1600" dirty="0">
                <a:solidFill>
                  <a:srgbClr val="0070C0"/>
                </a:solidFill>
                <a:latin typeface="宋体" panose="02010600030101010101" pitchFamily="2" charset="-122"/>
                <a:sym typeface="+mn-ea"/>
              </a:rPr>
              <a:t>我们也可以在实例选项中注册局部组件，这样组件只能在这个实例中使用：</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a:t>
            </a:r>
            <a:r>
              <a:rPr lang="en-US" altLang="zh-CN" sz="1600" dirty="0" err="1">
                <a:solidFill>
                  <a:srgbClr val="0070C0"/>
                </a:solidFill>
                <a:latin typeface="宋体" panose="02010600030101010101" pitchFamily="2" charset="-122"/>
                <a:sym typeface="+mn-ea"/>
              </a:rPr>
              <a:t>runoob</a:t>
            </a:r>
            <a:r>
              <a:rPr lang="en-US" altLang="zh-CN" sz="1600" dirty="0">
                <a:solidFill>
                  <a:srgbClr val="0070C0"/>
                </a:solidFill>
                <a:latin typeface="宋体" panose="02010600030101010101" pitchFamily="2" charset="-122"/>
                <a:sym typeface="+mn-ea"/>
              </a:rPr>
              <a:t>&gt;&lt;/</a:t>
            </a:r>
            <a:r>
              <a:rPr lang="en-US" altLang="zh-CN" sz="1600" dirty="0" err="1">
                <a:solidFill>
                  <a:srgbClr val="0070C0"/>
                </a:solidFill>
                <a:latin typeface="宋体" panose="02010600030101010101" pitchFamily="2" charset="-122"/>
                <a:sym typeface="+mn-ea"/>
              </a:rPr>
              <a:t>runoob</a:t>
            </a:r>
            <a:r>
              <a:rPr lang="en-US" altLang="zh-CN" sz="1600" dirty="0">
                <a:solidFill>
                  <a:srgbClr val="0070C0"/>
                </a:solidFill>
                <a:latin typeface="宋体" panose="02010600030101010101" pitchFamily="2" charset="-122"/>
                <a:sym typeface="+mn-ea"/>
              </a:rPr>
              <a:t>&gt;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var Child = {</a:t>
            </a:r>
          </a:p>
          <a:p>
            <a:pPr lvl="0">
              <a:lnSpc>
                <a:spcPct val="150000"/>
              </a:lnSpc>
            </a:pPr>
            <a:r>
              <a:rPr lang="en-US" altLang="zh-CN" sz="1600" dirty="0">
                <a:solidFill>
                  <a:srgbClr val="0070C0"/>
                </a:solidFill>
                <a:latin typeface="宋体" panose="02010600030101010101" pitchFamily="2" charset="-122"/>
                <a:sym typeface="+mn-ea"/>
              </a:rPr>
              <a:t>  template: '&lt;h1&gt;</a:t>
            </a:r>
            <a:r>
              <a:rPr lang="zh-CN" altLang="en-US" sz="1600" dirty="0">
                <a:solidFill>
                  <a:srgbClr val="0070C0"/>
                </a:solidFill>
                <a:latin typeface="宋体" panose="02010600030101010101" pitchFamily="2" charset="-122"/>
                <a:sym typeface="+mn-ea"/>
              </a:rPr>
              <a:t>自定义组件</a:t>
            </a:r>
            <a:r>
              <a:rPr lang="en-US" altLang="zh-CN" sz="1600" dirty="0">
                <a:solidFill>
                  <a:srgbClr val="0070C0"/>
                </a:solidFill>
                <a:latin typeface="宋体" panose="02010600030101010101" pitchFamily="2" charset="-122"/>
                <a:sym typeface="+mn-ea"/>
              </a:rPr>
              <a:t>!&lt;/h1&gt;'</a:t>
            </a:r>
          </a:p>
          <a:p>
            <a:pPr lvl="0">
              <a:lnSpc>
                <a:spcPct val="150000"/>
              </a:lnSpc>
            </a:pPr>
            <a:r>
              <a:rPr lang="en-US" altLang="zh-CN" sz="1600" dirty="0">
                <a:solidFill>
                  <a:srgbClr val="0070C0"/>
                </a:solidFill>
                <a:latin typeface="宋体" panose="02010600030101010101" pitchFamily="2" charset="-122"/>
                <a:sym typeface="+mn-ea"/>
              </a:rPr>
              <a:t>}</a:t>
            </a:r>
          </a:p>
          <a:p>
            <a:pPr lvl="0">
              <a:lnSpc>
                <a:spcPct val="150000"/>
              </a:lnSpc>
            </a:pP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创建根实例</a:t>
            </a: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  el: '#app',</a:t>
            </a:r>
          </a:p>
          <a:p>
            <a:pPr lvl="0">
              <a:lnSpc>
                <a:spcPct val="150000"/>
              </a:lnSpc>
            </a:pPr>
            <a:r>
              <a:rPr lang="en-US" altLang="zh-CN" sz="1600" dirty="0">
                <a:solidFill>
                  <a:srgbClr val="0070C0"/>
                </a:solidFill>
                <a:latin typeface="宋体" panose="02010600030101010101" pitchFamily="2" charset="-122"/>
                <a:sym typeface="+mn-ea"/>
              </a:rPr>
              <a:t>  components: {</a:t>
            </a:r>
          </a:p>
          <a:p>
            <a:pPr lvl="0">
              <a:lnSpc>
                <a:spcPct val="150000"/>
              </a:lnSpc>
            </a:pPr>
            <a:r>
              <a:rPr lang="en-US" altLang="zh-CN" sz="1600" dirty="0">
                <a:solidFill>
                  <a:srgbClr val="0070C0"/>
                </a:solidFill>
                <a:latin typeface="宋体" panose="02010600030101010101" pitchFamily="2" charset="-122"/>
                <a:sym typeface="+mn-ea"/>
              </a:rPr>
              <a:t>    // &lt;</a:t>
            </a:r>
            <a:r>
              <a:rPr lang="en-US" altLang="zh-CN" sz="1600" dirty="0" err="1">
                <a:solidFill>
                  <a:srgbClr val="0070C0"/>
                </a:solidFill>
                <a:latin typeface="宋体" panose="02010600030101010101" pitchFamily="2" charset="-122"/>
                <a:sym typeface="+mn-ea"/>
              </a:rPr>
              <a:t>runoob</a:t>
            </a:r>
            <a:r>
              <a:rPr lang="en-US" altLang="zh-CN" sz="1600" dirty="0">
                <a:solidFill>
                  <a:srgbClr val="0070C0"/>
                </a:solidFill>
                <a:latin typeface="宋体" panose="02010600030101010101" pitchFamily="2" charset="-122"/>
                <a:sym typeface="+mn-ea"/>
              </a:rPr>
              <a:t>&gt; </a:t>
            </a:r>
            <a:r>
              <a:rPr lang="zh-CN" altLang="en-US" sz="1600" dirty="0">
                <a:solidFill>
                  <a:srgbClr val="0070C0"/>
                </a:solidFill>
                <a:latin typeface="宋体" panose="02010600030101010101" pitchFamily="2" charset="-122"/>
                <a:sym typeface="+mn-ea"/>
              </a:rPr>
              <a:t>将只在父模板可用</a:t>
            </a:r>
          </a:p>
          <a:p>
            <a:pPr lvl="0">
              <a:lnSpc>
                <a:spcPct val="150000"/>
              </a:lnSpc>
            </a:pPr>
            <a:r>
              <a:rPr lang="zh-CN" altLang="en-US" sz="1600" dirty="0">
                <a:solidFill>
                  <a:srgbClr val="0070C0"/>
                </a:solidFill>
                <a:latin typeface="宋体" panose="02010600030101010101" pitchFamily="2" charset="-122"/>
                <a:sym typeface="+mn-ea"/>
              </a:rPr>
              <a:t>    </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runoob</a:t>
            </a:r>
            <a:r>
              <a:rPr lang="en-US" altLang="zh-CN" sz="1600" dirty="0">
                <a:solidFill>
                  <a:srgbClr val="0070C0"/>
                </a:solidFill>
                <a:latin typeface="宋体" panose="02010600030101010101" pitchFamily="2" charset="-122"/>
                <a:sym typeface="+mn-ea"/>
              </a:rPr>
              <a:t>': Child</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endParaRPr kumimoji="0" lang="en-US" altLang="zh-CN" sz="1600" b="0"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p:txBody>
      </p:sp>
    </p:spTree>
    <p:extLst>
      <p:ext uri="{BB962C8B-B14F-4D97-AF65-F5344CB8AC3E}">
        <p14:creationId xmlns:p14="http://schemas.microsoft.com/office/powerpoint/2010/main" val="9332284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4.</a:t>
            </a:r>
            <a:r>
              <a:rPr lang="zh-CN" altLang="en-US" sz="3200" b="1" dirty="0">
                <a:solidFill>
                  <a:srgbClr val="2C7FC2"/>
                </a:solidFill>
                <a:latin typeface="微软雅黑" panose="020B0503020204020204" charset="-122"/>
                <a:ea typeface="微软雅黑" panose="020B0503020204020204" charset="-122"/>
                <a:cs typeface="+mn-cs"/>
                <a:sym typeface="+mn-ea"/>
              </a:rPr>
              <a:t>事件</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611705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4.3 </a:t>
            </a:r>
            <a:r>
              <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组件</a:t>
            </a:r>
          </a:p>
          <a:p>
            <a:pPr lvl="0">
              <a:lnSpc>
                <a:spcPct val="150000"/>
              </a:lnSpc>
            </a:pPr>
            <a:r>
              <a:rPr lang="en-US" altLang="zh-CN" sz="1600" dirty="0">
                <a:solidFill>
                  <a:srgbClr val="0070C0"/>
                </a:solidFill>
                <a:latin typeface="宋体" panose="02010600030101010101" pitchFamily="2" charset="-122"/>
                <a:sym typeface="+mn-ea"/>
              </a:rPr>
              <a:t>Prop</a:t>
            </a:r>
          </a:p>
          <a:p>
            <a:pPr lvl="0">
              <a:lnSpc>
                <a:spcPct val="150000"/>
              </a:lnSpc>
            </a:pPr>
            <a:r>
              <a:rPr lang="en-US" altLang="zh-CN" sz="1600" dirty="0">
                <a:solidFill>
                  <a:srgbClr val="0070C0"/>
                </a:solidFill>
                <a:latin typeface="宋体" panose="02010600030101010101" pitchFamily="2" charset="-122"/>
                <a:sym typeface="+mn-ea"/>
              </a:rPr>
              <a:t>prop </a:t>
            </a:r>
            <a:r>
              <a:rPr lang="zh-CN" altLang="en-US" sz="1600" dirty="0">
                <a:solidFill>
                  <a:srgbClr val="0070C0"/>
                </a:solidFill>
                <a:latin typeface="宋体" panose="02010600030101010101" pitchFamily="2" charset="-122"/>
                <a:sym typeface="+mn-ea"/>
              </a:rPr>
              <a:t>是父组件用来传递数据的一个自定义属性。</a:t>
            </a:r>
          </a:p>
          <a:p>
            <a:pPr lvl="0">
              <a:lnSpc>
                <a:spcPct val="150000"/>
              </a:lnSpc>
            </a:pPr>
            <a:r>
              <a:rPr lang="zh-CN" altLang="en-US" sz="1600" dirty="0">
                <a:solidFill>
                  <a:srgbClr val="0070C0"/>
                </a:solidFill>
                <a:latin typeface="宋体" panose="02010600030101010101" pitchFamily="2" charset="-122"/>
                <a:sym typeface="+mn-ea"/>
              </a:rPr>
              <a:t>父组件的数据需要通过 </a:t>
            </a:r>
            <a:r>
              <a:rPr lang="en-US" altLang="zh-CN" sz="1600" dirty="0">
                <a:solidFill>
                  <a:srgbClr val="0070C0"/>
                </a:solidFill>
                <a:latin typeface="宋体" panose="02010600030101010101" pitchFamily="2" charset="-122"/>
                <a:sym typeface="+mn-ea"/>
              </a:rPr>
              <a:t>props </a:t>
            </a:r>
            <a:r>
              <a:rPr lang="zh-CN" altLang="en-US" sz="1600" dirty="0">
                <a:solidFill>
                  <a:srgbClr val="0070C0"/>
                </a:solidFill>
                <a:latin typeface="宋体" panose="02010600030101010101" pitchFamily="2" charset="-122"/>
                <a:sym typeface="+mn-ea"/>
              </a:rPr>
              <a:t>把数据传给子组件，子组件需要显式地用 </a:t>
            </a:r>
            <a:r>
              <a:rPr lang="en-US" altLang="zh-CN" sz="1600" dirty="0">
                <a:solidFill>
                  <a:srgbClr val="0070C0"/>
                </a:solidFill>
                <a:latin typeface="宋体" panose="02010600030101010101" pitchFamily="2" charset="-122"/>
                <a:sym typeface="+mn-ea"/>
              </a:rPr>
              <a:t>props </a:t>
            </a:r>
            <a:r>
              <a:rPr lang="zh-CN" altLang="en-US" sz="1600" dirty="0">
                <a:solidFill>
                  <a:srgbClr val="0070C0"/>
                </a:solidFill>
                <a:latin typeface="宋体" panose="02010600030101010101" pitchFamily="2" charset="-122"/>
                <a:sym typeface="+mn-ea"/>
              </a:rPr>
              <a:t>选项声明 </a:t>
            </a:r>
            <a:r>
              <a:rPr lang="en-US" altLang="zh-CN" sz="1600" dirty="0">
                <a:solidFill>
                  <a:srgbClr val="0070C0"/>
                </a:solidFill>
                <a:latin typeface="宋体" panose="02010600030101010101" pitchFamily="2" charset="-122"/>
                <a:sym typeface="+mn-ea"/>
              </a:rPr>
              <a:t>"prop"</a:t>
            </a:r>
            <a:r>
              <a:rPr lang="zh-CN" altLang="en-US" sz="1600" dirty="0">
                <a:solidFill>
                  <a:srgbClr val="0070C0"/>
                </a:solidFill>
                <a:latin typeface="宋体" panose="02010600030101010101" pitchFamily="2" charset="-122"/>
                <a:sym typeface="+mn-ea"/>
              </a:rPr>
              <a:t>：</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&lt;child message="hello!"&gt;&lt;/child&gt;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注册</a:t>
            </a:r>
          </a:p>
          <a:p>
            <a:pPr lvl="0">
              <a:lnSpc>
                <a:spcPct val="150000"/>
              </a:lnSpc>
            </a:pPr>
            <a:r>
              <a:rPr lang="en-US" altLang="zh-CN" sz="1600" dirty="0">
                <a:solidFill>
                  <a:srgbClr val="0070C0"/>
                </a:solidFill>
                <a:latin typeface="宋体" panose="02010600030101010101" pitchFamily="2" charset="-122"/>
                <a:sym typeface="+mn-ea"/>
              </a:rPr>
              <a:t>Vue.component('child', {</a:t>
            </a:r>
          </a:p>
          <a:p>
            <a:pPr>
              <a:lnSpc>
                <a:spcPct val="150000"/>
              </a:lnSpc>
            </a:pPr>
            <a:r>
              <a:rPr lang="en-US" altLang="zh-CN" sz="1600" dirty="0">
                <a:solidFill>
                  <a:srgbClr val="0070C0"/>
                </a:solidFill>
                <a:latin typeface="宋体" panose="02010600030101010101" pitchFamily="2" charset="-122"/>
                <a:sym typeface="+mn-ea"/>
              </a:rPr>
              <a:t>props: ['message'], // </a:t>
            </a:r>
            <a:r>
              <a:rPr lang="zh-CN" altLang="en-US" sz="1600" dirty="0">
                <a:solidFill>
                  <a:srgbClr val="0070C0"/>
                </a:solidFill>
                <a:latin typeface="宋体" panose="02010600030101010101" pitchFamily="2" charset="-122"/>
                <a:sym typeface="+mn-ea"/>
              </a:rPr>
              <a:t>声明 </a:t>
            </a:r>
            <a:r>
              <a:rPr lang="en-US" altLang="zh-CN" sz="1600" dirty="0">
                <a:solidFill>
                  <a:srgbClr val="0070C0"/>
                </a:solidFill>
                <a:latin typeface="宋体" panose="02010600030101010101" pitchFamily="2" charset="-122"/>
                <a:sym typeface="+mn-ea"/>
              </a:rPr>
              <a:t>props</a:t>
            </a:r>
          </a:p>
          <a:p>
            <a:pPr lvl="0">
              <a:lnSpc>
                <a:spcPct val="150000"/>
              </a:lnSpc>
            </a:pPr>
            <a:r>
              <a:rPr lang="en-US" altLang="zh-CN" sz="1600" dirty="0">
                <a:solidFill>
                  <a:srgbClr val="0070C0"/>
                </a:solidFill>
                <a:latin typeface="宋体" panose="02010600030101010101" pitchFamily="2" charset="-122"/>
                <a:sym typeface="+mn-ea"/>
              </a:rPr>
              <a:t>template: '&lt;span&gt;{{ message }}&lt;/span&gt;'</a:t>
            </a:r>
          </a:p>
          <a:p>
            <a:pPr lvl="0">
              <a:lnSpc>
                <a:spcPct val="150000"/>
              </a:lnSpc>
            </a:pPr>
            <a:r>
              <a:rPr lang="en-US" altLang="zh-CN" sz="1600" dirty="0">
                <a:solidFill>
                  <a:srgbClr val="0070C0"/>
                </a:solidFill>
                <a:latin typeface="宋体" panose="02010600030101010101" pitchFamily="2" charset="-122"/>
                <a:sym typeface="+mn-ea"/>
              </a:rPr>
              <a:t>})</a:t>
            </a:r>
          </a:p>
          <a:p>
            <a:pPr lvl="0">
              <a:lnSpc>
                <a:spcPct val="150000"/>
              </a:lnSpc>
            </a:pP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创建根实例</a:t>
            </a:r>
          </a:p>
          <a:p>
            <a:pPr lvl="0">
              <a:lnSpc>
                <a:spcPct val="150000"/>
              </a:lnSpc>
            </a:pPr>
            <a:r>
              <a:rPr lang="en-US" altLang="zh-CN" sz="1600" dirty="0">
                <a:solidFill>
                  <a:srgbClr val="0070C0"/>
                </a:solidFill>
                <a:latin typeface="宋体" panose="02010600030101010101" pitchFamily="2" charset="-122"/>
                <a:sym typeface="+mn-ea"/>
              </a:rPr>
              <a:t>new Vue({</a:t>
            </a:r>
          </a:p>
          <a:p>
            <a:pPr lvl="0">
              <a:lnSpc>
                <a:spcPct val="150000"/>
              </a:lnSpc>
            </a:pPr>
            <a:r>
              <a:rPr lang="en-US" altLang="zh-CN" sz="1600" dirty="0">
                <a:solidFill>
                  <a:srgbClr val="0070C0"/>
                </a:solidFill>
                <a:latin typeface="宋体" panose="02010600030101010101" pitchFamily="2" charset="-122"/>
                <a:sym typeface="+mn-ea"/>
              </a:rPr>
              <a:t>  el: '#app'</a:t>
            </a:r>
          </a:p>
          <a:p>
            <a:pPr lvl="0">
              <a:lnSpc>
                <a:spcPct val="150000"/>
              </a:lnSpc>
            </a:pPr>
            <a:r>
              <a:rPr lang="en-US" altLang="zh-CN" sz="1600" dirty="0">
                <a:solidFill>
                  <a:srgbClr val="0070C0"/>
                </a:solidFill>
                <a:latin typeface="宋体" panose="02010600030101010101" pitchFamily="2" charset="-122"/>
                <a:sym typeface="+mn-ea"/>
              </a:rPr>
              <a:t>})</a:t>
            </a:r>
            <a:endParaRPr kumimoji="0" lang="en-US" altLang="zh-CN" sz="1600" b="0"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endParaRPr>
          </a:p>
        </p:txBody>
      </p:sp>
    </p:spTree>
    <p:extLst>
      <p:ext uri="{BB962C8B-B14F-4D97-AF65-F5344CB8AC3E}">
        <p14:creationId xmlns:p14="http://schemas.microsoft.com/office/powerpoint/2010/main" val="12871769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4.</a:t>
            </a:r>
            <a:r>
              <a:rPr lang="zh-CN" altLang="en-US" sz="3200" b="1" dirty="0">
                <a:solidFill>
                  <a:srgbClr val="2C7FC2"/>
                </a:solidFill>
                <a:latin typeface="微软雅黑" panose="020B0503020204020204" charset="-122"/>
                <a:ea typeface="微软雅黑" panose="020B0503020204020204" charset="-122"/>
                <a:cs typeface="+mn-cs"/>
                <a:sym typeface="+mn-ea"/>
              </a:rPr>
              <a:t>事件</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279307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4.3 </a:t>
            </a:r>
            <a:r>
              <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组件</a:t>
            </a:r>
          </a:p>
          <a:p>
            <a:pPr lvl="0">
              <a:lnSpc>
                <a:spcPct val="150000"/>
              </a:lnSpc>
            </a:pPr>
            <a:r>
              <a:rPr lang="zh-CN" altLang="en-US" sz="1600" dirty="0">
                <a:solidFill>
                  <a:srgbClr val="0070C0"/>
                </a:solidFill>
                <a:latin typeface="宋体" panose="02010600030101010101" pitchFamily="2" charset="-122"/>
                <a:sym typeface="+mn-ea"/>
              </a:rPr>
              <a:t>自定义事件</a:t>
            </a:r>
          </a:p>
          <a:p>
            <a:pPr lvl="0">
              <a:lnSpc>
                <a:spcPct val="150000"/>
              </a:lnSpc>
            </a:pPr>
            <a:r>
              <a:rPr lang="zh-CN" altLang="en-US" sz="1600" dirty="0">
                <a:solidFill>
                  <a:srgbClr val="0070C0"/>
                </a:solidFill>
                <a:latin typeface="宋体" panose="02010600030101010101" pitchFamily="2" charset="-122"/>
                <a:sym typeface="+mn-ea"/>
              </a:rPr>
              <a:t>父组件是使用 </a:t>
            </a:r>
            <a:r>
              <a:rPr lang="en-US" altLang="zh-CN" sz="1600" dirty="0">
                <a:solidFill>
                  <a:srgbClr val="0070C0"/>
                </a:solidFill>
                <a:latin typeface="宋体" panose="02010600030101010101" pitchFamily="2" charset="-122"/>
                <a:sym typeface="+mn-ea"/>
              </a:rPr>
              <a:t>props </a:t>
            </a:r>
            <a:r>
              <a:rPr lang="zh-CN" altLang="en-US" sz="1600" dirty="0">
                <a:solidFill>
                  <a:srgbClr val="0070C0"/>
                </a:solidFill>
                <a:latin typeface="宋体" panose="02010600030101010101" pitchFamily="2" charset="-122"/>
                <a:sym typeface="+mn-ea"/>
              </a:rPr>
              <a:t>传递数据给子组件，但如果子组件要把数据传递回去，就需要使用自定义事件！</a:t>
            </a:r>
          </a:p>
          <a:p>
            <a:pPr lvl="0">
              <a:lnSpc>
                <a:spcPct val="150000"/>
              </a:lnSpc>
            </a:pPr>
            <a:r>
              <a:rPr lang="zh-CN" altLang="en-US" sz="1600" dirty="0">
                <a:solidFill>
                  <a:srgbClr val="0070C0"/>
                </a:solidFill>
                <a:latin typeface="宋体" panose="02010600030101010101" pitchFamily="2" charset="-122"/>
                <a:sym typeface="+mn-ea"/>
              </a:rPr>
              <a:t>我们可以使用 </a:t>
            </a:r>
            <a:r>
              <a:rPr lang="en-US" altLang="zh-CN" sz="1600" dirty="0">
                <a:solidFill>
                  <a:srgbClr val="0070C0"/>
                </a:solidFill>
                <a:latin typeface="宋体" panose="02010600030101010101" pitchFamily="2" charset="-122"/>
                <a:sym typeface="+mn-ea"/>
              </a:rPr>
              <a:t>v-on </a:t>
            </a:r>
            <a:r>
              <a:rPr lang="zh-CN" altLang="en-US" sz="1600" dirty="0">
                <a:solidFill>
                  <a:srgbClr val="0070C0"/>
                </a:solidFill>
                <a:latin typeface="宋体" panose="02010600030101010101" pitchFamily="2" charset="-122"/>
                <a:sym typeface="+mn-ea"/>
              </a:rPr>
              <a:t>绑定自定义事件</a:t>
            </a: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每个 </a:t>
            </a:r>
            <a:r>
              <a:rPr lang="en-US" altLang="zh-CN" sz="1600" dirty="0">
                <a:solidFill>
                  <a:srgbClr val="0070C0"/>
                </a:solidFill>
                <a:latin typeface="宋体" panose="02010600030101010101" pitchFamily="2" charset="-122"/>
                <a:sym typeface="+mn-ea"/>
              </a:rPr>
              <a:t>Vue </a:t>
            </a:r>
            <a:r>
              <a:rPr lang="zh-CN" altLang="en-US" sz="1600" dirty="0">
                <a:solidFill>
                  <a:srgbClr val="0070C0"/>
                </a:solidFill>
                <a:latin typeface="宋体" panose="02010600030101010101" pitchFamily="2" charset="-122"/>
                <a:sym typeface="+mn-ea"/>
              </a:rPr>
              <a:t>实例都实现了事件接口</a:t>
            </a:r>
            <a:r>
              <a:rPr lang="en-US" altLang="zh-CN" sz="1600" dirty="0">
                <a:solidFill>
                  <a:srgbClr val="0070C0"/>
                </a:solidFill>
                <a:latin typeface="宋体" panose="02010600030101010101" pitchFamily="2" charset="-122"/>
                <a:sym typeface="+mn-ea"/>
              </a:rPr>
              <a:t>(Events interface)</a:t>
            </a:r>
            <a:r>
              <a:rPr lang="zh-CN" altLang="en-US" sz="1600" dirty="0">
                <a:solidFill>
                  <a:srgbClr val="0070C0"/>
                </a:solidFill>
                <a:latin typeface="宋体" panose="02010600030101010101" pitchFamily="2" charset="-122"/>
                <a:sym typeface="+mn-ea"/>
              </a:rPr>
              <a:t>，即：</a:t>
            </a:r>
          </a:p>
          <a:p>
            <a:pPr lvl="0">
              <a:lnSpc>
                <a:spcPct val="150000"/>
              </a:lnSpc>
            </a:pPr>
            <a:r>
              <a:rPr lang="zh-CN" altLang="en-US" sz="1600" dirty="0">
                <a:solidFill>
                  <a:srgbClr val="0070C0"/>
                </a:solidFill>
                <a:latin typeface="宋体" panose="02010600030101010101" pitchFamily="2" charset="-122"/>
                <a:sym typeface="+mn-ea"/>
              </a:rPr>
              <a:t>使用 </a:t>
            </a:r>
            <a:r>
              <a:rPr lang="en-US" altLang="zh-CN" sz="1600" dirty="0">
                <a:solidFill>
                  <a:srgbClr val="0070C0"/>
                </a:solidFill>
                <a:latin typeface="宋体" panose="02010600030101010101" pitchFamily="2" charset="-122"/>
                <a:sym typeface="+mn-ea"/>
              </a:rPr>
              <a:t>$on(</a:t>
            </a:r>
            <a:r>
              <a:rPr lang="en-US" altLang="zh-CN" sz="1600" dirty="0" err="1">
                <a:solidFill>
                  <a:srgbClr val="0070C0"/>
                </a:solidFill>
                <a:latin typeface="宋体" panose="02010600030101010101" pitchFamily="2" charset="-122"/>
                <a:sym typeface="+mn-ea"/>
              </a:rPr>
              <a:t>eventName</a:t>
            </a: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监听事件</a:t>
            </a:r>
          </a:p>
          <a:p>
            <a:pPr lvl="0">
              <a:lnSpc>
                <a:spcPct val="150000"/>
              </a:lnSpc>
            </a:pPr>
            <a:r>
              <a:rPr lang="zh-CN" altLang="en-US" sz="1600" dirty="0">
                <a:solidFill>
                  <a:srgbClr val="0070C0"/>
                </a:solidFill>
                <a:latin typeface="宋体" panose="02010600030101010101" pitchFamily="2" charset="-122"/>
                <a:sym typeface="+mn-ea"/>
              </a:rPr>
              <a:t>使用 </a:t>
            </a:r>
            <a:r>
              <a:rPr lang="en-US" altLang="zh-CN" sz="1600" dirty="0">
                <a:solidFill>
                  <a:srgbClr val="0070C0"/>
                </a:solidFill>
                <a:latin typeface="宋体" panose="02010600030101010101" pitchFamily="2" charset="-122"/>
                <a:sym typeface="+mn-ea"/>
              </a:rPr>
              <a:t>$emit(</a:t>
            </a:r>
            <a:r>
              <a:rPr lang="en-US" altLang="zh-CN" sz="1600" dirty="0" err="1">
                <a:solidFill>
                  <a:srgbClr val="0070C0"/>
                </a:solidFill>
                <a:latin typeface="宋体" panose="02010600030101010101" pitchFamily="2" charset="-122"/>
                <a:sym typeface="+mn-ea"/>
              </a:rPr>
              <a:t>eventName</a:t>
            </a:r>
            <a:r>
              <a:rPr lang="en-US" altLang="zh-CN" sz="1600" dirty="0">
                <a:solidFill>
                  <a:srgbClr val="0070C0"/>
                </a:solidFill>
                <a:latin typeface="宋体" panose="02010600030101010101" pitchFamily="2" charset="-122"/>
                <a:sym typeface="+mn-ea"/>
              </a:rPr>
              <a:t>) </a:t>
            </a:r>
            <a:r>
              <a:rPr lang="zh-CN" altLang="en-US" sz="1600" dirty="0">
                <a:solidFill>
                  <a:srgbClr val="0070C0"/>
                </a:solidFill>
                <a:latin typeface="宋体" panose="02010600030101010101" pitchFamily="2" charset="-122"/>
                <a:sym typeface="+mn-ea"/>
              </a:rPr>
              <a:t>触发事件</a:t>
            </a:r>
          </a:p>
          <a:p>
            <a:pPr lvl="0">
              <a:lnSpc>
                <a:spcPct val="150000"/>
              </a:lnSpc>
            </a:pPr>
            <a:r>
              <a:rPr lang="zh-CN" altLang="en-US" sz="1600" dirty="0">
                <a:solidFill>
                  <a:srgbClr val="0070C0"/>
                </a:solidFill>
                <a:latin typeface="宋体" panose="02010600030101010101" pitchFamily="2" charset="-122"/>
                <a:sym typeface="+mn-ea"/>
              </a:rPr>
              <a:t>另外，父组件可以在使用子组件的地方直接用 </a:t>
            </a:r>
            <a:r>
              <a:rPr lang="en-US" altLang="zh-CN" sz="1600" dirty="0">
                <a:solidFill>
                  <a:srgbClr val="0070C0"/>
                </a:solidFill>
                <a:latin typeface="宋体" panose="02010600030101010101" pitchFamily="2" charset="-122"/>
                <a:sym typeface="+mn-ea"/>
              </a:rPr>
              <a:t>v-on </a:t>
            </a:r>
            <a:r>
              <a:rPr lang="zh-CN" altLang="en-US" sz="1600" dirty="0">
                <a:solidFill>
                  <a:srgbClr val="0070C0"/>
                </a:solidFill>
                <a:latin typeface="宋体" panose="02010600030101010101" pitchFamily="2" charset="-122"/>
                <a:sym typeface="+mn-ea"/>
              </a:rPr>
              <a:t>来监听子组件触发的事件。</a:t>
            </a:r>
            <a:endParaRPr lang="en-US" altLang="zh-CN" sz="1600" dirty="0">
              <a:solidFill>
                <a:srgbClr val="0070C0"/>
              </a:solidFill>
              <a:latin typeface="宋体" panose="02010600030101010101" pitchFamily="2" charset="-122"/>
              <a:sym typeface="+mn-ea"/>
            </a:endParaRPr>
          </a:p>
        </p:txBody>
      </p:sp>
    </p:spTree>
    <p:extLst>
      <p:ext uri="{BB962C8B-B14F-4D97-AF65-F5344CB8AC3E}">
        <p14:creationId xmlns:p14="http://schemas.microsoft.com/office/powerpoint/2010/main" val="14141087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4.</a:t>
            </a:r>
            <a:r>
              <a:rPr lang="zh-CN" altLang="en-US" sz="3200" b="1" dirty="0">
                <a:solidFill>
                  <a:srgbClr val="2C7FC2"/>
                </a:solidFill>
                <a:latin typeface="微软雅黑" panose="020B0503020204020204" charset="-122"/>
                <a:ea typeface="微软雅黑" panose="020B0503020204020204" charset="-122"/>
                <a:cs typeface="+mn-cs"/>
                <a:sym typeface="+mn-ea"/>
              </a:rPr>
              <a:t>事件</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611705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4.3 </a:t>
            </a:r>
            <a:r>
              <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组件</a:t>
            </a:r>
          </a:p>
          <a:p>
            <a:pPr lvl="0">
              <a:lnSpc>
                <a:spcPct val="150000"/>
              </a:lnSpc>
            </a:pPr>
            <a:r>
              <a:rPr lang="zh-CN" altLang="en-US" sz="1600" dirty="0">
                <a:solidFill>
                  <a:srgbClr val="0070C0"/>
                </a:solidFill>
                <a:latin typeface="宋体" panose="02010600030101010101" pitchFamily="2" charset="-122"/>
                <a:sym typeface="+mn-ea"/>
              </a:rPr>
              <a:t>自定义事件</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&lt;div id="app"&gt;</a:t>
            </a:r>
          </a:p>
          <a:p>
            <a:pPr lvl="0">
              <a:lnSpc>
                <a:spcPct val="150000"/>
              </a:lnSpc>
            </a:pPr>
            <a:r>
              <a:rPr lang="en-US" altLang="zh-CN" sz="1600" dirty="0">
                <a:solidFill>
                  <a:srgbClr val="0070C0"/>
                </a:solidFill>
                <a:latin typeface="宋体" panose="02010600030101010101" pitchFamily="2" charset="-122"/>
                <a:sym typeface="+mn-ea"/>
              </a:rPr>
              <a:t>	&lt;div id="counter-event-example"&gt;</a:t>
            </a:r>
          </a:p>
          <a:p>
            <a:pPr lvl="0">
              <a:lnSpc>
                <a:spcPct val="150000"/>
              </a:lnSpc>
            </a:pPr>
            <a:r>
              <a:rPr lang="en-US" altLang="zh-CN" sz="1600" dirty="0">
                <a:solidFill>
                  <a:srgbClr val="0070C0"/>
                </a:solidFill>
                <a:latin typeface="宋体" panose="02010600030101010101" pitchFamily="2" charset="-122"/>
                <a:sym typeface="+mn-ea"/>
              </a:rPr>
              <a:t>		&lt;p&gt;{{total}}&lt;/p&gt;</a:t>
            </a:r>
          </a:p>
          <a:p>
            <a:pPr lvl="0">
              <a:lnSpc>
                <a:spcPct val="150000"/>
              </a:lnSpc>
            </a:pPr>
            <a:r>
              <a:rPr lang="en-US" altLang="zh-CN" sz="1600" dirty="0">
                <a:solidFill>
                  <a:srgbClr val="0070C0"/>
                </a:solidFill>
                <a:latin typeface="宋体" panose="02010600030101010101" pitchFamily="2" charset="-122"/>
                <a:sym typeface="+mn-ea"/>
              </a:rPr>
              <a:t>		&lt;button-counter </a:t>
            </a:r>
            <a:r>
              <a:rPr lang="en-US" altLang="zh-CN" sz="1600" dirty="0" err="1">
                <a:solidFill>
                  <a:srgbClr val="0070C0"/>
                </a:solidFill>
                <a:latin typeface="宋体" panose="02010600030101010101" pitchFamily="2" charset="-122"/>
                <a:sym typeface="+mn-ea"/>
              </a:rPr>
              <a:t>v-on:increment</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incrementTotal</a:t>
            </a:r>
            <a:r>
              <a:rPr lang="en-US" altLang="zh-CN" sz="1600" dirty="0">
                <a:solidFill>
                  <a:srgbClr val="0070C0"/>
                </a:solidFill>
                <a:latin typeface="宋体" panose="02010600030101010101" pitchFamily="2" charset="-122"/>
                <a:sym typeface="+mn-ea"/>
              </a:rPr>
              <a:t>"&gt;&lt;/button-counter&gt;</a:t>
            </a:r>
          </a:p>
          <a:p>
            <a:pPr lvl="0">
              <a:lnSpc>
                <a:spcPct val="150000"/>
              </a:lnSpc>
            </a:pPr>
            <a:r>
              <a:rPr lang="en-US" altLang="zh-CN" sz="1600" dirty="0">
                <a:solidFill>
                  <a:srgbClr val="0070C0"/>
                </a:solidFill>
                <a:latin typeface="宋体" panose="02010600030101010101" pitchFamily="2" charset="-122"/>
                <a:sym typeface="+mn-ea"/>
              </a:rPr>
              <a:t>		&lt;button-counter </a:t>
            </a:r>
            <a:r>
              <a:rPr lang="en-US" altLang="zh-CN" sz="1600" dirty="0" err="1">
                <a:solidFill>
                  <a:srgbClr val="0070C0"/>
                </a:solidFill>
                <a:latin typeface="宋体" panose="02010600030101010101" pitchFamily="2" charset="-122"/>
                <a:sym typeface="+mn-ea"/>
              </a:rPr>
              <a:t>v-on:increment</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incrementTotal</a:t>
            </a:r>
            <a:r>
              <a:rPr lang="en-US" altLang="zh-CN" sz="1600" dirty="0">
                <a:solidFill>
                  <a:srgbClr val="0070C0"/>
                </a:solidFill>
                <a:latin typeface="宋体" panose="02010600030101010101" pitchFamily="2" charset="-122"/>
                <a:sym typeface="+mn-ea"/>
              </a:rPr>
              <a:t>"&gt;&lt;/button-counter&gt;</a:t>
            </a:r>
          </a:p>
          <a:p>
            <a:pPr lvl="0">
              <a:lnSpc>
                <a:spcPct val="150000"/>
              </a:lnSpc>
            </a:pPr>
            <a:r>
              <a:rPr lang="en-US" altLang="zh-CN" sz="1600" dirty="0">
                <a:solidFill>
                  <a:srgbClr val="0070C0"/>
                </a:solidFill>
                <a:latin typeface="宋体" panose="02010600030101010101" pitchFamily="2" charset="-122"/>
                <a:sym typeface="+mn-ea"/>
              </a:rPr>
              <a:t>	&lt;/div&gt;</a:t>
            </a:r>
          </a:p>
          <a:p>
            <a:pPr lvl="0">
              <a:lnSpc>
                <a:spcPct val="150000"/>
              </a:lnSpc>
            </a:pPr>
            <a:r>
              <a:rPr lang="en-US" altLang="zh-CN" sz="1600" dirty="0">
                <a:solidFill>
                  <a:srgbClr val="0070C0"/>
                </a:solidFill>
                <a:latin typeface="宋体" panose="02010600030101010101" pitchFamily="2" charset="-122"/>
                <a:sym typeface="+mn-ea"/>
              </a:rPr>
              <a:t>&lt;/div&gt;</a:t>
            </a:r>
          </a:p>
          <a:p>
            <a:pPr lvl="0">
              <a:lnSpc>
                <a:spcPct val="150000"/>
              </a:lnSpc>
            </a:pPr>
            <a:r>
              <a:rPr lang="en-US" altLang="zh-CN" sz="1600" dirty="0">
                <a:solidFill>
                  <a:srgbClr val="0070C0"/>
                </a:solidFill>
                <a:latin typeface="宋体" panose="02010600030101010101" pitchFamily="2" charset="-122"/>
                <a:sym typeface="+mn-ea"/>
              </a:rPr>
              <a:t>//</a:t>
            </a:r>
            <a:r>
              <a:rPr lang="zh-CN" altLang="en-US" sz="1600" dirty="0">
                <a:solidFill>
                  <a:srgbClr val="0070C0"/>
                </a:solidFill>
                <a:latin typeface="宋体" panose="02010600030101010101" pitchFamily="2" charset="-122"/>
                <a:sym typeface="+mn-ea"/>
              </a:rPr>
              <a:t>注册</a:t>
            </a:r>
          </a:p>
          <a:p>
            <a:pPr lvl="0">
              <a:lnSpc>
                <a:spcPct val="150000"/>
              </a:lnSpc>
            </a:pPr>
            <a:r>
              <a:rPr lang="en-US" altLang="zh-CN" sz="1600" dirty="0">
                <a:solidFill>
                  <a:srgbClr val="0070C0"/>
                </a:solidFill>
                <a:latin typeface="宋体" panose="02010600030101010101" pitchFamily="2" charset="-122"/>
                <a:sym typeface="+mn-ea"/>
              </a:rPr>
              <a:t>Vue.component('button-counter’,{</a:t>
            </a:r>
          </a:p>
          <a:p>
            <a:pPr lvl="0">
              <a:lnSpc>
                <a:spcPct val="150000"/>
              </a:lnSpc>
            </a:pPr>
            <a:r>
              <a:rPr lang="en-US" altLang="zh-CN" sz="1600" dirty="0">
                <a:solidFill>
                  <a:srgbClr val="0070C0"/>
                </a:solidFill>
                <a:latin typeface="宋体" panose="02010600030101010101" pitchFamily="2" charset="-122"/>
                <a:sym typeface="+mn-ea"/>
              </a:rPr>
              <a:t>	template:'&lt;button </a:t>
            </a:r>
            <a:r>
              <a:rPr lang="en-US" altLang="zh-CN" sz="1600" dirty="0" err="1">
                <a:solidFill>
                  <a:srgbClr val="0070C0"/>
                </a:solidFill>
                <a:latin typeface="宋体" panose="02010600030101010101" pitchFamily="2" charset="-122"/>
                <a:sym typeface="+mn-ea"/>
              </a:rPr>
              <a:t>v-on:click</a:t>
            </a:r>
            <a:r>
              <a:rPr lang="en-US" altLang="zh-CN" sz="1600" dirty="0">
                <a:solidFill>
                  <a:srgbClr val="0070C0"/>
                </a:solidFill>
                <a:latin typeface="宋体" panose="02010600030101010101" pitchFamily="2" charset="-122"/>
                <a:sym typeface="+mn-ea"/>
              </a:rPr>
              <a:t>="increment"&gt;{{counter}}&lt;/button&gt;’,</a:t>
            </a:r>
          </a:p>
          <a:p>
            <a:pPr lvl="0">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data:function</a:t>
            </a:r>
            <a:r>
              <a:rPr lang="en-US" altLang="zh-CN" sz="1600" dirty="0">
                <a:solidFill>
                  <a:srgbClr val="0070C0"/>
                </a:solidFill>
                <a:latin typeface="宋体" panose="02010600030101010101" pitchFamily="2" charset="-122"/>
                <a:sym typeface="+mn-ea"/>
              </a:rPr>
              <a:t>(){return {counter:0}},</a:t>
            </a:r>
          </a:p>
          <a:p>
            <a:pPr lvl="0">
              <a:lnSpc>
                <a:spcPct val="150000"/>
              </a:lnSpc>
            </a:pPr>
            <a:r>
              <a:rPr lang="en-US" altLang="zh-CN" sz="1600" dirty="0">
                <a:solidFill>
                  <a:srgbClr val="0070C0"/>
                </a:solidFill>
                <a:latin typeface="宋体" panose="02010600030101010101" pitchFamily="2" charset="-122"/>
                <a:sym typeface="+mn-ea"/>
              </a:rPr>
              <a:t>          methods:{</a:t>
            </a:r>
            <a:r>
              <a:rPr lang="en-US" altLang="zh-CN" sz="1600" dirty="0" err="1">
                <a:solidFill>
                  <a:srgbClr val="0070C0"/>
                </a:solidFill>
                <a:latin typeface="宋体" panose="02010600030101010101" pitchFamily="2" charset="-122"/>
                <a:sym typeface="+mn-ea"/>
              </a:rPr>
              <a:t>increment:function</a:t>
            </a:r>
            <a:r>
              <a:rPr lang="en-US" altLang="zh-CN" sz="1600" dirty="0">
                <a:solidFill>
                  <a:srgbClr val="0070C0"/>
                </a:solidFill>
                <a:latin typeface="宋体" panose="02010600030101010101" pitchFamily="2" charset="-122"/>
                <a:sym typeface="+mn-ea"/>
              </a:rPr>
              <a:t>(){</a:t>
            </a:r>
            <a:r>
              <a:rPr lang="en-US" altLang="zh-CN" sz="1600" dirty="0" err="1">
                <a:solidFill>
                  <a:srgbClr val="0070C0"/>
                </a:solidFill>
                <a:latin typeface="宋体" panose="02010600030101010101" pitchFamily="2" charset="-122"/>
                <a:sym typeface="+mn-ea"/>
              </a:rPr>
              <a:t>this.counter</a:t>
            </a:r>
            <a:r>
              <a:rPr lang="en-US" altLang="zh-CN" sz="1600" dirty="0">
                <a:solidFill>
                  <a:srgbClr val="0070C0"/>
                </a:solidFill>
                <a:latin typeface="宋体" panose="02010600030101010101" pitchFamily="2" charset="-122"/>
                <a:sym typeface="+mn-ea"/>
              </a:rPr>
              <a:t>+=2; </a:t>
            </a:r>
            <a:r>
              <a:rPr lang="en-US" altLang="zh-CN" sz="1600" dirty="0" err="1">
                <a:solidFill>
                  <a:srgbClr val="0070C0"/>
                </a:solidFill>
                <a:latin typeface="宋体" panose="02010600030101010101" pitchFamily="2" charset="-122"/>
                <a:sym typeface="+mn-ea"/>
              </a:rPr>
              <a:t>this.$emit</a:t>
            </a:r>
            <a:r>
              <a:rPr lang="en-US" altLang="zh-CN" sz="1600" dirty="0">
                <a:solidFill>
                  <a:srgbClr val="0070C0"/>
                </a:solidFill>
                <a:latin typeface="宋体" panose="02010600030101010101" pitchFamily="2" charset="-122"/>
                <a:sym typeface="+mn-ea"/>
              </a:rPr>
              <a:t>('increment');}</a:t>
            </a:r>
          </a:p>
          <a:p>
            <a:pPr lvl="0">
              <a:lnSpc>
                <a:spcPct val="150000"/>
              </a:lnSpc>
            </a:pPr>
            <a:r>
              <a:rPr lang="en-US" altLang="zh-CN" sz="1600" dirty="0">
                <a:solidFill>
                  <a:srgbClr val="0070C0"/>
                </a:solidFill>
                <a:latin typeface="宋体" panose="02010600030101010101" pitchFamily="2" charset="-122"/>
                <a:sym typeface="+mn-ea"/>
              </a:rPr>
              <a:t>     }</a:t>
            </a:r>
          </a:p>
          <a:p>
            <a:pPr lvl="0">
              <a:lnSpc>
                <a:spcPct val="150000"/>
              </a:lnSpc>
            </a:pPr>
            <a:r>
              <a:rPr lang="en-US" altLang="zh-CN" sz="1600" dirty="0">
                <a:solidFill>
                  <a:srgbClr val="0070C0"/>
                </a:solidFill>
                <a:latin typeface="宋体" panose="02010600030101010101" pitchFamily="2" charset="-122"/>
                <a:sym typeface="+mn-ea"/>
              </a:rPr>
              <a:t>})</a:t>
            </a:r>
          </a:p>
        </p:txBody>
      </p:sp>
    </p:spTree>
    <p:extLst>
      <p:ext uri="{BB962C8B-B14F-4D97-AF65-F5344CB8AC3E}">
        <p14:creationId xmlns:p14="http://schemas.microsoft.com/office/powerpoint/2010/main" val="13336166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76170" y="6428740"/>
            <a:ext cx="7418705" cy="3848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www.usian.cn</a:t>
            </a:r>
          </a:p>
        </p:txBody>
      </p:sp>
      <p:sp>
        <p:nvSpPr>
          <p:cNvPr id="3" name="标题 2"/>
          <p:cNvSpPr>
            <a:spLocks noGrp="1"/>
          </p:cNvSpPr>
          <p:nvPr>
            <p:ph type="title"/>
          </p:nvPr>
        </p:nvSpPr>
        <p:spPr>
          <a:xfrm>
            <a:off x="538480" y="101832"/>
            <a:ext cx="6483350" cy="653415"/>
          </a:xfrm>
        </p:spPr>
        <p:txBody>
          <a:bodyPr>
            <a:noAutofit/>
          </a:bodyPr>
          <a:lstStyle/>
          <a:p>
            <a:r>
              <a:rPr lang="zh-CN" altLang="en-US" sz="4800" dirty="0">
                <a:sym typeface="+mn-ea"/>
              </a:rPr>
              <a:t> </a:t>
            </a:r>
            <a:r>
              <a:rPr lang="en-US" altLang="zh-CN" sz="3200" b="1" dirty="0">
                <a:solidFill>
                  <a:srgbClr val="2C7FC2"/>
                </a:solidFill>
                <a:latin typeface="微软雅黑" panose="020B0503020204020204" charset="-122"/>
                <a:ea typeface="微软雅黑" panose="020B0503020204020204" charset="-122"/>
                <a:cs typeface="+mn-cs"/>
                <a:sym typeface="+mn-ea"/>
              </a:rPr>
              <a:t>4.</a:t>
            </a:r>
            <a:r>
              <a:rPr lang="zh-CN" altLang="en-US" sz="3200" b="1" dirty="0">
                <a:solidFill>
                  <a:srgbClr val="2C7FC2"/>
                </a:solidFill>
                <a:latin typeface="微软雅黑" panose="020B0503020204020204" charset="-122"/>
                <a:ea typeface="微软雅黑" panose="020B0503020204020204" charset="-122"/>
                <a:cs typeface="+mn-cs"/>
                <a:sym typeface="+mn-ea"/>
              </a:rPr>
              <a:t>事件</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697230" y="348932"/>
            <a:ext cx="10314305" cy="500906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4.3 </a:t>
            </a:r>
            <a:r>
              <a:rPr kumimoji="0" lang="zh-CN" altLang="en-US" sz="21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sym typeface="+mn-ea"/>
              </a:rPr>
              <a:t>组件</a:t>
            </a:r>
          </a:p>
          <a:p>
            <a:pPr lvl="0">
              <a:lnSpc>
                <a:spcPct val="150000"/>
              </a:lnSpc>
            </a:pPr>
            <a:r>
              <a:rPr lang="zh-CN" altLang="en-US" sz="1600" dirty="0">
                <a:solidFill>
                  <a:srgbClr val="0070C0"/>
                </a:solidFill>
                <a:latin typeface="宋体" panose="02010600030101010101" pitchFamily="2" charset="-122"/>
                <a:sym typeface="+mn-ea"/>
              </a:rPr>
              <a:t>自定义事件</a:t>
            </a:r>
            <a:endParaRPr lang="en-US" altLang="zh-CN" sz="1600" dirty="0">
              <a:solidFill>
                <a:srgbClr val="0070C0"/>
              </a:solidFill>
              <a:latin typeface="宋体" panose="02010600030101010101" pitchFamily="2" charset="-122"/>
              <a:sym typeface="+mn-ea"/>
            </a:endParaRPr>
          </a:p>
          <a:p>
            <a:pPr lvl="0">
              <a:lnSpc>
                <a:spcPct val="150000"/>
              </a:lnSpc>
            </a:pPr>
            <a:r>
              <a:rPr lang="en-US" altLang="zh-CN" sz="1600" dirty="0">
                <a:solidFill>
                  <a:srgbClr val="0070C0"/>
                </a:solidFill>
                <a:latin typeface="宋体" panose="02010600030101010101" pitchFamily="2" charset="-122"/>
                <a:sym typeface="+mn-ea"/>
              </a:rPr>
              <a:t>new Vue({</a:t>
            </a:r>
          </a:p>
          <a:p>
            <a:pPr lvl="1">
              <a:lnSpc>
                <a:spcPct val="150000"/>
              </a:lnSpc>
            </a:pPr>
            <a:r>
              <a:rPr lang="en-US" altLang="zh-CN" sz="1600" dirty="0">
                <a:solidFill>
                  <a:srgbClr val="0070C0"/>
                </a:solidFill>
                <a:latin typeface="宋体" panose="02010600030101010101" pitchFamily="2" charset="-122"/>
                <a:sym typeface="+mn-ea"/>
              </a:rPr>
              <a:t>el:"#counter-event-example",</a:t>
            </a:r>
          </a:p>
          <a:p>
            <a:pPr lvl="1">
              <a:lnSpc>
                <a:spcPct val="150000"/>
              </a:lnSpc>
            </a:pPr>
            <a:r>
              <a:rPr lang="en-US" altLang="zh-CN" sz="1600" dirty="0">
                <a:solidFill>
                  <a:srgbClr val="0070C0"/>
                </a:solidFill>
                <a:latin typeface="宋体" panose="02010600030101010101" pitchFamily="2" charset="-122"/>
                <a:sym typeface="+mn-ea"/>
              </a:rPr>
              <a:t>data:{</a:t>
            </a:r>
          </a:p>
          <a:p>
            <a:pPr lvl="1">
              <a:lnSpc>
                <a:spcPct val="150000"/>
              </a:lnSpc>
            </a:pPr>
            <a:r>
              <a:rPr lang="en-US" altLang="zh-CN" sz="1600" dirty="0">
                <a:solidFill>
                  <a:srgbClr val="0070C0"/>
                </a:solidFill>
                <a:latin typeface="宋体" panose="02010600030101010101" pitchFamily="2" charset="-122"/>
                <a:sym typeface="+mn-ea"/>
              </a:rPr>
              <a:t>	total:0</a:t>
            </a:r>
          </a:p>
          <a:p>
            <a:pPr lvl="1">
              <a:lnSpc>
                <a:spcPct val="150000"/>
              </a:lnSpc>
            </a:pPr>
            <a:r>
              <a:rPr lang="en-US" altLang="zh-CN" sz="1600" dirty="0">
                <a:solidFill>
                  <a:srgbClr val="0070C0"/>
                </a:solidFill>
                <a:latin typeface="宋体" panose="02010600030101010101" pitchFamily="2" charset="-122"/>
                <a:sym typeface="+mn-ea"/>
              </a:rPr>
              <a:t>},</a:t>
            </a:r>
          </a:p>
          <a:p>
            <a:pPr lvl="1">
              <a:lnSpc>
                <a:spcPct val="150000"/>
              </a:lnSpc>
            </a:pPr>
            <a:r>
              <a:rPr lang="en-US" altLang="zh-CN" sz="1600" dirty="0">
                <a:solidFill>
                  <a:srgbClr val="0070C0"/>
                </a:solidFill>
                <a:latin typeface="宋体" panose="02010600030101010101" pitchFamily="2" charset="-122"/>
                <a:sym typeface="+mn-ea"/>
              </a:rPr>
              <a:t>methods:{</a:t>
            </a:r>
          </a:p>
          <a:p>
            <a:pPr lvl="1">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incrementTotal:function</a:t>
            </a:r>
            <a:r>
              <a:rPr lang="en-US" altLang="zh-CN" sz="1600" dirty="0">
                <a:solidFill>
                  <a:srgbClr val="0070C0"/>
                </a:solidFill>
                <a:latin typeface="宋体" panose="02010600030101010101" pitchFamily="2" charset="-122"/>
                <a:sym typeface="+mn-ea"/>
              </a:rPr>
              <a:t>(){</a:t>
            </a:r>
          </a:p>
          <a:p>
            <a:pPr lvl="1">
              <a:lnSpc>
                <a:spcPct val="150000"/>
              </a:lnSpc>
            </a:pPr>
            <a:r>
              <a:rPr lang="en-US" altLang="zh-CN" sz="1600" dirty="0">
                <a:solidFill>
                  <a:srgbClr val="0070C0"/>
                </a:solidFill>
                <a:latin typeface="宋体" panose="02010600030101010101" pitchFamily="2" charset="-122"/>
                <a:sym typeface="+mn-ea"/>
              </a:rPr>
              <a:t>		</a:t>
            </a:r>
            <a:r>
              <a:rPr lang="en-US" altLang="zh-CN" sz="1600" dirty="0" err="1">
                <a:solidFill>
                  <a:srgbClr val="0070C0"/>
                </a:solidFill>
                <a:latin typeface="宋体" panose="02010600030101010101" pitchFamily="2" charset="-122"/>
                <a:sym typeface="+mn-ea"/>
              </a:rPr>
              <a:t>this.total</a:t>
            </a:r>
            <a:r>
              <a:rPr lang="en-US" altLang="zh-CN" sz="1600" dirty="0">
                <a:solidFill>
                  <a:srgbClr val="0070C0"/>
                </a:solidFill>
                <a:latin typeface="宋体" panose="02010600030101010101" pitchFamily="2" charset="-122"/>
                <a:sym typeface="+mn-ea"/>
              </a:rPr>
              <a:t>+=1;</a:t>
            </a:r>
          </a:p>
          <a:p>
            <a:pPr lvl="1">
              <a:lnSpc>
                <a:spcPct val="150000"/>
              </a:lnSpc>
            </a:pPr>
            <a:r>
              <a:rPr lang="en-US" altLang="zh-CN" sz="1600" dirty="0">
                <a:solidFill>
                  <a:srgbClr val="0070C0"/>
                </a:solidFill>
                <a:latin typeface="宋体" panose="02010600030101010101" pitchFamily="2" charset="-122"/>
                <a:sym typeface="+mn-ea"/>
              </a:rPr>
              <a:t>	}</a:t>
            </a:r>
          </a:p>
          <a:p>
            <a:pPr lvl="1">
              <a:lnSpc>
                <a:spcPct val="150000"/>
              </a:lnSpc>
            </a:pPr>
            <a:r>
              <a:rPr lang="en-US" altLang="zh-CN" sz="1600" dirty="0">
                <a:solidFill>
                  <a:srgbClr val="0070C0"/>
                </a:solidFill>
                <a:latin typeface="宋体" panose="02010600030101010101" pitchFamily="2" charset="-122"/>
                <a:sym typeface="+mn-ea"/>
              </a:rPr>
              <a:t>}</a:t>
            </a:r>
          </a:p>
          <a:p>
            <a:pPr lvl="0">
              <a:lnSpc>
                <a:spcPct val="150000"/>
              </a:lnSpc>
            </a:pPr>
            <a:r>
              <a:rPr lang="en-US" altLang="zh-CN" sz="1600" dirty="0">
                <a:solidFill>
                  <a:srgbClr val="0070C0"/>
                </a:solidFill>
                <a:latin typeface="宋体" panose="02010600030101010101" pitchFamily="2" charset="-122"/>
                <a:sym typeface="+mn-ea"/>
              </a:rPr>
              <a:t>})</a:t>
            </a:r>
            <a:endParaRPr lang="zh-CN" altLang="en-US" sz="1600" dirty="0">
              <a:solidFill>
                <a:srgbClr val="0070C0"/>
              </a:solidFill>
              <a:latin typeface="宋体" panose="02010600030101010101" pitchFamily="2" charset="-122"/>
              <a:sym typeface="+mn-ea"/>
            </a:endParaRPr>
          </a:p>
        </p:txBody>
      </p:sp>
    </p:spTree>
    <p:extLst>
      <p:ext uri="{BB962C8B-B14F-4D97-AF65-F5344CB8AC3E}">
        <p14:creationId xmlns:p14="http://schemas.microsoft.com/office/powerpoint/2010/main" val="38119802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PPT模板"/>
          <p:cNvPicPr>
            <a:picLocks noChangeAspect="1"/>
          </p:cNvPicPr>
          <p:nvPr/>
        </p:nvPicPr>
        <p:blipFill>
          <a:blip r:embed="rId2"/>
          <a:stretch>
            <a:fillRect/>
          </a:stretch>
        </p:blipFill>
        <p:spPr>
          <a:xfrm>
            <a:off x="-6350" y="3434080"/>
            <a:ext cx="12212955" cy="2518410"/>
          </a:xfrm>
          <a:prstGeom prst="rect">
            <a:avLst/>
          </a:prstGeom>
        </p:spPr>
      </p:pic>
      <p:sp>
        <p:nvSpPr>
          <p:cNvPr id="5" name="文本框 4"/>
          <p:cNvSpPr txBox="1"/>
          <p:nvPr/>
        </p:nvSpPr>
        <p:spPr>
          <a:xfrm>
            <a:off x="3252153" y="1640840"/>
            <a:ext cx="5695950" cy="1168400"/>
          </a:xfrm>
          <a:prstGeom prst="rect">
            <a:avLst/>
          </a:prstGeom>
          <a:noFill/>
        </p:spPr>
        <p:txBody>
          <a:bodyPr wrap="square" rtlCol="0">
            <a:spAutoFit/>
          </a:bodyPr>
          <a:lstStyle/>
          <a:p>
            <a:pPr algn="ctr"/>
            <a:r>
              <a:rPr lang="en-US" altLang="zh-CN" sz="6600" b="1">
                <a:solidFill>
                  <a:srgbClr val="2E7FC1"/>
                </a:solidFill>
                <a:latin typeface="微软雅黑" panose="020B0503020204020204" charset="-122"/>
                <a:ea typeface="微软雅黑" panose="020B0503020204020204" charset="-122"/>
              </a:rPr>
              <a:t>THANKS</a:t>
            </a:r>
          </a:p>
        </p:txBody>
      </p:sp>
      <p:sp>
        <p:nvSpPr>
          <p:cNvPr id="15" name="文本框 14"/>
          <p:cNvSpPr txBox="1"/>
          <p:nvPr/>
        </p:nvSpPr>
        <p:spPr>
          <a:xfrm>
            <a:off x="3918585" y="2598420"/>
            <a:ext cx="4363085" cy="743585"/>
          </a:xfrm>
          <a:prstGeom prst="rect">
            <a:avLst/>
          </a:prstGeom>
          <a:noFill/>
        </p:spPr>
        <p:txBody>
          <a:bodyPr wrap="square" rtlCol="0">
            <a:spAutoFit/>
          </a:bodyPr>
          <a:lstStyle/>
          <a:p>
            <a:pPr algn="ctr"/>
            <a:r>
              <a:rPr lang="en-US" altLang="zh-CN" sz="4000">
                <a:solidFill>
                  <a:srgbClr val="2E7FC1"/>
                </a:solidFill>
                <a:latin typeface="微软雅黑" panose="020B0503020204020204" charset="-122"/>
                <a:ea typeface="微软雅黑" panose="020B0503020204020204" charset="-122"/>
              </a:rPr>
              <a:t>www.usian.cn</a:t>
            </a:r>
          </a:p>
        </p:txBody>
      </p:sp>
      <p:sp>
        <p:nvSpPr>
          <p:cNvPr id="8" name="文本框 7"/>
          <p:cNvSpPr txBox="1"/>
          <p:nvPr/>
        </p:nvSpPr>
        <p:spPr>
          <a:xfrm>
            <a:off x="2718753" y="3888740"/>
            <a:ext cx="6762750" cy="678815"/>
          </a:xfrm>
          <a:prstGeom prst="rect">
            <a:avLst/>
          </a:prstGeom>
          <a:noFill/>
        </p:spPr>
        <p:txBody>
          <a:bodyPr wrap="square" rtlCol="0">
            <a:spAutoFit/>
          </a:bodyPr>
          <a:lstStyle/>
          <a:p>
            <a:pPr algn="ctr"/>
            <a:r>
              <a:rPr lang="zh-CN" altLang="en-US" sz="3600" b="1">
                <a:solidFill>
                  <a:schemeClr val="bg1"/>
                </a:solidFill>
                <a:latin typeface="微软雅黑" panose="020B0503020204020204" charset="-122"/>
                <a:ea typeface="微软雅黑" panose="020B0503020204020204" charset="-122"/>
              </a:rPr>
              <a:t>本课程版权归积云教育独家所有</a:t>
            </a:r>
          </a:p>
        </p:txBody>
      </p:sp>
      <p:sp>
        <p:nvSpPr>
          <p:cNvPr id="9" name="文本框 8"/>
          <p:cNvSpPr txBox="1"/>
          <p:nvPr/>
        </p:nvSpPr>
        <p:spPr>
          <a:xfrm>
            <a:off x="3471228" y="4879340"/>
            <a:ext cx="5257800" cy="384810"/>
          </a:xfrm>
          <a:prstGeom prst="rect">
            <a:avLst/>
          </a:prstGeom>
          <a:noFill/>
        </p:spPr>
        <p:txBody>
          <a:bodyPr wrap="square" rtlCol="0">
            <a:spAutoFit/>
          </a:bodyPr>
          <a:lstStyle/>
          <a:p>
            <a:pPr algn="ctr"/>
            <a:r>
              <a:rPr lang="zh-CN" altLang="en-US" b="1">
                <a:solidFill>
                  <a:schemeClr val="bg1"/>
                </a:solidFill>
                <a:latin typeface="微软雅黑" panose="020B0503020204020204" charset="-122"/>
                <a:ea typeface="微软雅黑" panose="020B0503020204020204" charset="-122"/>
              </a:rPr>
              <a:t>未经书面同意私自录制、转载等行为均属违法行为</a:t>
            </a:r>
          </a:p>
        </p:txBody>
      </p:sp>
      <p:sp>
        <p:nvSpPr>
          <p:cNvPr id="10" name="文本框 9"/>
          <p:cNvSpPr txBox="1"/>
          <p:nvPr/>
        </p:nvSpPr>
        <p:spPr>
          <a:xfrm>
            <a:off x="3471228" y="5225415"/>
            <a:ext cx="5257800" cy="384810"/>
          </a:xfrm>
          <a:prstGeom prst="rect">
            <a:avLst/>
          </a:prstGeom>
          <a:noFill/>
        </p:spPr>
        <p:txBody>
          <a:bodyPr wrap="square" rtlCol="0">
            <a:spAutoFit/>
          </a:bodyPr>
          <a:lstStyle/>
          <a:p>
            <a:pPr algn="ctr"/>
            <a:r>
              <a:rPr lang="zh-CN" altLang="en-US" b="1">
                <a:solidFill>
                  <a:schemeClr val="bg1"/>
                </a:solidFill>
                <a:latin typeface="微软雅黑" panose="020B0503020204020204" charset="-122"/>
                <a:ea typeface="微软雅黑" panose="020B0503020204020204" charset="-122"/>
              </a:rPr>
              <a:t>积云教育将保留所有追责权利</a:t>
            </a:r>
          </a:p>
        </p:txBody>
      </p:sp>
      <p:cxnSp>
        <p:nvCxnSpPr>
          <p:cNvPr id="11" name="直接连接符 10"/>
          <p:cNvCxnSpPr/>
          <p:nvPr/>
        </p:nvCxnSpPr>
        <p:spPr>
          <a:xfrm>
            <a:off x="2547303" y="4603115"/>
            <a:ext cx="71056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3"/>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3" name="标题 2"/>
          <p:cNvSpPr>
            <a:spLocks noGrp="1"/>
          </p:cNvSpPr>
          <p:nvPr>
            <p:ph type="title"/>
          </p:nvPr>
        </p:nvSpPr>
        <p:spPr>
          <a:xfrm>
            <a:off x="583931" y="72280"/>
            <a:ext cx="6483350" cy="653415"/>
          </a:xfrm>
        </p:spPr>
        <p:txBody>
          <a:bodyPr>
            <a:noAutofit/>
          </a:bodyPr>
          <a:lstStyle/>
          <a:p>
            <a:r>
              <a:rPr lang="zh-CN" altLang="en-US" sz="4000" dirty="0">
                <a:sym typeface="+mn-ea"/>
              </a:rPr>
              <a:t> </a:t>
            </a:r>
            <a:r>
              <a:rPr lang="zh-CN" altLang="en-US" sz="2400" b="1" dirty="0">
                <a:solidFill>
                  <a:srgbClr val="2C7FC2"/>
                </a:solidFill>
                <a:latin typeface="微软雅黑" panose="020B0503020204020204" charset="-122"/>
                <a:ea typeface="微软雅黑" panose="020B0503020204020204" charset="-122"/>
                <a:cs typeface="+mn-cs"/>
                <a:sym typeface="+mn-ea"/>
              </a:rPr>
              <a:t>相关名词解释</a:t>
            </a:r>
            <a:br>
              <a:rPr lang="zh-CN" altLang="en-US" sz="3200" b="1" dirty="0">
                <a:solidFill>
                  <a:srgbClr val="2C7FC2"/>
                </a:solidFill>
                <a:latin typeface="微软雅黑" panose="020B0503020204020204" charset="-122"/>
                <a:ea typeface="微软雅黑" panose="020B0503020204020204" charset="-122"/>
                <a:cs typeface="+mn-cs"/>
                <a:sym typeface="+mn-ea"/>
              </a:rPr>
            </a:br>
            <a:endParaRPr lang="zh-CN" altLang="en-US" sz="3200" b="1" dirty="0">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727017" y="289491"/>
            <a:ext cx="10314305" cy="4431983"/>
          </a:xfrm>
          <a:prstGeom prst="rect">
            <a:avLst/>
          </a:prstGeom>
          <a:noFill/>
        </p:spPr>
        <p:txBody>
          <a:bodyPr wrap="square" rtlCol="0">
            <a:spAutoFit/>
          </a:bodyPr>
          <a:lstStyle/>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2000" dirty="0">
                <a:solidFill>
                  <a:srgbClr val="0070C0"/>
                </a:solidFill>
                <a:latin typeface="宋体" panose="02010600030101010101" pitchFamily="2" charset="-122"/>
                <a:ea typeface="宋体" panose="02010600030101010101" pitchFamily="2" charset="-122"/>
                <a:sym typeface="+mn-ea"/>
              </a:rPr>
              <a:t>4.MVVM</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400" dirty="0">
                <a:solidFill>
                  <a:srgbClr val="0070C0"/>
                </a:solidFill>
                <a:latin typeface="宋体" panose="02010600030101010101" pitchFamily="2" charset="-122"/>
                <a:ea typeface="宋体" panose="02010600030101010101" pitchFamily="2" charset="-122"/>
                <a:sym typeface="+mn-ea"/>
              </a:rPr>
              <a:t>    1. MVVM(Model-View-</a:t>
            </a:r>
            <a:r>
              <a:rPr lang="en-US" altLang="zh-CN" sz="1400" dirty="0" err="1">
                <a:solidFill>
                  <a:srgbClr val="0070C0"/>
                </a:solidFill>
                <a:latin typeface="宋体" panose="02010600030101010101" pitchFamily="2" charset="-122"/>
                <a:ea typeface="宋体" panose="02010600030101010101" pitchFamily="2" charset="-122"/>
                <a:sym typeface="+mn-ea"/>
              </a:rPr>
              <a:t>ViewModel</a:t>
            </a:r>
            <a:r>
              <a:rPr lang="en-US" altLang="zh-CN" sz="1400" dirty="0">
                <a:solidFill>
                  <a:srgbClr val="0070C0"/>
                </a:solidFill>
                <a:latin typeface="宋体" panose="02010600030101010101" pitchFamily="2" charset="-122"/>
                <a:ea typeface="宋体" panose="02010600030101010101" pitchFamily="2" charset="-122"/>
                <a:sym typeface="+mn-ea"/>
              </a:rPr>
              <a:t>)</a:t>
            </a:r>
            <a:r>
              <a:rPr lang="zh-CN" altLang="en-US" sz="1400" dirty="0">
                <a:solidFill>
                  <a:srgbClr val="0070C0"/>
                </a:solidFill>
                <a:latin typeface="宋体" panose="02010600030101010101" pitchFamily="2" charset="-122"/>
                <a:ea typeface="宋体" panose="02010600030101010101" pitchFamily="2" charset="-122"/>
                <a:sym typeface="+mn-ea"/>
              </a:rPr>
              <a:t>是由</a:t>
            </a:r>
            <a:r>
              <a:rPr lang="en-US" altLang="zh-CN" sz="1400" dirty="0">
                <a:solidFill>
                  <a:srgbClr val="0070C0"/>
                </a:solidFill>
                <a:latin typeface="宋体" panose="02010600030101010101" pitchFamily="2" charset="-122"/>
                <a:ea typeface="宋体" panose="02010600030101010101" pitchFamily="2" charset="-122"/>
                <a:sym typeface="+mn-ea"/>
              </a:rPr>
              <a:t>MVP</a:t>
            </a:r>
            <a:r>
              <a:rPr lang="zh-CN" altLang="en-US" sz="1400" dirty="0">
                <a:solidFill>
                  <a:srgbClr val="0070C0"/>
                </a:solidFill>
                <a:latin typeface="宋体" panose="02010600030101010101" pitchFamily="2" charset="-122"/>
                <a:ea typeface="宋体" panose="02010600030101010101" pitchFamily="2" charset="-122"/>
                <a:sym typeface="+mn-ea"/>
              </a:rPr>
              <a:t>（</a:t>
            </a:r>
            <a:r>
              <a:rPr lang="en-US" altLang="zh-CN" sz="1400" dirty="0">
                <a:solidFill>
                  <a:srgbClr val="0070C0"/>
                </a:solidFill>
                <a:latin typeface="宋体" panose="02010600030101010101" pitchFamily="2" charset="-122"/>
                <a:ea typeface="宋体" panose="02010600030101010101" pitchFamily="2" charset="-122"/>
                <a:sym typeface="+mn-ea"/>
              </a:rPr>
              <a:t>Model-View-Presenter</a:t>
            </a:r>
            <a:r>
              <a:rPr lang="zh-CN" altLang="en-US" sz="1400" dirty="0">
                <a:solidFill>
                  <a:srgbClr val="0070C0"/>
                </a:solidFill>
                <a:latin typeface="宋体" panose="02010600030101010101" pitchFamily="2" charset="-122"/>
                <a:ea typeface="宋体" panose="02010600030101010101" pitchFamily="2" charset="-122"/>
                <a:sym typeface="+mn-ea"/>
              </a:rPr>
              <a:t>）模式与</a:t>
            </a:r>
            <a:r>
              <a:rPr lang="en-US" altLang="zh-CN" sz="1400" dirty="0">
                <a:solidFill>
                  <a:srgbClr val="0070C0"/>
                </a:solidFill>
                <a:latin typeface="宋体" panose="02010600030101010101" pitchFamily="2" charset="-122"/>
                <a:ea typeface="宋体" panose="02010600030101010101" pitchFamily="2" charset="-122"/>
                <a:sym typeface="+mn-ea"/>
              </a:rPr>
              <a:t>WPF</a:t>
            </a:r>
            <a:r>
              <a:rPr lang="zh-CN" altLang="en-US" sz="1400" dirty="0">
                <a:solidFill>
                  <a:srgbClr val="0070C0"/>
                </a:solidFill>
                <a:latin typeface="宋体" panose="02010600030101010101" pitchFamily="2" charset="-122"/>
                <a:ea typeface="宋体" panose="02010600030101010101" pitchFamily="2" charset="-122"/>
                <a:sym typeface="+mn-ea"/>
              </a:rPr>
              <a:t>结合的应用方式时发展演变过来的一种新型架构框架。它立足于原有</a:t>
            </a:r>
            <a:r>
              <a:rPr lang="en-US" altLang="zh-CN" sz="1400" dirty="0">
                <a:solidFill>
                  <a:srgbClr val="0070C0"/>
                </a:solidFill>
                <a:latin typeface="宋体" panose="02010600030101010101" pitchFamily="2" charset="-122"/>
                <a:ea typeface="宋体" panose="02010600030101010101" pitchFamily="2" charset="-122"/>
                <a:sym typeface="+mn-ea"/>
              </a:rPr>
              <a:t>MVP</a:t>
            </a:r>
            <a:r>
              <a:rPr lang="zh-CN" altLang="en-US" sz="1400" dirty="0">
                <a:solidFill>
                  <a:srgbClr val="0070C0"/>
                </a:solidFill>
                <a:latin typeface="宋体" panose="02010600030101010101" pitchFamily="2" charset="-122"/>
                <a:ea typeface="宋体" panose="02010600030101010101" pitchFamily="2" charset="-122"/>
                <a:sym typeface="+mn-ea"/>
              </a:rPr>
              <a:t>框架并且把</a:t>
            </a:r>
            <a:r>
              <a:rPr lang="en-US" altLang="zh-CN" sz="1400" dirty="0">
                <a:solidFill>
                  <a:srgbClr val="0070C0"/>
                </a:solidFill>
                <a:latin typeface="宋体" panose="02010600030101010101" pitchFamily="2" charset="-122"/>
                <a:ea typeface="宋体" panose="02010600030101010101" pitchFamily="2" charset="-122"/>
                <a:sym typeface="+mn-ea"/>
              </a:rPr>
              <a:t>WPF</a:t>
            </a:r>
            <a:r>
              <a:rPr lang="zh-CN" altLang="en-US" sz="1400" dirty="0">
                <a:solidFill>
                  <a:srgbClr val="0070C0"/>
                </a:solidFill>
                <a:latin typeface="宋体" panose="02010600030101010101" pitchFamily="2" charset="-122"/>
                <a:ea typeface="宋体" panose="02010600030101010101" pitchFamily="2" charset="-122"/>
                <a:sym typeface="+mn-ea"/>
              </a:rPr>
              <a:t>的新特性糅合进去，以应对客户日益复杂的需求变化。</a:t>
            </a:r>
            <a:r>
              <a:rPr lang="en-US" altLang="zh-CN" sz="1400" dirty="0" err="1">
                <a:solidFill>
                  <a:srgbClr val="0070C0"/>
                </a:solidFill>
                <a:latin typeface="宋体" panose="02010600030101010101" pitchFamily="2" charset="-122"/>
                <a:ea typeface="宋体" panose="02010600030101010101" pitchFamily="2" charset="-122"/>
                <a:sym typeface="+mn-ea"/>
              </a:rPr>
              <a:t>Mvvm</a:t>
            </a:r>
            <a:r>
              <a:rPr lang="zh-CN" altLang="en-US" sz="1400" dirty="0">
                <a:solidFill>
                  <a:srgbClr val="0070C0"/>
                </a:solidFill>
                <a:latin typeface="宋体" panose="02010600030101010101" pitchFamily="2" charset="-122"/>
                <a:ea typeface="宋体" panose="02010600030101010101" pitchFamily="2" charset="-122"/>
                <a:sym typeface="+mn-ea"/>
              </a:rPr>
              <a:t>模式广泛应用在</a:t>
            </a:r>
            <a:r>
              <a:rPr lang="en-US" altLang="zh-CN" sz="1400" dirty="0">
                <a:solidFill>
                  <a:srgbClr val="0070C0"/>
                </a:solidFill>
                <a:latin typeface="宋体" panose="02010600030101010101" pitchFamily="2" charset="-122"/>
                <a:ea typeface="宋体" panose="02010600030101010101" pitchFamily="2" charset="-122"/>
                <a:sym typeface="+mn-ea"/>
              </a:rPr>
              <a:t>WPF</a:t>
            </a:r>
            <a:r>
              <a:rPr lang="zh-CN" altLang="en-US" sz="1400" dirty="0">
                <a:solidFill>
                  <a:srgbClr val="0070C0"/>
                </a:solidFill>
                <a:latin typeface="宋体" panose="02010600030101010101" pitchFamily="2" charset="-122"/>
                <a:ea typeface="宋体" panose="02010600030101010101" pitchFamily="2" charset="-122"/>
                <a:sym typeface="+mn-ea"/>
              </a:rPr>
              <a:t>项目开发中，使用此模式可以把</a:t>
            </a:r>
            <a:r>
              <a:rPr lang="en-US" altLang="zh-CN" sz="1400" dirty="0">
                <a:solidFill>
                  <a:srgbClr val="0070C0"/>
                </a:solidFill>
                <a:latin typeface="宋体" panose="02010600030101010101" pitchFamily="2" charset="-122"/>
                <a:ea typeface="宋体" panose="02010600030101010101" pitchFamily="2" charset="-122"/>
                <a:sym typeface="+mn-ea"/>
              </a:rPr>
              <a:t>UI</a:t>
            </a:r>
            <a:r>
              <a:rPr lang="zh-CN" altLang="en-US" sz="1400" dirty="0">
                <a:solidFill>
                  <a:srgbClr val="0070C0"/>
                </a:solidFill>
                <a:latin typeface="宋体" panose="02010600030101010101" pitchFamily="2" charset="-122"/>
                <a:ea typeface="宋体" panose="02010600030101010101" pitchFamily="2" charset="-122"/>
                <a:sym typeface="+mn-ea"/>
              </a:rPr>
              <a:t>和业务逻辑分离开，使</a:t>
            </a:r>
            <a:r>
              <a:rPr lang="en-US" altLang="zh-CN" sz="1400" dirty="0">
                <a:solidFill>
                  <a:srgbClr val="0070C0"/>
                </a:solidFill>
                <a:latin typeface="宋体" panose="02010600030101010101" pitchFamily="2" charset="-122"/>
                <a:ea typeface="宋体" panose="02010600030101010101" pitchFamily="2" charset="-122"/>
                <a:sym typeface="+mn-ea"/>
              </a:rPr>
              <a:t>UI</a:t>
            </a:r>
            <a:r>
              <a:rPr lang="zh-CN" altLang="en-US" sz="1400" dirty="0">
                <a:solidFill>
                  <a:srgbClr val="0070C0"/>
                </a:solidFill>
                <a:latin typeface="宋体" panose="02010600030101010101" pitchFamily="2" charset="-122"/>
                <a:ea typeface="宋体" panose="02010600030101010101" pitchFamily="2" charset="-122"/>
                <a:sym typeface="+mn-ea"/>
              </a:rPr>
              <a:t>设计人员和业务逻辑人员能够分工明确。</a:t>
            </a:r>
            <a:endParaRPr lang="en-US" altLang="zh-CN" sz="1400" dirty="0">
              <a:solidFill>
                <a:srgbClr val="0070C0"/>
              </a:solidFill>
              <a:latin typeface="宋体" panose="02010600030101010101" pitchFamily="2" charset="-122"/>
              <a:ea typeface="宋体" panose="02010600030101010101" pitchFamily="2" charset="-122"/>
              <a:sym typeface="+mn-ea"/>
            </a:endParaRP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400" dirty="0">
                <a:solidFill>
                  <a:srgbClr val="0070C0"/>
                </a:solidFill>
                <a:latin typeface="宋体" panose="02010600030101010101" pitchFamily="2" charset="-122"/>
                <a:ea typeface="宋体" panose="02010600030101010101" pitchFamily="2" charset="-122"/>
                <a:sym typeface="+mn-ea"/>
              </a:rPr>
              <a:t>    2.</a:t>
            </a:r>
            <a:r>
              <a:rPr lang="zh-CN" altLang="en-US" sz="1400" dirty="0">
                <a:solidFill>
                  <a:srgbClr val="0070C0"/>
                </a:solidFill>
                <a:latin typeface="宋体" panose="02010600030101010101" pitchFamily="2" charset="-122"/>
                <a:ea typeface="宋体" panose="02010600030101010101" pitchFamily="2" charset="-122"/>
                <a:sym typeface="+mn-ea"/>
              </a:rPr>
              <a:t> </a:t>
            </a:r>
            <a:r>
              <a:rPr lang="en-US" altLang="zh-CN" sz="1400" dirty="0">
                <a:solidFill>
                  <a:srgbClr val="0070C0"/>
                </a:solidFill>
                <a:latin typeface="宋体" panose="02010600030101010101" pitchFamily="2" charset="-122"/>
                <a:ea typeface="宋体" panose="02010600030101010101" pitchFamily="2" charset="-122"/>
                <a:sym typeface="+mn-ea"/>
              </a:rPr>
              <a:t>WPF</a:t>
            </a:r>
            <a:r>
              <a:rPr lang="zh-CN" altLang="en-US" sz="1400" dirty="0">
                <a:solidFill>
                  <a:srgbClr val="0070C0"/>
                </a:solidFill>
                <a:latin typeface="宋体" panose="02010600030101010101" pitchFamily="2" charset="-122"/>
                <a:ea typeface="宋体" panose="02010600030101010101" pitchFamily="2" charset="-122"/>
                <a:sym typeface="+mn-ea"/>
              </a:rPr>
              <a:t>的数据绑定</a:t>
            </a:r>
            <a:r>
              <a:rPr lang="en-US" altLang="zh-CN" sz="1400" dirty="0">
                <a:solidFill>
                  <a:srgbClr val="0070C0"/>
                </a:solidFill>
                <a:latin typeface="宋体" panose="02010600030101010101" pitchFamily="2" charset="-122"/>
                <a:ea typeface="宋体" panose="02010600030101010101" pitchFamily="2" charset="-122"/>
                <a:sym typeface="+mn-ea"/>
              </a:rPr>
              <a:t>,</a:t>
            </a:r>
            <a:r>
              <a:rPr lang="zh-CN" altLang="en-US" sz="1400" dirty="0">
                <a:solidFill>
                  <a:srgbClr val="0070C0"/>
                </a:solidFill>
                <a:latin typeface="宋体" panose="02010600030101010101" pitchFamily="2" charset="-122"/>
                <a:ea typeface="宋体" panose="02010600030101010101" pitchFamily="2" charset="-122"/>
                <a:sym typeface="+mn-ea"/>
              </a:rPr>
              <a:t>使得开发人员可以将</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和逻辑分离出来</a:t>
            </a:r>
            <a:r>
              <a:rPr lang="en-US" altLang="zh-CN" sz="1400" dirty="0">
                <a:solidFill>
                  <a:srgbClr val="0070C0"/>
                </a:solidFill>
                <a:latin typeface="宋体" panose="02010600030101010101" pitchFamily="2" charset="-122"/>
                <a:ea typeface="宋体" panose="02010600030101010101" pitchFamily="2" charset="-122"/>
                <a:sym typeface="+mn-ea"/>
              </a:rPr>
              <a:t>,</a:t>
            </a:r>
            <a:r>
              <a:rPr lang="zh-CN" altLang="en-US" sz="1400" dirty="0">
                <a:solidFill>
                  <a:srgbClr val="0070C0"/>
                </a:solidFill>
                <a:latin typeface="宋体" panose="02010600030101010101" pitchFamily="2" charset="-122"/>
                <a:ea typeface="宋体" panose="02010600030101010101" pitchFamily="2" charset="-122"/>
                <a:sym typeface="+mn-ea"/>
              </a:rPr>
              <a:t> 我们称之为</a:t>
            </a:r>
            <a:r>
              <a:rPr lang="en-US" altLang="zh-CN" sz="1400" dirty="0">
                <a:solidFill>
                  <a:srgbClr val="0070C0"/>
                </a:solidFill>
                <a:latin typeface="宋体" panose="02010600030101010101" pitchFamily="2" charset="-122"/>
                <a:ea typeface="宋体" panose="02010600030101010101" pitchFamily="2" charset="-122"/>
                <a:sym typeface="+mn-ea"/>
              </a:rPr>
              <a:t>Model-View-</a:t>
            </a:r>
            <a:r>
              <a:rPr lang="en-US" altLang="zh-CN" sz="1400" dirty="0" err="1">
                <a:solidFill>
                  <a:srgbClr val="0070C0"/>
                </a:solidFill>
                <a:latin typeface="宋体" panose="02010600030101010101" pitchFamily="2" charset="-122"/>
                <a:ea typeface="宋体" panose="02010600030101010101" pitchFamily="2" charset="-122"/>
                <a:sym typeface="+mn-ea"/>
              </a:rPr>
              <a:t>ViewModel</a:t>
            </a:r>
            <a:r>
              <a:rPr lang="en-US" altLang="zh-CN" sz="1400" dirty="0">
                <a:solidFill>
                  <a:srgbClr val="0070C0"/>
                </a:solidFill>
                <a:latin typeface="宋体" panose="02010600030101010101" pitchFamily="2" charset="-122"/>
                <a:ea typeface="宋体" panose="02010600030101010101" pitchFamily="2" charset="-122"/>
                <a:sym typeface="+mn-ea"/>
              </a:rPr>
              <a:t>(MVVM)</a:t>
            </a:r>
            <a:r>
              <a:rPr lang="zh-CN" altLang="en-US" sz="1400" dirty="0">
                <a:solidFill>
                  <a:srgbClr val="0070C0"/>
                </a:solidFill>
                <a:latin typeface="宋体" panose="02010600030101010101" pitchFamily="2" charset="-122"/>
                <a:ea typeface="宋体" panose="02010600030101010101" pitchFamily="2" charset="-122"/>
                <a:sym typeface="+mn-ea"/>
              </a:rPr>
              <a:t>。这与</a:t>
            </a:r>
            <a:r>
              <a:rPr lang="en-US" altLang="zh-CN" sz="1400" dirty="0">
                <a:solidFill>
                  <a:srgbClr val="0070C0"/>
                </a:solidFill>
                <a:latin typeface="宋体" panose="02010600030101010101" pitchFamily="2" charset="-122"/>
                <a:ea typeface="宋体" panose="02010600030101010101" pitchFamily="2" charset="-122"/>
                <a:sym typeface="+mn-ea"/>
              </a:rPr>
              <a:t>MVP</a:t>
            </a:r>
            <a:r>
              <a:rPr lang="zh-CN" altLang="en-US" sz="1400" dirty="0">
                <a:solidFill>
                  <a:srgbClr val="0070C0"/>
                </a:solidFill>
                <a:latin typeface="宋体" panose="02010600030101010101" pitchFamily="2" charset="-122"/>
                <a:ea typeface="宋体" panose="02010600030101010101" pitchFamily="2" charset="-122"/>
                <a:sym typeface="+mn-ea"/>
              </a:rPr>
              <a:t>模式很相似</a:t>
            </a:r>
            <a:r>
              <a:rPr lang="en-US" altLang="zh-CN" sz="1400" dirty="0">
                <a:solidFill>
                  <a:srgbClr val="0070C0"/>
                </a:solidFill>
                <a:latin typeface="宋体" panose="02010600030101010101" pitchFamily="2" charset="-122"/>
                <a:ea typeface="宋体" panose="02010600030101010101" pitchFamily="2" charset="-122"/>
                <a:sym typeface="+mn-ea"/>
              </a:rPr>
              <a:t>,MVC</a:t>
            </a:r>
            <a:r>
              <a:rPr lang="zh-CN" altLang="en-US" sz="1400" dirty="0">
                <a:solidFill>
                  <a:srgbClr val="0070C0"/>
                </a:solidFill>
                <a:latin typeface="宋体" panose="02010600030101010101" pitchFamily="2" charset="-122"/>
                <a:ea typeface="宋体" panose="02010600030101010101" pitchFamily="2" charset="-122"/>
                <a:sym typeface="+mn-ea"/>
              </a:rPr>
              <a:t>模式大家都已经非常熟悉了，这些模式也是依次进化而形成</a:t>
            </a:r>
            <a:r>
              <a:rPr lang="en-US" altLang="zh-CN" sz="1400" dirty="0">
                <a:solidFill>
                  <a:srgbClr val="0070C0"/>
                </a:solidFill>
                <a:latin typeface="宋体" panose="02010600030101010101" pitchFamily="2" charset="-122"/>
                <a:ea typeface="宋体" panose="02010600030101010101" pitchFamily="2" charset="-122"/>
                <a:sym typeface="+mn-ea"/>
              </a:rPr>
              <a:t>MVC—&gt;MVP—&gt;MVVM</a:t>
            </a:r>
            <a:r>
              <a:rPr lang="zh-CN" altLang="en-US" sz="1400" dirty="0">
                <a:solidFill>
                  <a:srgbClr val="0070C0"/>
                </a:solidFill>
                <a:latin typeface="宋体" panose="02010600030101010101" pitchFamily="2" charset="-122"/>
                <a:ea typeface="宋体" panose="02010600030101010101" pitchFamily="2" charset="-122"/>
                <a:sym typeface="+mn-ea"/>
              </a:rPr>
              <a:t>。</a:t>
            </a:r>
            <a:endParaRPr lang="en-US" altLang="zh-CN" sz="1400" dirty="0">
              <a:solidFill>
                <a:srgbClr val="0070C0"/>
              </a:solidFill>
              <a:latin typeface="宋体" panose="02010600030101010101" pitchFamily="2" charset="-122"/>
              <a:ea typeface="宋体" panose="02010600030101010101" pitchFamily="2" charset="-122"/>
              <a:sym typeface="+mn-ea"/>
            </a:endParaRP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400" dirty="0">
                <a:solidFill>
                  <a:srgbClr val="0070C0"/>
                </a:solidFill>
                <a:latin typeface="宋体" panose="02010600030101010101" pitchFamily="2" charset="-122"/>
                <a:ea typeface="宋体" panose="02010600030101010101" pitchFamily="2" charset="-122"/>
                <a:sym typeface="+mn-ea"/>
              </a:rPr>
              <a:t>    3.</a:t>
            </a:r>
            <a:r>
              <a:rPr lang="zh-CN" altLang="en-US" sz="1400" dirty="0">
                <a:solidFill>
                  <a:srgbClr val="0070C0"/>
                </a:solidFill>
                <a:latin typeface="宋体" panose="02010600030101010101" pitchFamily="2" charset="-122"/>
                <a:ea typeface="宋体" panose="02010600030101010101" pitchFamily="2" charset="-122"/>
                <a:sym typeface="+mn-ea"/>
              </a:rPr>
              <a:t>优点</a:t>
            </a:r>
            <a:endParaRPr lang="en-US" altLang="zh-CN" sz="1400" dirty="0">
              <a:solidFill>
                <a:srgbClr val="0070C0"/>
              </a:solidFill>
              <a:latin typeface="宋体" panose="02010600030101010101" pitchFamily="2" charset="-122"/>
              <a:ea typeface="宋体" panose="02010600030101010101" pitchFamily="2" charset="-122"/>
              <a:sym typeface="+mn-ea"/>
            </a:endParaRP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400" dirty="0">
                <a:solidFill>
                  <a:srgbClr val="0070C0"/>
                </a:solidFill>
                <a:latin typeface="宋体" panose="02010600030101010101" pitchFamily="2" charset="-122"/>
                <a:ea typeface="宋体" panose="02010600030101010101" pitchFamily="2" charset="-122"/>
                <a:sym typeface="+mn-ea"/>
              </a:rPr>
              <a:t>    MVVM</a:t>
            </a:r>
            <a:r>
              <a:rPr lang="zh-CN" altLang="en-US" sz="1400" dirty="0">
                <a:solidFill>
                  <a:srgbClr val="0070C0"/>
                </a:solidFill>
                <a:latin typeface="宋体" panose="02010600030101010101" pitchFamily="2" charset="-122"/>
                <a:ea typeface="宋体" panose="02010600030101010101" pitchFamily="2" charset="-122"/>
                <a:sym typeface="+mn-ea"/>
              </a:rPr>
              <a:t>模式和</a:t>
            </a:r>
            <a:r>
              <a:rPr lang="en-US" altLang="zh-CN" sz="1400" dirty="0">
                <a:solidFill>
                  <a:srgbClr val="0070C0"/>
                </a:solidFill>
                <a:latin typeface="宋体" panose="02010600030101010101" pitchFamily="2" charset="-122"/>
                <a:ea typeface="宋体" panose="02010600030101010101" pitchFamily="2" charset="-122"/>
                <a:sym typeface="+mn-ea"/>
              </a:rPr>
              <a:t>MVC</a:t>
            </a:r>
            <a:r>
              <a:rPr lang="zh-CN" altLang="en-US" sz="1400" dirty="0">
                <a:solidFill>
                  <a:srgbClr val="0070C0"/>
                </a:solidFill>
                <a:latin typeface="宋体" panose="02010600030101010101" pitchFamily="2" charset="-122"/>
                <a:ea typeface="宋体" panose="02010600030101010101" pitchFamily="2" charset="-122"/>
                <a:sym typeface="+mn-ea"/>
              </a:rPr>
              <a:t>模式一样，</a:t>
            </a:r>
            <a:r>
              <a:rPr lang="zh-CN" altLang="en-US" sz="1400" dirty="0">
                <a:solidFill>
                  <a:srgbClr val="FF0000"/>
                </a:solidFill>
                <a:latin typeface="宋体" panose="02010600030101010101" pitchFamily="2" charset="-122"/>
                <a:ea typeface="宋体" panose="02010600030101010101" pitchFamily="2" charset="-122"/>
                <a:sym typeface="+mn-ea"/>
              </a:rPr>
              <a:t>主要目的是分离视图（</a:t>
            </a:r>
            <a:r>
              <a:rPr lang="en-US" altLang="zh-CN" sz="1400" dirty="0">
                <a:solidFill>
                  <a:srgbClr val="FF0000"/>
                </a:solidFill>
                <a:latin typeface="宋体" panose="02010600030101010101" pitchFamily="2" charset="-122"/>
                <a:ea typeface="宋体" panose="02010600030101010101" pitchFamily="2" charset="-122"/>
                <a:sym typeface="+mn-ea"/>
              </a:rPr>
              <a:t>View</a:t>
            </a:r>
            <a:r>
              <a:rPr lang="zh-CN" altLang="en-US" sz="1400" dirty="0">
                <a:solidFill>
                  <a:srgbClr val="FF0000"/>
                </a:solidFill>
                <a:latin typeface="宋体" panose="02010600030101010101" pitchFamily="2" charset="-122"/>
                <a:ea typeface="宋体" panose="02010600030101010101" pitchFamily="2" charset="-122"/>
                <a:sym typeface="+mn-ea"/>
              </a:rPr>
              <a:t>）和模型（</a:t>
            </a:r>
            <a:r>
              <a:rPr lang="en-US" altLang="zh-CN" sz="1400" dirty="0">
                <a:solidFill>
                  <a:srgbClr val="FF0000"/>
                </a:solidFill>
                <a:latin typeface="宋体" panose="02010600030101010101" pitchFamily="2" charset="-122"/>
                <a:ea typeface="宋体" panose="02010600030101010101" pitchFamily="2" charset="-122"/>
                <a:sym typeface="+mn-ea"/>
              </a:rPr>
              <a:t>Model</a:t>
            </a:r>
            <a:r>
              <a:rPr lang="zh-CN" altLang="en-US" sz="1400" dirty="0">
                <a:solidFill>
                  <a:srgbClr val="FF0000"/>
                </a:solidFill>
                <a:latin typeface="宋体" panose="02010600030101010101" pitchFamily="2" charset="-122"/>
                <a:ea typeface="宋体" panose="02010600030101010101" pitchFamily="2" charset="-122"/>
                <a:sym typeface="+mn-ea"/>
              </a:rPr>
              <a:t>）</a:t>
            </a:r>
            <a:endParaRPr lang="en-US" altLang="zh-CN" sz="1400" dirty="0">
              <a:solidFill>
                <a:srgbClr val="FF0000"/>
              </a:solidFill>
              <a:latin typeface="宋体" panose="02010600030101010101" pitchFamily="2" charset="-122"/>
              <a:ea typeface="宋体" panose="02010600030101010101" pitchFamily="2" charset="-122"/>
              <a:sym typeface="+mn-ea"/>
            </a:endParaRP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400" dirty="0">
                <a:solidFill>
                  <a:srgbClr val="0070C0"/>
                </a:solidFill>
                <a:latin typeface="宋体" panose="02010600030101010101" pitchFamily="2" charset="-122"/>
                <a:ea typeface="宋体" panose="02010600030101010101" pitchFamily="2" charset="-122"/>
                <a:sym typeface="+mn-ea"/>
              </a:rPr>
              <a:t>    1. </a:t>
            </a:r>
            <a:r>
              <a:rPr lang="zh-CN" altLang="en-US" sz="1400" dirty="0">
                <a:solidFill>
                  <a:srgbClr val="0070C0"/>
                </a:solidFill>
                <a:latin typeface="宋体" panose="02010600030101010101" pitchFamily="2" charset="-122"/>
                <a:ea typeface="宋体" panose="02010600030101010101" pitchFamily="2" charset="-122"/>
                <a:sym typeface="+mn-ea"/>
              </a:rPr>
              <a:t>低耦合。视图（</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）可以独立于</a:t>
            </a:r>
            <a:r>
              <a:rPr lang="en-US" altLang="zh-CN" sz="1400" dirty="0">
                <a:solidFill>
                  <a:srgbClr val="0070C0"/>
                </a:solidFill>
                <a:latin typeface="宋体" panose="02010600030101010101" pitchFamily="2" charset="-122"/>
                <a:ea typeface="宋体" panose="02010600030101010101" pitchFamily="2" charset="-122"/>
                <a:sym typeface="+mn-ea"/>
              </a:rPr>
              <a:t>Model</a:t>
            </a:r>
            <a:r>
              <a:rPr lang="zh-CN" altLang="en-US" sz="1400" dirty="0">
                <a:solidFill>
                  <a:srgbClr val="0070C0"/>
                </a:solidFill>
                <a:latin typeface="宋体" panose="02010600030101010101" pitchFamily="2" charset="-122"/>
                <a:ea typeface="宋体" panose="02010600030101010101" pitchFamily="2" charset="-122"/>
                <a:sym typeface="+mn-ea"/>
              </a:rPr>
              <a:t>变化和修改，一个</a:t>
            </a:r>
            <a:r>
              <a:rPr lang="en-US" altLang="zh-CN" sz="1400" dirty="0" err="1">
                <a:solidFill>
                  <a:srgbClr val="0070C0"/>
                </a:solidFill>
                <a:latin typeface="宋体" panose="02010600030101010101" pitchFamily="2" charset="-122"/>
                <a:ea typeface="宋体" panose="02010600030101010101" pitchFamily="2" charset="-122"/>
                <a:sym typeface="+mn-ea"/>
              </a:rPr>
              <a:t>ViewModel</a:t>
            </a:r>
            <a:r>
              <a:rPr lang="zh-CN" altLang="en-US" sz="1400" dirty="0">
                <a:solidFill>
                  <a:srgbClr val="0070C0"/>
                </a:solidFill>
                <a:latin typeface="宋体" panose="02010600030101010101" pitchFamily="2" charset="-122"/>
                <a:ea typeface="宋体" panose="02010600030101010101" pitchFamily="2" charset="-122"/>
                <a:sym typeface="+mn-ea"/>
              </a:rPr>
              <a:t>可以绑定到不同的</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上，当</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变化的时候</a:t>
            </a:r>
            <a:r>
              <a:rPr lang="en-US" altLang="zh-CN" sz="1400" dirty="0">
                <a:solidFill>
                  <a:srgbClr val="0070C0"/>
                </a:solidFill>
                <a:latin typeface="宋体" panose="02010600030101010101" pitchFamily="2" charset="-122"/>
                <a:ea typeface="宋体" panose="02010600030101010101" pitchFamily="2" charset="-122"/>
                <a:sym typeface="+mn-ea"/>
              </a:rPr>
              <a:t>Model</a:t>
            </a:r>
            <a:r>
              <a:rPr lang="zh-CN" altLang="en-US" sz="1400" dirty="0">
                <a:solidFill>
                  <a:srgbClr val="0070C0"/>
                </a:solidFill>
                <a:latin typeface="宋体" panose="02010600030101010101" pitchFamily="2" charset="-122"/>
                <a:ea typeface="宋体" panose="02010600030101010101" pitchFamily="2" charset="-122"/>
                <a:sym typeface="+mn-ea"/>
              </a:rPr>
              <a:t>可以不变，当</a:t>
            </a:r>
            <a:r>
              <a:rPr lang="en-US" altLang="zh-CN" sz="1400" dirty="0">
                <a:solidFill>
                  <a:srgbClr val="0070C0"/>
                </a:solidFill>
                <a:latin typeface="宋体" panose="02010600030101010101" pitchFamily="2" charset="-122"/>
                <a:ea typeface="宋体" panose="02010600030101010101" pitchFamily="2" charset="-122"/>
                <a:sym typeface="+mn-ea"/>
              </a:rPr>
              <a:t>Model</a:t>
            </a:r>
            <a:r>
              <a:rPr lang="zh-CN" altLang="en-US" sz="1400" dirty="0">
                <a:solidFill>
                  <a:srgbClr val="0070C0"/>
                </a:solidFill>
                <a:latin typeface="宋体" panose="02010600030101010101" pitchFamily="2" charset="-122"/>
                <a:ea typeface="宋体" panose="02010600030101010101" pitchFamily="2" charset="-122"/>
                <a:sym typeface="+mn-ea"/>
              </a:rPr>
              <a:t>变化的时候</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也可以不变。</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400" dirty="0">
                <a:solidFill>
                  <a:srgbClr val="0070C0"/>
                </a:solidFill>
                <a:latin typeface="宋体" panose="02010600030101010101" pitchFamily="2" charset="-122"/>
                <a:ea typeface="宋体" panose="02010600030101010101" pitchFamily="2" charset="-122"/>
                <a:sym typeface="+mn-ea"/>
              </a:rPr>
              <a:t>    2. </a:t>
            </a:r>
            <a:r>
              <a:rPr lang="zh-CN" altLang="en-US" sz="1400" dirty="0">
                <a:solidFill>
                  <a:srgbClr val="0070C0"/>
                </a:solidFill>
                <a:latin typeface="宋体" panose="02010600030101010101" pitchFamily="2" charset="-122"/>
                <a:ea typeface="宋体" panose="02010600030101010101" pitchFamily="2" charset="-122"/>
                <a:sym typeface="+mn-ea"/>
              </a:rPr>
              <a:t>可重用性。你可以把一些视图逻辑放在一个</a:t>
            </a:r>
            <a:r>
              <a:rPr lang="en-US" altLang="zh-CN" sz="1400" dirty="0" err="1">
                <a:solidFill>
                  <a:srgbClr val="0070C0"/>
                </a:solidFill>
                <a:latin typeface="宋体" panose="02010600030101010101" pitchFamily="2" charset="-122"/>
                <a:ea typeface="宋体" panose="02010600030101010101" pitchFamily="2" charset="-122"/>
                <a:sym typeface="+mn-ea"/>
              </a:rPr>
              <a:t>ViewModel</a:t>
            </a:r>
            <a:r>
              <a:rPr lang="zh-CN" altLang="en-US" sz="1400" dirty="0">
                <a:solidFill>
                  <a:srgbClr val="0070C0"/>
                </a:solidFill>
                <a:latin typeface="宋体" panose="02010600030101010101" pitchFamily="2" charset="-122"/>
                <a:ea typeface="宋体" panose="02010600030101010101" pitchFamily="2" charset="-122"/>
                <a:sym typeface="+mn-ea"/>
              </a:rPr>
              <a:t>里面，让很多</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重用这段视图逻辑。</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400" dirty="0">
                <a:solidFill>
                  <a:srgbClr val="0070C0"/>
                </a:solidFill>
                <a:latin typeface="宋体" panose="02010600030101010101" pitchFamily="2" charset="-122"/>
                <a:ea typeface="宋体" panose="02010600030101010101" pitchFamily="2" charset="-122"/>
                <a:sym typeface="+mn-ea"/>
              </a:rPr>
              <a:t>    3. </a:t>
            </a:r>
            <a:r>
              <a:rPr lang="zh-CN" altLang="en-US" sz="1400" dirty="0">
                <a:solidFill>
                  <a:srgbClr val="0070C0"/>
                </a:solidFill>
                <a:latin typeface="宋体" panose="02010600030101010101" pitchFamily="2" charset="-122"/>
                <a:ea typeface="宋体" panose="02010600030101010101" pitchFamily="2" charset="-122"/>
                <a:sym typeface="+mn-ea"/>
              </a:rPr>
              <a:t>独立开发。开发人员可以专注于业务逻辑和数据的开发（</a:t>
            </a:r>
            <a:r>
              <a:rPr lang="en-US" altLang="zh-CN" sz="1400" dirty="0" err="1">
                <a:solidFill>
                  <a:srgbClr val="0070C0"/>
                </a:solidFill>
                <a:latin typeface="宋体" panose="02010600030101010101" pitchFamily="2" charset="-122"/>
                <a:ea typeface="宋体" panose="02010600030101010101" pitchFamily="2" charset="-122"/>
                <a:sym typeface="+mn-ea"/>
              </a:rPr>
              <a:t>ViewModel</a:t>
            </a:r>
            <a:r>
              <a:rPr lang="zh-CN" altLang="en-US" sz="1400" dirty="0">
                <a:solidFill>
                  <a:srgbClr val="0070C0"/>
                </a:solidFill>
                <a:latin typeface="宋体" panose="02010600030101010101" pitchFamily="2" charset="-122"/>
                <a:ea typeface="宋体" panose="02010600030101010101" pitchFamily="2" charset="-122"/>
                <a:sym typeface="+mn-ea"/>
              </a:rPr>
              <a:t>），设计人员可以专注于页面设计。</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400" dirty="0">
                <a:solidFill>
                  <a:srgbClr val="0070C0"/>
                </a:solidFill>
                <a:latin typeface="宋体" panose="02010600030101010101" pitchFamily="2" charset="-122"/>
                <a:ea typeface="宋体" panose="02010600030101010101" pitchFamily="2" charset="-122"/>
                <a:sym typeface="+mn-ea"/>
              </a:rPr>
              <a:t>    4. </a:t>
            </a:r>
            <a:r>
              <a:rPr lang="zh-CN" altLang="en-US" sz="1400" dirty="0">
                <a:solidFill>
                  <a:srgbClr val="0070C0"/>
                </a:solidFill>
                <a:latin typeface="宋体" panose="02010600030101010101" pitchFamily="2" charset="-122"/>
                <a:ea typeface="宋体" panose="02010600030101010101" pitchFamily="2" charset="-122"/>
                <a:sym typeface="+mn-ea"/>
              </a:rPr>
              <a:t>可测试。界面素来是比较难于测试的，而现在测试可以针对</a:t>
            </a:r>
            <a:r>
              <a:rPr lang="en-US" altLang="zh-CN" sz="1400" dirty="0" err="1">
                <a:solidFill>
                  <a:srgbClr val="0070C0"/>
                </a:solidFill>
                <a:latin typeface="宋体" panose="02010600030101010101" pitchFamily="2" charset="-122"/>
                <a:ea typeface="宋体" panose="02010600030101010101" pitchFamily="2" charset="-122"/>
                <a:sym typeface="+mn-ea"/>
              </a:rPr>
              <a:t>ViewModel</a:t>
            </a:r>
            <a:r>
              <a:rPr lang="zh-CN" altLang="en-US" sz="1400" dirty="0">
                <a:solidFill>
                  <a:srgbClr val="0070C0"/>
                </a:solidFill>
                <a:latin typeface="宋体" panose="02010600030101010101" pitchFamily="2" charset="-122"/>
                <a:ea typeface="宋体" panose="02010600030101010101" pitchFamily="2" charset="-122"/>
                <a:sym typeface="+mn-ea"/>
              </a:rPr>
              <a:t>来写。</a:t>
            </a:r>
            <a:endParaRPr lang="en-US" altLang="zh-CN" sz="1400" dirty="0">
              <a:solidFill>
                <a:srgbClr val="0070C0"/>
              </a:solidFill>
              <a:latin typeface="宋体" panose="02010600030101010101" pitchFamily="2" charset="-122"/>
              <a:ea typeface="宋体" panose="02010600030101010101" pitchFamily="2" charset="-122"/>
              <a:sym typeface="+mn-ea"/>
            </a:endParaRPr>
          </a:p>
        </p:txBody>
      </p:sp>
    </p:spTree>
    <p:extLst>
      <p:ext uri="{BB962C8B-B14F-4D97-AF65-F5344CB8AC3E}">
        <p14:creationId xmlns:p14="http://schemas.microsoft.com/office/powerpoint/2010/main" val="1561274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3"/>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
        <p:nvSpPr>
          <p:cNvPr id="6" name="文本框 5"/>
          <p:cNvSpPr txBox="1"/>
          <p:nvPr/>
        </p:nvSpPr>
        <p:spPr>
          <a:xfrm>
            <a:off x="727017" y="289491"/>
            <a:ext cx="10314305" cy="2354491"/>
          </a:xfrm>
          <a:prstGeom prst="rect">
            <a:avLst/>
          </a:prstGeom>
          <a:noFill/>
        </p:spPr>
        <p:txBody>
          <a:bodyPr wrap="square" rtlCol="0">
            <a:spAutoFit/>
          </a:bodyPr>
          <a:lstStyle/>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400" dirty="0">
                <a:solidFill>
                  <a:srgbClr val="0070C0"/>
                </a:solidFill>
                <a:latin typeface="宋体" panose="02010600030101010101" pitchFamily="2" charset="-122"/>
                <a:ea typeface="宋体" panose="02010600030101010101" pitchFamily="2" charset="-122"/>
                <a:sym typeface="+mn-ea"/>
              </a:rPr>
              <a:t>MVC</a:t>
            </a:r>
            <a:r>
              <a:rPr lang="zh-CN" altLang="en-US" sz="1400" dirty="0">
                <a:solidFill>
                  <a:srgbClr val="0070C0"/>
                </a:solidFill>
                <a:latin typeface="宋体" panose="02010600030101010101" pitchFamily="2" charset="-122"/>
                <a:ea typeface="宋体" panose="02010600030101010101" pitchFamily="2" charset="-122"/>
                <a:sym typeface="+mn-ea"/>
              </a:rPr>
              <a:t>、</a:t>
            </a:r>
            <a:r>
              <a:rPr lang="en-US" altLang="zh-CN" sz="1400" dirty="0">
                <a:solidFill>
                  <a:srgbClr val="0070C0"/>
                </a:solidFill>
                <a:latin typeface="宋体" panose="02010600030101010101" pitchFamily="2" charset="-122"/>
                <a:ea typeface="宋体" panose="02010600030101010101" pitchFamily="2" charset="-122"/>
                <a:sym typeface="+mn-ea"/>
              </a:rPr>
              <a:t>MVP</a:t>
            </a:r>
            <a:r>
              <a:rPr lang="zh-CN" altLang="en-US" sz="1400" dirty="0">
                <a:solidFill>
                  <a:srgbClr val="0070C0"/>
                </a:solidFill>
                <a:latin typeface="宋体" panose="02010600030101010101" pitchFamily="2" charset="-122"/>
                <a:ea typeface="宋体" panose="02010600030101010101" pitchFamily="2" charset="-122"/>
                <a:sym typeface="+mn-ea"/>
              </a:rPr>
              <a:t>、</a:t>
            </a:r>
            <a:r>
              <a:rPr lang="en-US" altLang="zh-CN" sz="1400" dirty="0">
                <a:solidFill>
                  <a:srgbClr val="0070C0"/>
                </a:solidFill>
                <a:latin typeface="宋体" panose="02010600030101010101" pitchFamily="2" charset="-122"/>
                <a:ea typeface="宋体" panose="02010600030101010101" pitchFamily="2" charset="-122"/>
                <a:sym typeface="+mn-ea"/>
              </a:rPr>
              <a:t>MVVM</a:t>
            </a:r>
            <a:r>
              <a:rPr lang="zh-CN" altLang="en-US" sz="1400" dirty="0">
                <a:solidFill>
                  <a:srgbClr val="0070C0"/>
                </a:solidFill>
                <a:latin typeface="宋体" panose="02010600030101010101" pitchFamily="2" charset="-122"/>
                <a:ea typeface="宋体" panose="02010600030101010101" pitchFamily="2" charset="-122"/>
                <a:sym typeface="+mn-ea"/>
              </a:rPr>
              <a:t>这些模式是为了解决开发过程中的实际问题而提出来的，目前作为主流的几种架构模式而被广泛使用。</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400" dirty="0">
                <a:solidFill>
                  <a:srgbClr val="0070C0"/>
                </a:solidFill>
                <a:latin typeface="宋体" panose="02010600030101010101" pitchFamily="2" charset="-122"/>
                <a:ea typeface="宋体" panose="02010600030101010101" pitchFamily="2" charset="-122"/>
                <a:sym typeface="+mn-ea"/>
              </a:rPr>
              <a:t>一、</a:t>
            </a:r>
            <a:r>
              <a:rPr lang="en-US" altLang="zh-CN" sz="1400" dirty="0">
                <a:solidFill>
                  <a:srgbClr val="0070C0"/>
                </a:solidFill>
                <a:latin typeface="宋体" panose="02010600030101010101" pitchFamily="2" charset="-122"/>
                <a:ea typeface="宋体" panose="02010600030101010101" pitchFamily="2" charset="-122"/>
                <a:sym typeface="+mn-ea"/>
              </a:rPr>
              <a:t>MVC</a:t>
            </a:r>
            <a:r>
              <a:rPr lang="zh-CN" altLang="en-US" sz="1400" dirty="0">
                <a:solidFill>
                  <a:srgbClr val="0070C0"/>
                </a:solidFill>
                <a:latin typeface="宋体" panose="02010600030101010101" pitchFamily="2" charset="-122"/>
                <a:ea typeface="宋体" panose="02010600030101010101" pitchFamily="2" charset="-122"/>
                <a:sym typeface="+mn-ea"/>
              </a:rPr>
              <a:t>（</a:t>
            </a:r>
            <a:r>
              <a:rPr lang="en-US" altLang="zh-CN" sz="1400" dirty="0">
                <a:solidFill>
                  <a:srgbClr val="0070C0"/>
                </a:solidFill>
                <a:latin typeface="宋体" panose="02010600030101010101" pitchFamily="2" charset="-122"/>
                <a:ea typeface="宋体" panose="02010600030101010101" pitchFamily="2" charset="-122"/>
                <a:sym typeface="+mn-ea"/>
              </a:rPr>
              <a:t>Model-View-Controller</a:t>
            </a:r>
            <a:r>
              <a:rPr lang="zh-CN" altLang="en-US" sz="1400" dirty="0">
                <a:solidFill>
                  <a:srgbClr val="0070C0"/>
                </a:solidFill>
                <a:latin typeface="宋体" panose="02010600030101010101" pitchFamily="2" charset="-122"/>
                <a:ea typeface="宋体" panose="02010600030101010101" pitchFamily="2" charset="-122"/>
                <a:sym typeface="+mn-ea"/>
              </a:rPr>
              <a:t>）</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400" dirty="0">
                <a:solidFill>
                  <a:srgbClr val="0070C0"/>
                </a:solidFill>
                <a:latin typeface="宋体" panose="02010600030101010101" pitchFamily="2" charset="-122"/>
                <a:ea typeface="宋体" panose="02010600030101010101" pitchFamily="2" charset="-122"/>
                <a:sym typeface="+mn-ea"/>
              </a:rPr>
              <a:t>MVC</a:t>
            </a:r>
            <a:r>
              <a:rPr lang="zh-CN" altLang="en-US" sz="1400" dirty="0">
                <a:solidFill>
                  <a:srgbClr val="0070C0"/>
                </a:solidFill>
                <a:latin typeface="宋体" panose="02010600030101010101" pitchFamily="2" charset="-122"/>
                <a:ea typeface="宋体" panose="02010600030101010101" pitchFamily="2" charset="-122"/>
                <a:sym typeface="+mn-ea"/>
              </a:rPr>
              <a:t>是比较直观的架构模式，用户操作</a:t>
            </a:r>
            <a:r>
              <a:rPr lang="en-US" altLang="zh-CN" sz="1400" dirty="0">
                <a:solidFill>
                  <a:srgbClr val="0070C0"/>
                </a:solidFill>
                <a:latin typeface="宋体" panose="02010600030101010101" pitchFamily="2" charset="-122"/>
                <a:ea typeface="宋体" panose="02010600030101010101" pitchFamily="2" charset="-122"/>
                <a:sym typeface="+mn-ea"/>
              </a:rPr>
              <a:t>-&gt;View</a:t>
            </a:r>
            <a:r>
              <a:rPr lang="zh-CN" altLang="en-US" sz="1400" dirty="0">
                <a:solidFill>
                  <a:srgbClr val="0070C0"/>
                </a:solidFill>
                <a:latin typeface="宋体" panose="02010600030101010101" pitchFamily="2" charset="-122"/>
                <a:ea typeface="宋体" panose="02010600030101010101" pitchFamily="2" charset="-122"/>
                <a:sym typeface="+mn-ea"/>
              </a:rPr>
              <a:t>（负责接收用户的输入操作）</a:t>
            </a:r>
            <a:r>
              <a:rPr lang="en-US" altLang="zh-CN" sz="1400" dirty="0">
                <a:solidFill>
                  <a:srgbClr val="0070C0"/>
                </a:solidFill>
                <a:latin typeface="宋体" panose="02010600030101010101" pitchFamily="2" charset="-122"/>
                <a:ea typeface="宋体" panose="02010600030101010101" pitchFamily="2" charset="-122"/>
                <a:sym typeface="+mn-ea"/>
              </a:rPr>
              <a:t>-&gt;Controller</a:t>
            </a:r>
            <a:r>
              <a:rPr lang="zh-CN" altLang="en-US" sz="1400" dirty="0">
                <a:solidFill>
                  <a:srgbClr val="0070C0"/>
                </a:solidFill>
                <a:latin typeface="宋体" panose="02010600030101010101" pitchFamily="2" charset="-122"/>
                <a:ea typeface="宋体" panose="02010600030101010101" pitchFamily="2" charset="-122"/>
                <a:sym typeface="+mn-ea"/>
              </a:rPr>
              <a:t>（业务逻辑处理）</a:t>
            </a:r>
            <a:r>
              <a:rPr lang="en-US" altLang="zh-CN" sz="1400" dirty="0">
                <a:solidFill>
                  <a:srgbClr val="0070C0"/>
                </a:solidFill>
                <a:latin typeface="宋体" panose="02010600030101010101" pitchFamily="2" charset="-122"/>
                <a:ea typeface="宋体" panose="02010600030101010101" pitchFamily="2" charset="-122"/>
                <a:sym typeface="+mn-ea"/>
              </a:rPr>
              <a:t>-&gt;Model</a:t>
            </a:r>
            <a:r>
              <a:rPr lang="zh-CN" altLang="en-US" sz="1400" dirty="0">
                <a:solidFill>
                  <a:srgbClr val="0070C0"/>
                </a:solidFill>
                <a:latin typeface="宋体" panose="02010600030101010101" pitchFamily="2" charset="-122"/>
                <a:ea typeface="宋体" panose="02010600030101010101" pitchFamily="2" charset="-122"/>
                <a:sym typeface="+mn-ea"/>
              </a:rPr>
              <a:t>（数据持久化）</a:t>
            </a:r>
            <a:r>
              <a:rPr lang="en-US" altLang="zh-CN" sz="1400" dirty="0">
                <a:solidFill>
                  <a:srgbClr val="0070C0"/>
                </a:solidFill>
                <a:latin typeface="宋体" panose="02010600030101010101" pitchFamily="2" charset="-122"/>
                <a:ea typeface="宋体" panose="02010600030101010101" pitchFamily="2" charset="-122"/>
                <a:sym typeface="+mn-ea"/>
              </a:rPr>
              <a:t>-&gt;View</a:t>
            </a:r>
            <a:r>
              <a:rPr lang="zh-CN" altLang="en-US" sz="1400" dirty="0">
                <a:solidFill>
                  <a:srgbClr val="0070C0"/>
                </a:solidFill>
                <a:latin typeface="宋体" panose="02010600030101010101" pitchFamily="2" charset="-122"/>
                <a:ea typeface="宋体" panose="02010600030101010101" pitchFamily="2" charset="-122"/>
                <a:sym typeface="+mn-ea"/>
              </a:rPr>
              <a:t>（将结果反馈给</a:t>
            </a:r>
            <a:r>
              <a:rPr lang="en-US" altLang="zh-CN" sz="1400" dirty="0">
                <a:solidFill>
                  <a:srgbClr val="0070C0"/>
                </a:solidFill>
                <a:latin typeface="宋体" panose="02010600030101010101" pitchFamily="2" charset="-122"/>
                <a:ea typeface="宋体" panose="02010600030101010101" pitchFamily="2" charset="-122"/>
                <a:sym typeface="+mn-ea"/>
              </a:rPr>
              <a:t>View</a:t>
            </a:r>
            <a:r>
              <a:rPr lang="zh-CN" altLang="en-US" sz="1400" dirty="0">
                <a:solidFill>
                  <a:srgbClr val="0070C0"/>
                </a:solidFill>
                <a:latin typeface="宋体" panose="02010600030101010101" pitchFamily="2" charset="-122"/>
                <a:ea typeface="宋体" panose="02010600030101010101" pitchFamily="2" charset="-122"/>
                <a:sym typeface="+mn-ea"/>
              </a:rPr>
              <a:t>）。</a:t>
            </a:r>
          </a:p>
          <a:p>
            <a:pPr>
              <a:lnSpc>
                <a:spcPct val="150000"/>
              </a:lnSpc>
              <a:defRPr sz="2400">
                <a:solidFill>
                  <a:schemeClr val="accent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400" dirty="0">
                <a:solidFill>
                  <a:srgbClr val="0070C0"/>
                </a:solidFill>
                <a:latin typeface="宋体" panose="02010600030101010101" pitchFamily="2" charset="-122"/>
                <a:ea typeface="宋体" panose="02010600030101010101" pitchFamily="2" charset="-122"/>
                <a:sym typeface="+mn-ea"/>
              </a:rPr>
              <a:t>MVC</a:t>
            </a:r>
            <a:r>
              <a:rPr lang="zh-CN" altLang="en-US" sz="1400" dirty="0">
                <a:solidFill>
                  <a:srgbClr val="0070C0"/>
                </a:solidFill>
                <a:latin typeface="宋体" panose="02010600030101010101" pitchFamily="2" charset="-122"/>
                <a:ea typeface="宋体" panose="02010600030101010101" pitchFamily="2" charset="-122"/>
                <a:sym typeface="+mn-ea"/>
              </a:rPr>
              <a:t>使用非常广泛，比如</a:t>
            </a:r>
            <a:r>
              <a:rPr lang="en-US" altLang="zh-CN" sz="1400" dirty="0" err="1">
                <a:solidFill>
                  <a:srgbClr val="0070C0"/>
                </a:solidFill>
                <a:latin typeface="宋体" panose="02010600030101010101" pitchFamily="2" charset="-122"/>
                <a:ea typeface="宋体" panose="02010600030101010101" pitchFamily="2" charset="-122"/>
                <a:sym typeface="+mn-ea"/>
              </a:rPr>
              <a:t>JavaEE</a:t>
            </a:r>
            <a:r>
              <a:rPr lang="zh-CN" altLang="en-US" sz="1400" dirty="0">
                <a:solidFill>
                  <a:srgbClr val="0070C0"/>
                </a:solidFill>
                <a:latin typeface="宋体" panose="02010600030101010101" pitchFamily="2" charset="-122"/>
                <a:ea typeface="宋体" panose="02010600030101010101" pitchFamily="2" charset="-122"/>
                <a:sym typeface="+mn-ea"/>
              </a:rPr>
              <a:t>中的</a:t>
            </a:r>
            <a:r>
              <a:rPr lang="en-US" altLang="zh-CN" sz="1400" dirty="0">
                <a:solidFill>
                  <a:srgbClr val="0070C0"/>
                </a:solidFill>
                <a:latin typeface="宋体" panose="02010600030101010101" pitchFamily="2" charset="-122"/>
                <a:ea typeface="宋体" panose="02010600030101010101" pitchFamily="2" charset="-122"/>
                <a:sym typeface="+mn-ea"/>
              </a:rPr>
              <a:t>SSH</a:t>
            </a:r>
            <a:r>
              <a:rPr lang="zh-CN" altLang="en-US" sz="1400" dirty="0">
                <a:solidFill>
                  <a:srgbClr val="0070C0"/>
                </a:solidFill>
                <a:latin typeface="宋体" panose="02010600030101010101" pitchFamily="2" charset="-122"/>
                <a:ea typeface="宋体" panose="02010600030101010101" pitchFamily="2" charset="-122"/>
                <a:sym typeface="+mn-ea"/>
              </a:rPr>
              <a:t>框架（</a:t>
            </a:r>
            <a:r>
              <a:rPr lang="en-US" altLang="zh-CN" sz="1400" dirty="0">
                <a:solidFill>
                  <a:srgbClr val="0070C0"/>
                </a:solidFill>
                <a:latin typeface="宋体" panose="02010600030101010101" pitchFamily="2" charset="-122"/>
                <a:ea typeface="宋体" panose="02010600030101010101" pitchFamily="2" charset="-122"/>
                <a:sym typeface="+mn-ea"/>
              </a:rPr>
              <a:t>Struts/Spring/Hibernate</a:t>
            </a:r>
            <a:r>
              <a:rPr lang="zh-CN" altLang="en-US" sz="1400" dirty="0">
                <a:solidFill>
                  <a:srgbClr val="0070C0"/>
                </a:solidFill>
                <a:latin typeface="宋体" panose="02010600030101010101" pitchFamily="2" charset="-122"/>
                <a:ea typeface="宋体" panose="02010600030101010101" pitchFamily="2" charset="-122"/>
                <a:sym typeface="+mn-ea"/>
              </a:rPr>
              <a:t>），</a:t>
            </a:r>
            <a:r>
              <a:rPr lang="en-US" altLang="zh-CN" sz="1400" dirty="0">
                <a:solidFill>
                  <a:srgbClr val="0070C0"/>
                </a:solidFill>
                <a:latin typeface="宋体" panose="02010600030101010101" pitchFamily="2" charset="-122"/>
                <a:ea typeface="宋体" panose="02010600030101010101" pitchFamily="2" charset="-122"/>
                <a:sym typeface="+mn-ea"/>
              </a:rPr>
              <a:t>Struts</a:t>
            </a:r>
            <a:r>
              <a:rPr lang="zh-CN" altLang="en-US" sz="1400" dirty="0">
                <a:solidFill>
                  <a:srgbClr val="0070C0"/>
                </a:solidFill>
                <a:latin typeface="宋体" panose="02010600030101010101" pitchFamily="2" charset="-122"/>
                <a:ea typeface="宋体" panose="02010600030101010101" pitchFamily="2" charset="-122"/>
                <a:sym typeface="+mn-ea"/>
              </a:rPr>
              <a:t>（</a:t>
            </a:r>
            <a:r>
              <a:rPr lang="en-US" altLang="zh-CN" sz="1400" dirty="0">
                <a:solidFill>
                  <a:srgbClr val="0070C0"/>
                </a:solidFill>
                <a:latin typeface="宋体" panose="02010600030101010101" pitchFamily="2" charset="-122"/>
                <a:ea typeface="宋体" panose="02010600030101010101" pitchFamily="2" charset="-122"/>
                <a:sym typeface="+mn-ea"/>
              </a:rPr>
              <a:t>View, STL</a:t>
            </a:r>
            <a:r>
              <a:rPr lang="zh-CN" altLang="en-US" sz="1400" dirty="0">
                <a:solidFill>
                  <a:srgbClr val="0070C0"/>
                </a:solidFill>
                <a:latin typeface="宋体" panose="02010600030101010101" pitchFamily="2" charset="-122"/>
                <a:ea typeface="宋体" panose="02010600030101010101" pitchFamily="2" charset="-122"/>
                <a:sym typeface="+mn-ea"/>
              </a:rPr>
              <a:t>）</a:t>
            </a:r>
            <a:r>
              <a:rPr lang="en-US" altLang="zh-CN" sz="1400" dirty="0">
                <a:solidFill>
                  <a:srgbClr val="0070C0"/>
                </a:solidFill>
                <a:latin typeface="宋体" panose="02010600030101010101" pitchFamily="2" charset="-122"/>
                <a:ea typeface="宋体" panose="02010600030101010101" pitchFamily="2" charset="-122"/>
                <a:sym typeface="+mn-ea"/>
              </a:rPr>
              <a:t>-Spring</a:t>
            </a:r>
            <a:r>
              <a:rPr lang="zh-CN" altLang="en-US" sz="1400" dirty="0">
                <a:solidFill>
                  <a:srgbClr val="0070C0"/>
                </a:solidFill>
                <a:latin typeface="宋体" panose="02010600030101010101" pitchFamily="2" charset="-122"/>
                <a:ea typeface="宋体" panose="02010600030101010101" pitchFamily="2" charset="-122"/>
                <a:sym typeface="+mn-ea"/>
              </a:rPr>
              <a:t>（</a:t>
            </a:r>
            <a:r>
              <a:rPr lang="en-US" altLang="zh-CN" sz="1400" dirty="0">
                <a:solidFill>
                  <a:srgbClr val="0070C0"/>
                </a:solidFill>
                <a:latin typeface="宋体" panose="02010600030101010101" pitchFamily="2" charset="-122"/>
                <a:ea typeface="宋体" panose="02010600030101010101" pitchFamily="2" charset="-122"/>
                <a:sym typeface="+mn-ea"/>
              </a:rPr>
              <a:t>Controller, </a:t>
            </a:r>
            <a:r>
              <a:rPr lang="en-US" altLang="zh-CN" sz="1400" dirty="0" err="1">
                <a:solidFill>
                  <a:srgbClr val="0070C0"/>
                </a:solidFill>
                <a:latin typeface="宋体" panose="02010600030101010101" pitchFamily="2" charset="-122"/>
                <a:ea typeface="宋体" panose="02010600030101010101" pitchFamily="2" charset="-122"/>
                <a:sym typeface="+mn-ea"/>
              </a:rPr>
              <a:t>Ioc</a:t>
            </a:r>
            <a:r>
              <a:rPr lang="zh-CN" altLang="en-US" sz="1400" dirty="0">
                <a:solidFill>
                  <a:srgbClr val="0070C0"/>
                </a:solidFill>
                <a:latin typeface="宋体" panose="02010600030101010101" pitchFamily="2" charset="-122"/>
                <a:ea typeface="宋体" panose="02010600030101010101" pitchFamily="2" charset="-122"/>
                <a:sym typeface="+mn-ea"/>
              </a:rPr>
              <a:t>、</a:t>
            </a:r>
            <a:r>
              <a:rPr lang="en-US" altLang="zh-CN" sz="1400" dirty="0">
                <a:solidFill>
                  <a:srgbClr val="0070C0"/>
                </a:solidFill>
                <a:latin typeface="宋体" panose="02010600030101010101" pitchFamily="2" charset="-122"/>
                <a:ea typeface="宋体" panose="02010600030101010101" pitchFamily="2" charset="-122"/>
                <a:sym typeface="+mn-ea"/>
              </a:rPr>
              <a:t>Spring MVC</a:t>
            </a:r>
            <a:r>
              <a:rPr lang="zh-CN" altLang="en-US" sz="1400" dirty="0">
                <a:solidFill>
                  <a:srgbClr val="0070C0"/>
                </a:solidFill>
                <a:latin typeface="宋体" panose="02010600030101010101" pitchFamily="2" charset="-122"/>
                <a:ea typeface="宋体" panose="02010600030101010101" pitchFamily="2" charset="-122"/>
                <a:sym typeface="+mn-ea"/>
              </a:rPr>
              <a:t>）</a:t>
            </a:r>
            <a:r>
              <a:rPr lang="en-US" altLang="zh-CN" sz="1400" dirty="0">
                <a:solidFill>
                  <a:srgbClr val="0070C0"/>
                </a:solidFill>
                <a:latin typeface="宋体" panose="02010600030101010101" pitchFamily="2" charset="-122"/>
                <a:ea typeface="宋体" panose="02010600030101010101" pitchFamily="2" charset="-122"/>
                <a:sym typeface="+mn-ea"/>
              </a:rPr>
              <a:t>-Hibernate</a:t>
            </a:r>
            <a:r>
              <a:rPr lang="zh-CN" altLang="en-US" sz="1400" dirty="0">
                <a:solidFill>
                  <a:srgbClr val="0070C0"/>
                </a:solidFill>
                <a:latin typeface="宋体" panose="02010600030101010101" pitchFamily="2" charset="-122"/>
                <a:ea typeface="宋体" panose="02010600030101010101" pitchFamily="2" charset="-122"/>
                <a:sym typeface="+mn-ea"/>
              </a:rPr>
              <a:t>（</a:t>
            </a:r>
            <a:r>
              <a:rPr lang="en-US" altLang="zh-CN" sz="1400" dirty="0">
                <a:solidFill>
                  <a:srgbClr val="0070C0"/>
                </a:solidFill>
                <a:latin typeface="宋体" panose="02010600030101010101" pitchFamily="2" charset="-122"/>
                <a:ea typeface="宋体" panose="02010600030101010101" pitchFamily="2" charset="-122"/>
                <a:sym typeface="+mn-ea"/>
              </a:rPr>
              <a:t>Model, ORM</a:t>
            </a:r>
            <a:r>
              <a:rPr lang="zh-CN" altLang="en-US" sz="1400" dirty="0">
                <a:solidFill>
                  <a:srgbClr val="0070C0"/>
                </a:solidFill>
                <a:latin typeface="宋体" panose="02010600030101010101" pitchFamily="2" charset="-122"/>
                <a:ea typeface="宋体" panose="02010600030101010101" pitchFamily="2" charset="-122"/>
                <a:sym typeface="+mn-ea"/>
              </a:rPr>
              <a:t>）以及</a:t>
            </a:r>
            <a:r>
              <a:rPr lang="en-US" altLang="zh-CN" sz="1400" dirty="0">
                <a:solidFill>
                  <a:srgbClr val="0070C0"/>
                </a:solidFill>
                <a:latin typeface="宋体" panose="02010600030101010101" pitchFamily="2" charset="-122"/>
                <a:ea typeface="宋体" panose="02010600030101010101" pitchFamily="2" charset="-122"/>
                <a:sym typeface="+mn-ea"/>
              </a:rPr>
              <a:t>ASP.NET</a:t>
            </a:r>
            <a:r>
              <a:rPr lang="zh-CN" altLang="en-US" sz="1400" dirty="0">
                <a:solidFill>
                  <a:srgbClr val="0070C0"/>
                </a:solidFill>
                <a:latin typeface="宋体" panose="02010600030101010101" pitchFamily="2" charset="-122"/>
                <a:ea typeface="宋体" panose="02010600030101010101" pitchFamily="2" charset="-122"/>
                <a:sym typeface="+mn-ea"/>
              </a:rPr>
              <a:t>中的</a:t>
            </a:r>
            <a:r>
              <a:rPr lang="en-US" altLang="zh-CN" sz="1400" dirty="0">
                <a:solidFill>
                  <a:srgbClr val="0070C0"/>
                </a:solidFill>
                <a:latin typeface="宋体" panose="02010600030101010101" pitchFamily="2" charset="-122"/>
                <a:ea typeface="宋体" panose="02010600030101010101" pitchFamily="2" charset="-122"/>
                <a:sym typeface="+mn-ea"/>
              </a:rPr>
              <a:t>ASP.NET MVC</a:t>
            </a:r>
            <a:r>
              <a:rPr lang="zh-CN" altLang="en-US" sz="1400" dirty="0">
                <a:solidFill>
                  <a:srgbClr val="0070C0"/>
                </a:solidFill>
                <a:latin typeface="宋体" panose="02010600030101010101" pitchFamily="2" charset="-122"/>
                <a:ea typeface="宋体" panose="02010600030101010101" pitchFamily="2" charset="-122"/>
                <a:sym typeface="+mn-ea"/>
              </a:rPr>
              <a:t>框架，</a:t>
            </a:r>
            <a:r>
              <a:rPr lang="en-US" altLang="zh-CN" sz="1400" dirty="0" err="1">
                <a:solidFill>
                  <a:srgbClr val="0070C0"/>
                </a:solidFill>
                <a:latin typeface="宋体" panose="02010600030101010101" pitchFamily="2" charset="-122"/>
                <a:ea typeface="宋体" panose="02010600030101010101" pitchFamily="2" charset="-122"/>
                <a:sym typeface="+mn-ea"/>
              </a:rPr>
              <a:t>xxx.cshtml-xxxcontroller-xxxmodel</a:t>
            </a:r>
            <a:r>
              <a:rPr lang="zh-CN" altLang="en-US" sz="1400" dirty="0">
                <a:solidFill>
                  <a:srgbClr val="0070C0"/>
                </a:solidFill>
                <a:latin typeface="宋体" panose="02010600030101010101" pitchFamily="2" charset="-122"/>
                <a:ea typeface="宋体" panose="02010600030101010101" pitchFamily="2" charset="-122"/>
                <a:sym typeface="+mn-ea"/>
              </a:rPr>
              <a:t>。（实际上后端开发过程中是</a:t>
            </a:r>
            <a:r>
              <a:rPr lang="en-US" altLang="zh-CN" sz="1400" dirty="0">
                <a:solidFill>
                  <a:srgbClr val="0070C0"/>
                </a:solidFill>
                <a:latin typeface="宋体" panose="02010600030101010101" pitchFamily="2" charset="-122"/>
                <a:ea typeface="宋体" panose="02010600030101010101" pitchFamily="2" charset="-122"/>
                <a:sym typeface="+mn-ea"/>
              </a:rPr>
              <a:t>v-c-m-c-v</a:t>
            </a:r>
            <a:r>
              <a:rPr lang="zh-CN" altLang="en-US" sz="1400" dirty="0">
                <a:solidFill>
                  <a:srgbClr val="0070C0"/>
                </a:solidFill>
                <a:latin typeface="宋体" panose="02010600030101010101" pitchFamily="2" charset="-122"/>
                <a:ea typeface="宋体" panose="02010600030101010101" pitchFamily="2" charset="-122"/>
                <a:sym typeface="+mn-ea"/>
              </a:rPr>
              <a:t>，</a:t>
            </a:r>
            <a:r>
              <a:rPr lang="en-US" altLang="zh-CN" sz="1400" dirty="0">
                <a:solidFill>
                  <a:srgbClr val="0070C0"/>
                </a:solidFill>
                <a:latin typeface="宋体" panose="02010600030101010101" pitchFamily="2" charset="-122"/>
                <a:ea typeface="宋体" panose="02010600030101010101" pitchFamily="2" charset="-122"/>
                <a:sym typeface="+mn-ea"/>
              </a:rPr>
              <a:t>v</a:t>
            </a:r>
            <a:r>
              <a:rPr lang="zh-CN" altLang="en-US" sz="1400" dirty="0">
                <a:solidFill>
                  <a:srgbClr val="0070C0"/>
                </a:solidFill>
                <a:latin typeface="宋体" panose="02010600030101010101" pitchFamily="2" charset="-122"/>
                <a:ea typeface="宋体" panose="02010600030101010101" pitchFamily="2" charset="-122"/>
                <a:sym typeface="+mn-ea"/>
              </a:rPr>
              <a:t>和</a:t>
            </a:r>
            <a:r>
              <a:rPr lang="en-US" altLang="zh-CN" sz="1400" dirty="0">
                <a:solidFill>
                  <a:srgbClr val="0070C0"/>
                </a:solidFill>
                <a:latin typeface="宋体" panose="02010600030101010101" pitchFamily="2" charset="-122"/>
                <a:ea typeface="宋体" panose="02010600030101010101" pitchFamily="2" charset="-122"/>
                <a:sym typeface="+mn-ea"/>
              </a:rPr>
              <a:t>m</a:t>
            </a:r>
            <a:r>
              <a:rPr lang="zh-CN" altLang="en-US" sz="1400" dirty="0">
                <a:solidFill>
                  <a:srgbClr val="0070C0"/>
                </a:solidFill>
                <a:latin typeface="宋体" panose="02010600030101010101" pitchFamily="2" charset="-122"/>
                <a:ea typeface="宋体" panose="02010600030101010101" pitchFamily="2" charset="-122"/>
                <a:sym typeface="+mn-ea"/>
              </a:rPr>
              <a:t>并没有关系，下图仅代表经典的</a:t>
            </a:r>
            <a:r>
              <a:rPr lang="en-US" altLang="zh-CN" sz="1400" dirty="0" err="1">
                <a:solidFill>
                  <a:srgbClr val="0070C0"/>
                </a:solidFill>
                <a:latin typeface="宋体" panose="02010600030101010101" pitchFamily="2" charset="-122"/>
                <a:ea typeface="宋体" panose="02010600030101010101" pitchFamily="2" charset="-122"/>
                <a:sym typeface="+mn-ea"/>
              </a:rPr>
              <a:t>mvc</a:t>
            </a:r>
            <a:r>
              <a:rPr lang="zh-CN" altLang="en-US" sz="1400" dirty="0">
                <a:solidFill>
                  <a:srgbClr val="0070C0"/>
                </a:solidFill>
                <a:latin typeface="宋体" panose="02010600030101010101" pitchFamily="2" charset="-122"/>
                <a:ea typeface="宋体" panose="02010600030101010101" pitchFamily="2" charset="-122"/>
                <a:sym typeface="+mn-ea"/>
              </a:rPr>
              <a:t>模型）</a:t>
            </a:r>
            <a:endParaRPr lang="en-US" altLang="zh-CN" sz="1400" dirty="0">
              <a:solidFill>
                <a:srgbClr val="0070C0"/>
              </a:solidFill>
              <a:latin typeface="宋体" panose="02010600030101010101" pitchFamily="2" charset="-122"/>
              <a:ea typeface="宋体" panose="02010600030101010101" pitchFamily="2" charset="-122"/>
              <a:sym typeface="+mn-ea"/>
            </a:endParaRPr>
          </a:p>
        </p:txBody>
      </p:sp>
      <p:pic>
        <p:nvPicPr>
          <p:cNvPr id="11" name="图片 10">
            <a:extLst>
              <a:ext uri="{FF2B5EF4-FFF2-40B4-BE49-F238E27FC236}">
                <a16:creationId xmlns:a16="http://schemas.microsoft.com/office/drawing/2014/main" id="{68F2F449-694E-40B1-A29B-3D190B47EBE1}"/>
              </a:ext>
            </a:extLst>
          </p:cNvPr>
          <p:cNvPicPr>
            <a:picLocks noChangeAspect="1"/>
          </p:cNvPicPr>
          <p:nvPr/>
        </p:nvPicPr>
        <p:blipFill>
          <a:blip r:embed="rId4"/>
          <a:stretch>
            <a:fillRect/>
          </a:stretch>
        </p:blipFill>
        <p:spPr>
          <a:xfrm>
            <a:off x="2497455" y="2643982"/>
            <a:ext cx="6648450" cy="3609975"/>
          </a:xfrm>
          <a:prstGeom prst="rect">
            <a:avLst/>
          </a:prstGeom>
        </p:spPr>
      </p:pic>
    </p:spTree>
    <p:extLst>
      <p:ext uri="{BB962C8B-B14F-4D97-AF65-F5344CB8AC3E}">
        <p14:creationId xmlns:p14="http://schemas.microsoft.com/office/powerpoint/2010/main" val="18437113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357505" indent="-357505">
          <a:lnSpc>
            <a:spcPct val="100000"/>
          </a:lnSpc>
          <a:spcAft>
            <a:spcPts val="0"/>
          </a:spcAft>
          <a:defRPr sz="17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4430</TotalTime>
  <Words>11491</Words>
  <Application>Microsoft Office PowerPoint</Application>
  <PresentationFormat>宽屏</PresentationFormat>
  <Paragraphs>1363</Paragraphs>
  <Slides>78</Slides>
  <Notes>54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78</vt:i4>
      </vt:variant>
    </vt:vector>
  </HeadingPairs>
  <TitlesOfParts>
    <vt:vector size="84"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 相关名词解释 </vt:lpstr>
      <vt:lpstr> 相关名词解释 </vt:lpstr>
      <vt:lpstr> 相关名词解释 </vt:lpstr>
      <vt:lpstr> 相关名词解释 </vt:lpstr>
      <vt:lpstr> 相关名词解释 </vt:lpstr>
      <vt:lpstr>PowerPoint 演示文稿</vt:lpstr>
      <vt:lpstr>PowerPoint 演示文稿</vt:lpstr>
      <vt:lpstr>PowerPoint 演示文稿</vt:lpstr>
      <vt:lpstr> 名词解释 </vt:lpstr>
      <vt:lpstr> 名词解释 </vt:lpstr>
      <vt:lpstr> 1.Vue.js简介 </vt:lpstr>
      <vt:lpstr> 1.Vue.js </vt:lpstr>
      <vt:lpstr> 1.Vue.js </vt:lpstr>
      <vt:lpstr> 1.Vue.js </vt:lpstr>
      <vt:lpstr> 1.Vue案例 </vt:lpstr>
      <vt:lpstr> 2.基本语法</vt:lpstr>
      <vt:lpstr> 2.基本语法 </vt:lpstr>
      <vt:lpstr> 2.基本语法 </vt:lpstr>
      <vt:lpstr> 2.基本语法 </vt:lpstr>
      <vt:lpstr> 2.基本语法 </vt:lpstr>
      <vt:lpstr> 2.基本语法 </vt:lpstr>
      <vt:lpstr> 2.基本语法 </vt:lpstr>
      <vt:lpstr> 2.基本语法 </vt:lpstr>
      <vt:lpstr> 2.基本语法 </vt:lpstr>
      <vt:lpstr> 2.基本语法 </vt:lpstr>
      <vt:lpstr> 2.基本语法 </vt:lpstr>
      <vt:lpstr> 2.基本语法 </vt:lpstr>
      <vt:lpstr> 2.基本语法 </vt:lpstr>
      <vt:lpstr> 2.基本语法 </vt:lpstr>
      <vt:lpstr> 2.基本语法 </vt:lpstr>
      <vt:lpstr> 2.基本语法 </vt:lpstr>
      <vt:lpstr> 2.基本语法 </vt:lpstr>
      <vt:lpstr> 2.基本语法 </vt:lpstr>
      <vt:lpstr> 2.基本语法 </vt:lpstr>
      <vt:lpstr> 2.基本语法 </vt:lpstr>
      <vt:lpstr> 2.基本语法 </vt:lpstr>
      <vt:lpstr> 2.基本语法 </vt:lpstr>
      <vt:lpstr> 2.基本语法 </vt:lpstr>
      <vt:lpstr> 2.基本语法 </vt:lpstr>
      <vt:lpstr> 2.基本语法 </vt:lpstr>
      <vt:lpstr> 2.基本语法 </vt:lpstr>
      <vt:lpstr> 2.基本语法 </vt:lpstr>
      <vt:lpstr> 3.渲染</vt:lpstr>
      <vt:lpstr> 3.渲染 </vt:lpstr>
      <vt:lpstr> 3.渲染 </vt:lpstr>
      <vt:lpstr> 3.渲染 </vt:lpstr>
      <vt:lpstr> 3.渲染 </vt:lpstr>
      <vt:lpstr> 3.渲染 </vt:lpstr>
      <vt:lpstr> 3.渲染 </vt:lpstr>
      <vt:lpstr> 3.渲染 </vt:lpstr>
      <vt:lpstr> 3.渲染 </vt:lpstr>
      <vt:lpstr> 3.渲染 </vt:lpstr>
      <vt:lpstr> 3.渲染 </vt:lpstr>
      <vt:lpstr> 3.渲染 </vt:lpstr>
      <vt:lpstr> 4.事件</vt:lpstr>
      <vt:lpstr> 4.事件 </vt:lpstr>
      <vt:lpstr> 4.事件 </vt:lpstr>
      <vt:lpstr> 4.事件 </vt:lpstr>
      <vt:lpstr> 4.事件 </vt:lpstr>
      <vt:lpstr> 4.事件 </vt:lpstr>
      <vt:lpstr> 4.事件 </vt:lpstr>
      <vt:lpstr> 4.事件 </vt:lpstr>
      <vt:lpstr> 4.事件 </vt:lpstr>
      <vt:lpstr> 4.事件 </vt:lpstr>
      <vt:lpstr> 4.事件 </vt:lpstr>
      <vt:lpstr> 4.事件 </vt:lpstr>
      <vt:lpstr> 4.事件 </vt:lpstr>
      <vt:lpstr> 4.组件 </vt:lpstr>
      <vt:lpstr> 4.事件 </vt:lpstr>
      <vt:lpstr> 4.事件 </vt:lpstr>
      <vt:lpstr> 4.事件 </vt:lpstr>
      <vt:lpstr> 4.事件 </vt:lpstr>
      <vt:lpstr> 4.事件 </vt:lpstr>
      <vt:lpstr> 4.事件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jywl</dc:creator>
  <cp:lastModifiedBy>1948318768@qq.com</cp:lastModifiedBy>
  <cp:revision>1665</cp:revision>
  <dcterms:created xsi:type="dcterms:W3CDTF">2017-04-21T01:04:00Z</dcterms:created>
  <dcterms:modified xsi:type="dcterms:W3CDTF">2017-09-03T14:17:06Z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2052-10.1.0.6660</vt:lpwstr>
  </property>
</Properties>
</file>