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82" r:id="rId4"/>
    <p:sldId id="267" r:id="rId5"/>
    <p:sldId id="268" r:id="rId6"/>
    <p:sldId id="269" r:id="rId7"/>
    <p:sldId id="264" r:id="rId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7FC2"/>
    <a:srgbClr val="2D7FC2"/>
    <a:srgbClr val="333333"/>
    <a:srgbClr val="0F627C"/>
    <a:srgbClr val="2E7FC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6" autoAdjust="0"/>
    <p:restoredTop sz="94660"/>
  </p:normalViewPr>
  <p:slideViewPr>
    <p:cSldViewPr snapToGrid="0">
      <p:cViewPr varScale="1">
        <p:scale>
          <a:sx n="55" d="100"/>
          <a:sy n="55" d="100"/>
        </p:scale>
        <p:origin x="-17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2017/10/11</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 xmlns:p14="http://schemas.microsoft.com/office/powerpoint/2010/main" val="137258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 xmlns:p14="http://schemas.microsoft.com/office/powerpoint/2010/main" val="81400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sz="1200" b="1" dirty="0" smtClean="0"/>
              <a:t>PHP</a:t>
            </a:r>
            <a:r>
              <a:rPr lang="zh-CN" altLang="en-US" sz="1200" b="1" dirty="0" smtClean="0"/>
              <a:t>语言基础－</a:t>
            </a:r>
            <a:r>
              <a:rPr lang="en-US" altLang="zh-CN" sz="1200" b="1" dirty="0" smtClean="0"/>
              <a:t>2</a:t>
            </a:r>
            <a:endParaRPr lang="zh-CN" altLang="en-US" sz="1200" b="1" dirty="0" smtClean="0"/>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3</a:t>
            </a:fld>
            <a:endParaRPr lang="zh-CN" altLang="en-US"/>
          </a:p>
        </p:txBody>
      </p:sp>
    </p:spTree>
    <p:extLst>
      <p:ext uri="{BB962C8B-B14F-4D97-AF65-F5344CB8AC3E}">
        <p14:creationId xmlns="" xmlns:p14="http://schemas.microsoft.com/office/powerpoint/2010/main" val="177662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mtClean="0"/>
              <a:t>数据类型</a:t>
            </a:r>
            <a:endParaRPr 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4</a:t>
            </a:fld>
            <a:endParaRPr lang="zh-CN" altLang="en-US"/>
          </a:p>
        </p:txBody>
      </p:sp>
    </p:spTree>
    <p:extLst>
      <p:ext uri="{BB962C8B-B14F-4D97-AF65-F5344CB8AC3E}">
        <p14:creationId xmlns="" xmlns:p14="http://schemas.microsoft.com/office/powerpoint/2010/main" val="126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zh-CN" altLang="en-US" smtClean="0"/>
              <a:t>声明常量和变量</a:t>
            </a:r>
            <a:endParaRPr 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5</a:t>
            </a:fld>
            <a:endParaRPr lang="zh-CN" altLang="en-US"/>
          </a:p>
        </p:txBody>
      </p:sp>
    </p:spTree>
    <p:extLst>
      <p:ext uri="{BB962C8B-B14F-4D97-AF65-F5344CB8AC3E}">
        <p14:creationId xmlns="" xmlns:p14="http://schemas.microsoft.com/office/powerpoint/2010/main" val="184595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r>
              <a:rPr lang="en-US" altLang="zh-CN" smtClean="0"/>
              <a:t>PHP</a:t>
            </a:r>
            <a:r>
              <a:rPr lang="zh-CN" altLang="en-US" smtClean="0"/>
              <a:t>预定义变量</a:t>
            </a:r>
            <a:endParaRPr lang="en-US"/>
          </a:p>
        </p:txBody>
      </p:sp>
      <p:sp>
        <p:nvSpPr>
          <p:cNvPr id="4" name="灯片编号占位符 3"/>
          <p:cNvSpPr>
            <a:spLocks noGrp="1"/>
          </p:cNvSpPr>
          <p:nvPr>
            <p:ph type="sldNum" sz="quarter" idx="10"/>
          </p:nvPr>
        </p:nvSpPr>
        <p:spPr/>
        <p:txBody>
          <a:bodyPr/>
          <a:lstStyle/>
          <a:p>
            <a:fld id="{0B3DBA66-0B01-47E8-A365-7C30D6EBFF28}" type="slidenum">
              <a:rPr lang="zh-CN" altLang="en-US" smtClean="0"/>
              <a:pPr/>
              <a:t>6</a:t>
            </a:fld>
            <a:endParaRPr lang="zh-CN" altLang="en-US"/>
          </a:p>
        </p:txBody>
      </p:sp>
    </p:spTree>
    <p:extLst>
      <p:ext uri="{BB962C8B-B14F-4D97-AF65-F5344CB8AC3E}">
        <p14:creationId xmlns="" xmlns:p14="http://schemas.microsoft.com/office/powerpoint/2010/main" val="31622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知识讲解">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23392" y="260648"/>
            <a:ext cx="9025003" cy="713088"/>
          </a:xfrm>
        </p:spPr>
        <p:txBody>
          <a:bodyPr>
            <a:noAutofit/>
          </a:bodyPr>
          <a:lstStyle>
            <a:lvl1pPr algn="l">
              <a:defRPr sz="3200" b="1"/>
            </a:lvl1pPr>
          </a:lstStyle>
          <a:p>
            <a:r>
              <a:rPr lang="zh-CN" altLang="en-US" dirty="0" smtClean="0"/>
              <a:t>知识点标题</a:t>
            </a:r>
            <a:endParaRPr lang="zh-CN" altLang="en-US" dirty="0"/>
          </a:p>
        </p:txBody>
      </p:sp>
      <p:grpSp>
        <p:nvGrpSpPr>
          <p:cNvPr id="6" name="组合 5"/>
          <p:cNvGrpSpPr/>
          <p:nvPr userDrawn="1"/>
        </p:nvGrpSpPr>
        <p:grpSpPr>
          <a:xfrm>
            <a:off x="95208" y="6390448"/>
            <a:ext cx="528184" cy="396138"/>
            <a:chOff x="71406" y="6069958"/>
            <a:chExt cx="716628" cy="716628"/>
          </a:xfrm>
        </p:grpSpPr>
        <p:sp>
          <p:nvSpPr>
            <p:cNvPr id="11" name="十字形 10"/>
            <p:cNvSpPr/>
            <p:nvPr userDrawn="1"/>
          </p:nvSpPr>
          <p:spPr>
            <a:xfrm>
              <a:off x="71406" y="6282586"/>
              <a:ext cx="504000" cy="504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十字形 13"/>
            <p:cNvSpPr/>
            <p:nvPr userDrawn="1"/>
          </p:nvSpPr>
          <p:spPr>
            <a:xfrm>
              <a:off x="500034" y="6069958"/>
              <a:ext cx="288000" cy="288000"/>
            </a:xfrm>
            <a:prstGeom prst="plus">
              <a:avLst>
                <a:gd name="adj" fmla="val 3784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16" name="内容占位符 15"/>
          <p:cNvSpPr>
            <a:spLocks noGrp="1"/>
          </p:cNvSpPr>
          <p:nvPr>
            <p:ph sz="quarter" idx="10"/>
          </p:nvPr>
        </p:nvSpPr>
        <p:spPr>
          <a:xfrm>
            <a:off x="623393" y="1052737"/>
            <a:ext cx="10753195" cy="1009507"/>
          </a:xfrm>
        </p:spPr>
        <p:txBody>
          <a:bodyPr wrap="square">
            <a:spAutoFit/>
          </a:bodyPr>
          <a:lstStyle>
            <a:lvl1pPr>
              <a:lnSpc>
                <a:spcPct val="120000"/>
              </a:lnSpc>
              <a:defRPr sz="2400"/>
            </a:lvl1pPr>
            <a:lvl2pPr>
              <a:lnSpc>
                <a:spcPct val="120000"/>
              </a:lnSpc>
              <a:defRPr sz="2200"/>
            </a:lvl2pPr>
            <a:lvl3pPr marL="914400" indent="0">
              <a:buNone/>
              <a:defRPr sz="1800">
                <a:solidFill>
                  <a:srgbClr val="00B0F0"/>
                </a:solidFill>
              </a:defRPr>
            </a:lvl3pPr>
          </a:lstStyle>
          <a:p>
            <a:pPr lvl="0"/>
            <a:r>
              <a:rPr lang="zh-CN" altLang="en-US" dirty="0" smtClean="0"/>
              <a:t>单击此处编辑母版文本样式</a:t>
            </a:r>
          </a:p>
          <a:p>
            <a:pPr lvl="1"/>
            <a:r>
              <a:rPr lang="zh-CN" altLang="en-US" dirty="0" smtClean="0"/>
              <a:t>第二级</a:t>
            </a:r>
            <a:endParaRPr lang="en-US" altLang="zh-CN" dirty="0" smtClean="0"/>
          </a:p>
        </p:txBody>
      </p:sp>
      <p:pic>
        <p:nvPicPr>
          <p:cNvPr id="10" name="图片 9" descr="Logo(达内-白色)_Link.png"/>
          <p:cNvPicPr>
            <a:picLocks noChangeAspect="1"/>
          </p:cNvPicPr>
          <p:nvPr userDrawn="1"/>
        </p:nvPicPr>
        <p:blipFill>
          <a:blip r:embed="rId2" cstate="print"/>
          <a:srcRect/>
          <a:stretch>
            <a:fillRect/>
          </a:stretch>
        </p:blipFill>
        <p:spPr>
          <a:xfrm>
            <a:off x="9936427" y="243818"/>
            <a:ext cx="2047084" cy="504056"/>
          </a:xfrm>
          <a:prstGeom prst="rect">
            <a:avLst/>
          </a:prstGeom>
        </p:spPr>
      </p:pic>
      <p:sp>
        <p:nvSpPr>
          <p:cNvPr id="8" name="标题 1"/>
          <p:cNvSpPr txBox="1"/>
          <p:nvPr userDrawn="1"/>
        </p:nvSpPr>
        <p:spPr>
          <a:xfrm>
            <a:off x="0" y="2564905"/>
            <a:ext cx="624000" cy="1496289"/>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vert="horz" lIns="91439" tIns="45720" rIns="91439" bIns="45720" rtlCol="0" anchor="ctr">
            <a:noAutofit/>
          </a:bodyPr>
          <a:lstStyle>
            <a:lvl1pPr algn="l" defTabSz="914400" rtl="0" eaLnBrk="1" latinLnBrk="0" hangingPunct="1">
              <a:spcBef>
                <a:spcPct val="0"/>
              </a:spcBef>
              <a:buNone/>
              <a:defRPr sz="2800" kern="1200">
                <a:solidFill>
                  <a:schemeClr val="tx1"/>
                </a:solidFill>
                <a:latin typeface="微软雅黑" pitchFamily="34" charset="-122"/>
                <a:ea typeface="微软雅黑" pitchFamily="34" charset="-122"/>
                <a:cs typeface="+mj-cs"/>
              </a:defRPr>
            </a:lvl1pPr>
          </a:lstStyle>
          <a:p>
            <a:pPr algn="ctr"/>
            <a:r>
              <a:rPr lang="zh-CN" altLang="en-US" sz="1600" b="1" dirty="0" smtClean="0">
                <a:solidFill>
                  <a:srgbClr val="F9FAFB"/>
                </a:solidFill>
              </a:rPr>
              <a:t>知识讲解</a:t>
            </a:r>
            <a:endParaRPr lang="en-US" altLang="zh-CN" sz="1600" b="1" dirty="0" smtClean="0">
              <a:solidFill>
                <a:srgbClr val="F9FAFB"/>
              </a:solidFill>
            </a:endParaRPr>
          </a:p>
        </p:txBody>
      </p:sp>
    </p:spTree>
    <p:extLst>
      <p:ext uri="{BB962C8B-B14F-4D97-AF65-F5344CB8AC3E}">
        <p14:creationId xmlns="" xmlns:p14="http://schemas.microsoft.com/office/powerpoint/2010/main" val="135386159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知识讲解">
    <p:spTree>
      <p:nvGrpSpPr>
        <p:cNvPr id="1" name=""/>
        <p:cNvGrpSpPr/>
        <p:nvPr/>
      </p:nvGrpSpPr>
      <p:grpSpPr>
        <a:xfrm>
          <a:off x="0" y="0"/>
          <a:ext cx="0" cy="0"/>
          <a:chOff x="0" y="0"/>
          <a:chExt cx="0" cy="0"/>
        </a:xfrm>
      </p:grpSpPr>
      <p:sp>
        <p:nvSpPr>
          <p:cNvPr id="12" name="矩形 11"/>
          <p:cNvSpPr/>
          <p:nvPr userDrawn="1"/>
        </p:nvSpPr>
        <p:spPr>
          <a:xfrm>
            <a:off x="5423925" y="108"/>
            <a:ext cx="6768075" cy="6840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 xmlns:p14="http://schemas.microsoft.com/office/powerpoint/2010/main" val="4840011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2017/10/11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2017/10/11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pic>
        <p:nvPicPr>
          <p:cNvPr id="65" name="图片 64" descr="PPT模板3"/>
          <p:cNvPicPr>
            <a:picLocks noChangeAspect="1"/>
          </p:cNvPicPr>
          <p:nvPr userDrawn="1"/>
        </p:nvPicPr>
        <p:blipFill>
          <a:blip r:embed="rId14" cstate="print"/>
          <a:stretch>
            <a:fillRect/>
          </a:stretch>
        </p:blipFill>
        <p:spPr>
          <a:xfrm>
            <a:off x="-4445" y="-3810"/>
            <a:ext cx="12201525" cy="68630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图片 10" descr="PPT模板"/>
          <p:cNvPicPr>
            <a:picLocks noChangeAspect="1"/>
          </p:cNvPicPr>
          <p:nvPr/>
        </p:nvPicPr>
        <p:blipFill>
          <a:blip r:embed="rId3" cstate="print"/>
          <a:stretch>
            <a:fillRect/>
          </a:stretch>
        </p:blipFill>
        <p:spPr>
          <a:xfrm>
            <a:off x="4775835" y="605155"/>
            <a:ext cx="1927225" cy="2186305"/>
          </a:xfrm>
          <a:prstGeom prst="rect">
            <a:avLst/>
          </a:prstGeom>
        </p:spPr>
      </p:pic>
      <p:pic>
        <p:nvPicPr>
          <p:cNvPr id="10" name="图片 9" descr="PPT模板"/>
          <p:cNvPicPr>
            <a:picLocks noChangeAspect="1"/>
          </p:cNvPicPr>
          <p:nvPr/>
        </p:nvPicPr>
        <p:blipFill>
          <a:blip r:embed="rId4" cstate="print"/>
          <a:stretch>
            <a:fillRect/>
          </a:stretch>
        </p:blipFill>
        <p:spPr>
          <a:xfrm>
            <a:off x="5166360" y="556895"/>
            <a:ext cx="2404298" cy="2646000"/>
          </a:xfrm>
          <a:prstGeom prst="rect">
            <a:avLst/>
          </a:prstGeom>
        </p:spPr>
      </p:pic>
      <p:pic>
        <p:nvPicPr>
          <p:cNvPr id="6" name="图片 5" descr="PPT模板"/>
          <p:cNvPicPr>
            <a:picLocks noChangeAspect="1"/>
          </p:cNvPicPr>
          <p:nvPr/>
        </p:nvPicPr>
        <p:blipFill>
          <a:blip r:embed="rId5" cstate="print"/>
          <a:stretch>
            <a:fillRect/>
          </a:stretch>
        </p:blipFill>
        <p:spPr>
          <a:xfrm>
            <a:off x="-6350" y="3434080"/>
            <a:ext cx="12212955" cy="2518410"/>
          </a:xfrm>
          <a:prstGeom prst="rect">
            <a:avLst/>
          </a:prstGeom>
        </p:spPr>
      </p:pic>
      <p:pic>
        <p:nvPicPr>
          <p:cNvPr id="9" name="图片 8" descr="PPT模板"/>
          <p:cNvPicPr>
            <a:picLocks noChangeAspect="1"/>
          </p:cNvPicPr>
          <p:nvPr/>
        </p:nvPicPr>
        <p:blipFill>
          <a:blip r:embed="rId6" cstate="print"/>
          <a:stretch>
            <a:fillRect/>
          </a:stretch>
        </p:blipFill>
        <p:spPr>
          <a:xfrm>
            <a:off x="3367723" y="4547235"/>
            <a:ext cx="5464810" cy="634365"/>
          </a:xfrm>
          <a:prstGeom prst="rect">
            <a:avLst/>
          </a:prstGeom>
        </p:spPr>
      </p:pic>
      <p:pic>
        <p:nvPicPr>
          <p:cNvPr id="8" name="图片 7" descr="PPT模板"/>
          <p:cNvPicPr>
            <a:picLocks noChangeAspect="1"/>
          </p:cNvPicPr>
          <p:nvPr/>
        </p:nvPicPr>
        <p:blipFill>
          <a:blip r:embed="rId7" cstate="print"/>
          <a:stretch>
            <a:fillRect/>
          </a:stretch>
        </p:blipFill>
        <p:spPr>
          <a:xfrm>
            <a:off x="3383280" y="4578350"/>
            <a:ext cx="619125" cy="641985"/>
          </a:xfrm>
          <a:prstGeom prst="rect">
            <a:avLst/>
          </a:prstGeom>
        </p:spPr>
      </p:pic>
      <p:pic>
        <p:nvPicPr>
          <p:cNvPr id="12" name="图片 11" descr="PPT模板"/>
          <p:cNvPicPr>
            <a:picLocks noChangeAspect="1"/>
          </p:cNvPicPr>
          <p:nvPr/>
        </p:nvPicPr>
        <p:blipFill>
          <a:blip r:embed="rId8" cstate="print"/>
          <a:stretch>
            <a:fillRect/>
          </a:stretch>
        </p:blipFill>
        <p:spPr>
          <a:xfrm>
            <a:off x="5338445" y="2193925"/>
            <a:ext cx="1947545" cy="153035"/>
          </a:xfrm>
          <a:prstGeom prst="rect">
            <a:avLst/>
          </a:prstGeom>
        </p:spPr>
      </p:pic>
      <p:pic>
        <p:nvPicPr>
          <p:cNvPr id="13" name="图片 12" descr="PPT模板"/>
          <p:cNvPicPr>
            <a:picLocks noChangeAspect="1"/>
          </p:cNvPicPr>
          <p:nvPr/>
        </p:nvPicPr>
        <p:blipFill>
          <a:blip r:embed="rId9" cstate="print"/>
          <a:stretch>
            <a:fillRect/>
          </a:stretch>
        </p:blipFill>
        <p:spPr>
          <a:xfrm>
            <a:off x="5351780" y="960755"/>
            <a:ext cx="1915795" cy="1158240"/>
          </a:xfrm>
          <a:prstGeom prst="rect">
            <a:avLst/>
          </a:prstGeom>
        </p:spPr>
      </p:pic>
      <p:sp>
        <p:nvSpPr>
          <p:cNvPr id="14" name="文本框 13"/>
          <p:cNvSpPr txBox="1"/>
          <p:nvPr/>
        </p:nvSpPr>
        <p:spPr>
          <a:xfrm>
            <a:off x="4776153" y="3585845"/>
            <a:ext cx="2647950" cy="842010"/>
          </a:xfrm>
          <a:prstGeom prst="rect">
            <a:avLst/>
          </a:prstGeom>
          <a:noFill/>
        </p:spPr>
        <p:txBody>
          <a:bodyPr wrap="square" rtlCol="0">
            <a:spAutoFit/>
          </a:bodyPr>
          <a:lstStyle/>
          <a:p>
            <a:pPr algn="ctr"/>
            <a:r>
              <a:rPr lang="zh-CN" altLang="en-US" sz="4600" b="1">
                <a:solidFill>
                  <a:schemeClr val="bg1"/>
                </a:solidFill>
                <a:latin typeface="微软雅黑" panose="020B0503020204020204" charset="-122"/>
                <a:ea typeface="微软雅黑" panose="020B0503020204020204" charset="-122"/>
              </a:rPr>
              <a:t>积云教育</a:t>
            </a:r>
          </a:p>
        </p:txBody>
      </p:sp>
      <p:sp>
        <p:nvSpPr>
          <p:cNvPr id="15" name="文本框 14"/>
          <p:cNvSpPr txBox="1"/>
          <p:nvPr/>
        </p:nvSpPr>
        <p:spPr>
          <a:xfrm>
            <a:off x="3918585" y="4493895"/>
            <a:ext cx="4363085" cy="808990"/>
          </a:xfrm>
          <a:prstGeom prst="rect">
            <a:avLst/>
          </a:prstGeom>
          <a:noFill/>
        </p:spPr>
        <p:txBody>
          <a:bodyPr wrap="square" rtlCol="0">
            <a:spAutoFit/>
          </a:bodyPr>
          <a:lstStyle/>
          <a:p>
            <a:pPr algn="ctr"/>
            <a:r>
              <a:rPr lang="en-US" altLang="zh-CN" sz="4400">
                <a:solidFill>
                  <a:schemeClr val="bg1"/>
                </a:solidFill>
                <a:latin typeface="微软雅黑" panose="020B0503020204020204" charset="-122"/>
                <a:ea typeface="微软雅黑" panose="020B0503020204020204" charset="-122"/>
              </a:rPr>
              <a:t>www.usian.cn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6" descr="PPT模板"/>
          <p:cNvPicPr>
            <a:picLocks noChangeAspect="1"/>
          </p:cNvPicPr>
          <p:nvPr/>
        </p:nvPicPr>
        <p:blipFill>
          <a:blip r:embed="rId2" cstate="print"/>
          <a:srcRect t="68178"/>
          <a:stretch>
            <a:fillRect/>
          </a:stretch>
        </p:blipFill>
        <p:spPr>
          <a:xfrm flipV="1">
            <a:off x="-3175" y="6383020"/>
            <a:ext cx="12197080" cy="476250"/>
          </a:xfrm>
          <a:prstGeom prst="rect">
            <a:avLst/>
          </a:prstGeom>
        </p:spPr>
      </p:pic>
      <p:sp>
        <p:nvSpPr>
          <p:cNvPr id="5" name="文本框 4"/>
          <p:cNvSpPr txBox="1"/>
          <p:nvPr/>
        </p:nvSpPr>
        <p:spPr>
          <a:xfrm>
            <a:off x="2376170" y="1850390"/>
            <a:ext cx="7418705" cy="860425"/>
          </a:xfrm>
          <a:prstGeom prst="rect">
            <a:avLst/>
          </a:prstGeom>
          <a:noFill/>
        </p:spPr>
        <p:txBody>
          <a:bodyPr wrap="square" rtlCol="0">
            <a:spAutoFit/>
          </a:bodyPr>
          <a:lstStyle/>
          <a:p>
            <a:pPr algn="ctr"/>
            <a:r>
              <a:rPr lang="zh-CN" altLang="en-US" sz="5000" b="1" dirty="0" smtClean="0">
                <a:solidFill>
                  <a:srgbClr val="2E7FC1"/>
                </a:solidFill>
                <a:latin typeface="微软雅黑" panose="020B0503020204020204" charset="-122"/>
                <a:ea typeface="微软雅黑" panose="020B0503020204020204" charset="-122"/>
              </a:rPr>
              <a:t>微</a:t>
            </a:r>
            <a:r>
              <a:rPr lang="zh-CN" altLang="en-US" sz="5000" b="1" dirty="0" smtClean="0">
                <a:solidFill>
                  <a:srgbClr val="2E7FC1"/>
                </a:solidFill>
                <a:latin typeface="微软雅黑" panose="020B0503020204020204" charset="-122"/>
                <a:ea typeface="微软雅黑" panose="020B0503020204020204" charset="-122"/>
              </a:rPr>
              <a:t>信公众号</a:t>
            </a:r>
            <a:endParaRPr lang="en-US" sz="5000" b="1" dirty="0">
              <a:solidFill>
                <a:srgbClr val="2E7FC1"/>
              </a:solidFill>
              <a:latin typeface="微软雅黑" panose="020B0503020204020204" charset="-122"/>
              <a:ea typeface="微软雅黑" panose="020B0503020204020204" charset="-122"/>
            </a:endParaRPr>
          </a:p>
        </p:txBody>
      </p:sp>
      <p:sp>
        <p:nvSpPr>
          <p:cNvPr id="6" name="文本框 5"/>
          <p:cNvSpPr txBox="1"/>
          <p:nvPr/>
        </p:nvSpPr>
        <p:spPr>
          <a:xfrm>
            <a:off x="2381250" y="3425190"/>
            <a:ext cx="7418705" cy="553085"/>
          </a:xfrm>
          <a:prstGeom prst="rect">
            <a:avLst/>
          </a:prstGeom>
          <a:noFill/>
        </p:spPr>
        <p:txBody>
          <a:bodyPr wrap="square" rtlCol="0">
            <a:spAutoFit/>
          </a:bodyPr>
          <a:lstStyle/>
          <a:p>
            <a:pPr algn="ctr"/>
            <a:r>
              <a:rPr lang="zh-CN" altLang="en-US" sz="3000" b="1">
                <a:solidFill>
                  <a:srgbClr val="2E7FC1"/>
                </a:solidFill>
                <a:latin typeface="微软雅黑" panose="020B0503020204020204" charset="-122"/>
                <a:ea typeface="微软雅黑" panose="020B0503020204020204" charset="-122"/>
              </a:rPr>
              <a:t>主讲人：</a:t>
            </a:r>
          </a:p>
        </p:txBody>
      </p:sp>
      <p:cxnSp>
        <p:nvCxnSpPr>
          <p:cNvPr id="11" name="直接连接符 10"/>
          <p:cNvCxnSpPr/>
          <p:nvPr/>
        </p:nvCxnSpPr>
        <p:spPr>
          <a:xfrm>
            <a:off x="2547303" y="2774315"/>
            <a:ext cx="7105650" cy="0"/>
          </a:xfrm>
          <a:prstGeom prst="line">
            <a:avLst/>
          </a:prstGeom>
          <a:ln w="19050">
            <a:solidFill>
              <a:srgbClr val="2E7FC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76170" y="6428740"/>
            <a:ext cx="7418705" cy="384810"/>
          </a:xfrm>
          <a:prstGeom prst="rect">
            <a:avLst/>
          </a:prstGeom>
          <a:noFill/>
        </p:spPr>
        <p:txBody>
          <a:bodyPr wrap="square" rtlCol="0">
            <a:spAutoFit/>
          </a:bodyPr>
          <a:lstStyle/>
          <a:p>
            <a:pPr algn="ctr"/>
            <a:r>
              <a:rPr lang="en-US" altLang="zh-CN">
                <a:solidFill>
                  <a:schemeClr val="bg1"/>
                </a:solidFill>
                <a:latin typeface="微软雅黑" panose="020B0503020204020204" charset="-122"/>
                <a:ea typeface="微软雅黑" panose="020B0503020204020204" charset="-122"/>
              </a:rPr>
              <a:t>www.usian.cn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1919536" y="2576860"/>
            <a:ext cx="2016224" cy="564108"/>
          </a:xfrm>
          <a:prstGeom prst="roundRect">
            <a:avLst/>
          </a:prstGeom>
          <a:solidFill>
            <a:srgbClr val="DC1F2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latin typeface="微软雅黑" pitchFamily="34" charset="-122"/>
                <a:ea typeface="微软雅黑" pitchFamily="34" charset="-122"/>
              </a:rPr>
              <a:t>课</a:t>
            </a:r>
            <a:r>
              <a:rPr lang="zh-CN" altLang="en-US" sz="1600" b="1" dirty="0" smtClean="0">
                <a:latin typeface="微软雅黑" pitchFamily="34" charset="-122"/>
                <a:ea typeface="微软雅黑" pitchFamily="34" charset="-122"/>
              </a:rPr>
              <a:t>程内容</a:t>
            </a:r>
            <a:endParaRPr lang="zh-CN" altLang="en-US" sz="1600" b="1" dirty="0">
              <a:latin typeface="微软雅黑" pitchFamily="34" charset="-122"/>
              <a:ea typeface="微软雅黑" pitchFamily="34" charset="-122"/>
            </a:endParaRPr>
          </a:p>
        </p:txBody>
      </p:sp>
      <p:sp>
        <p:nvSpPr>
          <p:cNvPr id="17" name="圆角矩形 16"/>
          <p:cNvSpPr/>
          <p:nvPr/>
        </p:nvSpPr>
        <p:spPr>
          <a:xfrm>
            <a:off x="6426540" y="350852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itchFamily="34" charset="-122"/>
                <a:ea typeface="微软雅黑" pitchFamily="34" charset="-122"/>
              </a:rPr>
              <a:t>循环结构</a:t>
            </a:r>
            <a:endParaRPr lang="zh-CN" altLang="en-US" sz="1400" dirty="0">
              <a:latin typeface="微软雅黑" pitchFamily="34" charset="-122"/>
              <a:ea typeface="微软雅黑" pitchFamily="34" charset="-122"/>
            </a:endParaRPr>
          </a:p>
        </p:txBody>
      </p:sp>
      <p:sp>
        <p:nvSpPr>
          <p:cNvPr id="105" name="圆角矩形 104"/>
          <p:cNvSpPr/>
          <p:nvPr/>
        </p:nvSpPr>
        <p:spPr>
          <a:xfrm>
            <a:off x="4705110" y="1556792"/>
            <a:ext cx="1594158" cy="360000"/>
          </a:xfrm>
          <a:prstGeom prst="roundRect">
            <a:avLst/>
          </a:prstGeom>
          <a:solidFill>
            <a:srgbClr val="0070C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itchFamily="34" charset="-122"/>
                <a:ea typeface="微软雅黑" pitchFamily="34" charset="-122"/>
              </a:rPr>
              <a:t>PHP</a:t>
            </a:r>
            <a:r>
              <a:rPr lang="zh-CN" altLang="en-US" sz="1400" dirty="0">
                <a:latin typeface="微软雅黑" pitchFamily="34" charset="-122"/>
                <a:ea typeface="微软雅黑" pitchFamily="34" charset="-122"/>
              </a:rPr>
              <a:t>语法基础</a:t>
            </a:r>
          </a:p>
        </p:txBody>
      </p:sp>
      <p:cxnSp>
        <p:nvCxnSpPr>
          <p:cNvPr id="132" name="直接箭头连接符 131"/>
          <p:cNvCxnSpPr>
            <a:stCxn id="11" idx="3"/>
            <a:endCxn id="105" idx="1"/>
          </p:cNvCxnSpPr>
          <p:nvPr/>
        </p:nvCxnSpPr>
        <p:spPr>
          <a:xfrm flipV="1">
            <a:off x="3935760" y="1736792"/>
            <a:ext cx="769350" cy="11221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6426540" y="4008841"/>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itchFamily="34" charset="-122"/>
                <a:ea typeface="微软雅黑" pitchFamily="34" charset="-122"/>
              </a:rPr>
              <a:t>选择结构</a:t>
            </a:r>
            <a:endParaRPr lang="zh-CN" altLang="en-US" sz="1400" dirty="0">
              <a:latin typeface="微软雅黑" pitchFamily="34" charset="-122"/>
              <a:ea typeface="微软雅黑" pitchFamily="34" charset="-122"/>
            </a:endParaRPr>
          </a:p>
        </p:txBody>
      </p:sp>
      <p:grpSp>
        <p:nvGrpSpPr>
          <p:cNvPr id="79" name="组合 78"/>
          <p:cNvGrpSpPr/>
          <p:nvPr/>
        </p:nvGrpSpPr>
        <p:grpSpPr>
          <a:xfrm>
            <a:off x="1775520" y="548680"/>
            <a:ext cx="2664296" cy="695586"/>
            <a:chOff x="179512" y="-57376"/>
            <a:chExt cx="2664296" cy="695586"/>
          </a:xfrm>
        </p:grpSpPr>
        <p:sp>
          <p:nvSpPr>
            <p:cNvPr id="88" name="标题 1"/>
            <p:cNvSpPr txBox="1"/>
            <p:nvPr/>
          </p:nvSpPr>
          <p:spPr>
            <a:xfrm>
              <a:off x="179512" y="-57376"/>
              <a:ext cx="2664296" cy="647856"/>
            </a:xfrm>
            <a:prstGeom prst="rect">
              <a:avLst/>
            </a:prstGeom>
          </p:spPr>
          <p:txBody>
            <a:bodyPr/>
            <a:lstStyle>
              <a:lvl1pPr algn="ctr" defTabSz="914400" rtl="0" eaLnBrk="1" latinLnBrk="0" hangingPunct="1">
                <a:spcBef>
                  <a:spcPct val="0"/>
                </a:spcBef>
                <a:buNone/>
                <a:defRPr sz="4400" kern="1200">
                  <a:solidFill>
                    <a:schemeClr val="tx1"/>
                  </a:solidFill>
                  <a:latin typeface="微软雅黑" pitchFamily="34" charset="-122"/>
                  <a:ea typeface="微软雅黑" pitchFamily="34" charset="-122"/>
                  <a:cs typeface="+mj-cs"/>
                </a:defRPr>
              </a:lvl1pPr>
            </a:lstStyle>
            <a:p>
              <a:r>
                <a:rPr lang="zh-CN" altLang="en-US" sz="2400" b="1" dirty="0" smtClean="0"/>
                <a:t>微信公众号</a:t>
              </a:r>
              <a:endParaRPr lang="zh-CN" altLang="en-US" sz="2400" b="1" dirty="0"/>
            </a:p>
          </p:txBody>
        </p:sp>
        <p:sp>
          <p:nvSpPr>
            <p:cNvPr id="89" name="圆角矩形 88"/>
            <p:cNvSpPr/>
            <p:nvPr/>
          </p:nvSpPr>
          <p:spPr>
            <a:xfrm>
              <a:off x="323528" y="518688"/>
              <a:ext cx="2304256" cy="119522"/>
            </a:xfrm>
            <a:prstGeom prst="roundRect">
              <a:avLst/>
            </a:prstGeom>
            <a:solidFill>
              <a:srgbClr val="DC1F26"/>
            </a:solidFill>
            <a:ln w="38100">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dirty="0">
                <a:solidFill>
                  <a:schemeClr val="tx1"/>
                </a:solidFill>
                <a:latin typeface="微软雅黑" pitchFamily="34" charset="-122"/>
                <a:ea typeface="微软雅黑" pitchFamily="34" charset="-122"/>
              </a:endParaRPr>
            </a:p>
          </p:txBody>
        </p:sp>
      </p:grpSp>
      <p:sp>
        <p:nvSpPr>
          <p:cNvPr id="23" name="圆角矩形 22"/>
          <p:cNvSpPr/>
          <p:nvPr/>
        </p:nvSpPr>
        <p:spPr>
          <a:xfrm>
            <a:off x="6426540" y="4509160"/>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itchFamily="34" charset="-122"/>
                <a:ea typeface="微软雅黑" pitchFamily="34" charset="-122"/>
              </a:rPr>
              <a:t>定义函数</a:t>
            </a:r>
            <a:endParaRPr lang="zh-CN" altLang="en-US" sz="1400" dirty="0">
              <a:latin typeface="微软雅黑" pitchFamily="34" charset="-122"/>
              <a:ea typeface="微软雅黑" pitchFamily="34" charset="-122"/>
            </a:endParaRPr>
          </a:p>
        </p:txBody>
      </p:sp>
      <p:sp>
        <p:nvSpPr>
          <p:cNvPr id="12" name="圆角矩形 11"/>
          <p:cNvSpPr/>
          <p:nvPr/>
        </p:nvSpPr>
        <p:spPr>
          <a:xfrm>
            <a:off x="6412892" y="154314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概述</a:t>
            </a:r>
            <a:endParaRPr lang="zh-CN" altLang="en-US" sz="1400" dirty="0">
              <a:latin typeface="微软雅黑" pitchFamily="34" charset="-122"/>
              <a:ea typeface="微软雅黑" pitchFamily="34" charset="-122"/>
            </a:endParaRPr>
          </a:p>
        </p:txBody>
      </p:sp>
      <p:sp>
        <p:nvSpPr>
          <p:cNvPr id="13" name="圆角矩形 12"/>
          <p:cNvSpPr/>
          <p:nvPr/>
        </p:nvSpPr>
        <p:spPr>
          <a:xfrm>
            <a:off x="6426540" y="2057113"/>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itchFamily="34" charset="-122"/>
                <a:ea typeface="微软雅黑" pitchFamily="34" charset="-122"/>
              </a:rPr>
              <a:t>声明常量和变量</a:t>
            </a:r>
          </a:p>
        </p:txBody>
      </p:sp>
      <p:sp>
        <p:nvSpPr>
          <p:cNvPr id="14" name="圆角矩形 13"/>
          <p:cNvSpPr/>
          <p:nvPr/>
        </p:nvSpPr>
        <p:spPr>
          <a:xfrm>
            <a:off x="6426540" y="2557434"/>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微软雅黑" pitchFamily="34" charset="-122"/>
                <a:ea typeface="微软雅黑" pitchFamily="34" charset="-122"/>
              </a:rPr>
              <a:t>PHP</a:t>
            </a:r>
            <a:r>
              <a:rPr lang="zh-CN" altLang="en-US" sz="1400">
                <a:latin typeface="微软雅黑" pitchFamily="34" charset="-122"/>
                <a:ea typeface="微软雅黑" pitchFamily="34" charset="-122"/>
              </a:rPr>
              <a:t>预定义变量</a:t>
            </a:r>
            <a:endParaRPr lang="zh-CN" altLang="en-US" sz="1400" dirty="0">
              <a:latin typeface="微软雅黑" pitchFamily="34" charset="-122"/>
              <a:ea typeface="微软雅黑" pitchFamily="34" charset="-122"/>
            </a:endParaRPr>
          </a:p>
        </p:txBody>
      </p:sp>
      <p:sp>
        <p:nvSpPr>
          <p:cNvPr id="15" name="圆角矩形 14"/>
          <p:cNvSpPr/>
          <p:nvPr/>
        </p:nvSpPr>
        <p:spPr>
          <a:xfrm>
            <a:off x="6426540" y="3057755"/>
            <a:ext cx="3688549" cy="360000"/>
          </a:xfrm>
          <a:prstGeom prst="roundRect">
            <a:avLst/>
          </a:prstGeom>
          <a:solidFill>
            <a:srgbClr val="231F2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itchFamily="34" charset="-122"/>
                <a:ea typeface="微软雅黑" pitchFamily="34" charset="-122"/>
              </a:rPr>
              <a:t>运算符</a:t>
            </a:r>
            <a:endParaRPr lang="zh-CN" altLang="en-US" sz="1400" dirty="0">
              <a:latin typeface="微软雅黑" pitchFamily="34" charset="-122"/>
              <a:ea typeface="微软雅黑" pitchFamily="34" charset="-122"/>
            </a:endParaRPr>
          </a:p>
        </p:txBody>
      </p:sp>
    </p:spTree>
    <p:extLst>
      <p:ext uri="{BB962C8B-B14F-4D97-AF65-F5344CB8AC3E}">
        <p14:creationId xmlns="" xmlns:p14="http://schemas.microsoft.com/office/powerpoint/2010/main" val="1083238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公众</a:t>
            </a:r>
            <a:r>
              <a:rPr lang="zh-CN" altLang="en-US" dirty="0" smtClean="0"/>
              <a:t>号概述</a:t>
            </a:r>
            <a:endParaRPr lang="en-US" dirty="0"/>
          </a:p>
        </p:txBody>
      </p:sp>
      <p:sp>
        <p:nvSpPr>
          <p:cNvPr id="3" name="内容占位符 2"/>
          <p:cNvSpPr>
            <a:spLocks noGrp="1"/>
          </p:cNvSpPr>
          <p:nvPr>
            <p:ph sz="quarter" idx="10"/>
          </p:nvPr>
        </p:nvSpPr>
        <p:spPr>
          <a:xfrm>
            <a:off x="1991545" y="1052736"/>
            <a:ext cx="8352927" cy="3136243"/>
          </a:xfrm>
        </p:spPr>
        <p:txBody>
          <a:bodyPr/>
          <a:lstStyle/>
          <a:p>
            <a:r>
              <a:rPr lang="zh-CN" altLang="en-US" dirty="0" smtClean="0"/>
              <a:t>微信公众平台是运营者通过公众号为微信用户提供资讯和服务的平台，而公众平台开发接口则是提供服务的基</a:t>
            </a:r>
            <a:r>
              <a:rPr lang="zh-CN" altLang="en-US" dirty="0" smtClean="0"/>
              <a:t>础</a:t>
            </a:r>
            <a:r>
              <a:rPr lang="zh-CN" altLang="en-US" dirty="0" smtClean="0"/>
              <a:t>。</a:t>
            </a:r>
            <a:endParaRPr lang="en-US" altLang="zh-CN" dirty="0" smtClean="0"/>
          </a:p>
          <a:p>
            <a:r>
              <a:rPr lang="zh-CN" altLang="en-US" dirty="0" smtClean="0"/>
              <a:t>开</a:t>
            </a:r>
            <a:r>
              <a:rPr lang="zh-CN" altLang="en-US" dirty="0" smtClean="0"/>
              <a:t>发者在公众平台网站中创建公众号、获取接口权限后，可以通</a:t>
            </a:r>
            <a:r>
              <a:rPr lang="zh-CN" altLang="en-US" dirty="0" smtClean="0"/>
              <a:t>过接</a:t>
            </a:r>
            <a:r>
              <a:rPr lang="zh-CN" altLang="en-US" dirty="0" smtClean="0"/>
              <a:t>口文档来帮助开发</a:t>
            </a:r>
            <a:r>
              <a:rPr lang="zh-CN" altLang="en-US" dirty="0" smtClean="0"/>
              <a:t>。</a:t>
            </a:r>
            <a:endParaRPr lang="en-US" altLang="zh-CN" dirty="0" smtClean="0"/>
          </a:p>
          <a:p>
            <a:endParaRPr lang="en-US" altLang="zh-CN" dirty="0" smtClean="0"/>
          </a:p>
          <a:p>
            <a:r>
              <a:rPr lang="en-US" altLang="zh-CN" dirty="0" smtClean="0"/>
              <a:t>https://mp.weixin.qq.com/</a:t>
            </a:r>
            <a:endParaRPr lang="en-US" altLang="zh-CN" dirty="0"/>
          </a:p>
        </p:txBody>
      </p:sp>
    </p:spTree>
    <p:extLst>
      <p:ext uri="{BB962C8B-B14F-4D97-AF65-F5344CB8AC3E}">
        <p14:creationId xmlns="" xmlns:p14="http://schemas.microsoft.com/office/powerpoint/2010/main" val="1762503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注册微信平台账号</a:t>
            </a:r>
            <a:endParaRPr lang="en-US" dirty="0"/>
          </a:p>
        </p:txBody>
      </p:sp>
      <p:sp>
        <p:nvSpPr>
          <p:cNvPr id="8" name="内容占位符 7"/>
          <p:cNvSpPr>
            <a:spLocks noGrp="1"/>
          </p:cNvSpPr>
          <p:nvPr>
            <p:ph sz="quarter" idx="10"/>
          </p:nvPr>
        </p:nvSpPr>
        <p:spPr>
          <a:xfrm>
            <a:off x="623393" y="1052737"/>
            <a:ext cx="10753195" cy="3392724"/>
          </a:xfrm>
        </p:spPr>
        <p:txBody>
          <a:bodyPr/>
          <a:lstStyle/>
          <a:p>
            <a:r>
              <a:rPr lang="en-US" altLang="zh-CN" dirty="0" smtClean="0"/>
              <a:t>1.</a:t>
            </a:r>
            <a:r>
              <a:rPr lang="zh-CN" altLang="en-US" dirty="0" smtClean="0"/>
              <a:t>注册账号（需要邮箱验证）</a:t>
            </a:r>
            <a:endParaRPr lang="en-US" altLang="zh-CN" dirty="0" smtClean="0"/>
          </a:p>
          <a:p>
            <a:r>
              <a:rPr lang="en-US" altLang="zh-CN" dirty="0" smtClean="0"/>
              <a:t>2.</a:t>
            </a:r>
            <a:r>
              <a:rPr lang="zh-CN" altLang="en-US" dirty="0" smtClean="0"/>
              <a:t>选择要开发的类型  公众号</a:t>
            </a:r>
            <a:r>
              <a:rPr lang="en-US" altLang="zh-CN" dirty="0" smtClean="0"/>
              <a:t>————》</a:t>
            </a:r>
            <a:r>
              <a:rPr lang="zh-CN" altLang="en-US" dirty="0" smtClean="0"/>
              <a:t>  订阅号</a:t>
            </a:r>
            <a:endParaRPr lang="en-US" altLang="zh-CN" dirty="0" smtClean="0"/>
          </a:p>
          <a:p>
            <a:r>
              <a:rPr lang="en-US" altLang="zh-CN" dirty="0" smtClean="0"/>
              <a:t>3.</a:t>
            </a:r>
            <a:r>
              <a:rPr lang="zh-CN" altLang="en-US" dirty="0" smtClean="0"/>
              <a:t>填写信息登记</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 xmlns:p14="http://schemas.microsoft.com/office/powerpoint/2010/main" val="1974460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开发公</a:t>
            </a:r>
            <a:r>
              <a:rPr lang="zh-CN" altLang="en-US" dirty="0" smtClean="0"/>
              <a:t>众</a:t>
            </a:r>
            <a:r>
              <a:rPr lang="zh-CN" altLang="en-US" dirty="0" smtClean="0"/>
              <a:t>号设置   </a:t>
            </a:r>
            <a:endParaRPr lang="en-US" dirty="0"/>
          </a:p>
        </p:txBody>
      </p:sp>
      <p:sp>
        <p:nvSpPr>
          <p:cNvPr id="3" name="内容占位符 2"/>
          <p:cNvSpPr>
            <a:spLocks noGrp="1"/>
          </p:cNvSpPr>
          <p:nvPr>
            <p:ph sz="quarter" idx="10"/>
          </p:nvPr>
        </p:nvSpPr>
        <p:spPr>
          <a:xfrm>
            <a:off x="1775520" y="1052736"/>
            <a:ext cx="8496944" cy="3964162"/>
          </a:xfrm>
        </p:spPr>
        <p:txBody>
          <a:bodyPr/>
          <a:lstStyle/>
          <a:p>
            <a:r>
              <a:rPr lang="zh-CN" altLang="en-US" dirty="0" smtClean="0"/>
              <a:t>进入公众号后左边栏中的开发   基本配置</a:t>
            </a:r>
            <a:endParaRPr lang="en-US" altLang="zh-CN" dirty="0" smtClean="0"/>
          </a:p>
          <a:p>
            <a:r>
              <a:rPr lang="zh-CN" altLang="en-US" dirty="0" smtClean="0"/>
              <a:t>成</a:t>
            </a:r>
            <a:r>
              <a:rPr lang="zh-CN" altLang="en-US" dirty="0" smtClean="0"/>
              <a:t>为开发者</a:t>
            </a:r>
            <a:endParaRPr lang="en-US" altLang="zh-CN" dirty="0" smtClean="0"/>
          </a:p>
          <a:p>
            <a:endParaRPr lang="en-US" altLang="zh-CN" dirty="0" smtClean="0"/>
          </a:p>
          <a:p>
            <a:endParaRPr lang="en-US" altLang="zh-CN" dirty="0" smtClean="0"/>
          </a:p>
          <a:p>
            <a:r>
              <a:rPr lang="zh-CN" altLang="en-US" dirty="0" smtClean="0"/>
              <a:t>成为开发者后，开发一栏会多出开发者工具</a:t>
            </a:r>
            <a:endParaRPr lang="en-US" altLang="zh-CN" dirty="0" smtClean="0"/>
          </a:p>
          <a:p>
            <a:endParaRPr lang="en-US" altLang="zh-CN" dirty="0" smtClean="0"/>
          </a:p>
          <a:p>
            <a:r>
              <a:rPr lang="zh-CN" altLang="en-US" dirty="0" smtClean="0"/>
              <a:t>里面有开发者文档和接口如何调用</a:t>
            </a:r>
            <a:endParaRPr lang="en-US" altLang="zh-CN" dirty="0" smtClean="0"/>
          </a:p>
        </p:txBody>
      </p:sp>
    </p:spTree>
    <p:extLst>
      <p:ext uri="{BB962C8B-B14F-4D97-AF65-F5344CB8AC3E}">
        <p14:creationId xmlns="" xmlns:p14="http://schemas.microsoft.com/office/powerpoint/2010/main" val="306546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板"/>
          <p:cNvPicPr>
            <a:picLocks noChangeAspect="1"/>
          </p:cNvPicPr>
          <p:nvPr/>
        </p:nvPicPr>
        <p:blipFill>
          <a:blip r:embed="rId2" cstate="print"/>
          <a:stretch>
            <a:fillRect/>
          </a:stretch>
        </p:blipFill>
        <p:spPr>
          <a:xfrm>
            <a:off x="-6350" y="3434080"/>
            <a:ext cx="12212955" cy="2518410"/>
          </a:xfrm>
          <a:prstGeom prst="rect">
            <a:avLst/>
          </a:prstGeom>
        </p:spPr>
      </p:pic>
      <p:sp>
        <p:nvSpPr>
          <p:cNvPr id="5" name="文本框 4"/>
          <p:cNvSpPr txBox="1"/>
          <p:nvPr/>
        </p:nvSpPr>
        <p:spPr>
          <a:xfrm>
            <a:off x="3252153" y="1640840"/>
            <a:ext cx="5695950" cy="1168400"/>
          </a:xfrm>
          <a:prstGeom prst="rect">
            <a:avLst/>
          </a:prstGeom>
          <a:noFill/>
        </p:spPr>
        <p:txBody>
          <a:bodyPr wrap="square" rtlCol="0">
            <a:spAutoFit/>
          </a:bodyPr>
          <a:lstStyle/>
          <a:p>
            <a:pPr algn="ctr"/>
            <a:r>
              <a:rPr lang="en-US" altLang="zh-CN" sz="6600" b="1">
                <a:solidFill>
                  <a:srgbClr val="2E7FC1"/>
                </a:solidFill>
                <a:latin typeface="微软雅黑" panose="020B0503020204020204" charset="-122"/>
                <a:ea typeface="微软雅黑" panose="020B0503020204020204" charset="-122"/>
              </a:rPr>
              <a:t>THANKS</a:t>
            </a:r>
          </a:p>
        </p:txBody>
      </p:sp>
      <p:sp>
        <p:nvSpPr>
          <p:cNvPr id="15" name="文本框 14"/>
          <p:cNvSpPr txBox="1"/>
          <p:nvPr/>
        </p:nvSpPr>
        <p:spPr>
          <a:xfrm>
            <a:off x="3918585" y="2598420"/>
            <a:ext cx="4363085" cy="743585"/>
          </a:xfrm>
          <a:prstGeom prst="rect">
            <a:avLst/>
          </a:prstGeom>
          <a:noFill/>
        </p:spPr>
        <p:txBody>
          <a:bodyPr wrap="square" rtlCol="0">
            <a:spAutoFit/>
          </a:bodyPr>
          <a:lstStyle/>
          <a:p>
            <a:pPr algn="ctr"/>
            <a:r>
              <a:rPr lang="en-US" altLang="zh-CN" sz="4000">
                <a:solidFill>
                  <a:srgbClr val="2E7FC1"/>
                </a:solidFill>
                <a:latin typeface="微软雅黑" panose="020B0503020204020204" charset="-122"/>
                <a:ea typeface="微软雅黑" panose="020B0503020204020204" charset="-122"/>
              </a:rPr>
              <a:t>www.usian.cn</a:t>
            </a:r>
          </a:p>
        </p:txBody>
      </p:sp>
      <p:sp>
        <p:nvSpPr>
          <p:cNvPr id="8" name="文本框 7"/>
          <p:cNvSpPr txBox="1"/>
          <p:nvPr/>
        </p:nvSpPr>
        <p:spPr>
          <a:xfrm>
            <a:off x="2718753" y="3888740"/>
            <a:ext cx="6762750" cy="678815"/>
          </a:xfrm>
          <a:prstGeom prst="rect">
            <a:avLst/>
          </a:prstGeom>
          <a:noFill/>
        </p:spPr>
        <p:txBody>
          <a:bodyPr wrap="square" rtlCol="0">
            <a:spAutoFit/>
          </a:bodyPr>
          <a:lstStyle/>
          <a:p>
            <a:pPr algn="ctr"/>
            <a:r>
              <a:rPr lang="zh-CN" altLang="en-US" sz="3600" b="1">
                <a:solidFill>
                  <a:schemeClr val="bg1"/>
                </a:solidFill>
                <a:latin typeface="微软雅黑" panose="020B0503020204020204" charset="-122"/>
                <a:ea typeface="微软雅黑" panose="020B0503020204020204" charset="-122"/>
              </a:rPr>
              <a:t>本课程版权归积云教育独家所有</a:t>
            </a:r>
          </a:p>
        </p:txBody>
      </p:sp>
      <p:sp>
        <p:nvSpPr>
          <p:cNvPr id="9" name="文本框 8"/>
          <p:cNvSpPr txBox="1"/>
          <p:nvPr/>
        </p:nvSpPr>
        <p:spPr>
          <a:xfrm>
            <a:off x="3471228" y="4879340"/>
            <a:ext cx="5257800" cy="384810"/>
          </a:xfrm>
          <a:prstGeom prst="rect">
            <a:avLst/>
          </a:prstGeom>
          <a:noFill/>
        </p:spPr>
        <p:txBody>
          <a:bodyPr wrap="square" rtlCol="0">
            <a:spAutoFit/>
          </a:bodyPr>
          <a:lstStyle/>
          <a:p>
            <a:pPr algn="ctr"/>
            <a:r>
              <a:rPr lang="zh-CN" altLang="en-US" b="1">
                <a:solidFill>
                  <a:schemeClr val="bg1"/>
                </a:solidFill>
                <a:latin typeface="微软雅黑" panose="020B0503020204020204" charset="-122"/>
                <a:ea typeface="微软雅黑" panose="020B0503020204020204" charset="-122"/>
              </a:rPr>
              <a:t>未经书面同意私自录制、转载等行为均属违法行为</a:t>
            </a:r>
          </a:p>
        </p:txBody>
      </p:sp>
      <p:sp>
        <p:nvSpPr>
          <p:cNvPr id="10" name="文本框 9"/>
          <p:cNvSpPr txBox="1"/>
          <p:nvPr/>
        </p:nvSpPr>
        <p:spPr>
          <a:xfrm>
            <a:off x="3471228" y="5225415"/>
            <a:ext cx="5257800" cy="384810"/>
          </a:xfrm>
          <a:prstGeom prst="rect">
            <a:avLst/>
          </a:prstGeom>
          <a:noFill/>
        </p:spPr>
        <p:txBody>
          <a:bodyPr wrap="square" rtlCol="0">
            <a:spAutoFit/>
          </a:bodyPr>
          <a:lstStyle/>
          <a:p>
            <a:pPr algn="ctr"/>
            <a:r>
              <a:rPr lang="zh-CN" altLang="en-US" b="1">
                <a:solidFill>
                  <a:schemeClr val="bg1"/>
                </a:solidFill>
                <a:latin typeface="微软雅黑" panose="020B0503020204020204" charset="-122"/>
                <a:ea typeface="微软雅黑" panose="020B0503020204020204" charset="-122"/>
              </a:rPr>
              <a:t>积云教育将保留所有追责权利</a:t>
            </a:r>
          </a:p>
        </p:txBody>
      </p:sp>
      <p:cxnSp>
        <p:nvCxnSpPr>
          <p:cNvPr id="11" name="直接连接符 10"/>
          <p:cNvCxnSpPr/>
          <p:nvPr/>
        </p:nvCxnSpPr>
        <p:spPr>
          <a:xfrm>
            <a:off x="2547303" y="4603115"/>
            <a:ext cx="71056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357505" indent="-357505">
          <a:lnSpc>
            <a:spcPct val="100000"/>
          </a:lnSpc>
          <a:spcAft>
            <a:spcPts val="0"/>
          </a:spcAft>
          <a:defRPr sz="1700"/>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346</Words>
  <Application>Microsoft Office PowerPoint</Application>
  <PresentationFormat>自定义</PresentationFormat>
  <Paragraphs>46</Paragraphs>
  <Slides>7</Slides>
  <Notes>5</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幻灯片 1</vt:lpstr>
      <vt:lpstr>幻灯片 2</vt:lpstr>
      <vt:lpstr>幻灯片 3</vt:lpstr>
      <vt:lpstr>公众号概述</vt:lpstr>
      <vt:lpstr>注册微信平台账号</vt:lpstr>
      <vt:lpstr>开发公众号设置   </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jywl</dc:creator>
  <cp:lastModifiedBy>Administrator</cp:lastModifiedBy>
  <cp:revision>1507</cp:revision>
  <dcterms:created xsi:type="dcterms:W3CDTF">2017-04-21T01:04:00Z</dcterms:created>
  <dcterms:modified xsi:type="dcterms:W3CDTF">2017-10-11T06:02:29Z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