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软件服务器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/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11"/>
          <p:cNvSpPr/>
          <p:nvPr/>
        </p:nvSpPr>
        <p:spPr>
          <a:xfrm>
            <a:off x="5423925" y="107"/>
            <a:ext cx="6768075" cy="6840002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/>
          <p:nvPr>
            <p:ph type="title"/>
          </p:nvPr>
        </p:nvSpPr>
        <p:spPr>
          <a:xfrm>
            <a:off x="1238215" y="2060849"/>
            <a:ext cx="9048814" cy="1047757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标题文本</a:t>
            </a:r>
          </a:p>
        </p:txBody>
      </p:sp>
      <p:pic>
        <p:nvPicPr>
          <p:cNvPr id="109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4523" y="285728"/>
            <a:ext cx="2426214" cy="59741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圆角矩形 8"/>
          <p:cNvSpPr/>
          <p:nvPr/>
        </p:nvSpPr>
        <p:spPr>
          <a:xfrm>
            <a:off x="1199455" y="3161931"/>
            <a:ext cx="9121014" cy="216025"/>
          </a:xfrm>
          <a:prstGeom prst="roundRect">
            <a:avLst>
              <a:gd name="adj" fmla="val 16667"/>
            </a:avLst>
          </a:prstGeom>
          <a:solidFill>
            <a:srgbClr val="DC1F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/>
          <p:nvPr>
            <p:ph type="title"/>
          </p:nvPr>
        </p:nvSpPr>
        <p:spPr>
          <a:xfrm>
            <a:off x="623391" y="260647"/>
            <a:ext cx="9025005" cy="7130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grpSp>
        <p:nvGrpSpPr>
          <p:cNvPr id="121" name="组合 5"/>
          <p:cNvGrpSpPr/>
          <p:nvPr/>
        </p:nvGrpSpPr>
        <p:grpSpPr>
          <a:xfrm>
            <a:off x="95207" y="6390447"/>
            <a:ext cx="528185" cy="396139"/>
            <a:chOff x="0" y="0"/>
            <a:chExt cx="528183" cy="396138"/>
          </a:xfrm>
        </p:grpSpPr>
        <p:sp>
          <p:nvSpPr>
            <p:cNvPr id="119" name="十字形 10"/>
            <p:cNvSpPr/>
            <p:nvPr/>
          </p:nvSpPr>
          <p:spPr>
            <a:xfrm>
              <a:off x="-1" y="117536"/>
              <a:ext cx="371470" cy="278603"/>
            </a:xfrm>
            <a:prstGeom prst="plus">
              <a:avLst>
                <a:gd name="adj" fmla="val 37842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十字形 13"/>
            <p:cNvSpPr/>
            <p:nvPr/>
          </p:nvSpPr>
          <p:spPr>
            <a:xfrm>
              <a:off x="315916" y="-1"/>
              <a:ext cx="212268" cy="159202"/>
            </a:xfrm>
            <a:prstGeom prst="plus">
              <a:avLst>
                <a:gd name="adj" fmla="val 37842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2" name="正文级别 1…"/>
          <p:cNvSpPr txBox="1"/>
          <p:nvPr>
            <p:ph type="body" sz="quarter" idx="1"/>
          </p:nvPr>
        </p:nvSpPr>
        <p:spPr>
          <a:xfrm>
            <a:off x="623393" y="1052737"/>
            <a:ext cx="10753195" cy="1009507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/>
            </a:lvl1pPr>
            <a:lvl2pPr marL="706581" indent="-249381">
              <a:lnSpc>
                <a:spcPct val="120000"/>
              </a:lnSpc>
              <a:defRPr sz="2400"/>
            </a:lvl2pPr>
            <a:lvl3pPr marL="0" indent="914400">
              <a:lnSpc>
                <a:spcPct val="120000"/>
              </a:lnSpc>
              <a:buSzTx/>
              <a:buNone/>
              <a:defRPr sz="2400"/>
            </a:lvl3pPr>
            <a:lvl4pPr marL="1676400" indent="-304800">
              <a:lnSpc>
                <a:spcPct val="120000"/>
              </a:lnSpc>
              <a:defRPr sz="2400"/>
            </a:lvl4pPr>
            <a:lvl5pPr marL="2133600" indent="-304800">
              <a:lnSpc>
                <a:spcPct val="120000"/>
              </a:lnSpc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23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36426" y="243817"/>
            <a:ext cx="2047085" cy="50405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6" name="标题 1"/>
          <p:cNvGrpSpPr/>
          <p:nvPr/>
        </p:nvGrpSpPr>
        <p:grpSpPr>
          <a:xfrm>
            <a:off x="0" y="2564905"/>
            <a:ext cx="624000" cy="1496290"/>
            <a:chOff x="0" y="0"/>
            <a:chExt cx="623999" cy="1496288"/>
          </a:xfrm>
        </p:grpSpPr>
        <p:sp>
          <p:nvSpPr>
            <p:cNvPr id="124" name="矩形"/>
            <p:cNvSpPr/>
            <p:nvPr/>
          </p:nvSpPr>
          <p:spPr>
            <a:xfrm>
              <a:off x="0" y="0"/>
              <a:ext cx="624000" cy="1496289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9FAFB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25" name="知识讲解"/>
            <p:cNvSpPr txBox="1"/>
            <p:nvPr/>
          </p:nvSpPr>
          <p:spPr>
            <a:xfrm>
              <a:off x="0" y="423024"/>
              <a:ext cx="624000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9FAFB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知识讲解</a:t>
              </a:r>
            </a:p>
          </p:txBody>
        </p:sp>
      </p:grpSp>
      <p:sp>
        <p:nvSpPr>
          <p:cNvPr id="127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文本占位符 4"/>
          <p:cNvSpPr/>
          <p:nvPr>
            <p:ph type="body" sz="quarter" idx="13"/>
          </p:nvPr>
        </p:nvSpPr>
        <p:spPr>
          <a:xfrm>
            <a:off x="6256937" y="1778437"/>
            <a:ext cx="4897577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4" name="图片占位符 2"/>
          <p:cNvSpPr/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5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4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4" descr="图片 6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45" y="-3811"/>
            <a:ext cx="12201526" cy="686308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mp.weixin.qq.com/debug/wxadoc/introduction/#%E5%B0%8F%E7%A8%8B%E5%BA%8F%E6%B3%A8%E5%86%8C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5834" y="605155"/>
            <a:ext cx="1927226" cy="2186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6359" y="556894"/>
            <a:ext cx="2404299" cy="264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6350" y="3434079"/>
            <a:ext cx="12212956" cy="2518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图片 8" descr="图片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67723" y="4547234"/>
            <a:ext cx="5464810" cy="634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图片 7" descr="图片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83279" y="4578350"/>
            <a:ext cx="619126" cy="641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图片 11" descr="图片 1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38445" y="2193925"/>
            <a:ext cx="1947546" cy="153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12" descr="图片 1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351779" y="960755"/>
            <a:ext cx="1915796" cy="115824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文本框 13"/>
          <p:cNvSpPr txBox="1"/>
          <p:nvPr/>
        </p:nvSpPr>
        <p:spPr>
          <a:xfrm>
            <a:off x="4776153" y="3585845"/>
            <a:ext cx="264795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积云教育</a:t>
            </a:r>
          </a:p>
        </p:txBody>
      </p:sp>
      <p:sp>
        <p:nvSpPr>
          <p:cNvPr id="144" name="文本框 14"/>
          <p:cNvSpPr txBox="1"/>
          <p:nvPr/>
        </p:nvSpPr>
        <p:spPr>
          <a:xfrm>
            <a:off x="3918584" y="4493895"/>
            <a:ext cx="436308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小程序文件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小程序文件结构</a:t>
            </a:r>
          </a:p>
        </p:txBody>
      </p:sp>
      <p:sp>
        <p:nvSpPr>
          <p:cNvPr id="174" name="JSON…"/>
          <p:cNvSpPr txBox="1"/>
          <p:nvPr>
            <p:ph type="body" idx="1"/>
          </p:nvPr>
        </p:nvSpPr>
        <p:spPr>
          <a:xfrm>
            <a:off x="986831" y="1052737"/>
            <a:ext cx="10389757" cy="3308207"/>
          </a:xfrm>
          <a:prstGeom prst="rect">
            <a:avLst/>
          </a:prstGeom>
        </p:spPr>
        <p:txBody>
          <a:bodyPr/>
          <a:lstStyle/>
          <a:p>
            <a:pPr/>
            <a:r>
              <a:t>JSON</a:t>
            </a:r>
          </a:p>
          <a:p>
            <a:pPr/>
            <a:r>
              <a:t>WXML</a:t>
            </a:r>
          </a:p>
          <a:p>
            <a:pPr/>
            <a:r>
              <a:t>WXSS</a:t>
            </a:r>
          </a:p>
          <a:p>
            <a:pPr/>
            <a:r>
              <a:t>JSSS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常用组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常用组件</a:t>
            </a:r>
          </a:p>
        </p:txBody>
      </p:sp>
      <p:sp>
        <p:nvSpPr>
          <p:cNvPr id="177" name="view…"/>
          <p:cNvSpPr txBox="1"/>
          <p:nvPr>
            <p:ph type="body" idx="1"/>
          </p:nvPr>
        </p:nvSpPr>
        <p:spPr>
          <a:xfrm>
            <a:off x="623393" y="1052737"/>
            <a:ext cx="10753195" cy="4387658"/>
          </a:xfrm>
          <a:prstGeom prst="rect">
            <a:avLst/>
          </a:prstGeom>
        </p:spPr>
        <p:txBody>
          <a:bodyPr/>
          <a:lstStyle/>
          <a:p>
            <a:pPr/>
            <a:r>
              <a:t>view</a:t>
            </a:r>
          </a:p>
          <a:p>
            <a:pPr/>
            <a:r>
              <a:t>swiper</a:t>
            </a:r>
          </a:p>
          <a:p>
            <a:pPr/>
            <a:r>
              <a:t>text</a:t>
            </a:r>
          </a:p>
          <a:p>
            <a:pPr/>
            <a:r>
              <a:t>button</a:t>
            </a:r>
          </a:p>
          <a:p>
            <a:pPr/>
            <a:r>
              <a:t>input</a:t>
            </a:r>
          </a:p>
          <a:p>
            <a:pPr/>
            <a:r>
              <a:t>navigation</a:t>
            </a:r>
          </a:p>
          <a:p>
            <a:pPr/>
            <a:r>
              <a:t>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预览和发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预览和发布</a:t>
            </a:r>
          </a:p>
        </p:txBody>
      </p:sp>
      <p:sp>
        <p:nvSpPr>
          <p:cNvPr id="180" name="用户身份管理…"/>
          <p:cNvSpPr txBox="1"/>
          <p:nvPr>
            <p:ph type="body" idx="1"/>
          </p:nvPr>
        </p:nvSpPr>
        <p:spPr>
          <a:xfrm>
            <a:off x="623393" y="1052737"/>
            <a:ext cx="10753195" cy="4002540"/>
          </a:xfrm>
          <a:prstGeom prst="rect">
            <a:avLst/>
          </a:prstGeom>
        </p:spPr>
        <p:txBody>
          <a:bodyPr/>
          <a:lstStyle/>
          <a:p>
            <a:pPr/>
            <a:r>
              <a:t>用户身份管理</a:t>
            </a:r>
          </a:p>
          <a:p>
            <a:pPr/>
            <a:r>
              <a:t>预览</a:t>
            </a:r>
          </a:p>
          <a:p>
            <a:pPr/>
            <a:r>
              <a:t>上线发布</a:t>
            </a:r>
          </a:p>
          <a:p>
            <a:pPr/>
            <a:r>
              <a:t>上线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3434079"/>
            <a:ext cx="12212956" cy="251841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文本框 4"/>
          <p:cNvSpPr txBox="1"/>
          <p:nvPr/>
        </p:nvSpPr>
        <p:spPr>
          <a:xfrm>
            <a:off x="3252153" y="1640839"/>
            <a:ext cx="5695951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6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THANKS</a:t>
            </a:r>
          </a:p>
        </p:txBody>
      </p:sp>
      <p:sp>
        <p:nvSpPr>
          <p:cNvPr id="184" name="文本框 14"/>
          <p:cNvSpPr txBox="1"/>
          <p:nvPr/>
        </p:nvSpPr>
        <p:spPr>
          <a:xfrm>
            <a:off x="3918584" y="2598420"/>
            <a:ext cx="436308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  <p:sp>
        <p:nvSpPr>
          <p:cNvPr id="185" name="文本框 7"/>
          <p:cNvSpPr txBox="1"/>
          <p:nvPr/>
        </p:nvSpPr>
        <p:spPr>
          <a:xfrm>
            <a:off x="2718753" y="3888740"/>
            <a:ext cx="676275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本课程版权归积云教育独家所有</a:t>
            </a:r>
          </a:p>
        </p:txBody>
      </p:sp>
      <p:sp>
        <p:nvSpPr>
          <p:cNvPr id="186" name="文本框 8"/>
          <p:cNvSpPr txBox="1"/>
          <p:nvPr/>
        </p:nvSpPr>
        <p:spPr>
          <a:xfrm>
            <a:off x="3471228" y="4879340"/>
            <a:ext cx="52578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未经书面同意私自录制、转载等行为均属违法行为</a:t>
            </a:r>
          </a:p>
        </p:txBody>
      </p:sp>
      <p:sp>
        <p:nvSpPr>
          <p:cNvPr id="187" name="文本框 9"/>
          <p:cNvSpPr txBox="1"/>
          <p:nvPr/>
        </p:nvSpPr>
        <p:spPr>
          <a:xfrm>
            <a:off x="3471228" y="5225415"/>
            <a:ext cx="52578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积云教育将保留所有追责权利</a:t>
            </a:r>
          </a:p>
        </p:txBody>
      </p:sp>
      <p:sp>
        <p:nvSpPr>
          <p:cNvPr id="188" name="直接连接符 10"/>
          <p:cNvSpPr/>
          <p:nvPr/>
        </p:nvSpPr>
        <p:spPr>
          <a:xfrm>
            <a:off x="2547303" y="4603115"/>
            <a:ext cx="7105651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rcRect l="0" t="68178" r="0" b="0"/>
          <a:stretch>
            <a:fillRect/>
          </a:stretch>
        </p:blipFill>
        <p:spPr>
          <a:xfrm flipH="1" rot="10800000">
            <a:off x="-3175" y="6383020"/>
            <a:ext cx="12197081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文本框 4"/>
          <p:cNvSpPr txBox="1"/>
          <p:nvPr/>
        </p:nvSpPr>
        <p:spPr>
          <a:xfrm>
            <a:off x="2376169" y="1850389"/>
            <a:ext cx="7418707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50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微信小程序</a:t>
            </a:r>
          </a:p>
        </p:txBody>
      </p:sp>
      <p:sp>
        <p:nvSpPr>
          <p:cNvPr id="148" name="文本框 5"/>
          <p:cNvSpPr txBox="1"/>
          <p:nvPr/>
        </p:nvSpPr>
        <p:spPr>
          <a:xfrm>
            <a:off x="2381249" y="3425190"/>
            <a:ext cx="741870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000">
                <a:solidFill>
                  <a:srgbClr val="2E7FC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主讲人：</a:t>
            </a:r>
          </a:p>
        </p:txBody>
      </p:sp>
      <p:sp>
        <p:nvSpPr>
          <p:cNvPr id="149" name="直接连接符 10"/>
          <p:cNvSpPr/>
          <p:nvPr/>
        </p:nvSpPr>
        <p:spPr>
          <a:xfrm>
            <a:off x="2547303" y="2774314"/>
            <a:ext cx="7105651" cy="1"/>
          </a:xfrm>
          <a:prstGeom prst="line">
            <a:avLst/>
          </a:prstGeom>
          <a:ln w="19050">
            <a:solidFill>
              <a:srgbClr val="2E7FC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文本框 7"/>
          <p:cNvSpPr txBox="1"/>
          <p:nvPr/>
        </p:nvSpPr>
        <p:spPr>
          <a:xfrm>
            <a:off x="2376169" y="6428740"/>
            <a:ext cx="7418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www.usian.cn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小程序是一种不需要下载安装即可使用的应用，它实现了应用“触手可及”的梦想，用户扫一扫或者搜一下即可打开应用。也体现了“用完即走”的理念，用户不用关心是否安装太多应用的问题。应用将无处不在，随时可用，但又无需安装卸载。对于开发者而言，小程序开发门槛相对较低，难度不及APP，能够满足简单的基础应用，适合生活服务类线下商铺以及非刚需低频应用的转换。小程序能够实现消息通知、线下扫码、公众号关联等七大功能。其中，通过公众号关联，用户可以实现公众号与小程序之间相互跳转。小程序不存在入口。"/>
          <p:cNvSpPr txBox="1"/>
          <p:nvPr/>
        </p:nvSpPr>
        <p:spPr>
          <a:xfrm>
            <a:off x="2112138" y="2030730"/>
            <a:ext cx="6378152" cy="3672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ts val="4000"/>
              </a:lnSpc>
              <a:defRPr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小程序是一种不需要下载安装即可使用的应用，它实现了应用“触手可及”的梦想，用户扫一扫或者搜一下即可打开应用。也体现了“用完即走”的理念，用户不用关心是否安装太多应用的问题。应用将无处不在，随时可用，但又无需安装卸载。对于开发者而言，小程序开发门槛相对较低，难度不及APP，能够满足简单的基础应用，适合生活服务类线下商铺以及非刚需低频应用的转换。小程序能够实现消息通知、线下扫码、公众号关联等七大功能。其中，通过公众号关联，用户可以实现公众号与小程序之间相互跳转。小程序不存在入口。</a:t>
            </a:r>
          </a:p>
        </p:txBody>
      </p:sp>
      <p:sp>
        <p:nvSpPr>
          <p:cNvPr id="153" name="什么是微信小程序？"/>
          <p:cNvSpPr txBox="1"/>
          <p:nvPr/>
        </p:nvSpPr>
        <p:spPr>
          <a:xfrm>
            <a:off x="2094230" y="1268730"/>
            <a:ext cx="2618740" cy="47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/>
            </a:lvl1pPr>
          </a:lstStyle>
          <a:p>
            <a:pPr/>
            <a:r>
              <a:t>什么是微信小程序？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微信小程序可以做什么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微信小程序可以做什么？</a:t>
            </a:r>
          </a:p>
        </p:txBody>
      </p:sp>
      <p:sp>
        <p:nvSpPr>
          <p:cNvPr id="158" name=". 微信小程序可以增加商家曝光。…"/>
          <p:cNvSpPr txBox="1"/>
          <p:nvPr>
            <p:ph type="body" idx="1"/>
          </p:nvPr>
        </p:nvSpPr>
        <p:spPr>
          <a:xfrm>
            <a:off x="623393" y="1052737"/>
            <a:ext cx="10753195" cy="4181283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FontTx/>
              <a:buNone/>
              <a:tabLst>
                <a:tab pos="139700" algn="l"/>
                <a:tab pos="457200" algn="l"/>
              </a:tabLst>
              <a:defRPr sz="2300">
                <a:solidFill>
                  <a:srgbClr val="33333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	.	微信小程序可以增加商家曝光。</a:t>
            </a:r>
            <a:br/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FontTx/>
              <a:buNone/>
              <a:tabLst>
                <a:tab pos="139700" algn="l"/>
                <a:tab pos="457200" algn="l"/>
              </a:tabLst>
              <a:defRPr sz="2300">
                <a:solidFill>
                  <a:srgbClr val="33333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	.	可以方便用户找到自己附近的需要的产品。</a:t>
            </a:r>
            <a:br/>
          </a:p>
          <a:p>
            <a:pPr marL="457200" indent="-457200" defTabSz="457200">
              <a:lnSpc>
                <a:spcPts val="4700"/>
              </a:lnSpc>
              <a:spcBef>
                <a:spcPts val="0"/>
              </a:spcBef>
              <a:buSzTx/>
              <a:buFontTx/>
              <a:buNone/>
              <a:tabLst>
                <a:tab pos="139700" algn="l"/>
                <a:tab pos="457200" algn="l"/>
              </a:tabLst>
              <a:defRPr sz="2300">
                <a:solidFill>
                  <a:srgbClr val="33333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	.	可以让生活更高效。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注册微信小程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注册微信小程序</a:t>
            </a:r>
          </a:p>
        </p:txBody>
      </p:sp>
      <p:sp>
        <p:nvSpPr>
          <p:cNvPr id="161" name="按照官网文档注册小程序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53162" indent="-153162" defTabSz="612648">
              <a:spcBef>
                <a:spcPts val="600"/>
              </a:spcBef>
              <a:defRPr sz="1608"/>
            </a:pPr>
            <a:r>
              <a:t>按照官网文档注册小程序</a:t>
            </a:r>
          </a:p>
          <a:p>
            <a:pPr marL="153162" indent="-153162" defTabSz="612648">
              <a:spcBef>
                <a:spcPts val="600"/>
              </a:spcBef>
              <a:defRPr sz="1608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https://mp.weixin.qq.com/debug/wxadoc/introduction/#%E5%B0%8F%E7%A8%8B%E5%BA%8F%E6%B3%A8%E5%86%8C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绑定开发者…"/>
          <p:cNvSpPr txBox="1"/>
          <p:nvPr/>
        </p:nvSpPr>
        <p:spPr>
          <a:xfrm>
            <a:off x="936309" y="473494"/>
            <a:ext cx="8527212" cy="193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900"/>
              </a:lnSpc>
              <a:spcBef>
                <a:spcPts val="900"/>
              </a:spcBef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绑定开发者</a:t>
            </a:r>
          </a:p>
          <a:p>
            <a:pPr defTabSz="457200">
              <a:lnSpc>
                <a:spcPts val="5500"/>
              </a:lnSpc>
              <a:spcBef>
                <a:spcPts val="1100"/>
              </a:spcBef>
              <a:defRPr sz="2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登录微信公众平台小程序，进入用户身份- 开发者，新增绑定开发者。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安装开发工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安装开发工具</a:t>
            </a:r>
          </a:p>
        </p:txBody>
      </p:sp>
      <p:sp>
        <p:nvSpPr>
          <p:cNvPr id="166" name="https://mp.weixin.qq.com/debug/wxadoc/introduction/#%E5%BC%80%E5%8F%91%E8%80%85%E5%B7%A5%E5%85%B7%E7%9A%84%E4%BD%BF%E7%94%A8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94310" indent="-194310" defTabSz="777240">
              <a:spcBef>
                <a:spcPts val="800"/>
              </a:spcBef>
              <a:defRPr sz="2040"/>
            </a:lvl1pPr>
          </a:lstStyle>
          <a:p>
            <a:pPr/>
            <a:r>
              <a:t>https://mp.weixin.qq.com/debug/wxadoc/introduction/#%E5%BC%80%E5%8F%91%E8%80%85%E5%B7%A5%E5%85%B7%E7%9A%84%E4%BD%BF%E7%94%A8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小程序开发文档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小程序开发文档</a:t>
            </a:r>
          </a:p>
        </p:txBody>
      </p:sp>
      <p:sp>
        <p:nvSpPr>
          <p:cNvPr id="169" name="https://mp.weixin.qq.com/debug/wxadoc/dev/quickstart/basic/getting-started.htm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https://mp.weixin.qq.com/debug/wxadoc/dev/quickstart/basic/getting-started.html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ello World程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World程序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