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og.csdn.net/blueheart20/article/details/45174399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og.csdn.net/jackwen110200/article/details/52105493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dej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nodejs</a:t>
            </a:r>
          </a:p>
        </p:txBody>
      </p:sp>
      <p:sp>
        <p:nvSpPr>
          <p:cNvPr id="120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请求信息"/>
          <p:cNvSpPr txBox="1"/>
          <p:nvPr>
            <p:ph type="title"/>
          </p:nvPr>
        </p:nvSpPr>
        <p:spPr>
          <a:xfrm>
            <a:off x="952500" y="254000"/>
            <a:ext cx="11099800" cy="823020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/>
            <a:r>
              <a:t>请求信息</a:t>
            </a:r>
          </a:p>
        </p:txBody>
      </p:sp>
      <p:sp>
        <p:nvSpPr>
          <p:cNvPr id="145" name="method、url、headers、httpVersion"/>
          <p:cNvSpPr txBox="1"/>
          <p:nvPr>
            <p:ph type="body" idx="1"/>
          </p:nvPr>
        </p:nvSpPr>
        <p:spPr>
          <a:xfrm>
            <a:off x="952500" y="1076027"/>
            <a:ext cx="11099800" cy="7801273"/>
          </a:xfrm>
          <a:prstGeom prst="rect">
            <a:avLst/>
          </a:prstGeom>
        </p:spPr>
        <p:txBody>
          <a:bodyPr/>
          <a:lstStyle/>
          <a:p>
            <a:pPr/>
            <a:r>
              <a:t>method、url、headers、httpVersion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表单提交"/>
          <p:cNvSpPr txBox="1"/>
          <p:nvPr>
            <p:ph type="title"/>
          </p:nvPr>
        </p:nvSpPr>
        <p:spPr>
          <a:xfrm>
            <a:off x="952500" y="254000"/>
            <a:ext cx="11099800" cy="626716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表单提交</a:t>
            </a:r>
          </a:p>
        </p:txBody>
      </p:sp>
      <p:sp>
        <p:nvSpPr>
          <p:cNvPr id="148" name="&lt;form class=&quot;&quot; action=&quot;http://localhost:3002/&quot; method=&quot;post&quot;&gt;…"/>
          <p:cNvSpPr txBox="1"/>
          <p:nvPr>
            <p:ph type="body" idx="1"/>
          </p:nvPr>
        </p:nvSpPr>
        <p:spPr>
          <a:xfrm>
            <a:off x="952500" y="876300"/>
            <a:ext cx="11099800" cy="8001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/>
            </a:pPr>
            <a:r>
              <a:t>&lt;form class="" action="http://localhost:3002/" method="post"&gt;</a:t>
            </a:r>
          </a:p>
          <a:p>
            <a:pPr marL="0" indent="0">
              <a:buSzTx/>
              <a:buNone/>
              <a:defRPr sz="2400"/>
            </a:pPr>
            <a:r>
              <a:t>    &lt;input type="text" name="username" value="aaaa"&gt;</a:t>
            </a:r>
          </a:p>
          <a:p>
            <a:pPr marL="0" indent="0">
              <a:buSzTx/>
              <a:buNone/>
              <a:defRPr sz="2400"/>
            </a:pPr>
            <a:r>
              <a:t>    &lt;input type="number" name="age" value="aaaa"&gt;</a:t>
            </a:r>
          </a:p>
          <a:p>
            <a:pPr marL="0" indent="0">
              <a:buSzTx/>
              <a:buNone/>
              <a:defRPr sz="2400"/>
            </a:pPr>
            <a:r>
              <a:t>    &lt;input type="submit" name="" value="提交"&gt;</a:t>
            </a:r>
          </a:p>
          <a:p>
            <a:pPr marL="0" indent="0">
              <a:buSzTx/>
              <a:buNone/>
              <a:defRPr sz="2400"/>
            </a:pPr>
            <a:r>
              <a:t>&lt;/form&gt;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erver.on('request',function(req,res){…"/>
          <p:cNvSpPr txBox="1"/>
          <p:nvPr>
            <p:ph type="body" idx="1"/>
          </p:nvPr>
        </p:nvSpPr>
        <p:spPr>
          <a:xfrm>
            <a:off x="952500" y="448617"/>
            <a:ext cx="11099800" cy="8428683"/>
          </a:xfrm>
          <a:prstGeom prst="rect">
            <a:avLst/>
          </a:prstGeom>
        </p:spPr>
        <p:txBody>
          <a:bodyPr/>
          <a:lstStyle/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server.on('request',function(req,res){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 if(req.url != '/favicon.ico'){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      req.on('data',function(data){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          console.log(data.toString())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      })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      req.on('end',function(){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        console.log('客户端请求数据已经完毕')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      })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    }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    res.end();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querystring模块"/>
          <p:cNvSpPr txBox="1"/>
          <p:nvPr>
            <p:ph type="title"/>
          </p:nvPr>
        </p:nvSpPr>
        <p:spPr>
          <a:xfrm>
            <a:off x="952500" y="254000"/>
            <a:ext cx="11099800" cy="944464"/>
          </a:xfrm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/>
            <a:r>
              <a:t>querystring模块</a:t>
            </a:r>
          </a:p>
        </p:txBody>
      </p:sp>
      <p:sp>
        <p:nvSpPr>
          <p:cNvPr id="153" name="转成对象…"/>
          <p:cNvSpPr txBox="1"/>
          <p:nvPr>
            <p:ph type="body" idx="1"/>
          </p:nvPr>
        </p:nvSpPr>
        <p:spPr>
          <a:xfrm>
            <a:off x="952500" y="1242417"/>
            <a:ext cx="11099800" cy="763488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转成对象 </a:t>
            </a:r>
          </a:p>
          <a:p>
            <a:pPr marL="0" indent="0">
              <a:buSzTx/>
              <a:buNone/>
            </a:pPr>
            <a:r>
              <a:t>querystring.parse(‘name=abc&amp;age=123’)</a:t>
            </a:r>
          </a:p>
          <a:p>
            <a:pPr marL="0" indent="0">
              <a:buSzTx/>
              <a:buNone/>
            </a:pPr>
            <a:r>
              <a:t>{ name:’abc’,age:123}</a:t>
            </a:r>
          </a:p>
          <a:p>
            <a:pPr marL="0" indent="0">
              <a:buSzTx/>
              <a:buNone/>
            </a:pPr>
            <a:r>
              <a:t>转成字符串</a:t>
            </a:r>
          </a:p>
          <a:p>
            <a:pPr marL="0" indent="0">
              <a:buSzTx/>
              <a:buNone/>
            </a:pPr>
            <a:r>
              <a:t>querystring.stringify({name:’abc’,age:123})</a:t>
            </a:r>
          </a:p>
          <a:p>
            <a:pPr marL="0" indent="0">
              <a:buSzTx/>
              <a:buNone/>
            </a:pPr>
            <a:r>
              <a:t>‘name=abc&amp;age=123’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url模块"/>
          <p:cNvSpPr txBox="1"/>
          <p:nvPr>
            <p:ph type="title"/>
          </p:nvPr>
        </p:nvSpPr>
        <p:spPr>
          <a:xfrm>
            <a:off x="952500" y="254000"/>
            <a:ext cx="11099800" cy="861021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url模块</a:t>
            </a:r>
          </a:p>
        </p:txBody>
      </p:sp>
      <p:sp>
        <p:nvSpPr>
          <p:cNvPr id="156" name="url.parse(‘http://www.baidu.com/abc?name=davie&amp;age=20#tab’)…"/>
          <p:cNvSpPr txBox="1"/>
          <p:nvPr>
            <p:ph type="body" idx="1"/>
          </p:nvPr>
        </p:nvSpPr>
        <p:spPr>
          <a:xfrm>
            <a:off x="952500" y="1060499"/>
            <a:ext cx="11099800" cy="7816801"/>
          </a:xfrm>
          <a:prstGeom prst="rect">
            <a:avLst/>
          </a:prstGeom>
        </p:spPr>
        <p:txBody>
          <a:bodyPr/>
          <a:lstStyle/>
          <a:p>
            <a:pPr/>
            <a:r>
              <a:t>url.parse(‘http://www.baidu.com/abc?name=davie&amp;age=20#tab’)</a:t>
            </a:r>
          </a:p>
          <a:p>
            <a:pPr/>
            <a:r>
              <a:t>url.format()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服务器响应"/>
          <p:cNvSpPr txBox="1"/>
          <p:nvPr>
            <p:ph type="title"/>
          </p:nvPr>
        </p:nvSpPr>
        <p:spPr>
          <a:xfrm>
            <a:off x="952500" y="254000"/>
            <a:ext cx="11099800" cy="872233"/>
          </a:xfrm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pPr/>
            <a:r>
              <a:t>服务器响应</a:t>
            </a:r>
          </a:p>
        </p:txBody>
      </p:sp>
      <p:sp>
        <p:nvSpPr>
          <p:cNvPr id="159" name="res.writeHead(200,{“Content-Type”:”text/plain”})…"/>
          <p:cNvSpPr txBox="1"/>
          <p:nvPr>
            <p:ph type="body" idx="1"/>
          </p:nvPr>
        </p:nvSpPr>
        <p:spPr>
          <a:xfrm>
            <a:off x="952500" y="1103510"/>
            <a:ext cx="11099800" cy="7773790"/>
          </a:xfrm>
          <a:prstGeom prst="rect">
            <a:avLst/>
          </a:prstGeom>
        </p:spPr>
        <p:txBody>
          <a:bodyPr/>
          <a:lstStyle/>
          <a:p>
            <a:pPr/>
            <a:r>
              <a:t>res.writeHead(200,{“Content-Type”:”text/plain”})</a:t>
            </a:r>
          </a:p>
          <a:p>
            <a:pPr/>
            <a:r>
              <a:t>参考：</a:t>
            </a:r>
            <a:r>
              <a:rPr u="sng">
                <a:hlinkClick r:id="rId2" invalidUrl="" action="" tgtFrame="" tooltip="" history="1" highlightClick="0" endSnd="0"/>
              </a:rPr>
              <a:t>http://blog.csdn.net/blueheart20/article/details/45174399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模块化的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模块化的概念</a:t>
            </a:r>
          </a:p>
        </p:txBody>
      </p:sp>
      <p:sp>
        <p:nvSpPr>
          <p:cNvPr id="123" name="AMD  （即Asynchronous Module Definition，中文名是异步模块定义的意思。它是一个在浏览器端模块化开发的规范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AMD  （即Asynchronous Module Definition，中文名是异步模块定义的意思。它是一个在浏览器端模块化开发的规范）</a:t>
            </a:r>
          </a:p>
          <a:p>
            <a:pPr/>
            <a:r>
              <a:t>CMD （即Common Module Definition通用模块定义）</a:t>
            </a:r>
          </a:p>
          <a:p>
            <a:pPr/>
            <a:r>
              <a:t>CommonJS</a:t>
            </a:r>
          </a:p>
          <a:p>
            <a:pPr/>
            <a:r>
              <a:t>推荐阅读：</a:t>
            </a:r>
            <a:r>
              <a:rPr u="sng">
                <a:hlinkClick r:id="rId2" invalidUrl="" action="" tgtFrame="" tooltip="" history="1" highlightClick="0" endSnd="0"/>
              </a:rPr>
              <a:t>http://blog.csdn.net/jackwen110200/article/details/52105493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mmon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126" name="1、定义模块  根据CommonJS规范，一个单独的文件就是一个模块。每一个模块都是一个单独的作用域，也就是说，在该模块内部定义的变量，无法被其他模块读取，除非定义为global对象的属性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600"/>
              </a:lnSpc>
              <a:spcBef>
                <a:spcPts val="2700"/>
              </a:spcBef>
              <a:buSzTx/>
              <a:buNone/>
              <a:defRPr sz="16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1、定义模块 </a:t>
            </a:r>
            <a:br/>
            <a:r>
              <a:t>根据CommonJS规范，一个单独的文件就是一个模块。每一个模块都是一个单独的作用域，也就是说，在该模块内部定义的变量，无法被其他模块读取，除非定义为global对象的属性</a:t>
            </a:r>
          </a:p>
          <a:p>
            <a:pPr marL="0" indent="0" defTabSz="457200">
              <a:lnSpc>
                <a:spcPts val="4600"/>
              </a:lnSpc>
              <a:spcBef>
                <a:spcPts val="2700"/>
              </a:spcBef>
              <a:buSzTx/>
              <a:buNone/>
              <a:defRPr sz="16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2、模块输出： </a:t>
            </a:r>
            <a:br/>
            <a:r>
              <a:t>模块只有一个出口，module.exports对象，我们需要把模块希望输出的内容放入该对象</a:t>
            </a:r>
          </a:p>
          <a:p>
            <a:pPr marL="0" indent="0" defTabSz="457200">
              <a:lnSpc>
                <a:spcPts val="4600"/>
              </a:lnSpc>
              <a:spcBef>
                <a:spcPts val="2700"/>
              </a:spcBef>
              <a:buSzTx/>
              <a:buNone/>
              <a:defRPr sz="16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3、加载模块： </a:t>
            </a:r>
            <a:br/>
            <a:r>
              <a:t>加载模块使用require方法，该方法读取一个文件并执行，返回文件内部的module.exports对象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模块的导入导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模块的导入导出</a:t>
            </a:r>
          </a:p>
        </p:txBody>
      </p:sp>
      <p:sp>
        <p:nvSpPr>
          <p:cNvPr id="129" name="导出模块   module.exports.add = ad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导出模块   module.exports.add = add</a:t>
            </a:r>
          </a:p>
          <a:p>
            <a:pPr/>
            <a:r>
              <a:t>module.exports = Person</a:t>
            </a:r>
          </a:p>
          <a:p>
            <a:pPr/>
            <a:r>
              <a:t>导入模块    var m = require(“./math”)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什么是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什么是包</a:t>
            </a:r>
          </a:p>
        </p:txBody>
      </p:sp>
      <p:sp>
        <p:nvSpPr>
          <p:cNvPr id="132" name="包含 package.json 的文件的目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包含 package.json 的文件的目录</a:t>
            </a:r>
          </a:p>
          <a:p>
            <a:pPr/>
            <a:r>
              <a:t>package.json 各个属性的含义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135" name="npm  （Node Package Manager）包管理工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560831">
              <a:lnSpc>
                <a:spcPct val="40000"/>
              </a:lnSpc>
              <a:spcBef>
                <a:spcPts val="4000"/>
              </a:spcBef>
              <a:defRPr sz="3072"/>
            </a:pPr>
            <a:r>
              <a:t>npm  （Node Package Manager）包管理工具</a:t>
            </a:r>
          </a:p>
          <a:p>
            <a:pPr marL="426719" indent="-426719" defTabSz="560831">
              <a:lnSpc>
                <a:spcPct val="40000"/>
              </a:lnSpc>
              <a:spcBef>
                <a:spcPts val="4000"/>
              </a:spcBef>
              <a:defRPr sz="3072"/>
            </a:pPr>
            <a:r>
              <a:t>常用命令： </a:t>
            </a:r>
            <a:endParaRPr sz="1824"/>
          </a:p>
          <a:p>
            <a:pPr lvl="1" marL="853439" indent="-426719" defTabSz="560831">
              <a:lnSpc>
                <a:spcPct val="40000"/>
              </a:lnSpc>
              <a:spcBef>
                <a:spcPts val="4000"/>
              </a:spcBef>
              <a:defRPr sz="1824"/>
            </a:pPr>
            <a:r>
              <a:t>npm search  jquery    搜索包</a:t>
            </a:r>
          </a:p>
          <a:p>
            <a:pPr lvl="1" marL="853439" indent="-426719" defTabSz="560831">
              <a:lnSpc>
                <a:spcPct val="90000"/>
              </a:lnSpc>
              <a:spcBef>
                <a:spcPts val="4000"/>
              </a:spcBef>
              <a:defRPr sz="1824"/>
            </a:pPr>
            <a:r>
              <a:t>npm install jquery  安装包 ，加参数-g 表示全局安装  —save(保存到dependencies)      —save-dev（保存到 dev-dependencies）</a:t>
            </a:r>
          </a:p>
          <a:p>
            <a:pPr lvl="1" marL="853439" indent="-426719" defTabSz="560831">
              <a:lnSpc>
                <a:spcPct val="40000"/>
              </a:lnSpc>
              <a:spcBef>
                <a:spcPts val="4000"/>
              </a:spcBef>
              <a:defRPr sz="1824"/>
            </a:pPr>
            <a:r>
              <a:t>npm root  -g  查看全局包的安装路径</a:t>
            </a:r>
          </a:p>
          <a:p>
            <a:pPr lvl="1" marL="853439" indent="-426719" defTabSz="560831">
              <a:lnSpc>
                <a:spcPct val="40000"/>
              </a:lnSpc>
              <a:spcBef>
                <a:spcPts val="4000"/>
              </a:spcBef>
              <a:defRPr sz="1824"/>
            </a:pPr>
            <a:r>
              <a:t>npm list  查看当前目录下所有安装包</a:t>
            </a:r>
          </a:p>
          <a:p>
            <a:pPr lvl="1" marL="853439" indent="-426719" defTabSz="560831">
              <a:lnSpc>
                <a:spcPct val="40000"/>
              </a:lnSpc>
              <a:spcBef>
                <a:spcPts val="4000"/>
              </a:spcBef>
              <a:defRPr sz="1824"/>
            </a:pPr>
            <a:r>
              <a:t>npm uninstall 卸载包</a:t>
            </a:r>
          </a:p>
          <a:p>
            <a:pPr lvl="1" marL="853439" indent="-426719" defTabSz="560831">
              <a:lnSpc>
                <a:spcPct val="40000"/>
              </a:lnSpc>
              <a:spcBef>
                <a:spcPts val="4000"/>
              </a:spcBef>
              <a:defRPr sz="1824"/>
            </a:pPr>
            <a:r>
              <a:t>npm update  jquery  更新包      npm update -g  jquery  更新全局下安装的包</a:t>
            </a:r>
          </a:p>
          <a:p>
            <a:pPr lvl="1" marL="853439" indent="-426719" defTabSz="560831">
              <a:lnSpc>
                <a:spcPct val="40000"/>
              </a:lnSpc>
              <a:spcBef>
                <a:spcPts val="4000"/>
              </a:spcBef>
              <a:defRPr sz="1824"/>
            </a:pPr>
            <a:r>
              <a:t>npm update 更新所有包     npm update -g  更新全局下所有包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npm adduser  注册用户…"/>
          <p:cNvSpPr txBox="1"/>
          <p:nvPr>
            <p:ph type="body" idx="1"/>
          </p:nvPr>
        </p:nvSpPr>
        <p:spPr>
          <a:xfrm>
            <a:off x="952500" y="253801"/>
            <a:ext cx="11099800" cy="8623499"/>
          </a:xfrm>
          <a:prstGeom prst="rect">
            <a:avLst/>
          </a:prstGeom>
        </p:spPr>
        <p:txBody>
          <a:bodyPr/>
          <a:lstStyle/>
          <a:p>
            <a:pPr/>
            <a:r>
              <a:t>npm adduser  注册用户</a:t>
            </a:r>
          </a:p>
          <a:p>
            <a:pPr/>
            <a:r>
              <a:t>npm login 登陆到npm</a:t>
            </a:r>
          </a:p>
          <a:p>
            <a:pPr/>
            <a:r>
              <a:t>npm publish .  发布包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ttp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http模块</a:t>
            </a:r>
          </a:p>
        </p:txBody>
      </p:sp>
      <p:sp>
        <p:nvSpPr>
          <p:cNvPr id="140" name="创建一个服务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创建一个服务器</a:t>
            </a:r>
          </a:p>
          <a:p>
            <a:pPr lvl="1"/>
            <a:r>
              <a:t>var server = http.createServer(function(req,res){</a:t>
            </a:r>
          </a:p>
          <a:p>
            <a:pPr lvl="1"/>
            <a:r>
              <a:t>   res.end(“hello http”)</a:t>
            </a:r>
          </a:p>
          <a:p>
            <a:pPr lvl="1"/>
            <a:r>
              <a:t> }).listen(3000)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erver.on('request',function(req,res){})…"/>
          <p:cNvSpPr txBox="1"/>
          <p:nvPr>
            <p:ph type="body" idx="1"/>
          </p:nvPr>
        </p:nvSpPr>
        <p:spPr>
          <a:xfrm>
            <a:off x="952500" y="613271"/>
            <a:ext cx="11099800" cy="8264029"/>
          </a:xfrm>
          <a:prstGeom prst="rect">
            <a:avLst/>
          </a:prstGeom>
        </p:spPr>
        <p:txBody>
          <a:bodyPr/>
          <a:lstStyle/>
          <a:p>
            <a:pPr marL="444499" indent="-444499">
              <a:defRPr sz="2200"/>
            </a:pPr>
            <a:r>
              <a:t>server.on('request',function(req,res){})</a:t>
            </a:r>
          </a:p>
          <a:p>
            <a:pPr marL="444499" indent="-444499">
              <a:defRPr sz="2200"/>
            </a:pPr>
            <a:r>
              <a:t>server.on(‘connection',function(req,res){})</a:t>
            </a:r>
          </a:p>
          <a:p>
            <a:pPr marL="444499" indent="-444499">
              <a:defRPr sz="2200"/>
            </a:pPr>
            <a:r>
              <a:t>server.on(‘listening',function(req,res){})</a:t>
            </a:r>
          </a:p>
          <a:p>
            <a:pPr marL="444499" indent="-444499">
              <a:defRPr sz="2200"/>
            </a:pPr>
            <a:r>
              <a:t>server.on(‘close’,function(req,res){})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