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476" r:id="rId6"/>
    <p:sldId id="566" r:id="rId7"/>
    <p:sldId id="567" r:id="rId8"/>
    <p:sldId id="568" r:id="rId9"/>
    <p:sldId id="569" r:id="rId10"/>
    <p:sldId id="570" r:id="rId11"/>
    <p:sldId id="571" r:id="rId12"/>
    <p:sldId id="532" r:id="rId13"/>
    <p:sldId id="572" r:id="rId14"/>
    <p:sldId id="573" r:id="rId15"/>
    <p:sldId id="574" r:id="rId16"/>
    <p:sldId id="575" r:id="rId17"/>
    <p:sldId id="264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4741" y="378377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一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、过滤器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4863548"/>
            <a:ext cx="9973310" cy="1950002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1061" y="927653"/>
            <a:ext cx="1074751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</a:rPr>
              <a:t>过滤输入</a:t>
            </a:r>
          </a:p>
          <a:p>
            <a:r>
              <a:rPr lang="zh-CN" altLang="en-US" sz="2800" dirty="0" smtClean="0">
                <a:solidFill>
                  <a:schemeClr val="accent5"/>
                </a:solidFill>
              </a:rPr>
              <a:t>输入过滤器可以通过一个管道字符（</a:t>
            </a:r>
            <a:r>
              <a:rPr lang="en-US" altLang="zh-CN" sz="2800" dirty="0" smtClean="0">
                <a:solidFill>
                  <a:schemeClr val="accent5"/>
                </a:solidFill>
              </a:rPr>
              <a:t>|</a:t>
            </a:r>
            <a:r>
              <a:rPr lang="zh-CN" altLang="en-US" sz="2800" dirty="0" smtClean="0">
                <a:solidFill>
                  <a:schemeClr val="accent5"/>
                </a:solidFill>
              </a:rPr>
              <a:t>）和一个过滤器添加到指令中，该过滤器后跟一个冒号和一个模型名称。</a:t>
            </a:r>
          </a:p>
          <a:p>
            <a:r>
              <a:rPr lang="en-US" altLang="zh-CN" sz="2800" b="1" dirty="0" smtClean="0">
                <a:solidFill>
                  <a:schemeClr val="accent5"/>
                </a:solidFill>
              </a:rPr>
              <a:t>filter</a:t>
            </a:r>
            <a:r>
              <a:rPr lang="en-US" altLang="zh-CN" sz="2800" dirty="0" smtClean="0">
                <a:solidFill>
                  <a:schemeClr val="accent5"/>
                </a:solidFill>
              </a:rPr>
              <a:t> </a:t>
            </a:r>
            <a:r>
              <a:rPr lang="zh-CN" altLang="en-US" sz="2800" dirty="0" smtClean="0">
                <a:solidFill>
                  <a:schemeClr val="accent5"/>
                </a:solidFill>
              </a:rPr>
              <a:t>过滤器从数组中选择一个子集：</a:t>
            </a:r>
          </a:p>
          <a:p>
            <a:r>
              <a:rPr lang="en-US" altLang="zh-CN" sz="2800" b="1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实例</a:t>
            </a:r>
          </a:p>
          <a:p>
            <a:pPr latinLnBrk="1"/>
            <a:r>
              <a:rPr lang="en-US" altLang="zh-CN" sz="2800" dirty="0" smtClean="0">
                <a:solidFill>
                  <a:schemeClr val="accent5"/>
                </a:solidFill>
              </a:rPr>
              <a:t>&lt;div ng-app="myApp" ng-controller="namesCtrl"&gt;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&lt;</a:t>
            </a:r>
            <a:r>
              <a:rPr lang="en-US" altLang="zh-CN" sz="2800" dirty="0" smtClean="0">
                <a:solidFill>
                  <a:schemeClr val="accent5"/>
                </a:solidFill>
              </a:rPr>
              <a:t>p&gt;&lt;input type="text" ng-model="test"&gt;&lt;/p&gt;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&lt;</a:t>
            </a:r>
            <a:r>
              <a:rPr lang="en-US" altLang="zh-CN" sz="2800" dirty="0" smtClean="0">
                <a:solidFill>
                  <a:schemeClr val="accent5"/>
                </a:solidFill>
              </a:rPr>
              <a:t>ul&gt;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  &lt;li ng-repeat="x in names | filter:test | orderBy:'country'"&gt;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    {{ (x.name | uppercase) + ', ' + x.country }}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  &lt;/li&gt;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&lt;/ul&gt;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&lt;/</a:t>
            </a:r>
            <a:r>
              <a:rPr lang="en-US" altLang="zh-CN" sz="2800" dirty="0" smtClean="0">
                <a:solidFill>
                  <a:schemeClr val="accent5"/>
                </a:solidFill>
              </a:rPr>
              <a:t>div&gt;</a:t>
            </a:r>
            <a:endParaRPr lang="en-US" altLang="zh-CN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4741" y="378377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一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、过滤器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4863548"/>
            <a:ext cx="9973310" cy="1950002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1061" y="927653"/>
            <a:ext cx="107475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</a:rPr>
              <a:t>自定义过滤器</a:t>
            </a:r>
          </a:p>
          <a:p>
            <a:r>
              <a:rPr lang="zh-CN" altLang="en-US" sz="2800" dirty="0" smtClean="0">
                <a:solidFill>
                  <a:schemeClr val="accent5"/>
                </a:solidFill>
              </a:rPr>
              <a:t>以下实例自定义一个过滤器 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reverse</a:t>
            </a:r>
            <a:r>
              <a:rPr lang="zh-CN" altLang="en-US" sz="2800" dirty="0" smtClean="0">
                <a:solidFill>
                  <a:schemeClr val="accent5"/>
                </a:solidFill>
              </a:rPr>
              <a:t>，将字符串反转：</a:t>
            </a:r>
          </a:p>
          <a:p>
            <a:r>
              <a:rPr lang="en-US" altLang="zh-CN" sz="2800" b="1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实例</a:t>
            </a:r>
          </a:p>
          <a:p>
            <a:pPr latinLnBrk="1"/>
            <a:r>
              <a:rPr lang="en-US" altLang="zh-CN" sz="2800" dirty="0" smtClean="0">
                <a:solidFill>
                  <a:schemeClr val="accent5"/>
                </a:solidFill>
              </a:rPr>
              <a:t>var app = angular.module('myApp', </a:t>
            </a:r>
            <a:r>
              <a:rPr lang="en-US" altLang="zh-CN" sz="2800" dirty="0" smtClean="0">
                <a:solidFill>
                  <a:schemeClr val="accent5"/>
                </a:solidFill>
              </a:rPr>
              <a:t>[]);</a:t>
            </a:r>
          </a:p>
          <a:p>
            <a:pPr latinLnBrk="1"/>
            <a:r>
              <a:rPr lang="en-US" altLang="zh-CN" sz="2800" dirty="0" smtClean="0">
                <a:solidFill>
                  <a:schemeClr val="accent5"/>
                </a:solidFill>
              </a:rPr>
              <a:t>app.controller</a:t>
            </a:r>
            <a:r>
              <a:rPr lang="en-US" altLang="zh-CN" sz="2800" dirty="0" smtClean="0">
                <a:solidFill>
                  <a:schemeClr val="accent5"/>
                </a:solidFill>
              </a:rPr>
              <a:t>('myCtrl', function($scope) { $scope.msg = "Runoob"; </a:t>
            </a:r>
            <a:r>
              <a:rPr lang="en-US" altLang="zh-CN" sz="2800" dirty="0" smtClean="0">
                <a:solidFill>
                  <a:schemeClr val="accent5"/>
                </a:solidFill>
              </a:rPr>
              <a:t>});</a:t>
            </a:r>
          </a:p>
          <a:p>
            <a:pPr latinLnBrk="1"/>
            <a:r>
              <a:rPr lang="en-US" altLang="zh-CN" sz="2800" dirty="0" smtClean="0">
                <a:solidFill>
                  <a:schemeClr val="accent5"/>
                </a:solidFill>
              </a:rPr>
              <a:t>app.filter</a:t>
            </a:r>
            <a:r>
              <a:rPr lang="en-US" altLang="zh-CN" sz="2800" dirty="0" smtClean="0">
                <a:solidFill>
                  <a:schemeClr val="accent5"/>
                </a:solidFill>
              </a:rPr>
              <a:t>('reverse', function() { </a:t>
            </a:r>
            <a:endParaRPr lang="en-US" altLang="zh-CN" sz="2800" dirty="0" smtClean="0">
              <a:solidFill>
                <a:schemeClr val="accent5"/>
              </a:solidFill>
            </a:endParaRPr>
          </a:p>
          <a:p>
            <a:pPr latinLnBrk="1"/>
            <a:r>
              <a:rPr lang="en-US" altLang="zh-CN" sz="2800" dirty="0" smtClean="0">
                <a:solidFill>
                  <a:schemeClr val="accent5"/>
                </a:solidFill>
              </a:rPr>
              <a:t>	</a:t>
            </a:r>
            <a:r>
              <a:rPr lang="en-US" altLang="zh-CN" sz="2800" dirty="0" smtClean="0">
                <a:solidFill>
                  <a:schemeClr val="accent5"/>
                </a:solidFill>
              </a:rPr>
              <a:t>//</a:t>
            </a:r>
            <a:r>
              <a:rPr lang="zh-CN" altLang="en-US" sz="2800" dirty="0" smtClean="0">
                <a:solidFill>
                  <a:schemeClr val="accent5"/>
                </a:solidFill>
              </a:rPr>
              <a:t>可以注入依赖 </a:t>
            </a:r>
            <a:r>
              <a:rPr lang="en-US" altLang="zh-CN" sz="2800" dirty="0" smtClean="0">
                <a:solidFill>
                  <a:schemeClr val="accent5"/>
                </a:solidFill>
              </a:rPr>
              <a:t>return function(text) </a:t>
            </a:r>
            <a:r>
              <a:rPr lang="en-US" altLang="zh-CN" sz="2800" dirty="0" smtClean="0">
                <a:solidFill>
                  <a:schemeClr val="accent5"/>
                </a:solidFill>
              </a:rPr>
              <a:t>{</a:t>
            </a:r>
          </a:p>
          <a:p>
            <a:pPr latinLnBrk="1"/>
            <a:r>
              <a:rPr lang="en-US" altLang="zh-CN" sz="2800" dirty="0" smtClean="0">
                <a:solidFill>
                  <a:schemeClr val="accent5"/>
                </a:solidFill>
              </a:rPr>
              <a:t>	</a:t>
            </a:r>
            <a:r>
              <a:rPr lang="en-US" altLang="zh-CN" sz="2800" dirty="0" smtClean="0">
                <a:solidFill>
                  <a:schemeClr val="accent5"/>
                </a:solidFill>
              </a:rPr>
              <a:t>	 </a:t>
            </a:r>
            <a:r>
              <a:rPr lang="en-US" altLang="zh-CN" sz="2800" dirty="0" smtClean="0">
                <a:solidFill>
                  <a:schemeClr val="accent5"/>
                </a:solidFill>
              </a:rPr>
              <a:t>return text.split("").reverse().join</a:t>
            </a:r>
            <a:r>
              <a:rPr lang="en-US" altLang="zh-CN" sz="2800" dirty="0" smtClean="0">
                <a:solidFill>
                  <a:schemeClr val="accent5"/>
                </a:solidFill>
              </a:rPr>
              <a:t>("");</a:t>
            </a:r>
          </a:p>
          <a:p>
            <a:pPr latinLnBrk="1"/>
            <a:r>
              <a:rPr lang="en-US" altLang="zh-CN" sz="2800" dirty="0" smtClean="0">
                <a:solidFill>
                  <a:schemeClr val="accent5"/>
                </a:solidFill>
              </a:rPr>
              <a:t>	</a:t>
            </a:r>
            <a:r>
              <a:rPr lang="en-US" altLang="zh-CN" sz="2800" dirty="0" smtClean="0">
                <a:solidFill>
                  <a:schemeClr val="accent5"/>
                </a:solidFill>
              </a:rPr>
              <a:t> }</a:t>
            </a:r>
          </a:p>
          <a:p>
            <a:pPr latinLnBrk="1"/>
            <a:r>
              <a:rPr lang="en-US" altLang="zh-CN" sz="2800" dirty="0" smtClean="0">
                <a:solidFill>
                  <a:schemeClr val="accent5"/>
                </a:solidFill>
              </a:rPr>
              <a:t> </a:t>
            </a:r>
            <a:r>
              <a:rPr lang="en-US" altLang="zh-CN" sz="2800" dirty="0" smtClean="0">
                <a:solidFill>
                  <a:schemeClr val="accent5"/>
                </a:solidFill>
              </a:rPr>
              <a:t>});</a:t>
            </a:r>
            <a:endParaRPr lang="en-US" altLang="zh-CN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4741" y="378377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二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、内置服务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4573077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74643" y="1159569"/>
            <a:ext cx="105487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5"/>
                </a:solidFill>
              </a:rPr>
              <a:t>什么是服务？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5"/>
                </a:solidFill>
              </a:rPr>
              <a:t>在 </a:t>
            </a:r>
            <a:r>
              <a:rPr lang="en-US" altLang="zh-CN" sz="24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400" dirty="0" smtClean="0">
                <a:solidFill>
                  <a:schemeClr val="accent5"/>
                </a:solidFill>
              </a:rPr>
              <a:t>中，服务是一个函数或对象，可在你的 </a:t>
            </a:r>
            <a:r>
              <a:rPr lang="en-US" altLang="zh-CN" sz="24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400" dirty="0" smtClean="0">
                <a:solidFill>
                  <a:schemeClr val="accent5"/>
                </a:solidFill>
              </a:rPr>
              <a:t>应用中使用。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400" dirty="0" smtClean="0">
                <a:solidFill>
                  <a:schemeClr val="accent5"/>
                </a:solidFill>
              </a:rPr>
              <a:t>内建了</a:t>
            </a:r>
            <a:r>
              <a:rPr lang="en-US" altLang="zh-CN" sz="2400" dirty="0" smtClean="0">
                <a:solidFill>
                  <a:schemeClr val="accent5"/>
                </a:solidFill>
              </a:rPr>
              <a:t>30 </a:t>
            </a:r>
            <a:r>
              <a:rPr lang="zh-CN" altLang="en-US" sz="2400" dirty="0" smtClean="0">
                <a:solidFill>
                  <a:schemeClr val="accent5"/>
                </a:solidFill>
              </a:rPr>
              <a:t>多个服务。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5"/>
                </a:solidFill>
              </a:rPr>
              <a:t>有个 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$location</a:t>
            </a:r>
            <a:r>
              <a:rPr lang="en-US" altLang="zh-CN" sz="2400" dirty="0" smtClean="0">
                <a:solidFill>
                  <a:schemeClr val="accent5"/>
                </a:solidFill>
              </a:rPr>
              <a:t> </a:t>
            </a:r>
            <a:r>
              <a:rPr lang="zh-CN" altLang="en-US" sz="2400" dirty="0" smtClean="0">
                <a:solidFill>
                  <a:schemeClr val="accent5"/>
                </a:solidFill>
              </a:rPr>
              <a:t>服务，它可以返回当前页面的 </a:t>
            </a:r>
            <a:r>
              <a:rPr lang="en-US" altLang="zh-CN" sz="2400" dirty="0" smtClean="0">
                <a:solidFill>
                  <a:schemeClr val="accent5"/>
                </a:solidFill>
              </a:rPr>
              <a:t>URL </a:t>
            </a:r>
            <a:r>
              <a:rPr lang="zh-CN" altLang="en-US" sz="2400" dirty="0" smtClean="0">
                <a:solidFill>
                  <a:schemeClr val="accent5"/>
                </a:solidFill>
              </a:rPr>
              <a:t>地址</a:t>
            </a:r>
            <a:r>
              <a:rPr lang="zh-CN" altLang="en-US" sz="2400" dirty="0" smtClean="0">
                <a:solidFill>
                  <a:schemeClr val="accent5"/>
                </a:solidFill>
              </a:rPr>
              <a:t>。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5"/>
                </a:solidFill>
              </a:rPr>
              <a:t>为什么使用服务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?</a:t>
            </a:r>
            <a:endParaRPr lang="en-US" altLang="zh-CN" sz="2400" dirty="0" smtClean="0">
              <a:solidFill>
                <a:schemeClr val="accent5"/>
              </a:solidFill>
            </a:endParaRPr>
          </a:p>
          <a:p>
            <a:r>
              <a:rPr lang="zh-CN" altLang="en-US" sz="2400" dirty="0" smtClean="0">
                <a:solidFill>
                  <a:schemeClr val="accent5"/>
                </a:solidFill>
              </a:rPr>
              <a:t>在很多服务中，比如 </a:t>
            </a:r>
            <a:r>
              <a:rPr lang="en-US" altLang="zh-CN" sz="2400" dirty="0" smtClean="0">
                <a:solidFill>
                  <a:schemeClr val="accent5"/>
                </a:solidFill>
              </a:rPr>
              <a:t>$location </a:t>
            </a:r>
            <a:r>
              <a:rPr lang="zh-CN" altLang="en-US" sz="2400" dirty="0" smtClean="0">
                <a:solidFill>
                  <a:schemeClr val="accent5"/>
                </a:solidFill>
              </a:rPr>
              <a:t>服务，它可以使用 </a:t>
            </a:r>
            <a:r>
              <a:rPr lang="en-US" altLang="zh-CN" sz="2400" dirty="0" smtClean="0">
                <a:solidFill>
                  <a:schemeClr val="accent5"/>
                </a:solidFill>
              </a:rPr>
              <a:t>DOM </a:t>
            </a:r>
            <a:r>
              <a:rPr lang="zh-CN" altLang="en-US" sz="2400" dirty="0" smtClean="0">
                <a:solidFill>
                  <a:schemeClr val="accent5"/>
                </a:solidFill>
              </a:rPr>
              <a:t>中存在的对象，类似 </a:t>
            </a:r>
            <a:r>
              <a:rPr lang="en-US" altLang="zh-CN" sz="2400" dirty="0" smtClean="0">
                <a:solidFill>
                  <a:schemeClr val="accent5"/>
                </a:solidFill>
              </a:rPr>
              <a:t>window.location </a:t>
            </a:r>
            <a:r>
              <a:rPr lang="zh-CN" altLang="en-US" sz="2400" dirty="0" smtClean="0">
                <a:solidFill>
                  <a:schemeClr val="accent5"/>
                </a:solidFill>
              </a:rPr>
              <a:t>对象，但 </a:t>
            </a:r>
            <a:r>
              <a:rPr lang="en-US" altLang="zh-CN" sz="2400" dirty="0" smtClean="0">
                <a:solidFill>
                  <a:schemeClr val="accent5"/>
                </a:solidFill>
              </a:rPr>
              <a:t>window.location </a:t>
            </a:r>
            <a:r>
              <a:rPr lang="zh-CN" altLang="en-US" sz="2400" dirty="0" smtClean="0">
                <a:solidFill>
                  <a:schemeClr val="accent5"/>
                </a:solidFill>
              </a:rPr>
              <a:t>对象在 </a:t>
            </a:r>
            <a:r>
              <a:rPr lang="en-US" altLang="zh-CN" sz="24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400" dirty="0" smtClean="0">
                <a:solidFill>
                  <a:schemeClr val="accent5"/>
                </a:solidFill>
              </a:rPr>
              <a:t>应用中有一定的局限性。</a:t>
            </a:r>
          </a:p>
          <a:p>
            <a:r>
              <a:rPr lang="en-US" altLang="zh-CN" sz="24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400" dirty="0" smtClean="0">
                <a:solidFill>
                  <a:schemeClr val="accent5"/>
                </a:solidFill>
              </a:rPr>
              <a:t>会一直监控应用，处理事件变化， </a:t>
            </a:r>
            <a:r>
              <a:rPr lang="en-US" altLang="zh-CN" sz="24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400" dirty="0" smtClean="0">
                <a:solidFill>
                  <a:schemeClr val="accent5"/>
                </a:solidFill>
              </a:rPr>
              <a:t>使用 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$location</a:t>
            </a:r>
            <a:r>
              <a:rPr lang="en-US" altLang="zh-CN" sz="2400" dirty="0" smtClean="0">
                <a:solidFill>
                  <a:schemeClr val="accent5"/>
                </a:solidFill>
              </a:rPr>
              <a:t> </a:t>
            </a:r>
            <a:r>
              <a:rPr lang="zh-CN" altLang="en-US" sz="2400" dirty="0" smtClean="0">
                <a:solidFill>
                  <a:schemeClr val="accent5"/>
                </a:solidFill>
              </a:rPr>
              <a:t>服务比使用 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window.location</a:t>
            </a:r>
            <a:r>
              <a:rPr lang="en-US" altLang="zh-CN" sz="2400" dirty="0" smtClean="0">
                <a:solidFill>
                  <a:schemeClr val="accent5"/>
                </a:solidFill>
              </a:rPr>
              <a:t> </a:t>
            </a:r>
            <a:r>
              <a:rPr lang="zh-CN" altLang="en-US" sz="2400" dirty="0" smtClean="0">
                <a:solidFill>
                  <a:schemeClr val="accent5"/>
                </a:solidFill>
              </a:rPr>
              <a:t>对象更好。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4741" y="378377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二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、内置服务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4573077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60" y="1113183"/>
            <a:ext cx="10413517" cy="47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4741" y="378377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二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、内置服务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4573077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7652" y="1272208"/>
            <a:ext cx="105222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5"/>
                </a:solidFill>
              </a:rPr>
              <a:t>$http 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服务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5"/>
                </a:solidFill>
              </a:rPr>
              <a:t>$http</a:t>
            </a:r>
            <a:r>
              <a:rPr lang="en-US" altLang="zh-CN" sz="2800" dirty="0" smtClean="0">
                <a:solidFill>
                  <a:schemeClr val="accent5"/>
                </a:solidFill>
              </a:rPr>
              <a:t> </a:t>
            </a:r>
            <a:r>
              <a:rPr lang="zh-CN" altLang="en-US" sz="2800" dirty="0" smtClean="0">
                <a:solidFill>
                  <a:schemeClr val="accent5"/>
                </a:solidFill>
              </a:rPr>
              <a:t>是 </a:t>
            </a:r>
            <a:r>
              <a:rPr lang="en-US" altLang="zh-CN" sz="2800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800" dirty="0" smtClean="0">
                <a:solidFill>
                  <a:schemeClr val="accent5"/>
                </a:solidFill>
              </a:rPr>
              <a:t>应用中最常用的服务。 服务向服务器发送请求，应用响应服务器传送过来的数据。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4741" y="378377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二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、内置服务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4573077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7652" y="1272208"/>
            <a:ext cx="10522226" cy="131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5"/>
                </a:solidFill>
              </a:rPr>
              <a:t>$timeout 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服务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accent5"/>
                </a:solidFill>
              </a:rPr>
              <a:t>AngularJS 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$timeout</a:t>
            </a:r>
            <a:r>
              <a:rPr lang="en-US" altLang="zh-CN" sz="2800" dirty="0" smtClean="0">
                <a:solidFill>
                  <a:schemeClr val="accent5"/>
                </a:solidFill>
              </a:rPr>
              <a:t> </a:t>
            </a:r>
            <a:r>
              <a:rPr lang="zh-CN" altLang="en-US" sz="2800" dirty="0" smtClean="0">
                <a:solidFill>
                  <a:schemeClr val="accent5"/>
                </a:solidFill>
              </a:rPr>
              <a:t>服务对应了 </a:t>
            </a:r>
            <a:r>
              <a:rPr lang="en-US" altLang="zh-CN" sz="2800" dirty="0" smtClean="0">
                <a:solidFill>
                  <a:schemeClr val="accent5"/>
                </a:solidFill>
              </a:rPr>
              <a:t>JS 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window.setTimeout</a:t>
            </a:r>
            <a:r>
              <a:rPr lang="en-US" altLang="zh-CN" sz="2800" dirty="0" smtClean="0">
                <a:solidFill>
                  <a:schemeClr val="accent5"/>
                </a:solidFill>
              </a:rPr>
              <a:t> </a:t>
            </a:r>
            <a:r>
              <a:rPr lang="zh-CN" altLang="en-US" sz="2800" dirty="0" smtClean="0">
                <a:solidFill>
                  <a:schemeClr val="accent5"/>
                </a:solidFill>
              </a:rPr>
              <a:t>函数。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4741" y="378377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二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、内置服务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1202690"/>
            <a:ext cx="4573077" cy="56108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7652" y="1272208"/>
            <a:ext cx="10522226" cy="131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5"/>
                </a:solidFill>
              </a:rPr>
              <a:t>$interval 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服务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accent5"/>
                </a:solidFill>
              </a:rPr>
              <a:t>AngularJS 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$interval</a:t>
            </a:r>
            <a:r>
              <a:rPr lang="en-US" altLang="zh-CN" sz="2800" dirty="0" smtClean="0">
                <a:solidFill>
                  <a:schemeClr val="accent5"/>
                </a:solidFill>
              </a:rPr>
              <a:t> </a:t>
            </a:r>
            <a:r>
              <a:rPr lang="zh-CN" altLang="en-US" sz="2800" dirty="0" smtClean="0">
                <a:solidFill>
                  <a:schemeClr val="accent5"/>
                </a:solidFill>
              </a:rPr>
              <a:t>服务对应了 </a:t>
            </a:r>
            <a:r>
              <a:rPr lang="en-US" altLang="zh-CN" sz="2800" dirty="0" smtClean="0">
                <a:solidFill>
                  <a:schemeClr val="accent5"/>
                </a:solidFill>
              </a:rPr>
              <a:t>JS </a:t>
            </a:r>
            <a:r>
              <a:rPr lang="en-US" altLang="zh-CN" sz="2800" b="1" dirty="0" smtClean="0">
                <a:solidFill>
                  <a:schemeClr val="accent5"/>
                </a:solidFill>
              </a:rPr>
              <a:t>window.setInterval</a:t>
            </a:r>
            <a:r>
              <a:rPr lang="en-US" altLang="zh-CN" sz="2800" dirty="0" smtClean="0">
                <a:solidFill>
                  <a:schemeClr val="accent5"/>
                </a:solidFill>
              </a:rPr>
              <a:t> </a:t>
            </a:r>
            <a:r>
              <a:rPr lang="zh-CN" altLang="en-US" sz="2800" dirty="0" smtClean="0">
                <a:solidFill>
                  <a:schemeClr val="accent5"/>
                </a:solidFill>
              </a:rPr>
              <a:t>函数。</a:t>
            </a:r>
            <a:endParaRPr lang="zh-CN" altLang="en-US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3175" y="6383020"/>
            <a:ext cx="12197080" cy="47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6170" y="1850390"/>
            <a:ext cx="74187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H5</a:t>
            </a:r>
            <a:r>
              <a:rPr lang="zh-CN" altLang="en-US" sz="5000" b="1" dirty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sz="5000" b="1" dirty="0" smtClean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5000" b="1" dirty="0" smtClean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5000" b="1" dirty="0" smtClean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单</a:t>
            </a:r>
            <a:r>
              <a:rPr lang="zh-CN" altLang="en-US" sz="5000" b="1" dirty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81250" y="3425190"/>
            <a:ext cx="74187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主讲</a:t>
            </a:r>
            <a:r>
              <a:rPr lang="zh-CN" altLang="en-US" sz="3000" b="1" dirty="0" smtClean="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人：袁少鹏</a:t>
            </a:r>
            <a:endParaRPr lang="zh-CN" altLang="en-US" sz="3000" b="1" dirty="0">
              <a:solidFill>
                <a:srgbClr val="2E7FC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2774315"/>
            <a:ext cx="7105650" cy="0"/>
          </a:xfrm>
          <a:prstGeom prst="line">
            <a:avLst/>
          </a:prstGeom>
          <a:ln w="19050">
            <a:solidFill>
              <a:srgbClr val="2E7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7396" y="878785"/>
            <a:ext cx="62318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过滤器</a:t>
            </a:r>
            <a:endParaRPr lang="en-US" altLang="zh-CN" sz="2800" b="1" dirty="0" smtClean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5"/>
                </a:solidFill>
              </a:rPr>
              <a:t>2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、 </a:t>
            </a:r>
            <a:r>
              <a:rPr lang="zh-CN" altLang="en-US" sz="2400" b="1" dirty="0" smtClean="0">
                <a:solidFill>
                  <a:schemeClr val="accent5"/>
                </a:solidFill>
                <a:latin typeface="+mj-lt"/>
              </a:rPr>
              <a:t>服</a:t>
            </a:r>
            <a:r>
              <a:rPr lang="zh-CN" altLang="en-US" sz="2400" b="1" dirty="0" smtClean="0">
                <a:solidFill>
                  <a:schemeClr val="accent5"/>
                </a:solidFill>
                <a:latin typeface="+mj-lt"/>
              </a:rPr>
              <a:t>务</a:t>
            </a:r>
            <a:endParaRPr lang="en-US" altLang="zh-CN" sz="2400" b="1" dirty="0" smtClean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accent5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4741" y="378377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一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、过滤器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4863548"/>
            <a:ext cx="9973310" cy="1950002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736" y="1060175"/>
            <a:ext cx="9698854" cy="317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139687" y="4584100"/>
            <a:ext cx="10177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5"/>
                </a:solidFill>
              </a:rPr>
              <a:t>表达式中添加过滤器</a:t>
            </a:r>
          </a:p>
          <a:p>
            <a:r>
              <a:rPr lang="zh-CN" altLang="en-US" dirty="0" smtClean="0">
                <a:solidFill>
                  <a:schemeClr val="accent5"/>
                </a:solidFill>
              </a:rPr>
              <a:t>过滤器可以通过一个管道字符（</a:t>
            </a:r>
            <a:r>
              <a:rPr lang="en-US" altLang="zh-CN" dirty="0" smtClean="0">
                <a:solidFill>
                  <a:schemeClr val="accent5"/>
                </a:solidFill>
              </a:rPr>
              <a:t>|</a:t>
            </a:r>
            <a:r>
              <a:rPr lang="zh-CN" altLang="en-US" dirty="0" smtClean="0">
                <a:solidFill>
                  <a:schemeClr val="accent5"/>
                </a:solidFill>
              </a:rPr>
              <a:t>）和一个过滤器添加到表达式中。</a:t>
            </a:r>
            <a:r>
              <a:rPr lang="en-US" altLang="zh-CN" dirty="0" smtClean="0">
                <a:solidFill>
                  <a:schemeClr val="accent5"/>
                </a:solidFill>
              </a:rPr>
              <a:t>.</a:t>
            </a:r>
            <a:endParaRPr lang="en-US" altLang="zh-CN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4741" y="378377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一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、过滤器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4863548"/>
            <a:ext cx="9973310" cy="1950002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9843" y="1510748"/>
            <a:ext cx="107475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accent5"/>
                </a:solidFill>
              </a:rPr>
              <a:t>uppercase</a:t>
            </a:r>
            <a:r>
              <a:rPr lang="en-US" altLang="zh-CN" sz="2800" dirty="0" smtClean="0">
                <a:solidFill>
                  <a:schemeClr val="accent5"/>
                </a:solidFill>
              </a:rPr>
              <a:t> </a:t>
            </a:r>
            <a:r>
              <a:rPr lang="zh-CN" altLang="en-US" sz="2800" dirty="0" smtClean="0">
                <a:solidFill>
                  <a:schemeClr val="accent5"/>
                </a:solidFill>
              </a:rPr>
              <a:t>过滤器将字符串格式化为大写：</a:t>
            </a:r>
          </a:p>
          <a:p>
            <a:r>
              <a:rPr lang="en-US" altLang="zh-CN" sz="2800" b="1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实例</a:t>
            </a:r>
          </a:p>
          <a:p>
            <a:pPr latinLnBrk="1"/>
            <a:r>
              <a:rPr lang="en-US" altLang="zh-CN" sz="2800" dirty="0" smtClean="0">
                <a:solidFill>
                  <a:schemeClr val="accent5"/>
                </a:solidFill>
              </a:rPr>
              <a:t>&lt;div ng-app="myApp" ng-controller="personCtrl"&gt;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/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&lt;p&gt;</a:t>
            </a:r>
            <a:r>
              <a:rPr lang="zh-CN" altLang="en-US" sz="2800" dirty="0" smtClean="0">
                <a:solidFill>
                  <a:schemeClr val="accent5"/>
                </a:solidFill>
              </a:rPr>
              <a:t>姓名为 </a:t>
            </a:r>
            <a:r>
              <a:rPr lang="en-US" altLang="zh-CN" sz="2800" dirty="0" smtClean="0">
                <a:solidFill>
                  <a:schemeClr val="accent5"/>
                </a:solidFill>
              </a:rPr>
              <a:t>{{ lastName | uppercase }}&lt;/p&gt;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/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&lt;/div&gt;</a:t>
            </a:r>
            <a:endParaRPr lang="en-US" altLang="zh-CN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4741" y="378377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一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、过滤器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4863548"/>
            <a:ext cx="9973310" cy="1950002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9843" y="1510748"/>
            <a:ext cx="107475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accent5"/>
                </a:solidFill>
              </a:rPr>
              <a:t>lowercase</a:t>
            </a:r>
            <a:r>
              <a:rPr lang="en-US" altLang="zh-CN" sz="2800" dirty="0" smtClean="0">
                <a:solidFill>
                  <a:schemeClr val="accent5"/>
                </a:solidFill>
              </a:rPr>
              <a:t> </a:t>
            </a:r>
            <a:r>
              <a:rPr lang="zh-CN" altLang="en-US" sz="2800" dirty="0" smtClean="0">
                <a:solidFill>
                  <a:schemeClr val="accent5"/>
                </a:solidFill>
              </a:rPr>
              <a:t>过滤器将字符串格式化为小写：</a:t>
            </a:r>
          </a:p>
          <a:p>
            <a:r>
              <a:rPr lang="en-US" altLang="zh-CN" sz="2800" b="1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实例</a:t>
            </a:r>
          </a:p>
          <a:p>
            <a:pPr latinLnBrk="1"/>
            <a:r>
              <a:rPr lang="en-US" altLang="zh-CN" sz="2800" dirty="0" smtClean="0">
                <a:solidFill>
                  <a:schemeClr val="accent5"/>
                </a:solidFill>
              </a:rPr>
              <a:t>&lt;div ng-app="myApp" ng-controller="personCtrl"&gt;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/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&lt;p&gt;</a:t>
            </a:r>
            <a:r>
              <a:rPr lang="zh-CN" altLang="en-US" sz="2800" dirty="0" smtClean="0">
                <a:solidFill>
                  <a:schemeClr val="accent5"/>
                </a:solidFill>
              </a:rPr>
              <a:t>姓名为 </a:t>
            </a:r>
            <a:r>
              <a:rPr lang="en-US" altLang="zh-CN" sz="2800" dirty="0" smtClean="0">
                <a:solidFill>
                  <a:schemeClr val="accent5"/>
                </a:solidFill>
              </a:rPr>
              <a:t>{{ lastName | lowercase }}&lt;/p&gt;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/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&lt;/div&gt;</a:t>
            </a:r>
            <a:endParaRPr lang="en-US" altLang="zh-CN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4741" y="378377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一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、过滤器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4863548"/>
            <a:ext cx="9973310" cy="1950002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9843" y="1510748"/>
            <a:ext cx="107475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accent5"/>
                </a:solidFill>
              </a:rPr>
              <a:t>currency</a:t>
            </a:r>
            <a:r>
              <a:rPr lang="en-US" altLang="zh-CN" sz="2800" dirty="0" smtClean="0">
                <a:solidFill>
                  <a:schemeClr val="accent5"/>
                </a:solidFill>
              </a:rPr>
              <a:t> </a:t>
            </a:r>
            <a:r>
              <a:rPr lang="zh-CN" altLang="en-US" sz="2800" dirty="0" smtClean="0">
                <a:solidFill>
                  <a:schemeClr val="accent5"/>
                </a:solidFill>
              </a:rPr>
              <a:t>过滤器将数字格式化为货币格式：</a:t>
            </a:r>
          </a:p>
          <a:p>
            <a:r>
              <a:rPr lang="en-US" altLang="zh-CN" sz="2800" b="1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实例</a:t>
            </a:r>
          </a:p>
          <a:p>
            <a:pPr latinLnBrk="1"/>
            <a:r>
              <a:rPr lang="en-US" altLang="zh-CN" sz="2800" dirty="0" smtClean="0">
                <a:solidFill>
                  <a:schemeClr val="accent5"/>
                </a:solidFill>
              </a:rPr>
              <a:t>&lt;div ng-app="myApp" ng-controller="costCtrl"&gt;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/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&lt;input type="number" ng-model="quantity"&gt;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&lt;input type="number" ng-model="price"&gt;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/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&lt;p&gt;</a:t>
            </a:r>
            <a:r>
              <a:rPr lang="zh-CN" altLang="en-US" sz="2800" dirty="0" smtClean="0">
                <a:solidFill>
                  <a:schemeClr val="accent5"/>
                </a:solidFill>
              </a:rPr>
              <a:t>总价 </a:t>
            </a:r>
            <a:r>
              <a:rPr lang="en-US" altLang="zh-CN" sz="2800" dirty="0" smtClean="0">
                <a:solidFill>
                  <a:schemeClr val="accent5"/>
                </a:solidFill>
              </a:rPr>
              <a:t>= {{ (quantity * price) | currency }}&lt;/p&gt;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/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&lt;/div&gt;</a:t>
            </a:r>
          </a:p>
          <a:p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endParaRPr lang="en-US" altLang="zh-CN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 cstate="print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4741" y="378377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一</a:t>
            </a:r>
            <a:r>
              <a:rPr lang="zh-CN" altLang="en-US" sz="4800" b="1" dirty="0" smtClean="0">
                <a:solidFill>
                  <a:schemeClr val="accent5"/>
                </a:solidFill>
                <a:sym typeface="+mn-ea"/>
              </a:rPr>
              <a:t>、过滤器</a:t>
            </a: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45845" y="4863548"/>
            <a:ext cx="9973310" cy="1950002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3826" y="1099931"/>
            <a:ext cx="107475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</a:rPr>
              <a:t>向指令添加过滤器</a:t>
            </a:r>
          </a:p>
          <a:p>
            <a:r>
              <a:rPr lang="zh-CN" altLang="en-US" sz="2800" dirty="0" smtClean="0">
                <a:solidFill>
                  <a:schemeClr val="accent5"/>
                </a:solidFill>
              </a:rPr>
              <a:t>过滤器可以通过一个管道字符（</a:t>
            </a:r>
            <a:r>
              <a:rPr lang="en-US" altLang="zh-CN" sz="2800" dirty="0" smtClean="0">
                <a:solidFill>
                  <a:schemeClr val="accent5"/>
                </a:solidFill>
              </a:rPr>
              <a:t>|</a:t>
            </a:r>
            <a:r>
              <a:rPr lang="zh-CN" altLang="en-US" sz="2800" dirty="0" smtClean="0">
                <a:solidFill>
                  <a:schemeClr val="accent5"/>
                </a:solidFill>
              </a:rPr>
              <a:t>）和一个过滤器添加到指令中。</a:t>
            </a:r>
          </a:p>
          <a:p>
            <a:r>
              <a:rPr lang="en-US" altLang="zh-CN" sz="2800" b="1" dirty="0" smtClean="0">
                <a:solidFill>
                  <a:schemeClr val="accent5"/>
                </a:solidFill>
              </a:rPr>
              <a:t>orderBy</a:t>
            </a:r>
            <a:r>
              <a:rPr lang="en-US" altLang="zh-CN" sz="2800" dirty="0" smtClean="0">
                <a:solidFill>
                  <a:schemeClr val="accent5"/>
                </a:solidFill>
              </a:rPr>
              <a:t> </a:t>
            </a:r>
            <a:r>
              <a:rPr lang="zh-CN" altLang="en-US" sz="2800" dirty="0" smtClean="0">
                <a:solidFill>
                  <a:schemeClr val="accent5"/>
                </a:solidFill>
              </a:rPr>
              <a:t>过滤器根据表达式排列数组：</a:t>
            </a:r>
          </a:p>
          <a:p>
            <a:r>
              <a:rPr lang="en-US" altLang="zh-CN" sz="2800" b="1" dirty="0" smtClean="0">
                <a:solidFill>
                  <a:schemeClr val="accent5"/>
                </a:solidFill>
              </a:rPr>
              <a:t>AngularJS 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实例</a:t>
            </a:r>
          </a:p>
          <a:p>
            <a:pPr latinLnBrk="1"/>
            <a:r>
              <a:rPr lang="en-US" altLang="zh-CN" sz="2800" dirty="0" smtClean="0">
                <a:solidFill>
                  <a:schemeClr val="accent5"/>
                </a:solidFill>
              </a:rPr>
              <a:t>&lt;div ng-app="myApp" ng-controller="namesCtrl"&gt;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/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&lt;ul&gt;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  &lt;li ng-repeat="x in names | orderBy:'country'"&gt;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    {{ x.name + ', ' + x.country }}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  &lt;/li&gt;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&lt;/ul&gt;</a:t>
            </a:r>
            <a:br>
              <a:rPr lang="en-US" altLang="zh-CN" sz="2800" dirty="0" smtClean="0">
                <a:solidFill>
                  <a:schemeClr val="accent5"/>
                </a:solidFill>
              </a:rPr>
            </a:br>
            <a:r>
              <a:rPr lang="en-US" altLang="zh-CN" sz="2800" dirty="0" smtClean="0">
                <a:solidFill>
                  <a:schemeClr val="accent5"/>
                </a:solidFill>
              </a:rPr>
              <a:t>&lt;/</a:t>
            </a:r>
            <a:r>
              <a:rPr lang="en-US" altLang="zh-CN" sz="2800" dirty="0" smtClean="0">
                <a:solidFill>
                  <a:schemeClr val="accent5"/>
                </a:solidFill>
              </a:rPr>
              <a:t>div&gt;</a:t>
            </a:r>
            <a:endParaRPr lang="en-US" altLang="zh-CN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412</Words>
  <Application>Microsoft Office PowerPoint</Application>
  <PresentationFormat>自定义</PresentationFormat>
  <Paragraphs>94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 一、过滤器</vt:lpstr>
      <vt:lpstr> 一、过滤器</vt:lpstr>
      <vt:lpstr> 一、过滤器</vt:lpstr>
      <vt:lpstr> 一、过滤器</vt:lpstr>
      <vt:lpstr> 一、过滤器</vt:lpstr>
      <vt:lpstr> 一、过滤器</vt:lpstr>
      <vt:lpstr> 一、过滤器</vt:lpstr>
      <vt:lpstr> 二、内置服务</vt:lpstr>
      <vt:lpstr> 二、内置服务</vt:lpstr>
      <vt:lpstr> 二、内置服务</vt:lpstr>
      <vt:lpstr> 二、内置服务</vt:lpstr>
      <vt:lpstr> 二、内置服务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dreamsummit</cp:lastModifiedBy>
  <cp:revision>522</cp:revision>
  <dcterms:created xsi:type="dcterms:W3CDTF">2017-04-21T01:04:00Z</dcterms:created>
  <dcterms:modified xsi:type="dcterms:W3CDTF">2017-08-08T09:44:56Z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