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5F5F5F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1CC"/>
          </a:solidFill>
        </a:fill>
      </a:tcStyle>
    </a:wholeTbl>
    <a:band2H>
      <a:tcTxStyle b="def" i="def"/>
      <a:tcStyle>
        <a:tcBdr/>
        <a:fill>
          <a:solidFill>
            <a:srgbClr val="F8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DA"/>
          </a:solidFill>
        </a:fill>
      </a:tcStyle>
    </a:wholeTbl>
    <a:band2H>
      <a:tcTxStyle b="def" i="def"/>
      <a:tcStyle>
        <a:tcBdr/>
        <a:fill>
          <a:solidFill>
            <a:srgbClr val="F7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D1EF"/>
          </a:solidFill>
        </a:fill>
      </a:tcStyle>
    </a:wholeTbl>
    <a:band2H>
      <a:tcTxStyle b="def" i="def"/>
      <a:tcStyle>
        <a:tcBdr/>
        <a:fill>
          <a:solidFill>
            <a:srgbClr val="F1E9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F5F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solidFill>
            <a:srgbClr val="5F5F5F">
              <a:alpha val="20000"/>
            </a:srgbClr>
          </a:solidFill>
        </a:fill>
      </a:tcStyle>
    </a:firstCol>
    <a:la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50800" cap="flat">
              <a:solidFill>
                <a:srgbClr val="5F5F5F"/>
              </a:solidFill>
              <a:prstDash val="solid"/>
              <a:round/>
            </a:ln>
          </a:top>
          <a:bottom>
            <a:ln w="127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F5F5F"/>
        </a:fontRef>
        <a:srgbClr val="5F5F5F"/>
      </a:tcTxStyle>
      <a:tcStyle>
        <a:tcBdr>
          <a:left>
            <a:ln w="12700" cap="flat">
              <a:solidFill>
                <a:srgbClr val="5F5F5F"/>
              </a:solidFill>
              <a:prstDash val="solid"/>
              <a:round/>
            </a:ln>
          </a:left>
          <a:right>
            <a:ln w="12700" cap="flat">
              <a:solidFill>
                <a:srgbClr val="5F5F5F"/>
              </a:solidFill>
              <a:prstDash val="solid"/>
              <a:round/>
            </a:ln>
          </a:right>
          <a:top>
            <a:ln w="12700" cap="flat">
              <a:solidFill>
                <a:srgbClr val="5F5F5F"/>
              </a:solidFill>
              <a:prstDash val="solid"/>
              <a:round/>
            </a:ln>
          </a:top>
          <a:bottom>
            <a:ln w="25400" cap="flat">
              <a:solidFill>
                <a:srgbClr val="5F5F5F"/>
              </a:solidFill>
              <a:prstDash val="solid"/>
              <a:round/>
            </a:ln>
          </a:bottom>
          <a:insideH>
            <a:ln w="12700" cap="flat">
              <a:solidFill>
                <a:srgbClr val="5F5F5F"/>
              </a:solidFill>
              <a:prstDash val="solid"/>
              <a:round/>
            </a:ln>
          </a:insideH>
          <a:insideV>
            <a:ln w="12700" cap="flat">
              <a:solidFill>
                <a:srgbClr val="5F5F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18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19" name="矩形 1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20" name="标题文本"/>
          <p:cNvSpPr txBox="1"/>
          <p:nvPr>
            <p:ph type="title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sz="quarter" idx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 sz="1800">
                <a:solidFill>
                  <a:srgbClr val="5F5F5F"/>
                </a:solidFill>
              </a:defRPr>
            </a:lvl1pPr>
            <a:lvl2pPr marL="0" indent="457200" algn="l">
              <a:buClrTx/>
              <a:buSzTx/>
              <a:buNone/>
              <a:defRPr sz="1800">
                <a:solidFill>
                  <a:srgbClr val="5F5F5F"/>
                </a:solidFill>
              </a:defRPr>
            </a:lvl2pPr>
            <a:lvl3pPr marL="0" indent="914400" algn="l">
              <a:buClrTx/>
              <a:buSzTx/>
              <a:buNone/>
              <a:defRPr sz="1800">
                <a:solidFill>
                  <a:srgbClr val="5F5F5F"/>
                </a:solidFill>
              </a:defRPr>
            </a:lvl3pPr>
            <a:lvl4pPr marL="0" indent="1371600" algn="l">
              <a:buClrTx/>
              <a:buSzTx/>
              <a:buNone/>
              <a:defRPr sz="1800">
                <a:solidFill>
                  <a:srgbClr val="5F5F5F"/>
                </a:solidFill>
              </a:defRPr>
            </a:lvl4pPr>
            <a:lvl5pPr marL="0" indent="1828800" algn="l">
              <a:buClrTx/>
              <a:buSzTx/>
              <a:buNone/>
              <a:defRPr sz="1800">
                <a:solidFill>
                  <a:srgbClr val="5F5F5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椭圆 1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矩形 11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  <a:lvl3pPr marL="1188719" indent="-274319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矩形 11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46" name="矩形 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4" name="矩形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课堂练习"/>
            <p:cNvSpPr txBox="1"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课堂练习</a:t>
              </a:r>
            </a:p>
          </p:txBody>
        </p:sp>
      </p:grp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矩形 11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227" indent="-397227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61" name="矩形 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59" name="矩形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代码实现"/>
            <p:cNvSpPr txBox="1"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代码实现</a:t>
              </a:r>
            </a:p>
          </p:txBody>
        </p:sp>
      </p:grp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矩形 11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76" name="矩形 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74" name="矩形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课后作业"/>
            <p:cNvSpPr txBox="1"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课后作业</a:t>
              </a:r>
            </a:p>
          </p:txBody>
        </p:sp>
      </p:grp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4" indent="-357504">
              <a:defRPr sz="2400"/>
            </a:lvl1pPr>
            <a:lvl2pPr marL="536257" indent="-536257">
              <a:defRPr sz="2400"/>
            </a:lvl2pPr>
            <a:lvl3pPr marL="1188719" indent="-274319">
              <a:defRPr sz="2400"/>
            </a:lvl3pPr>
            <a:lvl4pPr marL="1676400" indent="-304800">
              <a:defRPr sz="2400"/>
            </a:lvl4pPr>
            <a:lvl5pPr marL="2133600" indent="-304800"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 sz="1800"/>
            </a:lvl1pPr>
            <a:lvl2pPr marL="0" indent="457200">
              <a:buClrTx/>
              <a:buSzTx/>
              <a:buNone/>
              <a:defRPr b="1" sz="1800"/>
            </a:lvl2pPr>
            <a:lvl3pPr marL="0" indent="914400">
              <a:buClrTx/>
              <a:buSzTx/>
              <a:buNone/>
              <a:defRPr b="1" sz="1800"/>
            </a:lvl3pPr>
            <a:lvl4pPr marL="0" indent="1371600">
              <a:buClrTx/>
              <a:buSzTx/>
              <a:buNone/>
              <a:defRPr b="1" sz="1800"/>
            </a:lvl4pPr>
            <a:lvl5pPr marL="0" indent="1828800">
              <a:buClrTx/>
              <a:buSzTx/>
              <a:buNone/>
              <a:defRPr b="1"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Text Placeholder 4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b="1" sz="1800"/>
            </a:pP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矩形 11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9" name="矩形 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7" name="矩形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知识详解"/>
            <p:cNvSpPr txBox="1"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知识详解</a:t>
              </a:r>
            </a:p>
          </p:txBody>
        </p:sp>
      </p:grpSp>
      <p:sp>
        <p:nvSpPr>
          <p:cNvPr id="10" name="幻灯片编号"/>
          <p:cNvSpPr txBox="1"/>
          <p:nvPr>
            <p:ph type="sldNum" sz="quarter" idx="2"/>
          </p:nvPr>
        </p:nvSpPr>
        <p:spPr>
          <a:xfrm>
            <a:off x="8241694" y="640429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0070C0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1pPr>
      <a:lvl2pPr marL="446881" marR="0" indent="-44688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 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3pPr>
      <a:lvl4pPr marL="1698171" marR="0" indent="-326571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chemeClr val="accent1"/>
          </a:solidFill>
          <a:uFillTx/>
          <a:latin typeface="微软雅黑 Light"/>
          <a:ea typeface="微软雅黑 Light"/>
          <a:cs typeface="微软雅黑 Light"/>
          <a:sym typeface="微软雅黑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ruanyifeng.com/blog/2012/09/xmlhttprequest_level_2.html" TargetMode="External"/><Relationship Id="rId3" Type="http://schemas.openxmlformats.org/officeDocument/2006/relationships/hyperlink" Target="http://www.ruanyifeng.com/blog/2016/04/same-origin-policy.html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aike.baidu.com/item/JavaScript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/" TargetMode="External"/><Relationship Id="rId3" Type="http://schemas.openxmlformats.org/officeDocument/2006/relationships/hyperlink" Target="https://www.baidu.com/" TargetMode="External"/><Relationship Id="rId4" Type="http://schemas.openxmlformats.org/officeDocument/2006/relationships/hyperlink" Target="http://baidu.com/" TargetMode="External"/><Relationship Id="rId5" Type="http://schemas.openxmlformats.org/officeDocument/2006/relationships/hyperlink" Target="http://www.sina.com.cn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idu.com/" TargetMode="External"/><Relationship Id="rId3" Type="http://schemas.openxmlformats.org/officeDocument/2006/relationships/hyperlink" Target="http://baidu.com/" TargetMode="External"/><Relationship Id="rId4" Type="http://schemas.openxmlformats.org/officeDocument/2006/relationships/hyperlink" Target="http://www.baidu.com/getData.php" TargetMode="External"/><Relationship Id="rId5" Type="http://schemas.openxmlformats.org/officeDocument/2006/relationships/hyperlink" Target="http://baidu.com/getData.php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椭圆 2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  <p:sp>
        <p:nvSpPr>
          <p:cNvPr id="142" name="TextBox 4"/>
          <p:cNvSpPr txBox="1"/>
          <p:nvPr/>
        </p:nvSpPr>
        <p:spPr>
          <a:xfrm>
            <a:off x="251519" y="2204863"/>
            <a:ext cx="8640962" cy="603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b="1" sz="5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Day 5 - AJAX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JSON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jQuery中的ajax 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跨域的概念及解决方式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图片上传/TodoList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 algn="ctr">
              <a:lnSpc>
                <a:spcPct val="200000"/>
              </a:lnSpc>
              <a:defRPr sz="22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-2016-10-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JSONP </a:t>
            </a:r>
            <a:r>
              <a:t>准备</a:t>
            </a:r>
          </a:p>
        </p:txBody>
      </p:sp>
      <p:sp>
        <p:nvSpPr>
          <p:cNvPr id="168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我们以一个</a:t>
            </a:r>
            <a:r>
              <a:t>js</a:t>
            </a:r>
            <a:r>
              <a:t>文件的形式访问数据时，浏览器会认为我们访问的地址返回的是一个脚本文件，我们需要以符合</a:t>
            </a:r>
            <a:r>
              <a:t>js</a:t>
            </a:r>
            <a:r>
              <a:t>语法的形式完成这次数据接收</a:t>
            </a:r>
          </a:p>
          <a:p>
            <a:pPr/>
            <a:r>
              <a:t>首先，我们要在本地定义一个用于接收</a:t>
            </a:r>
            <a:r>
              <a:t>/</a:t>
            </a:r>
            <a:r>
              <a:t>处理数据的函数</a:t>
            </a:r>
          </a:p>
        </p:txBody>
      </p:sp>
      <p:pic>
        <p:nvPicPr>
          <p:cNvPr id="169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3501008"/>
            <a:ext cx="5323811" cy="980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JSONP </a:t>
            </a:r>
            <a:r>
              <a:t>接收</a:t>
            </a:r>
          </a:p>
        </p:txBody>
      </p:sp>
      <p:sp>
        <p:nvSpPr>
          <p:cNvPr id="172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在定义的</a:t>
            </a:r>
            <a:r>
              <a:t>jsonp</a:t>
            </a:r>
            <a:r>
              <a:t>接收函数之后，我们引入相应的</a:t>
            </a:r>
            <a:r>
              <a:t>jsonp</a:t>
            </a:r>
            <a:r>
              <a:t>链接地址</a:t>
            </a:r>
          </a:p>
          <a:p>
            <a:pPr/>
          </a:p>
          <a:p>
            <a:pPr/>
          </a:p>
          <a:p>
            <a:pPr/>
            <a:r>
              <a:t>服务端返回数据时不能再单单返回一个</a:t>
            </a:r>
            <a:r>
              <a:t>JSON</a:t>
            </a:r>
            <a:r>
              <a:t>格式，我们需要加上一些小改动，如下图所示</a:t>
            </a:r>
          </a:p>
          <a:p>
            <a:pPr/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将返回的代码人为的拼接为调用本地接收函数的形式，接收的函数名称需要前后端约定一致</a:t>
            </a:r>
          </a:p>
        </p:txBody>
      </p:sp>
      <p:pic>
        <p:nvPicPr>
          <p:cNvPr id="17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1916832"/>
            <a:ext cx="6624737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591" y="4077072"/>
            <a:ext cx="7344818" cy="305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封装json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pPr/>
            <a:r>
              <a:t>封装jsonp</a:t>
            </a:r>
          </a:p>
        </p:txBody>
      </p:sp>
      <p:sp>
        <p:nvSpPr>
          <p:cNvPr id="177" name="jsonp('http://localhost:3000/jsonp',function(res)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 marL="0" indent="137160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289C9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60606"/>
                </a:solidFill>
              </a:rPr>
              <a:t>jsonp(</a:t>
            </a:r>
            <a:r>
              <a:t>'http://localhost:3000/jsonp'</a:t>
            </a:r>
            <a:r>
              <a:rPr>
                <a:solidFill>
                  <a:srgbClr val="060606"/>
                </a:solidFill>
              </a:rPr>
              <a:t>,</a:t>
            </a:r>
            <a:r>
              <a:rPr>
                <a:solidFill>
                  <a:srgbClr val="4663CC"/>
                </a:solidFill>
              </a:rPr>
              <a:t>function</a:t>
            </a:r>
            <a:r>
              <a:rPr>
                <a:solidFill>
                  <a:srgbClr val="060606"/>
                </a:solidFill>
              </a:rPr>
              <a:t>(</a:t>
            </a:r>
            <a:r>
              <a:rPr>
                <a:solidFill>
                  <a:srgbClr val="B58A00"/>
                </a:solidFill>
              </a:rPr>
              <a:t>res</a:t>
            </a:r>
            <a:r>
              <a:rPr>
                <a:solidFill>
                  <a:srgbClr val="060606"/>
                </a:solidFill>
              </a:rPr>
              <a:t>){</a:t>
            </a:r>
            <a:endParaRPr>
              <a:solidFill>
                <a:srgbClr val="000000"/>
              </a:solidFill>
            </a:endParaRPr>
          </a:p>
          <a:p>
            <a:pPr lvl="8" marL="0" indent="182880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A8A01"/>
                </a:solidFill>
              </a:rPr>
              <a:t>console</a:t>
            </a:r>
            <a:r>
              <a:t>.log(res)</a:t>
            </a:r>
            <a:endParaRPr>
              <a:solidFill>
                <a:srgbClr val="000000"/>
              </a:solidFill>
            </a:endParaRPr>
          </a:p>
          <a:p>
            <a:pPr lvl="6" marL="0" indent="137160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})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E48B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60606"/>
                </a:solidFill>
              </a:rPr>
              <a:t>			</a:t>
            </a:r>
            <a:r>
              <a:rPr>
                <a:solidFill>
                  <a:srgbClr val="4663CC"/>
                </a:solidFill>
              </a:rPr>
              <a:t>function </a:t>
            </a:r>
            <a:r>
              <a:t>jsonpcallback</a:t>
            </a:r>
            <a:r>
              <a:rPr>
                <a:solidFill>
                  <a:srgbClr val="060606"/>
                </a:solidFill>
              </a:rPr>
              <a:t>(</a:t>
            </a:r>
            <a:r>
              <a:rPr>
                <a:solidFill>
                  <a:srgbClr val="B58A00"/>
                </a:solidFill>
              </a:rPr>
              <a:t>res</a:t>
            </a:r>
            <a:r>
              <a:rPr>
                <a:solidFill>
                  <a:srgbClr val="060606"/>
                </a:solidFill>
              </a:rPr>
              <a:t>){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	</a:t>
            </a:r>
            <a:r>
              <a:rPr>
                <a:solidFill>
                  <a:srgbClr val="4A8A01"/>
                </a:solidFill>
              </a:rPr>
              <a:t>console</a:t>
            </a:r>
            <a:r>
              <a:t>.log(res)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}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4663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60606"/>
                </a:solidFill>
              </a:rPr>
              <a:t>			</a:t>
            </a:r>
            <a:r>
              <a:t>function </a:t>
            </a:r>
            <a:r>
              <a:rPr>
                <a:solidFill>
                  <a:srgbClr val="E48B00"/>
                </a:solidFill>
              </a:rPr>
              <a:t>jsonp</a:t>
            </a:r>
            <a:r>
              <a:rPr>
                <a:solidFill>
                  <a:srgbClr val="060606"/>
                </a:solidFill>
              </a:rPr>
              <a:t>(</a:t>
            </a:r>
            <a:r>
              <a:rPr>
                <a:solidFill>
                  <a:srgbClr val="B58A00"/>
                </a:solidFill>
              </a:rPr>
              <a:t>url</a:t>
            </a:r>
            <a:r>
              <a:rPr>
                <a:solidFill>
                  <a:srgbClr val="060606"/>
                </a:solidFill>
              </a:rPr>
              <a:t>){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	</a:t>
            </a:r>
            <a:r>
              <a:rPr>
                <a:solidFill>
                  <a:srgbClr val="4663CC"/>
                </a:solidFill>
              </a:rPr>
              <a:t>var </a:t>
            </a:r>
            <a:r>
              <a:t>script </a:t>
            </a:r>
            <a:r>
              <a:rPr>
                <a:solidFill>
                  <a:srgbClr val="698906"/>
                </a:solidFill>
              </a:rPr>
              <a:t>= </a:t>
            </a:r>
            <a:r>
              <a:rPr>
                <a:solidFill>
                  <a:srgbClr val="4A8A01"/>
                </a:solidFill>
              </a:rPr>
              <a:t>document</a:t>
            </a:r>
            <a:r>
              <a:t>.createElement(</a:t>
            </a:r>
            <a:r>
              <a:rPr>
                <a:solidFill>
                  <a:srgbClr val="289C97"/>
                </a:solidFill>
              </a:rPr>
              <a:t>'script'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	script.src </a:t>
            </a:r>
            <a:r>
              <a:rPr>
                <a:solidFill>
                  <a:srgbClr val="698906"/>
                </a:solidFill>
              </a:rPr>
              <a:t>= </a:t>
            </a:r>
            <a:r>
              <a:rPr>
                <a:solidFill>
                  <a:srgbClr val="4A8A01"/>
                </a:solidFill>
              </a:rPr>
              <a:t>url</a:t>
            </a:r>
            <a:r>
              <a:t>;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			</a:t>
            </a: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4A8A01"/>
                </a:solidFill>
              </a:rPr>
              <a:t>document</a:t>
            </a:r>
            <a:r>
              <a:t>.body.appendChild(script);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}</a:t>
            </a:r>
            <a:endParaRPr>
              <a:solidFill>
                <a:srgbClr val="000000"/>
              </a:solidFill>
            </a:endParaRPr>
          </a:p>
          <a:p>
            <a:pPr marL="0" indent="0" algn="l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500">
                <a:solidFill>
                  <a:srgbClr val="06060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pPr/>
            <a:r>
              <a:t>练习</a:t>
            </a:r>
          </a:p>
        </p:txBody>
      </p:sp>
      <p:sp>
        <p:nvSpPr>
          <p:cNvPr id="180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通过</a:t>
            </a:r>
            <a:r>
              <a:t>JSONP</a:t>
            </a:r>
            <a:r>
              <a:t>的形式完成跨域的数据获取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CORS</a:t>
            </a:r>
          </a:p>
        </p:txBody>
      </p:sp>
      <p:sp>
        <p:nvSpPr>
          <p:cNvPr id="183" name="跨域资源共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278" indent="-275278" defTabSz="704087">
              <a:spcBef>
                <a:spcPts val="400"/>
              </a:spcBef>
              <a:defRPr sz="1540"/>
            </a:pPr>
            <a:r>
              <a:t>跨域资源共享</a:t>
            </a:r>
          </a:p>
          <a:p>
            <a:pPr marL="150205" indent="0" algn="l" defTabSz="352043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CORS是一个W3C标准，全称是"跨域资源共享"（Cross-origin resource sharing）。</a:t>
            </a:r>
          </a:p>
          <a:p>
            <a:pPr marL="150205" indent="0" algn="l" defTabSz="352043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它允许浏览器向跨源服务器，发出</a:t>
            </a:r>
            <a:r>
              <a:rPr sz="1201" u="sng">
                <a:latin typeface="Courier"/>
                <a:ea typeface="Courier"/>
                <a:cs typeface="Courier"/>
                <a:sym typeface="Courier"/>
                <a:hlinkClick r:id="rId2" invalidUrl="" action="" tgtFrame="" tooltip="" history="1" highlightClick="0" endSnd="0"/>
              </a:rPr>
              <a:t>XMLHttpRequest</a:t>
            </a:r>
            <a:r>
              <a:t>请求，从而克服了AJAX只能</a:t>
            </a:r>
            <a:r>
              <a:rPr u="sng">
                <a:solidFill>
                  <a:srgbClr val="112233"/>
                </a:solidFill>
                <a:hlinkClick r:id="rId3" invalidUrl="" action="" tgtFrame="" tooltip="" history="1" highlightClick="0" endSnd="0"/>
              </a:rPr>
              <a:t>同源</a:t>
            </a:r>
            <a:r>
              <a:t>使用的限制。</a:t>
            </a:r>
          </a:p>
          <a:p>
            <a:pPr marL="414473" indent="-264267" algn="l" defTabSz="352043">
              <a:lnSpc>
                <a:spcPts val="3900"/>
              </a:lnSpc>
              <a:spcBef>
                <a:spcPts val="0"/>
              </a:spcBef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4F5D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router.all(</a:t>
            </a:r>
            <a:r>
              <a:rPr>
                <a:solidFill>
                  <a:srgbClr val="289C97"/>
                </a:solidFill>
              </a:rPr>
              <a:t>'*'</a:t>
            </a:r>
            <a:r>
              <a:t>, </a:t>
            </a:r>
            <a:r>
              <a:rPr>
                <a:solidFill>
                  <a:srgbClr val="4663CC"/>
                </a:solidFill>
              </a:rPr>
              <a:t>function</a:t>
            </a:r>
            <a:r>
              <a:t>(</a:t>
            </a:r>
            <a:r>
              <a:rPr>
                <a:solidFill>
                  <a:srgbClr val="B58A00"/>
                </a:solidFill>
              </a:rPr>
              <a:t>req</a:t>
            </a:r>
            <a:r>
              <a:t>, </a:t>
            </a:r>
            <a:r>
              <a:rPr>
                <a:solidFill>
                  <a:srgbClr val="B58A00"/>
                </a:solidFill>
              </a:rPr>
              <a:t>res</a:t>
            </a:r>
            <a:r>
              <a:t>, </a:t>
            </a:r>
            <a:r>
              <a:rPr>
                <a:solidFill>
                  <a:srgbClr val="B58A00"/>
                </a:solidFill>
              </a:rPr>
              <a:t>next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289C9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    res.header(</a:t>
            </a:r>
            <a:r>
              <a:t>"Access-Control-Allow-Origin"</a:t>
            </a:r>
            <a:r>
              <a:rPr>
                <a:solidFill>
                  <a:srgbClr val="4F5D66"/>
                </a:solidFill>
              </a:rPr>
              <a:t>, </a:t>
            </a:r>
            <a:r>
              <a:t>"http://localhost:8066"</a:t>
            </a:r>
            <a:r>
              <a:rPr>
                <a:solidFill>
                  <a:srgbClr val="4F5D66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289C9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    res.header(</a:t>
            </a:r>
            <a:r>
              <a:t>"Access-Control-Allow-Headers"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4F5D66"/>
                </a:solidFill>
              </a:rPr>
              <a:t>, </a:t>
            </a:r>
            <a:r>
              <a:t>"Origin, X-Requested-With, Content-Type, Accept"</a:t>
            </a:r>
            <a:r>
              <a:rPr>
                <a:solidFill>
                  <a:srgbClr val="4F5D66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289C9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    res.header(</a:t>
            </a:r>
            <a:r>
              <a:t>"Access-Control-Allow-Methods"</a:t>
            </a:r>
            <a:r>
              <a:rPr>
                <a:solidFill>
                  <a:srgbClr val="4F5D66"/>
                </a:solidFill>
              </a:rPr>
              <a:t>,</a:t>
            </a:r>
            <a:r>
              <a:t>"PUT,POST,GET,DELETE,OPTIONS"</a:t>
            </a:r>
            <a:r>
              <a:rPr>
                <a:solidFill>
                  <a:srgbClr val="4F5D66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4F5D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res.header(</a:t>
            </a:r>
            <a:r>
              <a:rPr>
                <a:solidFill>
                  <a:srgbClr val="289C97"/>
                </a:solidFill>
              </a:rPr>
              <a:t>"X-Powered-By"</a:t>
            </a:r>
            <a:r>
              <a:t>,</a:t>
            </a:r>
            <a:r>
              <a:rPr>
                <a:solidFill>
                  <a:srgbClr val="289C97"/>
                </a:solidFill>
              </a:rPr>
              <a:t>' 3.2.1'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289C97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4F5D66"/>
                </a:solidFill>
              </a:rPr>
              <a:t>    res.header(</a:t>
            </a:r>
            <a:r>
              <a:t>"Content-Type"</a:t>
            </a:r>
            <a:r>
              <a:rPr>
                <a:solidFill>
                  <a:srgbClr val="4F5D66"/>
                </a:solidFill>
              </a:rPr>
              <a:t>, </a:t>
            </a:r>
            <a:r>
              <a:t>"application/json;charset=utf-8"</a:t>
            </a:r>
            <a:r>
              <a:rPr>
                <a:solidFill>
                  <a:srgbClr val="4F5D66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4F5D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next();</a:t>
            </a:r>
            <a:endParaRPr>
              <a:solidFill>
                <a:srgbClr val="000000"/>
              </a:solidFill>
            </a:endParaRPr>
          </a:p>
          <a:p>
            <a:pPr marL="0" indent="0" algn="l" defTabSz="352043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54">
                <a:solidFill>
                  <a:srgbClr val="4F5D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  <a:endParaRPr>
              <a:solidFill>
                <a:srgbClr val="000000"/>
              </a:solidFill>
            </a:endParaRPr>
          </a:p>
          <a:p>
            <a:pPr marL="206459" indent="-206459" algn="l" defTabSz="352043">
              <a:lnSpc>
                <a:spcPct val="100000"/>
              </a:lnSpc>
              <a:spcBef>
                <a:spcPts val="0"/>
              </a:spcBef>
              <a:defRPr sz="1154">
                <a:solidFill>
                  <a:srgbClr val="4F5D66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414473" indent="-264267" algn="l" defTabSz="352043">
              <a:lnSpc>
                <a:spcPts val="3900"/>
              </a:lnSpc>
              <a:spcBef>
                <a:spcPts val="0"/>
              </a:spcBef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414473" indent="-264267" algn="l" defTabSz="352043">
              <a:lnSpc>
                <a:spcPts val="3900"/>
              </a:lnSpc>
              <a:spcBef>
                <a:spcPts val="0"/>
              </a:spcBef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414473" indent="-264267" algn="l" defTabSz="352043">
              <a:lnSpc>
                <a:spcPts val="3900"/>
              </a:lnSpc>
              <a:spcBef>
                <a:spcPts val="0"/>
              </a:spcBef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414473" indent="-264267" algn="l" defTabSz="352043">
              <a:lnSpc>
                <a:spcPts val="3900"/>
              </a:lnSpc>
              <a:spcBef>
                <a:spcPts val="0"/>
              </a:spcBef>
              <a:defRPr sz="1478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参考：http://www.ruanyifeng.com/blog/2016/04/cors.html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标题 1"/>
          <p:cNvSpPr txBox="1"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xfrm>
            <a:off x="1447005" y="495299"/>
            <a:ext cx="5995990" cy="1235076"/>
          </a:xfrm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45" name="(JavaScript Object Notation, JS 对象标记) 是一种轻量级的数据交换格式"/>
          <p:cNvSpPr txBox="1"/>
          <p:nvPr/>
        </p:nvSpPr>
        <p:spPr>
          <a:xfrm>
            <a:off x="900876" y="2233929"/>
            <a:ext cx="6859648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700"/>
            </a:pPr>
            <a:r>
              <a:t>(</a:t>
            </a:r>
            <a:r>
              <a:rPr>
                <a:solidFill>
                  <a:srgbClr val="136EC2"/>
                </a:solidFill>
                <a:hlinkClick r:id="rId2" invalidUrl="" action="" tgtFrame="" tooltip="" history="1" highlightClick="0" endSnd="0"/>
              </a:rPr>
              <a:t>JavaScript</a:t>
            </a:r>
            <a:r>
              <a:t> Object Notation, JS 对象标记) 是一种轻量级的数据交换格式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JSON.parse() 把字符串转成对象"/>
          <p:cNvSpPr txBox="1"/>
          <p:nvPr>
            <p:ph type="title"/>
          </p:nvPr>
        </p:nvSpPr>
        <p:spPr>
          <a:xfrm>
            <a:off x="1205705" y="1581744"/>
            <a:ext cx="5995989" cy="6439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JSON.parse() 把字符串转成对象</a:t>
            </a:r>
          </a:p>
        </p:txBody>
      </p:sp>
      <p:sp>
        <p:nvSpPr>
          <p:cNvPr id="148" name="JSON.stringify() 把对象转成字符串"/>
          <p:cNvSpPr txBox="1"/>
          <p:nvPr/>
        </p:nvSpPr>
        <p:spPr>
          <a:xfrm>
            <a:off x="1294605" y="2496144"/>
            <a:ext cx="5995989" cy="643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>
              <a:lnSpc>
                <a:spcPct val="90000"/>
              </a:lnSpc>
              <a:defRPr b="1" sz="28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JSON.stringify() 把对象转成字符串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jQuery中的aj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jQuery中的ajax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$.ajax…"/>
          <p:cNvSpPr txBox="1"/>
          <p:nvPr>
            <p:ph type="title"/>
          </p:nvPr>
        </p:nvSpPr>
        <p:spPr>
          <a:xfrm>
            <a:off x="1383505" y="876299"/>
            <a:ext cx="5995989" cy="3296196"/>
          </a:xfrm>
          <a:prstGeom prst="rect">
            <a:avLst/>
          </a:prstGeom>
        </p:spPr>
        <p:txBody>
          <a:bodyPr/>
          <a:lstStyle/>
          <a:p>
            <a:pPr algn="l"/>
            <a:r>
              <a:t>$.ajax</a:t>
            </a:r>
          </a:p>
          <a:p>
            <a:pPr algn="l"/>
            <a:r>
              <a:t>$.get</a:t>
            </a:r>
          </a:p>
          <a:p>
            <a:pPr algn="l"/>
            <a:r>
              <a:t>$.post</a:t>
            </a:r>
          </a:p>
          <a:p>
            <a:pPr algn="l"/>
            <a:r>
              <a:t>$.getJSON</a:t>
            </a:r>
          </a:p>
          <a:p>
            <a:pPr algn="l"/>
            <a:r>
              <a:t>$.getScript</a:t>
            </a:r>
          </a:p>
        </p:txBody>
      </p:sp>
      <p:sp>
        <p:nvSpPr>
          <p:cNvPr id="153" name="jQuery 文档： http://hemin.cn/jq/"/>
          <p:cNvSpPr txBox="1"/>
          <p:nvPr/>
        </p:nvSpPr>
        <p:spPr>
          <a:xfrm>
            <a:off x="1421130" y="4646930"/>
            <a:ext cx="377680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jQuery 文档： http://hemin.cn/jq/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/>
          <p:nvPr>
            <p:ph type="title"/>
          </p:nvPr>
        </p:nvSpPr>
        <p:spPr>
          <a:xfrm>
            <a:off x="1574005" y="2108199"/>
            <a:ext cx="5995990" cy="1235076"/>
          </a:xfrm>
          <a:prstGeom prst="rect">
            <a:avLst/>
          </a:prstGeom>
        </p:spPr>
        <p:txBody>
          <a:bodyPr/>
          <a:lstStyle/>
          <a:p>
            <a:pPr/>
            <a:r>
              <a:t>跨域的概念及解决方式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>
            <a:lvl1pPr defTabSz="896111">
              <a:defRPr sz="3136"/>
            </a:lvl1pPr>
          </a:lstStyle>
          <a:p>
            <a:pPr/>
            <a:r>
              <a:t>什么是跨域</a:t>
            </a:r>
          </a:p>
        </p:txBody>
      </p:sp>
      <p:sp>
        <p:nvSpPr>
          <p:cNvPr id="158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在浏览器中，用户通过域名来访问某个网页，当前页面会被认为是属于该域名下，如果我们通过</a:t>
            </a:r>
            <a:r>
              <a:t>AJAX</a:t>
            </a:r>
            <a:r>
              <a:t>请求的地址与当前域名不同，浏览器会阻止我们的</a:t>
            </a:r>
            <a:r>
              <a:t>AJAX</a:t>
            </a:r>
            <a:r>
              <a:t>请求，并返回脚本错误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2" invalidUrl="" action="" tgtFrame="" tooltip="" history="1" highlightClick="0" endSnd="0"/>
              </a:rPr>
              <a:t>http://www.baidu.com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3" invalidUrl="" action="" tgtFrame="" tooltip="" history="1" highlightClick="0" endSnd="0"/>
              </a:rPr>
              <a:t>https://www.baidu.com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4" invalidUrl="" action="" tgtFrame="" tooltip="" history="1" highlightClick="0" endSnd="0"/>
              </a:rPr>
              <a:t>http://baidu.com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5" invalidUrl="" action="" tgtFrame="" tooltip="" history="1" highlightClick="0" endSnd="0"/>
              </a:rPr>
              <a:t>http://www.sina.com.cn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以上</a:t>
            </a:r>
            <a:r>
              <a:t>4</a:t>
            </a:r>
            <a:r>
              <a:t>种域名均被浏览器认为不相同，此时的</a:t>
            </a:r>
            <a:r>
              <a:t>AJAX</a:t>
            </a:r>
            <a:r>
              <a:t>请求是无法正常完成的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跨域的解决办法 </a:t>
            </a:r>
            <a:r>
              <a:t>1</a:t>
            </a:r>
          </a:p>
        </p:txBody>
      </p:sp>
      <p:sp>
        <p:nvSpPr>
          <p:cNvPr id="161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编码时使用相对路径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如果我们的页面和</a:t>
            </a:r>
            <a:r>
              <a:t>AJAX</a:t>
            </a:r>
            <a:r>
              <a:t>请求地址都在相同的域名下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如我们</a:t>
            </a:r>
            <a:r>
              <a:t>AJAX</a:t>
            </a:r>
            <a:r>
              <a:t>中写为 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2" invalidUrl="" action="" tgtFrame="" tooltip="" history="1" highlightClick="0" endSnd="0"/>
              </a:rPr>
              <a:t>http://www.baidu.com</a:t>
            </a:r>
            <a:r>
              <a:t>，而用户访问时使用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3" invalidUrl="" action="" tgtFrame="" tooltip="" history="1" highlightClick="0" endSnd="0"/>
              </a:rPr>
              <a:t>http://baidu.com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会出现跨域错误，我们在</a:t>
            </a:r>
            <a:r>
              <a:t>AJAX</a:t>
            </a:r>
            <a:r>
              <a:t>中可以不写域名，让浏览器自动为我们加上当前的域名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即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4" invalidUrl="" action="" tgtFrame="" tooltip="" history="1" highlightClick="0" endSnd="0"/>
              </a:rPr>
              <a:t>http://www.baidu.com/getData.php</a:t>
            </a:r>
            <a:r>
              <a:t>写为</a:t>
            </a:r>
            <a:r>
              <a:t>/getData.php</a:t>
            </a:r>
            <a:r>
              <a:t>，将域名去除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此时当用户使用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3" invalidUrl="" action="" tgtFrame="" tooltip="" history="1" highlightClick="0" endSnd="0"/>
              </a:rPr>
              <a:t>http://baidu.com</a:t>
            </a:r>
            <a:r>
              <a:t>访问时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浏览器会自动为我们生成一个</a:t>
            </a:r>
            <a:r>
              <a:rPr u="sng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hlinkClick r:id="rId5" invalidUrl="" action="" tgtFrame="" tooltip="" history="1" highlightClick="0" endSnd="0"/>
              </a:rPr>
              <a:t>http://baidu.com/getData.php</a:t>
            </a:r>
            <a:r>
              <a:t>的请求</a:t>
            </a:r>
          </a:p>
          <a:p>
            <a:pPr lvl="1" marL="357504" indent="-357504">
              <a:lnSpc>
                <a:spcPct val="120000"/>
              </a:lnSpc>
              <a:buClr>
                <a:srgbClr val="F2C37D"/>
              </a:buClr>
              <a:buFont typeface="Helvetica"/>
              <a:defRPr sz="16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从而避免了意外产生的跨域问题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1"/>
          <p:cNvSpPr txBox="1"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6111">
              <a:defRPr sz="3136"/>
            </a:pPr>
            <a:r>
              <a:t>跨域的解决办法 </a:t>
            </a:r>
            <a:r>
              <a:t>2</a:t>
            </a:r>
          </a:p>
        </p:txBody>
      </p:sp>
      <p:sp>
        <p:nvSpPr>
          <p:cNvPr id="164" name="内容占位符 2"/>
          <p:cNvSpPr txBox="1"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/>
            <a:r>
              <a:t>当我们</a:t>
            </a:r>
            <a:r>
              <a:t>AJAX</a:t>
            </a:r>
            <a:r>
              <a:t>请求的地址确实与我们当前域名不一致时，我们是无法用正常的</a:t>
            </a:r>
            <a:r>
              <a:t>AJAX</a:t>
            </a:r>
            <a:r>
              <a:t>请求访问数据的，此时我们可以借助于</a:t>
            </a:r>
            <a:r>
              <a:t>JSONP</a:t>
            </a:r>
            <a:r>
              <a:t>技术来实现</a:t>
            </a:r>
          </a:p>
          <a:p>
            <a:pPr/>
            <a:r>
              <a:t>JSONP</a:t>
            </a:r>
            <a:r>
              <a:t>的原理是，虽然我们无法通过</a:t>
            </a:r>
            <a:r>
              <a:t>AJAX</a:t>
            </a:r>
            <a:r>
              <a:t>访问跨域地址，但</a:t>
            </a:r>
            <a:r>
              <a:t>script</a:t>
            </a:r>
            <a:r>
              <a:t>标签可以正常引入跨域的</a:t>
            </a:r>
            <a:r>
              <a:t>js</a:t>
            </a:r>
            <a:r>
              <a:t>文件，我们可以将数据地址伪装为</a:t>
            </a:r>
            <a:r>
              <a:t>js</a:t>
            </a:r>
            <a:r>
              <a:t>文件，使用</a:t>
            </a:r>
            <a:r>
              <a:t>script</a:t>
            </a:r>
            <a:r>
              <a:t>标签进行访问</a:t>
            </a:r>
          </a:p>
          <a:p>
            <a:pPr/>
            <a:r>
              <a:t>与我们引入脚本文件的写法完全一致</a:t>
            </a:r>
          </a:p>
        </p:txBody>
      </p:sp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4750420"/>
            <a:ext cx="6264697" cy="279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" p14:dur="12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5F5F5F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