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/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文本占位符 4"/>
          <p:cNvSpPr/>
          <p:nvPr>
            <p:ph type="body" sz="quarter" idx="13"/>
          </p:nvPr>
        </p:nvSpPr>
        <p:spPr>
          <a:xfrm>
            <a:off x="6256937" y="1778437"/>
            <a:ext cx="4897577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图片占位符 2"/>
          <p:cNvSpPr/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4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4" descr="图片 6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45" y="-3811"/>
            <a:ext cx="12201526" cy="686308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5834" y="605155"/>
            <a:ext cx="1927226" cy="2186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6359" y="556894"/>
            <a:ext cx="2404299" cy="264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350" y="3434079"/>
            <a:ext cx="12212956" cy="251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图片 8" descr="图片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67723" y="4547234"/>
            <a:ext cx="5464810" cy="634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图片 7" descr="图片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83279" y="4578350"/>
            <a:ext cx="619126" cy="64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图片 11" descr="图片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8445" y="2193925"/>
            <a:ext cx="1947546" cy="153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图片 12" descr="图片 1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351779" y="960755"/>
            <a:ext cx="1915796" cy="115824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文本框 13"/>
          <p:cNvSpPr txBox="1"/>
          <p:nvPr/>
        </p:nvSpPr>
        <p:spPr>
          <a:xfrm>
            <a:off x="4776153" y="3585845"/>
            <a:ext cx="264795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积云教育</a:t>
            </a:r>
          </a:p>
        </p:txBody>
      </p:sp>
      <p:sp>
        <p:nvSpPr>
          <p:cNvPr id="110" name="文本框 14"/>
          <p:cNvSpPr txBox="1"/>
          <p:nvPr/>
        </p:nvSpPr>
        <p:spPr>
          <a:xfrm>
            <a:off x="3918584" y="4493895"/>
            <a:ext cx="436308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92" name="标题 2"/>
          <p:cNvSpPr txBox="1"/>
          <p:nvPr>
            <p:ph type="title"/>
          </p:nvPr>
        </p:nvSpPr>
        <p:spPr>
          <a:xfrm>
            <a:off x="843279" y="365124"/>
            <a:ext cx="10606600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六、</a:t>
            </a:r>
            <a:r>
              <a:rPr>
                <a:solidFill>
                  <a:schemeClr val="accent5"/>
                </a:solidFill>
              </a:rPr>
              <a:t>把文件添加到版本库</a:t>
            </a:r>
          </a:p>
        </p:txBody>
      </p:sp>
      <p:sp>
        <p:nvSpPr>
          <p:cNvPr id="193" name="内容占位符 3"/>
          <p:cNvSpPr txBox="1"/>
          <p:nvPr>
            <p:ph type="body" idx="1"/>
          </p:nvPr>
        </p:nvSpPr>
        <p:spPr>
          <a:xfrm>
            <a:off x="1032593" y="1179443"/>
            <a:ext cx="9973310" cy="50642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和把大象放到冰箱需要</a:t>
            </a:r>
            <a:r>
              <a:t>3</a:t>
            </a:r>
            <a:r>
              <a:t>步相比，把一个文件放到</a:t>
            </a:r>
            <a:r>
              <a:t>Git</a:t>
            </a:r>
            <a:r>
              <a:t>仓库只需要两步。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第一步，用命令</a:t>
            </a:r>
            <a:r>
              <a:t>git add</a:t>
            </a:r>
            <a:r>
              <a:t>告诉</a:t>
            </a:r>
            <a:r>
              <a:t>Git</a:t>
            </a:r>
            <a:r>
              <a:t>，把文件添加到仓库：</a:t>
            </a:r>
          </a:p>
          <a:p>
            <a:pPr lvl="2" marL="1143000" indent="-228600">
              <a:spcBef>
                <a:spcPts val="500"/>
              </a:spcBef>
              <a:defRPr sz="2000">
                <a:solidFill>
                  <a:schemeClr val="accent5"/>
                </a:solidFill>
              </a:defRPr>
            </a:pPr>
            <a:r>
              <a:t>$ git add readme.txt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第二步，用命令</a:t>
            </a:r>
            <a:r>
              <a:t>git commit</a:t>
            </a:r>
            <a:r>
              <a:t>告诉</a:t>
            </a:r>
            <a:r>
              <a:t>Git</a:t>
            </a:r>
            <a:r>
              <a:t>，把文件提交到仓库：</a:t>
            </a:r>
          </a:p>
          <a:p>
            <a:pPr lvl="2" marL="1143000" indent="-228600">
              <a:spcBef>
                <a:spcPts val="500"/>
              </a:spcBef>
              <a:defRPr sz="2000">
                <a:solidFill>
                  <a:schemeClr val="accent5"/>
                </a:solidFill>
              </a:defRPr>
            </a:pPr>
            <a:r>
              <a:t>$ git commit -m "</a:t>
            </a:r>
            <a:r>
              <a:t>第一次提交</a:t>
            </a:r>
            <a:r>
              <a:t>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97" name="标题 2"/>
          <p:cNvSpPr txBox="1"/>
          <p:nvPr>
            <p:ph type="title"/>
          </p:nvPr>
        </p:nvSpPr>
        <p:spPr>
          <a:xfrm>
            <a:off x="843279" y="365124"/>
            <a:ext cx="10606600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七、</a:t>
            </a:r>
            <a:r>
              <a:rPr>
                <a:solidFill>
                  <a:schemeClr val="accent5"/>
                </a:solidFill>
              </a:rPr>
              <a:t>git status</a:t>
            </a:r>
          </a:p>
        </p:txBody>
      </p:sp>
      <p:sp>
        <p:nvSpPr>
          <p:cNvPr id="198" name="内容占位符 3"/>
          <p:cNvSpPr txBox="1"/>
          <p:nvPr>
            <p:ph type="body" idx="1"/>
          </p:nvPr>
        </p:nvSpPr>
        <p:spPr>
          <a:xfrm>
            <a:off x="1032593" y="1179443"/>
            <a:ext cx="9973310" cy="50642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defRPr>
                <a:solidFill>
                  <a:schemeClr val="accent5"/>
                </a:solidFill>
              </a:defRPr>
            </a:pPr>
            <a:r>
              <a:t>git status</a:t>
            </a:r>
            <a:r>
              <a:t>命令可以让我们时刻掌握仓库当前的状态。</a:t>
            </a:r>
          </a:p>
          <a:p>
            <a:pPr>
              <a:lnSpc>
                <a:spcPct val="200000"/>
              </a:lnSpc>
              <a:defRPr>
                <a:solidFill>
                  <a:schemeClr val="accent5"/>
                </a:solidFill>
              </a:defRPr>
            </a:pPr>
            <a:r>
              <a:t>会告诉我们被修改过了，但还没有准备提交的修改。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02" name="标题 2"/>
          <p:cNvSpPr txBox="1"/>
          <p:nvPr>
            <p:ph type="title"/>
          </p:nvPr>
        </p:nvSpPr>
        <p:spPr>
          <a:xfrm>
            <a:off x="843279" y="365124"/>
            <a:ext cx="10606600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八、</a:t>
            </a:r>
            <a:r>
              <a:rPr>
                <a:solidFill>
                  <a:schemeClr val="accent5"/>
                </a:solidFill>
              </a:rPr>
              <a:t>$git diff readme.txt</a:t>
            </a:r>
            <a:r>
              <a:t> </a:t>
            </a:r>
          </a:p>
        </p:txBody>
      </p:sp>
      <p:sp>
        <p:nvSpPr>
          <p:cNvPr id="203" name="内容占位符 3"/>
          <p:cNvSpPr txBox="1"/>
          <p:nvPr>
            <p:ph type="body" idx="1"/>
          </p:nvPr>
        </p:nvSpPr>
        <p:spPr>
          <a:xfrm>
            <a:off x="1032592" y="1179443"/>
            <a:ext cx="10311270" cy="50642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$git diff readme.txt </a:t>
            </a:r>
            <a:r>
              <a:t>查看具体修改内容</a:t>
            </a:r>
          </a:p>
          <a:p>
            <a:pPr lvl="2" marL="1143000" indent="-228600">
              <a:spcBef>
                <a:spcPts val="500"/>
              </a:spcBef>
              <a:defRPr sz="2000">
                <a:solidFill>
                  <a:schemeClr val="accent5"/>
                </a:solidFill>
              </a:defRPr>
            </a:pPr>
            <a:r>
              <a:t>-</a:t>
            </a:r>
            <a:r>
              <a:t>红色的就是删除掉的 </a:t>
            </a:r>
          </a:p>
          <a:p>
            <a:pPr lvl="2" marL="1143000" indent="-228600">
              <a:spcBef>
                <a:spcPts val="500"/>
              </a:spcBef>
              <a:defRPr sz="2000">
                <a:solidFill>
                  <a:schemeClr val="accent5"/>
                </a:solidFill>
              </a:defRPr>
            </a:pPr>
            <a:r>
              <a:t>+</a:t>
            </a:r>
            <a:r>
              <a:t>绿色的就是添加的 </a:t>
            </a:r>
          </a:p>
          <a:p>
            <a:pPr lvl="2" marL="1143000" indent="-228600">
              <a:spcBef>
                <a:spcPts val="500"/>
              </a:spcBef>
              <a:defRPr sz="2000">
                <a:solidFill>
                  <a:schemeClr val="accent5"/>
                </a:solidFill>
              </a:defRPr>
            </a:pPr>
            <a:r>
              <a:t>白色就是没有改动的。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知道了对</a:t>
            </a:r>
            <a:r>
              <a:t>readme.txt</a:t>
            </a:r>
            <a:r>
              <a:t>作了什么修改后，再把它提交到仓库就放心多了，提交修改和提交新文件是一样的两步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07" name="标题 2"/>
          <p:cNvSpPr txBox="1"/>
          <p:nvPr>
            <p:ph type="title"/>
          </p:nvPr>
        </p:nvSpPr>
        <p:spPr>
          <a:xfrm>
            <a:off x="843279" y="365124"/>
            <a:ext cx="10606600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>
                <a:solidFill>
                  <a:schemeClr val="accent5"/>
                </a:solidFill>
              </a:defRPr>
            </a:pPr>
            <a:r>
              <a:t> </a:t>
            </a:r>
            <a:r>
              <a:rPr b="1"/>
              <a:t>九、版本回退</a:t>
            </a:r>
          </a:p>
        </p:txBody>
      </p:sp>
      <p:sp>
        <p:nvSpPr>
          <p:cNvPr id="208" name="内容占位符 3"/>
          <p:cNvSpPr txBox="1"/>
          <p:nvPr>
            <p:ph type="body" idx="1"/>
          </p:nvPr>
        </p:nvSpPr>
        <p:spPr>
          <a:xfrm>
            <a:off x="1032592" y="1179443"/>
            <a:ext cx="10311270" cy="5064264"/>
          </a:xfrm>
          <a:prstGeom prst="rect">
            <a:avLst/>
          </a:prstGeom>
        </p:spPr>
        <p:txBody>
          <a:bodyPr/>
          <a:lstStyle/>
          <a:p>
            <a:pPr marL="210311" indent="-210311" defTabSz="841247">
              <a:spcBef>
                <a:spcPts val="900"/>
              </a:spcBef>
              <a:defRPr sz="2576">
                <a:solidFill>
                  <a:schemeClr val="accent5"/>
                </a:solidFill>
              </a:defRPr>
            </a:pPr>
            <a:r>
              <a:t>git log</a:t>
            </a:r>
            <a:r>
              <a:t>命令显示从最近到最远的提交日志</a:t>
            </a:r>
          </a:p>
          <a:p>
            <a:pPr lvl="1" marL="630936" indent="-210311" defTabSz="841247">
              <a:spcBef>
                <a:spcPts val="400"/>
              </a:spcBef>
              <a:defRPr sz="2208">
                <a:solidFill>
                  <a:schemeClr val="accent5"/>
                </a:solidFill>
              </a:defRPr>
            </a:pPr>
            <a:r>
              <a:t>一大串类似</a:t>
            </a:r>
            <a:r>
              <a:t>ada32d1e1bdc70ceefe0bd44abc7ee21a47d2bcc</a:t>
            </a:r>
            <a:r>
              <a:t>的是</a:t>
            </a:r>
            <a:r>
              <a:t>commit id</a:t>
            </a:r>
            <a:r>
              <a:t>（版本号）</a:t>
            </a:r>
          </a:p>
          <a:p>
            <a:pPr marL="210311" indent="-210311" defTabSz="841247">
              <a:spcBef>
                <a:spcPts val="900"/>
              </a:spcBef>
              <a:defRPr sz="2576">
                <a:solidFill>
                  <a:schemeClr val="accent5"/>
                </a:solidFill>
              </a:defRPr>
            </a:pPr>
            <a:r>
              <a:t>准备把</a:t>
            </a:r>
            <a:r>
              <a:t>readme.txt</a:t>
            </a:r>
            <a:r>
              <a:t>回退到上一个版本，怎么做呢？</a:t>
            </a:r>
          </a:p>
          <a:p>
            <a:pPr marL="210311" indent="-210311" defTabSz="841247">
              <a:spcBef>
                <a:spcPts val="900"/>
              </a:spcBef>
              <a:defRPr sz="2576">
                <a:solidFill>
                  <a:schemeClr val="accent5"/>
                </a:solidFill>
              </a:defRPr>
            </a:pPr>
            <a:r>
              <a:t>$ git reset --hard HEAD^</a:t>
            </a:r>
          </a:p>
          <a:p>
            <a:pPr marL="210311" indent="-210311" defTabSz="841247">
              <a:spcBef>
                <a:spcPts val="900"/>
              </a:spcBef>
              <a:defRPr sz="2576">
                <a:solidFill>
                  <a:schemeClr val="accent5"/>
                </a:solidFill>
              </a:defRPr>
            </a:pPr>
            <a:r>
              <a:t>用</a:t>
            </a:r>
            <a:r>
              <a:t>HEAD</a:t>
            </a:r>
            <a:r>
              <a:t>表示当前版本，上一个版本就是</a:t>
            </a:r>
            <a:r>
              <a:t>HEAD^</a:t>
            </a:r>
            <a:r>
              <a:t>，上上一个版本就是</a:t>
            </a:r>
            <a:r>
              <a:t>HEAD^^</a:t>
            </a:r>
            <a:r>
              <a:t>，当然往上</a:t>
            </a:r>
            <a:r>
              <a:t>100</a:t>
            </a:r>
            <a:r>
              <a:t>个版本写</a:t>
            </a:r>
            <a:r>
              <a:t>100</a:t>
            </a:r>
            <a:r>
              <a:t>个</a:t>
            </a:r>
            <a:r>
              <a:t>^</a:t>
            </a:r>
            <a:r>
              <a:t>比较容易数不过来，所以写成</a:t>
            </a:r>
            <a:r>
              <a:t>HEAD~100</a:t>
            </a:r>
            <a:r>
              <a:t>。</a:t>
            </a:r>
          </a:p>
          <a:p>
            <a:pPr marL="210311" indent="-210311" defTabSz="841247">
              <a:spcBef>
                <a:spcPts val="900"/>
              </a:spcBef>
              <a:defRPr sz="2576">
                <a:solidFill>
                  <a:schemeClr val="accent5"/>
                </a:solidFill>
              </a:defRPr>
            </a:pPr>
            <a:r>
              <a:t>Git</a:t>
            </a:r>
            <a:r>
              <a:t>允许我们在版本的历史之间穿梭，使用命令</a:t>
            </a:r>
            <a:r>
              <a:t>git reset –hard commit_id</a:t>
            </a:r>
          </a:p>
          <a:p>
            <a:pPr marL="210311" indent="-210311" defTabSz="841247">
              <a:spcBef>
                <a:spcPts val="900"/>
              </a:spcBef>
              <a:defRPr sz="2576">
                <a:solidFill>
                  <a:schemeClr val="accent5"/>
                </a:solidFill>
              </a:defRPr>
            </a:pPr>
            <a:r>
              <a:t>Git</a:t>
            </a:r>
            <a:r>
              <a:t>提供了一个命令</a:t>
            </a:r>
            <a:r>
              <a:t>git reflog</a:t>
            </a:r>
            <a:r>
              <a:t>用来记录你的每一次命令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12" name="标题 2"/>
          <p:cNvSpPr txBox="1"/>
          <p:nvPr>
            <p:ph type="title"/>
          </p:nvPr>
        </p:nvSpPr>
        <p:spPr>
          <a:xfrm>
            <a:off x="843279" y="365124"/>
            <a:ext cx="10606600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十、工作区和暂存区</a:t>
            </a:r>
          </a:p>
        </p:txBody>
      </p:sp>
      <p:sp>
        <p:nvSpPr>
          <p:cNvPr id="213" name="内容占位符 3"/>
          <p:cNvSpPr txBox="1"/>
          <p:nvPr>
            <p:ph type="body" idx="1"/>
          </p:nvPr>
        </p:nvSpPr>
        <p:spPr>
          <a:xfrm>
            <a:off x="1032592" y="1179443"/>
            <a:ext cx="10311270" cy="50642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工作区（</a:t>
            </a:r>
            <a:r>
              <a:t>Working Directory</a:t>
            </a:r>
            <a:r>
              <a:t>）： 就是你在电脑里能看到的目录，比如我的</a:t>
            </a:r>
            <a:r>
              <a:t>repository</a:t>
            </a:r>
            <a:r>
              <a:t>文件夹就是一个工作区。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Git</a:t>
            </a:r>
            <a:r>
              <a:t>的版本库里存了很多东西，其中最重要的就是称为</a:t>
            </a:r>
            <a:r>
              <a:t>stage</a:t>
            </a:r>
            <a:r>
              <a:t>（或者叫</a:t>
            </a:r>
            <a:r>
              <a:t>index</a:t>
            </a:r>
            <a:r>
              <a:t>）的暂存区。可以简单理解为，需要提交的文件修改通通放到暂存区，然后，一次性提交暂存区的所有修改。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版本库（</a:t>
            </a:r>
            <a:r>
              <a:t>Repository</a:t>
            </a:r>
            <a:r>
              <a:t>） ：工作区有一个隐藏目录</a:t>
            </a:r>
            <a:r>
              <a:t>.git</a:t>
            </a:r>
            <a:r>
              <a:t>，这个不算工作区，而是</a:t>
            </a:r>
            <a:r>
              <a:t>Git</a:t>
            </a:r>
            <a:r>
              <a:t>的版本库。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17" name="标题 2"/>
          <p:cNvSpPr txBox="1"/>
          <p:nvPr>
            <p:ph type="title"/>
          </p:nvPr>
        </p:nvSpPr>
        <p:spPr>
          <a:xfrm>
            <a:off x="843279" y="365124"/>
            <a:ext cx="10606600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十一</a:t>
            </a:r>
            <a:r>
              <a:rPr>
                <a:solidFill>
                  <a:schemeClr val="accent5"/>
                </a:solidFill>
              </a:rPr>
              <a:t>、</a:t>
            </a:r>
            <a:r>
              <a:rPr b="1">
                <a:solidFill>
                  <a:schemeClr val="accent5"/>
                </a:solidFill>
              </a:rPr>
              <a:t>撤销修改</a:t>
            </a:r>
          </a:p>
        </p:txBody>
      </p:sp>
      <p:sp>
        <p:nvSpPr>
          <p:cNvPr id="218" name="内容占位符 3"/>
          <p:cNvSpPr txBox="1"/>
          <p:nvPr>
            <p:ph type="body" idx="1"/>
          </p:nvPr>
        </p:nvSpPr>
        <p:spPr>
          <a:xfrm>
            <a:off x="1032592" y="1179443"/>
            <a:ext cx="10311270" cy="50642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场景</a:t>
            </a:r>
            <a:r>
              <a:t>1</a:t>
            </a:r>
            <a:r>
              <a:t>：当你改乱了工作区某个文件的内容，想直接丢弃工作区的修改时，用命令</a:t>
            </a:r>
            <a:r>
              <a:t>git checkout -- file</a:t>
            </a:r>
            <a:r>
              <a:t>。</a:t>
            </a:r>
          </a:p>
          <a:p>
            <a:pPr>
              <a:defRPr>
                <a:solidFill>
                  <a:schemeClr val="accent5"/>
                </a:solidFill>
              </a:defRPr>
            </a:pPr>
          </a:p>
          <a:p>
            <a:pPr>
              <a:defRPr>
                <a:solidFill>
                  <a:schemeClr val="accent5"/>
                </a:solidFill>
              </a:defRPr>
            </a:pPr>
            <a:r>
              <a:t>场景</a:t>
            </a:r>
            <a:r>
              <a:t>2</a:t>
            </a:r>
            <a:r>
              <a:t>：当你不但改乱了工作区某个文件的内容，还添加到了暂存区时，想丢弃修改，分两步，第一步用命令</a:t>
            </a:r>
            <a:r>
              <a:t>git reset HEAD file</a:t>
            </a:r>
            <a:r>
              <a:t>，就回到了场景</a:t>
            </a:r>
            <a:r>
              <a:t>1</a:t>
            </a:r>
            <a:r>
              <a:t>，第二步按场景</a:t>
            </a:r>
            <a:r>
              <a:t>1</a:t>
            </a:r>
            <a:r>
              <a:t>操作。</a:t>
            </a:r>
          </a:p>
          <a:p>
            <a:pPr>
              <a:defRPr>
                <a:solidFill>
                  <a:schemeClr val="accent5"/>
                </a:solidFill>
              </a:defRPr>
            </a:pPr>
          </a:p>
          <a:p>
            <a:pPr>
              <a:defRPr>
                <a:solidFill>
                  <a:schemeClr val="accent5"/>
                </a:solidFill>
              </a:defRPr>
            </a:pPr>
            <a:r>
              <a:t>场景</a:t>
            </a:r>
            <a:r>
              <a:t>3</a:t>
            </a:r>
            <a:r>
              <a:t>：已经提交了不合适的修改到版本库时，想要撤销本次提交，参考版本回退一节，不过前提是没有推送到远程库。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22" name="标题 2"/>
          <p:cNvSpPr txBox="1"/>
          <p:nvPr>
            <p:ph type="title"/>
          </p:nvPr>
        </p:nvSpPr>
        <p:spPr>
          <a:xfrm>
            <a:off x="843279" y="365124"/>
            <a:ext cx="10606600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十二</a:t>
            </a:r>
            <a:r>
              <a:rPr>
                <a:solidFill>
                  <a:schemeClr val="accent5"/>
                </a:solidFill>
              </a:rPr>
              <a:t>、远程仓库</a:t>
            </a:r>
          </a:p>
        </p:txBody>
      </p:sp>
      <p:sp>
        <p:nvSpPr>
          <p:cNvPr id="223" name="内容占位符 3"/>
          <p:cNvSpPr txBox="1"/>
          <p:nvPr>
            <p:ph type="body" idx="1"/>
          </p:nvPr>
        </p:nvSpPr>
        <p:spPr>
          <a:xfrm>
            <a:off x="1032592" y="1179443"/>
            <a:ext cx="10311270" cy="5064264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900"/>
              </a:spcBef>
              <a:defRPr sz="2716">
                <a:solidFill>
                  <a:schemeClr val="accent5"/>
                </a:solidFill>
              </a:defRPr>
            </a:pPr>
            <a:r>
              <a:t>第</a:t>
            </a:r>
            <a:r>
              <a:t>1</a:t>
            </a:r>
            <a:r>
              <a:t>步：创建</a:t>
            </a:r>
            <a:r>
              <a:t>SSH Key</a:t>
            </a:r>
            <a:r>
              <a:t>。在用户主目录下，看看有没有</a:t>
            </a:r>
            <a:r>
              <a:t>.ssh</a:t>
            </a:r>
            <a:r>
              <a:t>目录，如果有，再看看这个目录下有没有</a:t>
            </a:r>
            <a:r>
              <a:t>id_rsa</a:t>
            </a:r>
            <a:r>
              <a:t>和</a:t>
            </a:r>
            <a:r>
              <a:t>id_rsa.pub</a:t>
            </a:r>
            <a:r>
              <a:t>这两个文件，如果已经有了，可直接跳到下一步。如果没有，创建</a:t>
            </a:r>
            <a:r>
              <a:t>SSH Key</a:t>
            </a:r>
            <a:r>
              <a:t>：</a:t>
            </a:r>
          </a:p>
          <a:p>
            <a:pPr lvl="1" marL="665226" indent="-221742" defTabSz="886968">
              <a:spcBef>
                <a:spcPts val="400"/>
              </a:spcBef>
              <a:defRPr sz="2328">
                <a:solidFill>
                  <a:schemeClr val="accent5"/>
                </a:solidFill>
              </a:defRPr>
            </a:pPr>
            <a:r>
              <a:t>$ ssh-keygen -t rsa -C "youremail@example.com"</a:t>
            </a:r>
          </a:p>
          <a:p>
            <a:pPr marL="221742" indent="-221742" defTabSz="886968">
              <a:spcBef>
                <a:spcPts val="900"/>
              </a:spcBef>
              <a:defRPr sz="2716">
                <a:solidFill>
                  <a:schemeClr val="accent5"/>
                </a:solidFill>
              </a:defRPr>
            </a:pPr>
          </a:p>
          <a:p>
            <a:pPr marL="221742" indent="-221742" defTabSz="886968">
              <a:spcBef>
                <a:spcPts val="900"/>
              </a:spcBef>
              <a:defRPr sz="2716">
                <a:solidFill>
                  <a:schemeClr val="accent5"/>
                </a:solidFill>
              </a:defRPr>
            </a:pPr>
          </a:p>
          <a:p>
            <a:pPr marL="221742" indent="-221742" defTabSz="886968">
              <a:spcBef>
                <a:spcPts val="900"/>
              </a:spcBef>
              <a:defRPr sz="2716">
                <a:solidFill>
                  <a:schemeClr val="accent5"/>
                </a:solidFill>
              </a:defRPr>
            </a:pPr>
            <a:r>
              <a:t>第</a:t>
            </a:r>
            <a:r>
              <a:t>2</a:t>
            </a:r>
            <a:r>
              <a:t>步：登陆</a:t>
            </a:r>
            <a:r>
              <a:t>GitHub</a:t>
            </a:r>
            <a:r>
              <a:t>，打开</a:t>
            </a:r>
            <a:r>
              <a:t>“settings”</a:t>
            </a:r>
            <a:r>
              <a:t>，</a:t>
            </a:r>
            <a:r>
              <a:t>“SSH </a:t>
            </a:r>
            <a:r>
              <a:t>and GPG </a:t>
            </a:r>
            <a:r>
              <a:t>Keys”</a:t>
            </a:r>
            <a:r>
              <a:t>页面：</a:t>
            </a:r>
          </a:p>
          <a:p>
            <a:pPr marL="221742" indent="-221742" defTabSz="886968">
              <a:spcBef>
                <a:spcPts val="900"/>
              </a:spcBef>
              <a:defRPr sz="2716">
                <a:solidFill>
                  <a:schemeClr val="accent5"/>
                </a:solidFill>
              </a:defRPr>
            </a:pPr>
            <a:r>
              <a:t>然后，点</a:t>
            </a:r>
            <a:r>
              <a:t>“</a:t>
            </a:r>
            <a:r>
              <a:t>New </a:t>
            </a:r>
            <a:r>
              <a:t>SSH Key”</a:t>
            </a:r>
            <a:r>
              <a:t>，填上任意</a:t>
            </a:r>
            <a:r>
              <a:t>Title</a:t>
            </a:r>
            <a:r>
              <a:t>，在</a:t>
            </a:r>
            <a:r>
              <a:t>Key</a:t>
            </a:r>
            <a:r>
              <a:t>文本框里粘贴</a:t>
            </a:r>
            <a:r>
              <a:t>id_rsa.pub</a:t>
            </a:r>
            <a:r>
              <a:t>文件的内容：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27" name="标题 2"/>
          <p:cNvSpPr txBox="1"/>
          <p:nvPr>
            <p:ph type="title"/>
          </p:nvPr>
        </p:nvSpPr>
        <p:spPr>
          <a:xfrm>
            <a:off x="843279" y="365124"/>
            <a:ext cx="10606600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十三、添加远程库</a:t>
            </a:r>
          </a:p>
        </p:txBody>
      </p:sp>
      <p:sp>
        <p:nvSpPr>
          <p:cNvPr id="228" name="内容占位符 3"/>
          <p:cNvSpPr txBox="1"/>
          <p:nvPr>
            <p:ph type="body" idx="1"/>
          </p:nvPr>
        </p:nvSpPr>
        <p:spPr>
          <a:xfrm>
            <a:off x="1032592" y="1179443"/>
            <a:ext cx="10311270" cy="5064264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688">
                <a:solidFill>
                  <a:schemeClr val="accent5"/>
                </a:solidFill>
              </a:defRPr>
            </a:pPr>
            <a:r>
              <a:t>首先，登陆</a:t>
            </a:r>
            <a:r>
              <a:t>GitHub</a:t>
            </a:r>
            <a:r>
              <a:t>，然后，在右上角找到</a:t>
            </a:r>
            <a:r>
              <a:t>“</a:t>
            </a:r>
            <a:r>
              <a:t>New repository</a:t>
            </a:r>
            <a:r>
              <a:t>”</a:t>
            </a:r>
            <a:r>
              <a:t>按钮，创建一个新的仓库：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688">
                <a:solidFill>
                  <a:schemeClr val="accent5"/>
                </a:solidFill>
              </a:defRPr>
            </a:pP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688">
                <a:solidFill>
                  <a:schemeClr val="accent5"/>
                </a:solidFill>
              </a:defRPr>
            </a:pP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688">
                <a:solidFill>
                  <a:schemeClr val="accent5"/>
                </a:solidFill>
              </a:defRPr>
            </a:pPr>
            <a:r>
              <a:t>现在，我们根据</a:t>
            </a:r>
            <a:r>
              <a:t>GitHub</a:t>
            </a:r>
            <a:r>
              <a:t>的提示，在本地的</a:t>
            </a:r>
            <a:r>
              <a:t>learngit</a:t>
            </a:r>
            <a:r>
              <a:t>仓库下运行命令：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688">
                <a:solidFill>
                  <a:srgbClr val="FF0000"/>
                </a:solidFill>
              </a:defRPr>
            </a:pPr>
            <a:r>
              <a:t>		</a:t>
            </a:r>
            <a:r>
              <a:t>$ git remote add origin git@github.com:tydtea/zhang.git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688">
                <a:solidFill>
                  <a:schemeClr val="accent5"/>
                </a:solidFill>
              </a:defRPr>
            </a:pPr>
            <a:r>
              <a:t>下一步，就可以把本地库的所有内容推送到远程库上：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688">
                <a:solidFill>
                  <a:srgbClr val="FF0000"/>
                </a:solidFill>
              </a:defRPr>
            </a:pPr>
            <a:r>
              <a:t>		</a:t>
            </a:r>
            <a:r>
              <a:t>$ git push -u origin master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688">
                <a:solidFill>
                  <a:schemeClr val="accent5"/>
                </a:solidFill>
              </a:defRPr>
            </a:pPr>
            <a:r>
              <a:t>从现在起，只要本地作了提交，就可以通过命令： 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buSzTx/>
              <a:buNone/>
              <a:defRPr sz="2688">
                <a:solidFill>
                  <a:srgbClr val="FF0000"/>
                </a:solidFill>
              </a:defRPr>
            </a:pPr>
            <a:r>
              <a:t>		</a:t>
            </a:r>
            <a:r>
              <a:t>$ git push origin master </a:t>
            </a:r>
          </a:p>
        </p:txBody>
      </p:sp>
      <p:pic>
        <p:nvPicPr>
          <p:cNvPr id="229" name="图片 8" descr="图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4904" y="1855304"/>
            <a:ext cx="7437756" cy="1030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33" name="标题 2"/>
          <p:cNvSpPr txBox="1"/>
          <p:nvPr>
            <p:ph type="title"/>
          </p:nvPr>
        </p:nvSpPr>
        <p:spPr>
          <a:xfrm>
            <a:off x="843279" y="365124"/>
            <a:ext cx="10606600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十四、从远程库克隆</a:t>
            </a:r>
          </a:p>
        </p:txBody>
      </p:sp>
      <p:sp>
        <p:nvSpPr>
          <p:cNvPr id="234" name="内容占位符 3"/>
          <p:cNvSpPr txBox="1"/>
          <p:nvPr>
            <p:ph type="body" idx="1"/>
          </p:nvPr>
        </p:nvSpPr>
        <p:spPr>
          <a:xfrm>
            <a:off x="1032592" y="1179443"/>
            <a:ext cx="10311270" cy="50642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上次我们讲了先有本地库，后有远程库的时候，如何关联远程库。 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现在，假设我们从零开发，那么最好的方式是先创建远程库，然后，从远程库克隆。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远程库已经准备好了，下一步是用命令</a:t>
            </a:r>
            <a:r>
              <a:t>git clone</a:t>
            </a:r>
            <a:r>
              <a:t>克隆一个本地库： </a:t>
            </a:r>
          </a:p>
          <a:p>
            <a:pPr>
              <a:buSzTx/>
              <a:buNone/>
              <a:defRPr>
                <a:solidFill>
                  <a:srgbClr val="FF0000"/>
                </a:solidFill>
              </a:defRPr>
            </a:pPr>
            <a:r>
              <a:t>		</a:t>
            </a:r>
            <a:r>
              <a:t>$ git clone git@github.com:tydtea/zhang.git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要克隆一个仓库，首先必须知道仓库的地址，然后使用</a:t>
            </a:r>
            <a:r>
              <a:t>git clone</a:t>
            </a:r>
            <a:r>
              <a:t>命令克隆。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3434079"/>
            <a:ext cx="12212956" cy="251841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文本框 4"/>
          <p:cNvSpPr txBox="1"/>
          <p:nvPr/>
        </p:nvSpPr>
        <p:spPr>
          <a:xfrm>
            <a:off x="3252153" y="1640839"/>
            <a:ext cx="569595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6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THANKS</a:t>
            </a:r>
          </a:p>
        </p:txBody>
      </p:sp>
      <p:sp>
        <p:nvSpPr>
          <p:cNvPr id="238" name="文本框 14"/>
          <p:cNvSpPr txBox="1"/>
          <p:nvPr/>
        </p:nvSpPr>
        <p:spPr>
          <a:xfrm>
            <a:off x="3918584" y="2598420"/>
            <a:ext cx="43630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39" name="文本框 7"/>
          <p:cNvSpPr txBox="1"/>
          <p:nvPr/>
        </p:nvSpPr>
        <p:spPr>
          <a:xfrm>
            <a:off x="2718753" y="3888740"/>
            <a:ext cx="676275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本课程版权归积云教育独家所有</a:t>
            </a:r>
          </a:p>
        </p:txBody>
      </p:sp>
      <p:sp>
        <p:nvSpPr>
          <p:cNvPr id="240" name="文本框 8"/>
          <p:cNvSpPr txBox="1"/>
          <p:nvPr/>
        </p:nvSpPr>
        <p:spPr>
          <a:xfrm>
            <a:off x="3471228" y="4879340"/>
            <a:ext cx="52578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未经书面同意私自录制、转载等行为均属违法行为</a:t>
            </a:r>
          </a:p>
        </p:txBody>
      </p:sp>
      <p:sp>
        <p:nvSpPr>
          <p:cNvPr id="241" name="文本框 9"/>
          <p:cNvSpPr txBox="1"/>
          <p:nvPr/>
        </p:nvSpPr>
        <p:spPr>
          <a:xfrm>
            <a:off x="3471228" y="5225415"/>
            <a:ext cx="52578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积云教育将保留所有追责权利</a:t>
            </a:r>
          </a:p>
        </p:txBody>
      </p:sp>
      <p:sp>
        <p:nvSpPr>
          <p:cNvPr id="242" name="直接连接符 10"/>
          <p:cNvSpPr/>
          <p:nvPr/>
        </p:nvSpPr>
        <p:spPr>
          <a:xfrm>
            <a:off x="2547303" y="4603115"/>
            <a:ext cx="7105651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3175" y="6383020"/>
            <a:ext cx="1219708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文本框 4"/>
          <p:cNvSpPr txBox="1"/>
          <p:nvPr/>
        </p:nvSpPr>
        <p:spPr>
          <a:xfrm>
            <a:off x="2376169" y="1850389"/>
            <a:ext cx="7418707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5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Git 版本控制</a:t>
            </a:r>
          </a:p>
        </p:txBody>
      </p:sp>
      <p:sp>
        <p:nvSpPr>
          <p:cNvPr id="114" name="文本框 5"/>
          <p:cNvSpPr txBox="1"/>
          <p:nvPr/>
        </p:nvSpPr>
        <p:spPr>
          <a:xfrm>
            <a:off x="2381249" y="3425190"/>
            <a:ext cx="741870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主讲人：孔德健</a:t>
            </a:r>
          </a:p>
        </p:txBody>
      </p:sp>
      <p:sp>
        <p:nvSpPr>
          <p:cNvPr id="115" name="直接连接符 10"/>
          <p:cNvSpPr/>
          <p:nvPr/>
        </p:nvSpPr>
        <p:spPr>
          <a:xfrm>
            <a:off x="2547303" y="2774314"/>
            <a:ext cx="7105651" cy="1"/>
          </a:xfrm>
          <a:prstGeom prst="line">
            <a:avLst/>
          </a:prstGeom>
          <a:ln w="19050">
            <a:solidFill>
              <a:srgbClr val="2E7FC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20" name="矩形 4"/>
          <p:cNvSpPr/>
          <p:nvPr/>
        </p:nvSpPr>
        <p:spPr>
          <a:xfrm>
            <a:off x="-10161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矩形 5"/>
          <p:cNvSpPr/>
          <p:nvPr/>
        </p:nvSpPr>
        <p:spPr>
          <a:xfrm>
            <a:off x="2780664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矩形 8"/>
          <p:cNvSpPr/>
          <p:nvPr/>
        </p:nvSpPr>
        <p:spPr>
          <a:xfrm>
            <a:off x="3437254" y="281304"/>
            <a:ext cx="10858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矩形 9"/>
          <p:cNvSpPr/>
          <p:nvPr/>
        </p:nvSpPr>
        <p:spPr>
          <a:xfrm>
            <a:off x="3587750" y="281304"/>
            <a:ext cx="76200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文本框 10"/>
          <p:cNvSpPr txBox="1"/>
          <p:nvPr/>
        </p:nvSpPr>
        <p:spPr>
          <a:xfrm>
            <a:off x="659765" y="175259"/>
            <a:ext cx="208597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目录介绍</a:t>
            </a:r>
          </a:p>
        </p:txBody>
      </p:sp>
      <p:grpSp>
        <p:nvGrpSpPr>
          <p:cNvPr id="127" name="组合 48"/>
          <p:cNvGrpSpPr/>
          <p:nvPr/>
        </p:nvGrpSpPr>
        <p:grpSpPr>
          <a:xfrm>
            <a:off x="1934845" y="1063625"/>
            <a:ext cx="1059816" cy="1111036"/>
            <a:chOff x="0" y="0"/>
            <a:chExt cx="1059814" cy="1111035"/>
          </a:xfrm>
        </p:grpSpPr>
        <p:pic>
          <p:nvPicPr>
            <p:cNvPr id="125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258" y="0"/>
              <a:ext cx="1000075" cy="1111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文本框 20"/>
            <p:cNvSpPr txBox="1"/>
            <p:nvPr/>
          </p:nvSpPr>
          <p:spPr>
            <a:xfrm>
              <a:off x="0" y="60160"/>
              <a:ext cx="1059815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30" name="组合 49"/>
          <p:cNvGrpSpPr/>
          <p:nvPr/>
        </p:nvGrpSpPr>
        <p:grpSpPr>
          <a:xfrm>
            <a:off x="1934845" y="2367279"/>
            <a:ext cx="1061086" cy="1034416"/>
            <a:chOff x="0" y="0"/>
            <a:chExt cx="1061085" cy="1034415"/>
          </a:xfrm>
        </p:grpSpPr>
        <p:pic>
          <p:nvPicPr>
            <p:cNvPr id="128" name="图片 15" descr="图片 1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294" y="-1"/>
              <a:ext cx="1001274" cy="10344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文本框 21"/>
            <p:cNvSpPr txBox="1"/>
            <p:nvPr/>
          </p:nvSpPr>
          <p:spPr>
            <a:xfrm>
              <a:off x="-1" y="34329"/>
              <a:ext cx="1061087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33" name="组合 47"/>
          <p:cNvGrpSpPr/>
          <p:nvPr/>
        </p:nvGrpSpPr>
        <p:grpSpPr>
          <a:xfrm>
            <a:off x="1934845" y="3643629"/>
            <a:ext cx="1032511" cy="1094741"/>
            <a:chOff x="0" y="0"/>
            <a:chExt cx="1032510" cy="1094739"/>
          </a:xfrm>
        </p:grpSpPr>
        <p:pic>
          <p:nvPicPr>
            <p:cNvPr id="131" name="图片 16" descr="图片 1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478" y="0"/>
              <a:ext cx="974310" cy="10947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文本框 22"/>
            <p:cNvSpPr txBox="1"/>
            <p:nvPr/>
          </p:nvSpPr>
          <p:spPr>
            <a:xfrm>
              <a:off x="-1" y="36331"/>
              <a:ext cx="1032512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36" name="组合 46"/>
          <p:cNvGrpSpPr/>
          <p:nvPr/>
        </p:nvGrpSpPr>
        <p:grpSpPr>
          <a:xfrm>
            <a:off x="1936114" y="4979670"/>
            <a:ext cx="1031876" cy="1018541"/>
            <a:chOff x="0" y="0"/>
            <a:chExt cx="1031875" cy="1018539"/>
          </a:xfrm>
        </p:grpSpPr>
        <p:pic>
          <p:nvPicPr>
            <p:cNvPr id="134" name="图片 17" descr="图片 1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460" y="0"/>
              <a:ext cx="973710" cy="1018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" name="文本框 23"/>
            <p:cNvSpPr txBox="1"/>
            <p:nvPr/>
          </p:nvSpPr>
          <p:spPr>
            <a:xfrm>
              <a:off x="0" y="55152"/>
              <a:ext cx="1031875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40" name="组合 29"/>
          <p:cNvGrpSpPr/>
          <p:nvPr/>
        </p:nvGrpSpPr>
        <p:grpSpPr>
          <a:xfrm>
            <a:off x="2926714" y="1014094"/>
            <a:ext cx="5300981" cy="1236346"/>
            <a:chOff x="0" y="0"/>
            <a:chExt cx="5300979" cy="1236344"/>
          </a:xfrm>
        </p:grpSpPr>
        <p:pic>
          <p:nvPicPr>
            <p:cNvPr id="137" name="图片 28" descr="图片 2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300980" cy="1236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图片 26" descr="图片 2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220" y="129993"/>
              <a:ext cx="349412" cy="423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文本框 27"/>
            <p:cNvSpPr txBox="1"/>
            <p:nvPr/>
          </p:nvSpPr>
          <p:spPr>
            <a:xfrm>
              <a:off x="1524227" y="19639"/>
              <a:ext cx="3101342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学习目标</a:t>
              </a:r>
            </a:p>
          </p:txBody>
        </p:sp>
      </p:grpSp>
      <p:grpSp>
        <p:nvGrpSpPr>
          <p:cNvPr id="144" name="组合 30"/>
          <p:cNvGrpSpPr/>
          <p:nvPr/>
        </p:nvGrpSpPr>
        <p:grpSpPr>
          <a:xfrm>
            <a:off x="2926714" y="2315209"/>
            <a:ext cx="5300347" cy="1155049"/>
            <a:chOff x="0" y="0"/>
            <a:chExt cx="5300345" cy="1155047"/>
          </a:xfrm>
        </p:grpSpPr>
        <p:pic>
          <p:nvPicPr>
            <p:cNvPr id="141" name="图片 31" descr="图片 3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5300346" cy="1155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图片 33" descr="图片 3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078" y="121445"/>
              <a:ext cx="349370" cy="395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文本框 34"/>
            <p:cNvSpPr txBox="1"/>
            <p:nvPr/>
          </p:nvSpPr>
          <p:spPr>
            <a:xfrm>
              <a:off x="1524044" y="18347"/>
              <a:ext cx="3100971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内容</a:t>
              </a:r>
            </a:p>
          </p:txBody>
        </p:sp>
      </p:grpSp>
      <p:grpSp>
        <p:nvGrpSpPr>
          <p:cNvPr id="148" name="组合 35"/>
          <p:cNvGrpSpPr/>
          <p:nvPr/>
        </p:nvGrpSpPr>
        <p:grpSpPr>
          <a:xfrm>
            <a:off x="2926714" y="3623945"/>
            <a:ext cx="5300981" cy="1226031"/>
            <a:chOff x="0" y="0"/>
            <a:chExt cx="5300979" cy="1226030"/>
          </a:xfrm>
        </p:grpSpPr>
        <p:pic>
          <p:nvPicPr>
            <p:cNvPr id="145" name="图片 36" descr="图片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300980" cy="12260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图片 38" descr="图片 3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220" y="128909"/>
              <a:ext cx="349412" cy="420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文本框 39"/>
            <p:cNvSpPr txBox="1"/>
            <p:nvPr/>
          </p:nvSpPr>
          <p:spPr>
            <a:xfrm>
              <a:off x="1524227" y="19475"/>
              <a:ext cx="3101342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总结回顾</a:t>
              </a:r>
            </a:p>
          </p:txBody>
        </p:sp>
      </p:grpSp>
      <p:grpSp>
        <p:nvGrpSpPr>
          <p:cNvPr id="152" name="组合 40"/>
          <p:cNvGrpSpPr/>
          <p:nvPr/>
        </p:nvGrpSpPr>
        <p:grpSpPr>
          <a:xfrm>
            <a:off x="2926714" y="4979670"/>
            <a:ext cx="5299711" cy="1163964"/>
            <a:chOff x="0" y="0"/>
            <a:chExt cx="5299709" cy="1163962"/>
          </a:xfrm>
        </p:grpSpPr>
        <p:pic>
          <p:nvPicPr>
            <p:cNvPr id="149" name="图片 41" descr="图片 4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299710" cy="11639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图片 43" descr="图片 4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4936" y="122383"/>
              <a:ext cx="349328" cy="398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文本框 44"/>
            <p:cNvSpPr txBox="1"/>
            <p:nvPr/>
          </p:nvSpPr>
          <p:spPr>
            <a:xfrm>
              <a:off x="1523861" y="18489"/>
              <a:ext cx="310060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练习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56" name="矩形 4"/>
          <p:cNvSpPr/>
          <p:nvPr/>
        </p:nvSpPr>
        <p:spPr>
          <a:xfrm>
            <a:off x="-10161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矩形 5"/>
          <p:cNvSpPr/>
          <p:nvPr/>
        </p:nvSpPr>
        <p:spPr>
          <a:xfrm>
            <a:off x="2780664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矩形 8"/>
          <p:cNvSpPr/>
          <p:nvPr/>
        </p:nvSpPr>
        <p:spPr>
          <a:xfrm>
            <a:off x="3437254" y="281304"/>
            <a:ext cx="10858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矩形 9"/>
          <p:cNvSpPr/>
          <p:nvPr/>
        </p:nvSpPr>
        <p:spPr>
          <a:xfrm>
            <a:off x="3587750" y="281304"/>
            <a:ext cx="76200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文本框 10"/>
          <p:cNvSpPr txBox="1"/>
          <p:nvPr/>
        </p:nvSpPr>
        <p:spPr>
          <a:xfrm>
            <a:off x="659765" y="175259"/>
            <a:ext cx="208597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学习目标</a:t>
            </a:r>
          </a:p>
        </p:txBody>
      </p:sp>
      <p:sp>
        <p:nvSpPr>
          <p:cNvPr id="161" name="文本框 65"/>
          <p:cNvSpPr txBox="1"/>
          <p:nvPr/>
        </p:nvSpPr>
        <p:spPr>
          <a:xfrm>
            <a:off x="3700145" y="375284"/>
            <a:ext cx="232537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1.1</a:t>
            </a:r>
            <a:r>
              <a:t>知识目标</a:t>
            </a:r>
          </a:p>
        </p:txBody>
      </p:sp>
      <p:sp>
        <p:nvSpPr>
          <p:cNvPr id="162" name="文本框 2"/>
          <p:cNvSpPr txBox="1"/>
          <p:nvPr/>
        </p:nvSpPr>
        <p:spPr>
          <a:xfrm>
            <a:off x="1137395" y="878784"/>
            <a:ext cx="6231892" cy="68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2E75B6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1</a:t>
            </a:r>
            <a:r>
              <a:t>、 什么是</a:t>
            </a:r>
            <a:r>
              <a:t>git</a:t>
            </a:r>
            <a:endParaRPr>
              <a:solidFill>
                <a:schemeClr val="accent5"/>
              </a:solidFill>
            </a:endParaRPr>
          </a:p>
          <a:p>
            <a:pPr>
              <a:spcBef>
                <a:spcPts val="600"/>
              </a:spcBef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2</a:t>
            </a:r>
            <a:r>
              <a:t>、 </a:t>
            </a:r>
            <a:r>
              <a:t>git</a:t>
            </a:r>
            <a:r>
              <a:t>与</a:t>
            </a:r>
            <a:r>
              <a:t>SVN</a:t>
            </a:r>
            <a:r>
              <a:t>的区别</a:t>
            </a:r>
          </a:p>
          <a:p>
            <a:pPr>
              <a:spcBef>
                <a:spcPts val="600"/>
              </a:spcBef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3</a:t>
            </a:r>
            <a:r>
              <a:t>、 </a:t>
            </a:r>
            <a:r>
              <a:t>git</a:t>
            </a:r>
            <a:r>
              <a:t>安装</a:t>
            </a:r>
          </a:p>
          <a:p>
            <a:pPr>
              <a:spcBef>
                <a:spcPts val="600"/>
              </a:spcBef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4</a:t>
            </a:r>
            <a:r>
              <a:t>、 第一步创建版本库</a:t>
            </a:r>
          </a:p>
          <a:p>
            <a:pPr>
              <a:spcBef>
                <a:spcPts val="600"/>
              </a:spcBef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5</a:t>
            </a:r>
            <a:r>
              <a:t>、 第二步建立仓库</a:t>
            </a:r>
          </a:p>
          <a:p>
            <a:pPr>
              <a:spcBef>
                <a:spcPts val="600"/>
              </a:spcBef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6</a:t>
            </a:r>
            <a:r>
              <a:t>、 把文件添加到版本库</a:t>
            </a:r>
          </a:p>
          <a:p>
            <a:pPr>
              <a:spcBef>
                <a:spcPts val="600"/>
              </a:spcBef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7</a:t>
            </a:r>
            <a:r>
              <a:t>、 </a:t>
            </a:r>
            <a:r>
              <a:t>git status</a:t>
            </a:r>
          </a:p>
          <a:p>
            <a:pPr>
              <a:spcBef>
                <a:spcPts val="600"/>
              </a:spcBef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8</a:t>
            </a:r>
            <a:r>
              <a:t>、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$git diff readme.txt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>
              <a:spcBef>
                <a:spcPts val="600"/>
              </a:spcBef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9</a:t>
            </a:r>
            <a:r>
              <a:t>、 版本回退</a:t>
            </a:r>
          </a:p>
          <a:p>
            <a:pPr>
              <a:spcBef>
                <a:spcPts val="600"/>
              </a:spcBef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10</a:t>
            </a:r>
            <a:r>
              <a:t>、工作区和暂存区</a:t>
            </a:r>
          </a:p>
          <a:p>
            <a:pPr>
              <a:spcBef>
                <a:spcPts val="600"/>
              </a:spcBef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11</a:t>
            </a:r>
            <a:r>
              <a:t>、撤销修改</a:t>
            </a:r>
          </a:p>
          <a:p>
            <a:pPr>
              <a:spcBef>
                <a:spcPts val="600"/>
              </a:spcBef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12</a:t>
            </a:r>
            <a:r>
              <a:t>、远程仓库</a:t>
            </a:r>
          </a:p>
          <a:p>
            <a:pPr>
              <a:lnSpc>
                <a:spcPct val="150000"/>
              </a:lnSpc>
              <a:defRPr b="1" sz="2400">
                <a:solidFill>
                  <a:schemeClr val="accent5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66" name="标题 2"/>
          <p:cNvSpPr txBox="1"/>
          <p:nvPr>
            <p:ph type="title"/>
          </p:nvPr>
        </p:nvSpPr>
        <p:spPr>
          <a:xfrm>
            <a:off x="604740" y="378376"/>
            <a:ext cx="6483351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一、</a:t>
            </a:r>
            <a:r>
              <a:rPr>
                <a:solidFill>
                  <a:srgbClr val="2E75B6"/>
                </a:solidFill>
                <a:latin typeface="宋体"/>
                <a:ea typeface="宋体"/>
                <a:cs typeface="宋体"/>
                <a:sym typeface="宋体"/>
              </a:rPr>
              <a:t> </a:t>
            </a:r>
            <a:r>
              <a:rPr>
                <a:solidFill>
                  <a:srgbClr val="2E75B6"/>
                </a:solidFill>
                <a:latin typeface="宋体"/>
                <a:ea typeface="宋体"/>
                <a:cs typeface="宋体"/>
                <a:sym typeface="宋体"/>
              </a:rPr>
              <a:t>什么是</a:t>
            </a:r>
            <a:r>
              <a:rPr>
                <a:solidFill>
                  <a:srgbClr val="2E75B6"/>
                </a:solidFill>
                <a:latin typeface="宋体"/>
                <a:ea typeface="宋体"/>
                <a:cs typeface="宋体"/>
                <a:sym typeface="宋体"/>
              </a:rPr>
              <a:t>git</a:t>
            </a:r>
            <a:r>
              <a:rPr b="1">
                <a:solidFill>
                  <a:schemeClr val="accent5"/>
                </a:solidFill>
              </a:rPr>
              <a:t>？</a:t>
            </a:r>
          </a:p>
        </p:txBody>
      </p:sp>
      <p:sp>
        <p:nvSpPr>
          <p:cNvPr id="167" name="文本框 1"/>
          <p:cNvSpPr txBox="1"/>
          <p:nvPr/>
        </p:nvSpPr>
        <p:spPr>
          <a:xfrm>
            <a:off x="551344" y="1268951"/>
            <a:ext cx="10909301" cy="294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chemeClr val="accent5"/>
                </a:solidFill>
              </a:defRPr>
            </a:pPr>
            <a:r>
              <a:t>Git</a:t>
            </a:r>
            <a:r>
              <a:t>是目前世界上最先进的分布式版本控制系统</a:t>
            </a:r>
            <a:r>
              <a:t>.</a:t>
            </a:r>
            <a:r>
              <a:t>（没有之一）</a:t>
            </a:r>
          </a:p>
          <a:p>
            <a:pPr>
              <a:defRPr sz="3200">
                <a:solidFill>
                  <a:schemeClr val="accent5"/>
                </a:solidFill>
              </a:defRPr>
            </a:pPr>
            <a:r>
              <a:t>版本控制主要是协助在多人团队开发中</a:t>
            </a:r>
            <a:r>
              <a:t>,</a:t>
            </a:r>
            <a:r>
              <a:t>防止代码管理混乱</a:t>
            </a:r>
            <a:r>
              <a:t>,</a:t>
            </a:r>
            <a:r>
              <a:t>代码冲突</a:t>
            </a:r>
            <a:r>
              <a:t>,</a:t>
            </a:r>
            <a:r>
              <a:t>对代码拥有者进行权限控制等</a:t>
            </a:r>
            <a:r>
              <a:t>.</a:t>
            </a:r>
            <a:r>
              <a:t>是规范化软件开发中不可缺少的重要工具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71" name="标题 2"/>
          <p:cNvSpPr txBox="1"/>
          <p:nvPr>
            <p:ph type="title"/>
          </p:nvPr>
        </p:nvSpPr>
        <p:spPr>
          <a:xfrm>
            <a:off x="604740" y="378376"/>
            <a:ext cx="6483351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二、</a:t>
            </a:r>
            <a:r>
              <a:rPr>
                <a:solidFill>
                  <a:srgbClr val="2E75B6"/>
                </a:solidFill>
                <a:latin typeface="宋体"/>
                <a:ea typeface="宋体"/>
                <a:cs typeface="宋体"/>
                <a:sym typeface="宋体"/>
              </a:rPr>
              <a:t> SVN</a:t>
            </a:r>
            <a:r>
              <a:rPr>
                <a:solidFill>
                  <a:srgbClr val="2E75B6"/>
                </a:solidFill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rPr>
                <a:solidFill>
                  <a:srgbClr val="2E75B6"/>
                </a:solidFill>
                <a:latin typeface="宋体"/>
                <a:ea typeface="宋体"/>
                <a:cs typeface="宋体"/>
                <a:sym typeface="宋体"/>
              </a:rPr>
              <a:t>Git</a:t>
            </a:r>
            <a:r>
              <a:rPr>
                <a:solidFill>
                  <a:srgbClr val="2E75B6"/>
                </a:solidFill>
                <a:latin typeface="宋体"/>
                <a:ea typeface="宋体"/>
                <a:cs typeface="宋体"/>
                <a:sym typeface="宋体"/>
              </a:rPr>
              <a:t>区别</a:t>
            </a:r>
          </a:p>
        </p:txBody>
      </p:sp>
      <p:sp>
        <p:nvSpPr>
          <p:cNvPr id="172" name="矩形 8"/>
          <p:cNvSpPr txBox="1"/>
          <p:nvPr/>
        </p:nvSpPr>
        <p:spPr>
          <a:xfrm>
            <a:off x="874643" y="1159569"/>
            <a:ext cx="9568069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chemeClr val="accent5"/>
                </a:solidFill>
              </a:defRPr>
            </a:pPr>
            <a:r>
              <a:t>SVN</a:t>
            </a:r>
            <a:r>
              <a:t>是集中式版本控制系统</a:t>
            </a:r>
            <a:r>
              <a:t>,</a:t>
            </a:r>
            <a:r>
              <a:t>版本库是集中放在中央服务器的</a:t>
            </a:r>
            <a:r>
              <a:t>,</a:t>
            </a:r>
            <a:r>
              <a:t>程序员开发的时候</a:t>
            </a:r>
            <a:r>
              <a:t>,</a:t>
            </a:r>
            <a:r>
              <a:t>首先要从中央服务器获取到最新的版本到自己的电脑上</a:t>
            </a:r>
            <a:r>
              <a:t>,</a:t>
            </a:r>
            <a:r>
              <a:t>然后干活</a:t>
            </a:r>
            <a:r>
              <a:t>.</a:t>
            </a:r>
            <a:r>
              <a:t>开发好后</a:t>
            </a:r>
            <a:r>
              <a:t>,</a:t>
            </a:r>
            <a:r>
              <a:t>把本电脑上的代码推送到中央服务器</a:t>
            </a:r>
            <a:r>
              <a:t>.</a:t>
            </a:r>
          </a:p>
          <a:p>
            <a:pPr>
              <a:defRPr sz="2800">
                <a:solidFill>
                  <a:schemeClr val="accent5"/>
                </a:solidFill>
              </a:defRPr>
            </a:pPr>
            <a:r>
              <a:t>GIT</a:t>
            </a:r>
            <a:r>
              <a:t>是分布式的版本控制系统</a:t>
            </a:r>
            <a:r>
              <a:t>,</a:t>
            </a:r>
            <a:r>
              <a:t>那么它没有中央服务器</a:t>
            </a:r>
            <a:r>
              <a:t>,</a:t>
            </a:r>
            <a:r>
              <a:t>每个人的电脑就是一个完整的版本库</a:t>
            </a:r>
            <a:r>
              <a:t>.</a:t>
            </a:r>
            <a:r>
              <a:t>工作的时候</a:t>
            </a:r>
            <a:r>
              <a:t>,</a:t>
            </a:r>
            <a:r>
              <a:t>不需要联网</a:t>
            </a:r>
            <a:r>
              <a:t>.</a:t>
            </a:r>
            <a:r>
              <a:t>需要的时候联网推送代码就可以了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76" name="标题 2"/>
          <p:cNvSpPr txBox="1"/>
          <p:nvPr>
            <p:ph type="title"/>
          </p:nvPr>
        </p:nvSpPr>
        <p:spPr>
          <a:xfrm>
            <a:off x="843280" y="365124"/>
            <a:ext cx="6483351" cy="653417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三、</a:t>
            </a:r>
            <a:r>
              <a:rPr sz="2080">
                <a:solidFill>
                  <a:schemeClr val="accent5"/>
                </a:solidFill>
              </a:rPr>
              <a:t> git </a:t>
            </a:r>
            <a:r>
              <a:rPr b="1" sz="2080">
                <a:solidFill>
                  <a:schemeClr val="accent5"/>
                </a:solidFill>
              </a:rPr>
              <a:t>安装</a:t>
            </a:r>
          </a:p>
        </p:txBody>
      </p:sp>
      <p:sp>
        <p:nvSpPr>
          <p:cNvPr id="177" name="矩形 9"/>
          <p:cNvSpPr txBox="1"/>
          <p:nvPr/>
        </p:nvSpPr>
        <p:spPr>
          <a:xfrm>
            <a:off x="1656521" y="1353669"/>
            <a:ext cx="8388627" cy="341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chemeClr val="accent5"/>
                </a:solidFill>
              </a:defRPr>
            </a:pPr>
            <a:r>
              <a:t>敲入如下命令说明成功</a:t>
            </a:r>
          </a:p>
          <a:p>
            <a:pPr>
              <a:defRPr sz="2400">
                <a:solidFill>
                  <a:schemeClr val="accent5"/>
                </a:solidFill>
              </a:defRPr>
            </a:pPr>
          </a:p>
          <a:p>
            <a:pPr>
              <a:defRPr sz="2400">
                <a:solidFill>
                  <a:schemeClr val="accent5"/>
                </a:solidFill>
              </a:defRPr>
            </a:pPr>
          </a:p>
          <a:p>
            <a:pPr>
              <a:defRPr sz="2400">
                <a:solidFill>
                  <a:schemeClr val="accent5"/>
                </a:solidFill>
              </a:defRPr>
            </a:pPr>
          </a:p>
          <a:p>
            <a:pPr>
              <a:defRPr sz="2400">
                <a:solidFill>
                  <a:schemeClr val="accent5"/>
                </a:solidFill>
              </a:defRPr>
            </a:pPr>
          </a:p>
          <a:p>
            <a:pPr>
              <a:defRPr sz="2400">
                <a:solidFill>
                  <a:schemeClr val="accent5"/>
                </a:solidFill>
              </a:defRPr>
            </a:pPr>
          </a:p>
          <a:p>
            <a:pPr>
              <a:defRPr sz="2400">
                <a:solidFill>
                  <a:schemeClr val="accent5"/>
                </a:solidFill>
              </a:defRPr>
            </a:pPr>
            <a:r>
              <a:t>安装完成后，还需要最后一步设置，在命令行输入：</a:t>
            </a:r>
          </a:p>
          <a:p>
            <a:pPr>
              <a:defRPr sz="2400">
                <a:solidFill>
                  <a:schemeClr val="accent5"/>
                </a:solidFill>
              </a:defRPr>
            </a:pPr>
            <a:r>
              <a:t>$ git config --global user.name "Your Name"</a:t>
            </a:r>
          </a:p>
          <a:p>
            <a:pPr>
              <a:defRPr sz="2400">
                <a:solidFill>
                  <a:schemeClr val="accent5"/>
                </a:solidFill>
              </a:defRPr>
            </a:pPr>
            <a:r>
              <a:t>$ git config --global user.email "email@example.com</a:t>
            </a:r>
            <a:r>
              <a:rPr>
                <a:solidFill>
                  <a:srgbClr val="000000"/>
                </a:solidFill>
              </a:rPr>
              <a:t>"</a:t>
            </a:r>
          </a:p>
        </p:txBody>
      </p:sp>
      <p:pic>
        <p:nvPicPr>
          <p:cNvPr id="178" name="图片 8" descr="图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0455" y="1937136"/>
            <a:ext cx="6289041" cy="134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82" name="标题 2"/>
          <p:cNvSpPr txBox="1"/>
          <p:nvPr>
            <p:ph type="title"/>
          </p:nvPr>
        </p:nvSpPr>
        <p:spPr>
          <a:xfrm>
            <a:off x="843280" y="365124"/>
            <a:ext cx="6483351" cy="653417"/>
          </a:xfrm>
          <a:prstGeom prst="rect">
            <a:avLst/>
          </a:prstGeom>
        </p:spPr>
        <p:txBody>
          <a:bodyPr/>
          <a:lstStyle/>
          <a:p>
            <a:pPr defTabSz="896111">
              <a:defRPr b="1" sz="3136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四、</a:t>
            </a:r>
            <a:r>
              <a:rPr>
                <a:solidFill>
                  <a:schemeClr val="accent5"/>
                </a:solidFill>
              </a:rPr>
              <a:t>第一步创建版本库</a:t>
            </a:r>
          </a:p>
        </p:txBody>
      </p:sp>
      <p:sp>
        <p:nvSpPr>
          <p:cNvPr id="183" name="内容占位符 3"/>
          <p:cNvSpPr txBox="1"/>
          <p:nvPr>
            <p:ph type="body" idx="1"/>
          </p:nvPr>
        </p:nvSpPr>
        <p:spPr>
          <a:xfrm>
            <a:off x="979584" y="1056915"/>
            <a:ext cx="9973310" cy="5145103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buSzTx/>
              <a:buNone/>
              <a:defRPr sz="2492">
                <a:solidFill>
                  <a:schemeClr val="accent5"/>
                </a:solidFill>
              </a:defRPr>
            </a:pPr>
            <a:r>
              <a:t>   什么是版本库呢？版本库又名仓库，英文名</a:t>
            </a:r>
            <a:r>
              <a:t>repository</a:t>
            </a:r>
            <a:r>
              <a:t>，你可以简单理解成一个目录，这个目录里面的所有文件都可以被</a:t>
            </a:r>
            <a:r>
              <a:t>Git</a:t>
            </a:r>
            <a:r>
              <a:t>管理起来，每个文件的修改、删除，</a:t>
            </a:r>
            <a:r>
              <a:t>Git</a:t>
            </a:r>
            <a:r>
              <a:t>都能跟踪，以便任何时刻都可以追踪历史，或者在将来某个时刻可以</a:t>
            </a:r>
            <a:r>
              <a:t>“</a:t>
            </a:r>
            <a:r>
              <a:t>还原</a:t>
            </a:r>
            <a:r>
              <a:t>”</a:t>
            </a:r>
            <a:r>
              <a:t>。</a:t>
            </a:r>
          </a:p>
          <a:p>
            <a:pPr marL="203454" indent="-203454" defTabSz="813816">
              <a:spcBef>
                <a:spcPts val="800"/>
              </a:spcBef>
              <a:buSzTx/>
              <a:buNone/>
              <a:defRPr sz="2492">
                <a:solidFill>
                  <a:schemeClr val="accent5"/>
                </a:solidFill>
              </a:defRPr>
            </a:pPr>
            <a:r>
              <a:t>   所以，创建一个版本库非常简单，首先，选择一个合适的地方，创建一个空目录：</a:t>
            </a:r>
          </a:p>
          <a:p>
            <a:pPr marL="203454" indent="-203454" defTabSz="813816">
              <a:spcBef>
                <a:spcPts val="800"/>
              </a:spcBef>
              <a:buSzTx/>
              <a:buNone/>
              <a:defRPr sz="2492">
                <a:solidFill>
                  <a:schemeClr val="accent5"/>
                </a:solidFill>
              </a:defRPr>
            </a:pPr>
            <a:r>
              <a:t>	</a:t>
            </a:r>
            <a:r>
              <a:t>$ mkdir repository  </a:t>
            </a:r>
            <a:r>
              <a:t>创建一个目录</a:t>
            </a:r>
          </a:p>
          <a:p>
            <a:pPr marL="203454" indent="-203454" defTabSz="813816">
              <a:spcBef>
                <a:spcPts val="800"/>
              </a:spcBef>
              <a:buSzTx/>
              <a:buNone/>
              <a:defRPr sz="2492">
                <a:solidFill>
                  <a:schemeClr val="accent5"/>
                </a:solidFill>
              </a:defRPr>
            </a:pPr>
            <a:r>
              <a:t>	</a:t>
            </a:r>
            <a:r>
              <a:t>$ cd repository       </a:t>
            </a:r>
            <a:r>
              <a:t>进入到我刚才创建的那个目录</a:t>
            </a:r>
          </a:p>
          <a:p>
            <a:pPr marL="203454" indent="-203454" defTabSz="813816">
              <a:spcBef>
                <a:spcPts val="800"/>
              </a:spcBef>
              <a:buSzTx/>
              <a:buNone/>
              <a:defRPr sz="2492">
                <a:solidFill>
                  <a:schemeClr val="accent5"/>
                </a:solidFill>
              </a:defRPr>
            </a:pPr>
            <a:r>
              <a:t>	</a:t>
            </a:r>
            <a:r>
              <a:t>$ pwd</a:t>
            </a:r>
          </a:p>
          <a:p>
            <a:pPr marL="203454" indent="-203454" defTabSz="813816">
              <a:spcBef>
                <a:spcPts val="800"/>
              </a:spcBef>
              <a:buSzTx/>
              <a:buNone/>
              <a:defRPr sz="2492">
                <a:solidFill>
                  <a:schemeClr val="accent5"/>
                </a:solidFill>
              </a:defRPr>
            </a:pPr>
            <a:r>
              <a:t>	</a:t>
            </a:r>
            <a:r>
              <a:t>备注：</a:t>
            </a:r>
            <a:r>
              <a:t>pwd</a:t>
            </a:r>
            <a:r>
              <a:t>命令用于显示当前目录。为了避免遇到各种莫名其妙的问题，请确保目录名（包括父目录）不包含中文。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87" name="标题 2"/>
          <p:cNvSpPr txBox="1"/>
          <p:nvPr>
            <p:ph type="title"/>
          </p:nvPr>
        </p:nvSpPr>
        <p:spPr>
          <a:xfrm>
            <a:off x="843279" y="365124"/>
            <a:ext cx="11348722" cy="653417"/>
          </a:xfrm>
          <a:prstGeom prst="rect">
            <a:avLst/>
          </a:prstGeom>
        </p:spPr>
        <p:txBody>
          <a:bodyPr/>
          <a:lstStyle/>
          <a:p>
            <a:pPr defTabSz="649223">
              <a:defRPr sz="3407">
                <a:solidFill>
                  <a:schemeClr val="accent5"/>
                </a:solidFill>
              </a:defRPr>
            </a:pPr>
            <a:r>
              <a:t> </a:t>
            </a:r>
            <a:r>
              <a:rPr b="1" sz="3124"/>
              <a:t>五、</a:t>
            </a:r>
            <a:r>
              <a:t> </a:t>
            </a:r>
            <a:r>
              <a:rPr b="1" sz="2556"/>
              <a:t>第二步</a:t>
            </a:r>
            <a:r>
              <a:rPr sz="2556"/>
              <a:t>git init</a:t>
            </a:r>
            <a:r>
              <a:rPr sz="2556"/>
              <a:t>命令把这个目录变成仓库</a:t>
            </a:r>
          </a:p>
        </p:txBody>
      </p:sp>
      <p:sp>
        <p:nvSpPr>
          <p:cNvPr id="188" name="内容占位符 3"/>
          <p:cNvSpPr txBox="1"/>
          <p:nvPr>
            <p:ph type="body" idx="1"/>
          </p:nvPr>
        </p:nvSpPr>
        <p:spPr>
          <a:xfrm>
            <a:off x="1032593" y="1139685"/>
            <a:ext cx="9973310" cy="5064264"/>
          </a:xfrm>
          <a:prstGeom prst="rect">
            <a:avLst/>
          </a:prstGeom>
        </p:spPr>
        <p:txBody>
          <a:bodyPr/>
          <a:lstStyle/>
          <a:p>
            <a:pPr lvl="1" marL="228600" indent="228600">
              <a:lnSpc>
                <a:spcPct val="150000"/>
              </a:lnSpc>
              <a:spcBef>
                <a:spcPts val="500"/>
              </a:spcBef>
              <a:buSzTx/>
              <a:buNone/>
              <a:defRPr sz="2400">
                <a:solidFill>
                  <a:schemeClr val="accent5"/>
                </a:solidFill>
              </a:defRPr>
            </a:pPr>
            <a:r>
              <a:t>通过</a:t>
            </a:r>
            <a:r>
              <a:t>git init</a:t>
            </a:r>
            <a:r>
              <a:t>命令把这个目录变成</a:t>
            </a:r>
            <a:r>
              <a:t>Git</a:t>
            </a:r>
            <a:r>
              <a:t>可以管理的仓库：</a:t>
            </a:r>
          </a:p>
          <a:p>
            <a:pPr>
              <a:buSzTx/>
              <a:buNone/>
              <a:defRPr sz="2400">
                <a:solidFill>
                  <a:schemeClr val="accent5"/>
                </a:solidFill>
              </a:defRPr>
            </a:pPr>
            <a:r>
              <a:t>		$ git init</a:t>
            </a:r>
          </a:p>
          <a:p>
            <a:pPr>
              <a:buSzTx/>
              <a:buNone/>
              <a:defRPr sz="2400">
                <a:solidFill>
                  <a:schemeClr val="accent5"/>
                </a:solidFill>
              </a:defRPr>
            </a:pPr>
            <a:r>
              <a:t>		Initialized empty Git repository</a:t>
            </a:r>
          </a:p>
          <a:p>
            <a:pPr lvl="1" marL="685800" indent="-228600">
              <a:spcBef>
                <a:spcPts val="500"/>
              </a:spcBef>
              <a:defRPr sz="2400">
                <a:solidFill>
                  <a:schemeClr val="accent5"/>
                </a:solidFill>
              </a:defRPr>
            </a:pPr>
            <a:r>
              <a:t>瞬间</a:t>
            </a:r>
            <a:r>
              <a:t>Git</a:t>
            </a:r>
            <a:r>
              <a:t>就把仓库建好了，而且告诉你是一个空的仓库（</a:t>
            </a:r>
            <a:r>
              <a:t>empty Git repository</a:t>
            </a:r>
            <a:r>
              <a:t>），此时当前目录下多了一个</a:t>
            </a:r>
            <a:r>
              <a:t>.git</a:t>
            </a:r>
            <a:r>
              <a:t>的目录，这个目录是</a:t>
            </a:r>
            <a:r>
              <a:t>Git</a:t>
            </a:r>
            <a:r>
              <a:t>来跟踪管理版本库的，没事千万不要手动修改这个目录里面的文件，不然改乱了，就把</a:t>
            </a:r>
            <a:r>
              <a:t>Git</a:t>
            </a:r>
            <a:r>
              <a:t>仓库给破坏了。</a:t>
            </a:r>
          </a:p>
          <a:p>
            <a:pPr lvl="1" marL="685800" indent="-228600">
              <a:spcBef>
                <a:spcPts val="500"/>
              </a:spcBef>
              <a:defRPr sz="2400">
                <a:solidFill>
                  <a:schemeClr val="accent5"/>
                </a:solidFill>
              </a:defRPr>
            </a:pPr>
            <a:r>
              <a:t>如果你没有看到</a:t>
            </a:r>
            <a:r>
              <a:t>.git</a:t>
            </a:r>
            <a:r>
              <a:t>目录，那是因为这个目录默认是隐藏的，用</a:t>
            </a:r>
            <a:r>
              <a:t>ls -ah</a:t>
            </a:r>
            <a:r>
              <a:t>命令就可以看见。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