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9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3" r:id="rId25"/>
    <p:sldId id="325" r:id="rId26"/>
    <p:sldId id="327" r:id="rId27"/>
    <p:sldId id="263" r:id="rId28"/>
    <p:sldId id="265" r:id="rId29"/>
    <p:sldId id="295" r:id="rId30"/>
    <p:sldId id="264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列表元素及其属性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652010"/>
          </a:xfrm>
          <a:prstGeom prst="rect">
            <a:avLst/>
          </a:prstGeom>
        </p:spPr>
        <p:txBody>
          <a:bodyPr vert="horz" lIns="68580" tIns="34290" rIns="68580" bIns="34290" rtlCol="0">
            <a:normAutofit fontScale="8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属性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    1)   type   =   "a"、"A"、"i"、"I"、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	 "1"（默认）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    2)  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reversed  =” reversed”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               有序列表反向	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    3)   start=”10”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	 从第几个序号开始排序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列表元素及其属性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三、名词解释列表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Definition List）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定义：名词解释列表不仅仅是一列选项，而是项目及其注释的组合。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语法：&lt;dl&gt;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&lt;dt&gt;定义项&lt;/dt&gt;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&lt;dd&gt;描述项&lt;/dd&gt;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&lt;dt&gt;定义项&lt;/dt&gt;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&lt;dd&gt;描述项&lt;/dd&gt;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&lt;/dl&gt;    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列表综合练习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list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1183640"/>
            <a:ext cx="2073275" cy="4895215"/>
          </a:xfrm>
          <a:prstGeom prst="rect">
            <a:avLst/>
          </a:prstGeom>
        </p:spPr>
      </p:pic>
      <p:pic>
        <p:nvPicPr>
          <p:cNvPr id="5" name="图片 4" descr="QQ截图201611142230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2363470"/>
            <a:ext cx="3530600" cy="3936365"/>
          </a:xfrm>
          <a:prstGeom prst="rect">
            <a:avLst/>
          </a:prstGeom>
        </p:spPr>
      </p:pic>
      <p:sp>
        <p:nvSpPr>
          <p:cNvPr id="6" name="波形 5"/>
          <p:cNvSpPr/>
          <p:nvPr/>
        </p:nvSpPr>
        <p:spPr>
          <a:xfrm>
            <a:off x="1009015" y="1183640"/>
            <a:ext cx="4114800" cy="105029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根据语义判断用哪个列表合适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超链接元素及其属性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8715" y="1567180"/>
            <a:ext cx="992632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HTML 使用超链接与网络上的另一个文档相连。超链接可以是一个字，一个词，或者一组词，也可以是一幅图像，你可以点击这些内容来跳转到新的文档或者当前文档中的某个部分。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当你把鼠标指针移动到网页中的某个链接上时，箭头会变为一只小手。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&lt;a href="url"&gt;Link text&lt;/a&gt;（url表示链接的页面地址，可以是相对路径，也可以是绝对路径）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超链接元素及其属性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2045" y="1397635"/>
            <a:ext cx="99263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超链接属性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href = "链接目标地址"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title =“鼠标悬停文本内容”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target = "_blank"  在新窗口打开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target="_self"  默认，在自身窗口打开</a:t>
            </a:r>
            <a:endParaRPr lang="zh-CN" sz="2800" dirty="0"/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超链接元素及其属性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2045" y="1397635"/>
            <a:ext cx="992632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文字链接与图片链接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&lt;a href  = “url”&gt;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文字链接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&lt;/a&gt;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&lt;a href  = “url”&gt;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&lt;img   src = “img/1.png”&gt;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&lt;/a&gt;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超链接元素及其属性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9975" y="1018540"/>
            <a:ext cx="9926320" cy="6154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超链接种类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1) 内部链接：简单来说,就是网站内部页面之间的链接。此时href的属性值只需写相对路径就可以              &lt;a  href="1.html"&gt;内容&lt;/a&gt;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>
              <a:lnSpc>
                <a:spcPct val="20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2) 外部链接：在网站与网站间的链接。此时href的属性值的写法为：&lt;a  href="http://www.baidu.com"&gt;...&lt;/a&gt;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超链接元素及其属性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9975" y="1018540"/>
            <a:ext cx="9926320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超链接种类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0" algn="l" eaLnBrk="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3) 空链接：没有链接指向的链接。此时href的属性值的写法为：&lt;a  href="#"&gt;内容&lt;/a&gt;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       a href =" "和 a href ="#"这两个有什么区别？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       a href ="" 默认打开的还是当前页面，会刷新一下重新打开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       a href ="#" 浏览器地址栏网址后面会多显示1个#。不会刷新页面，会回到页面顶部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4) 下载链接：&lt;a href=“.rar/.exe”&gt;软件下载&lt;/a&gt;    可执行文件 .EXE / 压缩文件  .zip  .rar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超链接元素及其属性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9975" y="1018540"/>
            <a:ext cx="9926320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超链接种类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0" algn="l" eaLnBrk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5) 锚点链接：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很多网页文章的内容比较多，导致页面很长，浏览者需要不断地拖动浏览器的滚动条才能找到需要的内容。超级链接的锚功能可以解决这个问题，锚（anchor）是引自于船只上的锚，锚被抛下后，船只就不容易飘走、迷路。实际上锚就是用于在单个页面内不同位置的跳转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0" algn="l" eaLnBrk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lvl="0" algn="l" eaLnBrk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导航链接锚点：&lt;a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href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=”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#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top”&gt; &lt;/a&gt;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algn="l" eaLnBrk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目标锚点：&lt;a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name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=”top”&gt; &lt;/a&gt;       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000" b="1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fontAlgn="auto">
              <a:lnSpc>
                <a:spcPct val="150000"/>
              </a:lnSpc>
            </a:pPr>
            <a:endParaRPr lang="en-US" altLang="zh-CN" sz="28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4.表格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 wrap="square" lIns="61225" tIns="30612" rIns="61225" bIns="30612" anchor="t"/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引入：认识表格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flipH="1">
            <a:off x="7983696" y="3321050"/>
            <a:ext cx="375047" cy="14716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TextBox 19"/>
          <p:cNvSpPr txBox="1"/>
          <p:nvPr/>
        </p:nvSpPr>
        <p:spPr>
          <a:xfrm>
            <a:off x="8359379" y="3619897"/>
            <a:ext cx="490220" cy="136144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lvl="0" indent="0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表格有三行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Box 21"/>
          <p:cNvSpPr txBox="1"/>
          <p:nvPr/>
        </p:nvSpPr>
        <p:spPr>
          <a:xfrm>
            <a:off x="5179933" y="5338286"/>
            <a:ext cx="1452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表格有六列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曲线连接符 23"/>
          <p:cNvCxnSpPr/>
          <p:nvPr/>
        </p:nvCxnSpPr>
        <p:spPr>
          <a:xfrm rot="10800000" flipV="1">
            <a:off x="2667556" y="4216400"/>
            <a:ext cx="1500188" cy="4381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24"/>
          <p:cNvSpPr txBox="1"/>
          <p:nvPr/>
        </p:nvSpPr>
        <p:spPr>
          <a:xfrm>
            <a:off x="2177336" y="3986689"/>
            <a:ext cx="490220" cy="237744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lvl="0" indent="0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表格单元格中有内容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TextBox 28"/>
          <p:cNvSpPr txBox="1"/>
          <p:nvPr/>
        </p:nvSpPr>
        <p:spPr>
          <a:xfrm>
            <a:off x="7765812" y="2412604"/>
            <a:ext cx="1452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表格的边框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9" name="图片 1" descr="@2Z0Y`R1LAB{K1}%N93~95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56" y="2822179"/>
            <a:ext cx="4360069" cy="225147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8" name="曲线连接符 27"/>
          <p:cNvCxnSpPr/>
          <p:nvPr/>
        </p:nvCxnSpPr>
        <p:spPr>
          <a:xfrm flipV="1">
            <a:off x="6922850" y="2569766"/>
            <a:ext cx="842963" cy="666750"/>
          </a:xfrm>
          <a:prstGeom prst="curvedConnector3">
            <a:avLst>
              <a:gd name="adj1" fmla="val 5005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/>
          <p:cNvSpPr/>
          <p:nvPr/>
        </p:nvSpPr>
        <p:spPr>
          <a:xfrm rot="5400000" flipH="1">
            <a:off x="5703650" y="3099594"/>
            <a:ext cx="375047" cy="39231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4.表格元素及其属性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 wrap="square" lIns="61225" tIns="30612" rIns="61225" bIns="30612" anchor="t">
            <a:normAutofit/>
          </a:bodyPr>
          <a:p>
            <a:pPr lv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表格的基本结构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table:表格标签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caption: 定义表格标题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thead: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表格的头部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tbody: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表格的主体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tofoot: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表格的尾部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 eaLnBrk="0" hangingPunc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tr：表格的行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 eaLnBrk="0" hangingPunc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td：数据单元格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 eaLnBrk="0" hangingPunc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th：表头单元格（大多浏览器会把表头显示为粗体居中的文本）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4.表格元素及其属性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827405" y="1138555"/>
            <a:ext cx="10515600" cy="4779010"/>
          </a:xfrm>
        </p:spPr>
        <p:txBody>
          <a:bodyPr wrap="square" lIns="61225" tIns="30612" rIns="61225" bIns="30612" anchor="t">
            <a:normAutofit fontScale="90000" lnSpcReduction="20000"/>
          </a:bodyPr>
          <a:p>
            <a:pPr lvl="0" indent="0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表格的基本结构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lvl="0" indent="0">
              <a:lnSpc>
                <a:spcPct val="100000"/>
              </a:lnSpc>
              <a:buNone/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  <a:sym typeface="Gill Sans" charset="0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&lt;table&gt;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............表格开始标记</a:t>
            </a:r>
            <a:endParaRPr lang="zh-CN" altLang="en-US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&lt;tr&gt;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........行开始标记</a:t>
            </a:r>
            <a:endParaRPr lang="zh-CN" altLang="en-US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&lt;td&gt;&lt;/td&gt;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单元格标记</a:t>
            </a:r>
            <a:endParaRPr lang="zh-CN" altLang="en-US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	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&lt;/tr&gt;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.</a:t>
            </a:r>
            <a:r>
              <a:rPr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.......行结束标记</a:t>
            </a:r>
            <a:endParaRPr lang="zh-CN" altLang="en-US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			&lt;tr&gt;</a:t>
            </a:r>
            <a:endParaRPr lang="en-US" altLang="zh-CN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					&lt;td&gt;&lt;/td&gt;</a:t>
            </a:r>
            <a:endParaRPr lang="en-US" altLang="zh-CN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			&lt;/tr&gt;</a:t>
            </a:r>
            <a:endParaRPr lang="en-US" altLang="zh-CN" sz="2400" kern="1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黑体" panose="02010609060101010101" charset="-122"/>
              </a:rPr>
              <a:t>&lt;/table&gt;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............表格结束标记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注意：在创建表格的时候，浏览器会自动为表格添加上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tbody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charset="-122"/>
              </a:rPr>
              <a:t>标签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黑体" panose="02010609060101010101" charset="-122"/>
            </a:endParaRPr>
          </a:p>
          <a:p>
            <a:pPr defTabSz="914400" fontAlgn="base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4.表格元素及其属性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 wrap="square" lIns="61225" tIns="30612" rIns="61225" bIns="30612" anchor="t"/>
          <a:p>
            <a:pPr eaLnBrk="1" hangingPunct="1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表格的属性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8255" y="1822450"/>
            <a:ext cx="9088755" cy="407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width、height     宽高（单位是像素或%）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align         对齐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-- left/center/ right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  <a:sym typeface="+mn-ea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border        外边框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bordercolor   外边框颜色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bgcolor       背景色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background    背景图片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cellspacing      单元格间距 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默认2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）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cellpadding     表格边框与内容的间距（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默认是0）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894080" marR="0" lvl="2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style="border-collapse:collapse;"（合并边框线）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4.表格元素及其属性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 wrap="square" lIns="61225" tIns="30612" rIns="61225" bIns="30612" anchor="t"/>
          <a:p>
            <a:pPr marL="894080" marR="0" lvl="2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sz="2800" b="1" kern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单元格</a:t>
            </a:r>
            <a:r>
              <a:rPr lang="en-US" altLang="zh-CN" sz="2800" b="1" kern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td</a:t>
            </a:r>
            <a:r>
              <a:rPr sz="2800" b="1" kern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的属性</a:t>
            </a:r>
            <a:endParaRPr lang="zh-CN" altLang="en-US" sz="2800" b="1" kern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894080" marR="0" lvl="2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colspan  跨列（column）水平合并</a:t>
            </a:r>
            <a:endParaRPr kumimoji="0" lang="zh-CN" altLang="en-US" sz="2400" i="0" u="none" strike="noStrike" cap="none" spc="0" normalizeH="0" baseline="0" dirty="0">
              <a:solidFill>
                <a:schemeClr val="accent1">
                  <a:lumMod val="75000"/>
                </a:schemeClr>
              </a:solidFill>
              <a:cs typeface="+mn-cs"/>
              <a:sym typeface="+mn-ea"/>
            </a:endParaRPr>
          </a:p>
          <a:p>
            <a:pPr marL="894080" marR="0" lvl="2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rowspan  跨行 (row）垂直合并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4.表格练习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8715" y="1397635"/>
            <a:ext cx="9768840" cy="49022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</a:t>
            </a:r>
            <a:r>
              <a:rPr lang="en-US" altLang="zh-CN" sz="2800" dirty="0" smtClean="0">
                <a:sym typeface="+mn-ea"/>
              </a:rPr>
              <a:t>         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 wrap="square" lIns="61225" tIns="30612" rIns="61225" bIns="30612" anchor="t"/>
          <a:p>
            <a:pPr marL="894080" marR="0" lvl="2" indent="0" algn="l" defTabSz="914400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85" y="1688465"/>
            <a:ext cx="5967730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总结回顾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86" name="Text Box 2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2803525"/>
            <a:ext cx="475361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超链接元素及其属性</a:t>
            </a: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4750" y="3325495"/>
            <a:ext cx="485076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表格元素及其属性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4750" y="214566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列表元素及其属性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4750" y="157670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  html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元素分类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093595"/>
            <a:ext cx="6898005" cy="3016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0735" y="1442720"/>
            <a:ext cx="4228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实现如下页面</a:t>
            </a:r>
            <a:endParaRPr lang="zh-CN" altLang="en-US" sz="240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35890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实现如图界面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 descr="上海建桥学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05" y="1174115"/>
            <a:ext cx="8749030" cy="506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86" name="Text Box 2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2803525"/>
            <a:ext cx="475361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超链接元素及其属性</a:t>
            </a: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74750" y="3325495"/>
            <a:ext cx="485076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表格元素及其属性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74750" y="214566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 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列表元素及其属性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4750" y="1576705"/>
            <a:ext cx="462280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627" tIns="35242" rIns="67627" bIns="35242" anchor="ctr">
            <a:norm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  html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元素分类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1.html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元素分类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 fontScale="50000"/>
          </a:bodyPr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1、行内元素（内联元素inline Element）：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、行内元素不独占一行；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、元素的高度、宽度不可设置；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、元素的宽高就是它包含的文字或图片的宽高，不可改变。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&lt;span&gt;、&lt;a&gt;、&lt;label&gt;、&lt;input&gt;、 &lt;img&gt;、 &lt;strong&gt; 和&lt;em&gt;就是典型的行内元素（inline）元素。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2、块级元素 (block element)：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、块级元素独占一行。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、元素的高度、宽度都可设置。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、元素宽度在不设置的情况下，是它本身父容器的100%（和父元素的宽度一致），除非设定一个宽度。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&lt;div&gt;、 &lt;p&gt;、&lt;h1&gt;、&lt;form&gt;、&lt;ul&gt; 和 &lt;li&gt;就是块级元素。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3、内联块状元素---行内块元素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内联块状元素（inline-block）就是同时具备内联元素、块状元素的特点，&lt;img&gt;、&lt;input&gt;标签就是这 种内联块状标签。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、和其他元素都在一行上；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、元素的高度、宽度、都可设置。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列表元素及其属性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397635"/>
            <a:ext cx="9973310" cy="4652010"/>
          </a:xfrm>
        </p:spPr>
        <p:txBody>
          <a:bodyPr>
            <a:normAutofit fontScale="60000"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一、无序列表（Undered List）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定义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：无序列表就是列表项没有先后顺序的列表形式。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语法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&lt;ul  属性1=“属性值” 属性2=“属性值”&gt;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&lt;li&gt;无序列表项&lt;/li&gt;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......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&lt;/ul&gt;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注意：li不能单独存在，必须包裹在ul里面；反过来说，ul的“儿子”不能是别的东西，只能有li。但li里边是不限的 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</a:t>
            </a: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列表元素及其属性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397635"/>
            <a:ext cx="9973310" cy="4652010"/>
          </a:xfrm>
        </p:spPr>
        <p:txBody>
          <a:bodyPr>
            <a:normAutofit/>
          </a:bodyPr>
          <a:p>
            <a:pPr marL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属性名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：type（类型）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属性值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空心圆：circle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黑色方块：square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实心圆：disc（默认）</a:t>
            </a:r>
            <a:endParaRPr lang="en-US" altLang="zh-CN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列表元素及其属性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397635"/>
            <a:ext cx="9973310" cy="4652010"/>
          </a:xfrm>
        </p:spPr>
        <p:txBody>
          <a:bodyPr>
            <a:normAutofit/>
          </a:bodyPr>
          <a:p>
            <a:pPr marL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二、有序列表（Ordered List）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定义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：有序列表就是列表项有先后顺序的列表形式。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语法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：        &lt;ol  属性1=“属性值” 属性2=“属性值”&gt;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    &lt;li&gt;有序列表项&lt;/li&gt;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	    ......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algn="l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	          &lt;/ol&gt;        </a:t>
            </a:r>
            <a:r>
              <a:rPr lang="en-US" altLang="zh-CN" dirty="0" smtClean="0">
                <a:sym typeface="+mn-ea"/>
              </a:rPr>
              <a:t> </a:t>
            </a:r>
            <a:endParaRPr lang="zh-CN" altLang="en-US" dirty="0" smtClean="0"/>
          </a:p>
          <a:p>
            <a:pPr marL="0" indent="0" algn="l">
              <a:lnSpc>
                <a:spcPct val="150000"/>
              </a:lnSpc>
              <a:buNone/>
            </a:pPr>
            <a:endParaRPr lang="zh-CN" altLang="en-US" dirty="0"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2_1"/>
  <p:tag name="KSO_WM_UNIT_TYPE" val="l_h_f"/>
  <p:tag name="KSO_WM_UNIT_INDEX" val="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3_1"/>
  <p:tag name="KSO_WM_UNIT_TYPE" val="l_h_f"/>
  <p:tag name="KSO_WM_UNIT_INDEX" val="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2_1"/>
  <p:tag name="KSO_WM_UNIT_TYPE" val="l_h_f"/>
  <p:tag name="KSO_WM_UNIT_INDEX" val="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3_1"/>
  <p:tag name="KSO_WM_UNIT_TYPE" val="l_h_f"/>
  <p:tag name="KSO_WM_UNIT_INDEX" val="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3"/>
  <p:tag name="KSO_WM_UNIT_ID" val="custom160063_10*l_h_f*1_1_1"/>
  <p:tag name="KSO_WM_UNIT_TYPE" val="l_h_f"/>
  <p:tag name="KSO_WM_UNIT_INDEX" val="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2"/>
  <p:tag name="KSO_WM_UNIT_PRESET_TEXT_LEN" val="10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f"/>
  <p:tag name="KSO_WM_UNIT_INDEX" val="2"/>
  <p:tag name="KSO_WM_UNIT_ID" val="custom160474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3769</Words>
  <Application>WPS 演示</Application>
  <PresentationFormat>宽屏</PresentationFormat>
  <Paragraphs>361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</vt:lpstr>
      <vt:lpstr>Gill Sans</vt:lpstr>
      <vt:lpstr>Arial Unicode MS</vt:lpstr>
      <vt:lpstr>Calibri Light</vt:lpstr>
      <vt:lpstr>Calibri</vt:lpstr>
      <vt:lpstr>Segoe Print</vt:lpstr>
      <vt:lpstr>Segoe Script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1.html元素分类</vt:lpstr>
      <vt:lpstr> 1.列表元素及其属性</vt:lpstr>
      <vt:lpstr> 1.列表元素及其属性</vt:lpstr>
      <vt:lpstr> 1.列表元素及其属性</vt:lpstr>
      <vt:lpstr> 1.列表元素及其属性</vt:lpstr>
      <vt:lpstr> 1.列表元素及其属性</vt:lpstr>
      <vt:lpstr> 1.列表元素及其属性</vt:lpstr>
      <vt:lpstr> 2.列表综合练习</vt:lpstr>
      <vt:lpstr> 3.超链接元素及其属性</vt:lpstr>
      <vt:lpstr> 3.超链接元素及其属性</vt:lpstr>
      <vt:lpstr> 3.超链接元素及其属性</vt:lpstr>
      <vt:lpstr> 3.超链接元素及其属性</vt:lpstr>
      <vt:lpstr> 3.超链接元素及其属性</vt:lpstr>
      <vt:lpstr> 3.超链接元素及其属性</vt:lpstr>
      <vt:lpstr> 4.表格元素及其属性</vt:lpstr>
      <vt:lpstr> 4.表格元素及其属性</vt:lpstr>
      <vt:lpstr> 4.表格元素及其属性</vt:lpstr>
      <vt:lpstr> 4.表格元素及其属性</vt:lpstr>
      <vt:lpstr> 4.表格元素及其属性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112</cp:revision>
  <dcterms:created xsi:type="dcterms:W3CDTF">2017-04-21T01:04:00Z</dcterms:created>
  <dcterms:modified xsi:type="dcterms:W3CDTF">2017-07-11T01:52:43Z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