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347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295" r:id="rId28"/>
    <p:sldId id="379" r:id="rId29"/>
    <p:sldId id="264" r:id="rId3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3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.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边框</a:t>
            </a:r>
            <a:r>
              <a:rPr 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属性</a:t>
            </a:r>
            <a:endParaRPr lang="zh-CN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116330"/>
            <a:ext cx="963041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按方向：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algn="l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上边框：border-top: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algn="l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下边框：border-bottom: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algn="l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左边框：border-left: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algn="l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右边框：border-right: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algn="l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边框复合属性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：border：宽度   样式    颜色；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border-top: 宽度  样式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颜色; 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indent="572135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pitchFamily="4" charset="-122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3.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边距</a:t>
            </a:r>
            <a:r>
              <a:rPr 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属性</a:t>
            </a:r>
            <a:endParaRPr lang="zh-CN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116330"/>
            <a:ext cx="963041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 algn="l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标签与标签之间的距离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algn="l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上边距：margin-top    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algn="l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下边距：margin-bottom  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algn="l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左边距：margin-left  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algn="l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右边距：margin-right  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algn="l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行内元素上下边距无效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algn="l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外边距和内填充的作用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indent="572135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pitchFamily="4" charset="-122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3.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边距</a:t>
            </a:r>
            <a:r>
              <a:rPr 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属性</a:t>
            </a:r>
            <a:endParaRPr lang="zh-CN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116330"/>
            <a:ext cx="963041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 algn="l" fontAlgn="auto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外边距折叠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algn="l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当2个或多个垂直关系的外边距在一起时，他们将叠加形成一个外边距。这个新形成的外边距，其高度为2个外边距高度较大的那个。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algn="l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外边距叠加出现的场合：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algn="l" eaLnBrk="1" hangingPunct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2个或多个块元素，一个放在另一个之上。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algn="l" eaLnBrk="1" hangingPunct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或者，当一个块元素包裹在另一个块元素之内时。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0" eaLnBrk="1" hangingPunct="1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indent="572135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pitchFamily="4" charset="-122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3.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边距</a:t>
            </a:r>
            <a:r>
              <a:rPr 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属性</a:t>
            </a:r>
            <a:endParaRPr lang="zh-CN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116330"/>
            <a:ext cx="963041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 algn="l" fontAlgn="auto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外边距折叠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algn="l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0" eaLnBrk="1" hangingPunct="1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indent="572135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pitchFamily="4" charset="-122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82215" y="2050415"/>
            <a:ext cx="6072505" cy="4074160"/>
            <a:chOff x="1345" y="2003"/>
            <a:chExt cx="11798" cy="7687"/>
          </a:xfrm>
        </p:grpSpPr>
        <p:sp>
          <p:nvSpPr>
            <p:cNvPr id="26626" name="AutoShape 24"/>
            <p:cNvSpPr/>
            <p:nvPr/>
          </p:nvSpPr>
          <p:spPr>
            <a:xfrm>
              <a:off x="5463" y="5338"/>
              <a:ext cx="825" cy="1312"/>
            </a:xfrm>
            <a:prstGeom prst="bracePair">
              <a:avLst>
                <a:gd name="adj" fmla="val 8333"/>
              </a:avLst>
            </a:pr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6628" name="Rectangle 5"/>
            <p:cNvSpPr/>
            <p:nvPr/>
          </p:nvSpPr>
          <p:spPr>
            <a:xfrm>
              <a:off x="1413" y="2713"/>
              <a:ext cx="4562" cy="3387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6629" name="Rectangle 6"/>
            <p:cNvSpPr/>
            <p:nvPr/>
          </p:nvSpPr>
          <p:spPr>
            <a:xfrm>
              <a:off x="2050" y="3283"/>
              <a:ext cx="3203" cy="202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6630" name="Rectangle 7"/>
            <p:cNvSpPr/>
            <p:nvPr/>
          </p:nvSpPr>
          <p:spPr>
            <a:xfrm>
              <a:off x="1415" y="6140"/>
              <a:ext cx="4563" cy="355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6631" name="Rectangle 8"/>
            <p:cNvSpPr/>
            <p:nvPr/>
          </p:nvSpPr>
          <p:spPr>
            <a:xfrm>
              <a:off x="2053" y="6710"/>
              <a:ext cx="3202" cy="202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6632" name="Text Box 9"/>
            <p:cNvSpPr txBox="1"/>
            <p:nvPr/>
          </p:nvSpPr>
          <p:spPr>
            <a:xfrm>
              <a:off x="2300" y="3900"/>
              <a:ext cx="2643" cy="5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zh-CN" altLang="en-US" sz="1400" dirty="0">
                  <a:latin typeface="Arial" panose="020B0604020202020204" pitchFamily="34" charset="0"/>
                </a:rPr>
                <a:t>内容区</a:t>
              </a:r>
              <a:r>
                <a:rPr lang="en-US" altLang="zh-CN" sz="1400" dirty="0">
                  <a:latin typeface="Arial" panose="020B0604020202020204" pitchFamily="34" charset="0"/>
                </a:rPr>
                <a:t>1</a:t>
              </a:r>
              <a:endParaRPr lang="en-US" altLang="zh-CN" sz="1400" dirty="0">
                <a:latin typeface="Arial" panose="020B0604020202020204" pitchFamily="34" charset="0"/>
              </a:endParaRPr>
            </a:p>
          </p:txBody>
        </p:sp>
        <p:sp>
          <p:nvSpPr>
            <p:cNvPr id="26633" name="Text Box 10"/>
            <p:cNvSpPr txBox="1"/>
            <p:nvPr/>
          </p:nvSpPr>
          <p:spPr>
            <a:xfrm>
              <a:off x="2315" y="7365"/>
              <a:ext cx="2643" cy="5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zh-CN" altLang="en-US" sz="1400" dirty="0">
                  <a:latin typeface="Arial" panose="020B0604020202020204" pitchFamily="34" charset="0"/>
                </a:rPr>
                <a:t>内容区</a:t>
              </a:r>
              <a:r>
                <a:rPr lang="en-US" altLang="zh-CN" sz="1400" dirty="0">
                  <a:latin typeface="Arial" panose="020B0604020202020204" pitchFamily="34" charset="0"/>
                </a:rPr>
                <a:t>2</a:t>
              </a:r>
              <a:endParaRPr lang="en-US" altLang="zh-CN" sz="1400" dirty="0">
                <a:latin typeface="Arial" panose="020B0604020202020204" pitchFamily="34" charset="0"/>
              </a:endParaRPr>
            </a:p>
          </p:txBody>
        </p:sp>
        <p:sp>
          <p:nvSpPr>
            <p:cNvPr id="26634" name="Text Box 11"/>
            <p:cNvSpPr txBox="1"/>
            <p:nvPr/>
          </p:nvSpPr>
          <p:spPr>
            <a:xfrm>
              <a:off x="1405" y="5455"/>
              <a:ext cx="4563" cy="5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dirty="0">
                  <a:latin typeface="Arial" panose="020B0604020202020204" pitchFamily="34" charset="0"/>
                </a:rPr>
                <a:t>Margin-bottom: 30px</a:t>
              </a:r>
              <a:endParaRPr lang="en-US" altLang="zh-CN" sz="1400" dirty="0">
                <a:latin typeface="Arial" panose="020B0604020202020204" pitchFamily="34" charset="0"/>
              </a:endParaRPr>
            </a:p>
          </p:txBody>
        </p:sp>
        <p:sp>
          <p:nvSpPr>
            <p:cNvPr id="26635" name="Text Box 12"/>
            <p:cNvSpPr txBox="1"/>
            <p:nvPr/>
          </p:nvSpPr>
          <p:spPr>
            <a:xfrm>
              <a:off x="1345" y="6158"/>
              <a:ext cx="4563" cy="5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dirty="0">
                  <a:latin typeface="Arial" panose="020B0604020202020204" pitchFamily="34" charset="0"/>
                </a:rPr>
                <a:t>Margin-top: 20px</a:t>
              </a:r>
              <a:endParaRPr lang="en-US" altLang="zh-CN" sz="1400" dirty="0">
                <a:latin typeface="Arial" panose="020B0604020202020204" pitchFamily="34" charset="0"/>
              </a:endParaRPr>
            </a:p>
          </p:txBody>
        </p:sp>
        <p:sp>
          <p:nvSpPr>
            <p:cNvPr id="26636" name="Text Box 13"/>
            <p:cNvSpPr txBox="1"/>
            <p:nvPr/>
          </p:nvSpPr>
          <p:spPr>
            <a:xfrm>
              <a:off x="2328" y="2003"/>
              <a:ext cx="2475" cy="6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b="1" dirty="0">
                  <a:latin typeface="Arial" panose="020B0604020202020204" pitchFamily="34" charset="0"/>
                </a:rPr>
                <a:t>Before</a:t>
              </a:r>
              <a:endParaRPr lang="en-US" altLang="zh-CN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26637" name="Rectangle 14"/>
            <p:cNvSpPr/>
            <p:nvPr/>
          </p:nvSpPr>
          <p:spPr>
            <a:xfrm>
              <a:off x="8578" y="2715"/>
              <a:ext cx="4562" cy="33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6638" name="Rectangle 15"/>
            <p:cNvSpPr/>
            <p:nvPr/>
          </p:nvSpPr>
          <p:spPr>
            <a:xfrm>
              <a:off x="9215" y="3285"/>
              <a:ext cx="3203" cy="202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6639" name="Rectangle 16"/>
            <p:cNvSpPr/>
            <p:nvPr/>
          </p:nvSpPr>
          <p:spPr>
            <a:xfrm>
              <a:off x="8580" y="6155"/>
              <a:ext cx="4563" cy="29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6640" name="Rectangle 17"/>
            <p:cNvSpPr/>
            <p:nvPr/>
          </p:nvSpPr>
          <p:spPr>
            <a:xfrm>
              <a:off x="9218" y="6163"/>
              <a:ext cx="3202" cy="202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6641" name="Text Box 18"/>
            <p:cNvSpPr txBox="1"/>
            <p:nvPr/>
          </p:nvSpPr>
          <p:spPr>
            <a:xfrm>
              <a:off x="9465" y="3903"/>
              <a:ext cx="2643" cy="5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zh-CN" altLang="en-US" sz="1400" dirty="0">
                  <a:latin typeface="Arial" panose="020B0604020202020204" pitchFamily="34" charset="0"/>
                </a:rPr>
                <a:t>内容区</a:t>
              </a:r>
              <a:r>
                <a:rPr lang="en-US" altLang="zh-CN" sz="1400" dirty="0">
                  <a:latin typeface="Arial" panose="020B0604020202020204" pitchFamily="34" charset="0"/>
                </a:rPr>
                <a:t>1</a:t>
              </a:r>
              <a:endParaRPr lang="en-US" altLang="zh-CN" sz="1400" dirty="0">
                <a:latin typeface="Arial" panose="020B0604020202020204" pitchFamily="34" charset="0"/>
              </a:endParaRPr>
            </a:p>
          </p:txBody>
        </p:sp>
        <p:sp>
          <p:nvSpPr>
            <p:cNvPr id="26642" name="Text Box 19"/>
            <p:cNvSpPr txBox="1"/>
            <p:nvPr/>
          </p:nvSpPr>
          <p:spPr>
            <a:xfrm>
              <a:off x="9480" y="6818"/>
              <a:ext cx="2643" cy="5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zh-CN" altLang="en-US" sz="1400" dirty="0">
                  <a:latin typeface="Arial" panose="020B0604020202020204" pitchFamily="34" charset="0"/>
                </a:rPr>
                <a:t>内容区</a:t>
              </a:r>
              <a:r>
                <a:rPr lang="en-US" altLang="zh-CN" sz="1400" dirty="0">
                  <a:latin typeface="Arial" panose="020B0604020202020204" pitchFamily="34" charset="0"/>
                </a:rPr>
                <a:t>2</a:t>
              </a:r>
              <a:endParaRPr lang="en-US" altLang="zh-CN" sz="1400" dirty="0">
                <a:latin typeface="Arial" panose="020B0604020202020204" pitchFamily="34" charset="0"/>
              </a:endParaRPr>
            </a:p>
          </p:txBody>
        </p:sp>
        <p:sp>
          <p:nvSpPr>
            <p:cNvPr id="26643" name="Text Box 20"/>
            <p:cNvSpPr txBox="1"/>
            <p:nvPr/>
          </p:nvSpPr>
          <p:spPr>
            <a:xfrm>
              <a:off x="8570" y="5458"/>
              <a:ext cx="4563" cy="5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dirty="0">
                  <a:latin typeface="Arial" panose="020B0604020202020204" pitchFamily="34" charset="0"/>
                </a:rPr>
                <a:t>Margin-bottom: 30px</a:t>
              </a:r>
              <a:endParaRPr lang="en-US" altLang="zh-CN" sz="1400" dirty="0">
                <a:latin typeface="Arial" panose="020B0604020202020204" pitchFamily="34" charset="0"/>
              </a:endParaRPr>
            </a:p>
          </p:txBody>
        </p:sp>
        <p:sp>
          <p:nvSpPr>
            <p:cNvPr id="26644" name="Text Box 22"/>
            <p:cNvSpPr txBox="1"/>
            <p:nvPr/>
          </p:nvSpPr>
          <p:spPr>
            <a:xfrm>
              <a:off x="9493" y="2005"/>
              <a:ext cx="2475" cy="6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b="1" dirty="0">
                  <a:latin typeface="Arial" panose="020B0604020202020204" pitchFamily="34" charset="0"/>
                </a:rPr>
                <a:t>After</a:t>
              </a:r>
              <a:endParaRPr lang="en-US" altLang="zh-CN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26645" name="Text Box 23"/>
            <p:cNvSpPr txBox="1"/>
            <p:nvPr/>
          </p:nvSpPr>
          <p:spPr>
            <a:xfrm>
              <a:off x="6215" y="5090"/>
              <a:ext cx="1830" cy="13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zh-CN" altLang="en-US" sz="1400" dirty="0">
                  <a:latin typeface="Arial" panose="020B0604020202020204" pitchFamily="34" charset="0"/>
                </a:rPr>
                <a:t>形成一个新的外边距区</a:t>
              </a:r>
              <a:endParaRPr lang="en-US" altLang="zh-CN" sz="140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3.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边距</a:t>
            </a:r>
            <a:r>
              <a:rPr 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属性</a:t>
            </a:r>
            <a:endParaRPr lang="zh-CN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116330"/>
            <a:ext cx="963041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 algn="l" fontAlgn="auto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外边距折叠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algn="l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0" eaLnBrk="1" hangingPunct="1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indent="572135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pitchFamily="4" charset="-122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34515" y="1951990"/>
            <a:ext cx="8187055" cy="4481195"/>
            <a:chOff x="895" y="2223"/>
            <a:chExt cx="12893" cy="7057"/>
          </a:xfrm>
        </p:grpSpPr>
        <p:sp>
          <p:nvSpPr>
            <p:cNvPr id="28674" name="AutoShape 2"/>
            <p:cNvSpPr/>
            <p:nvPr/>
          </p:nvSpPr>
          <p:spPr>
            <a:xfrm>
              <a:off x="5475" y="2950"/>
              <a:ext cx="825" cy="1313"/>
            </a:xfrm>
            <a:prstGeom prst="bracePair">
              <a:avLst>
                <a:gd name="adj" fmla="val 8333"/>
              </a:avLst>
            </a:pr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8676" name="Rectangle 4"/>
            <p:cNvSpPr/>
            <p:nvPr/>
          </p:nvSpPr>
          <p:spPr>
            <a:xfrm>
              <a:off x="898" y="2938"/>
              <a:ext cx="5087" cy="3937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8677" name="Rectangle 5"/>
            <p:cNvSpPr/>
            <p:nvPr/>
          </p:nvSpPr>
          <p:spPr>
            <a:xfrm>
              <a:off x="1655" y="3730"/>
              <a:ext cx="3570" cy="2358"/>
            </a:xfrm>
            <a:prstGeom prst="rect">
              <a:avLst/>
            </a:prstGeom>
            <a:solidFill>
              <a:srgbClr val="D27B62"/>
            </a:solidFill>
            <a:ln w="9525">
              <a:noFill/>
            </a:ln>
          </p:spPr>
          <p:txBody>
            <a:bodyPr wrap="none" anchor="ctr"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8678" name="Rectangle 7"/>
            <p:cNvSpPr/>
            <p:nvPr/>
          </p:nvSpPr>
          <p:spPr>
            <a:xfrm>
              <a:off x="2225" y="4280"/>
              <a:ext cx="2428" cy="107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8679" name="Text Box 8"/>
            <p:cNvSpPr txBox="1"/>
            <p:nvPr/>
          </p:nvSpPr>
          <p:spPr>
            <a:xfrm>
              <a:off x="1965" y="4575"/>
              <a:ext cx="2948" cy="4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dirty="0">
                  <a:latin typeface="Arial" panose="020B0604020202020204" pitchFamily="34" charset="0"/>
                </a:rPr>
                <a:t>Content Area</a:t>
              </a:r>
              <a:endParaRPr lang="en-US" altLang="zh-CN" sz="1200" dirty="0">
                <a:latin typeface="Arial" panose="020B0604020202020204" pitchFamily="34" charset="0"/>
              </a:endParaRPr>
            </a:p>
          </p:txBody>
        </p:sp>
        <p:sp>
          <p:nvSpPr>
            <p:cNvPr id="28680" name="Text Box 10"/>
            <p:cNvSpPr txBox="1"/>
            <p:nvPr/>
          </p:nvSpPr>
          <p:spPr>
            <a:xfrm>
              <a:off x="895" y="3043"/>
              <a:ext cx="5088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dirty="0">
                  <a:latin typeface="Arial" panose="020B0604020202020204" pitchFamily="34" charset="0"/>
                </a:rPr>
                <a:t>Margin-top: 30px</a:t>
              </a:r>
              <a:endParaRPr lang="en-US" altLang="zh-CN" sz="1200" dirty="0">
                <a:latin typeface="Arial" panose="020B0604020202020204" pitchFamily="34" charset="0"/>
              </a:endParaRPr>
            </a:p>
          </p:txBody>
        </p:sp>
        <p:sp>
          <p:nvSpPr>
            <p:cNvPr id="28681" name="Text Box 12"/>
            <p:cNvSpPr txBox="1"/>
            <p:nvPr/>
          </p:nvSpPr>
          <p:spPr>
            <a:xfrm>
              <a:off x="2203" y="2223"/>
              <a:ext cx="247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</a:rPr>
                <a:t>折叠前</a:t>
              </a:r>
              <a:endParaRPr lang="zh-CN" alt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82" name="Text Box 20"/>
            <p:cNvSpPr txBox="1"/>
            <p:nvPr/>
          </p:nvSpPr>
          <p:spPr>
            <a:xfrm>
              <a:off x="10043" y="2223"/>
              <a:ext cx="2475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</a:rPr>
                <a:t>折叠后</a:t>
              </a:r>
              <a:endParaRPr lang="zh-C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83" name="Text Box 21"/>
            <p:cNvSpPr txBox="1"/>
            <p:nvPr/>
          </p:nvSpPr>
          <p:spPr>
            <a:xfrm>
              <a:off x="6300" y="2973"/>
              <a:ext cx="1830" cy="13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</a:rPr>
                <a:t>折叠形成一个单独的外边距</a:t>
              </a:r>
              <a:endParaRPr lang="zh-CN" altLang="en-US" sz="1600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84" name="Text Box 22"/>
            <p:cNvSpPr txBox="1"/>
            <p:nvPr/>
          </p:nvSpPr>
          <p:spPr>
            <a:xfrm>
              <a:off x="898" y="3758"/>
              <a:ext cx="5087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Margin-top: 20px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85" name="Rectangle 23"/>
            <p:cNvSpPr/>
            <p:nvPr/>
          </p:nvSpPr>
          <p:spPr>
            <a:xfrm>
              <a:off x="8700" y="2940"/>
              <a:ext cx="5088" cy="275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8686" name="Rectangle 24"/>
            <p:cNvSpPr/>
            <p:nvPr/>
          </p:nvSpPr>
          <p:spPr>
            <a:xfrm>
              <a:off x="9458" y="3733"/>
              <a:ext cx="3570" cy="1082"/>
            </a:xfrm>
            <a:prstGeom prst="rect">
              <a:avLst/>
            </a:prstGeom>
            <a:solidFill>
              <a:srgbClr val="D27B62"/>
            </a:solidFill>
            <a:ln w="9525">
              <a:noFill/>
            </a:ln>
          </p:spPr>
          <p:txBody>
            <a:bodyPr wrap="none" anchor="ctr"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8687" name="Rectangle 25"/>
            <p:cNvSpPr/>
            <p:nvPr/>
          </p:nvSpPr>
          <p:spPr>
            <a:xfrm>
              <a:off x="10028" y="3733"/>
              <a:ext cx="2427" cy="107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8688" name="Text Box 26"/>
            <p:cNvSpPr txBox="1"/>
            <p:nvPr/>
          </p:nvSpPr>
          <p:spPr>
            <a:xfrm>
              <a:off x="9768" y="4028"/>
              <a:ext cx="2947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dirty="0">
                  <a:latin typeface="Arial" panose="020B0604020202020204" pitchFamily="34" charset="0"/>
                </a:rPr>
                <a:t>Content Area</a:t>
              </a:r>
              <a:endParaRPr lang="en-US" altLang="zh-CN" sz="1200" dirty="0">
                <a:latin typeface="Arial" panose="020B0604020202020204" pitchFamily="34" charset="0"/>
              </a:endParaRPr>
            </a:p>
          </p:txBody>
        </p:sp>
        <p:sp>
          <p:nvSpPr>
            <p:cNvPr id="28689" name="Text Box 27"/>
            <p:cNvSpPr txBox="1"/>
            <p:nvPr/>
          </p:nvSpPr>
          <p:spPr>
            <a:xfrm>
              <a:off x="8698" y="3045"/>
              <a:ext cx="5087" cy="4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dirty="0">
                  <a:latin typeface="Arial" panose="020B0604020202020204" pitchFamily="34" charset="0"/>
                </a:rPr>
                <a:t>Margin-top: 30px</a:t>
              </a:r>
              <a:endParaRPr lang="en-US" altLang="zh-CN" sz="1200" dirty="0">
                <a:latin typeface="Arial" panose="020B0604020202020204" pitchFamily="34" charset="0"/>
              </a:endParaRPr>
            </a:p>
          </p:txBody>
        </p:sp>
        <p:sp>
          <p:nvSpPr>
            <p:cNvPr id="28690" name="Line 29"/>
            <p:cNvSpPr/>
            <p:nvPr/>
          </p:nvSpPr>
          <p:spPr>
            <a:xfrm>
              <a:off x="1175" y="6875"/>
              <a:ext cx="0" cy="18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anchor="t"/>
            <a:p>
              <a:pPr eaLnBrk="0" hangingPunct="0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691" name="Text Box 30"/>
            <p:cNvSpPr txBox="1"/>
            <p:nvPr/>
          </p:nvSpPr>
          <p:spPr>
            <a:xfrm>
              <a:off x="895" y="8700"/>
              <a:ext cx="278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</a:rPr>
                <a:t>外部的块元素</a:t>
              </a:r>
              <a:endParaRPr lang="zh-CN" altLang="en-US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92" name="Line 31"/>
            <p:cNvSpPr/>
            <p:nvPr/>
          </p:nvSpPr>
          <p:spPr>
            <a:xfrm>
              <a:off x="3378" y="6090"/>
              <a:ext cx="0" cy="151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anchor="t"/>
            <a:p>
              <a:pPr eaLnBrk="0" hangingPunct="0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693" name="Text Box 32"/>
            <p:cNvSpPr txBox="1"/>
            <p:nvPr/>
          </p:nvSpPr>
          <p:spPr>
            <a:xfrm>
              <a:off x="3250" y="7465"/>
              <a:ext cx="305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被包裹的块元素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694" name="Text Box 33"/>
            <p:cNvSpPr txBox="1"/>
            <p:nvPr/>
          </p:nvSpPr>
          <p:spPr>
            <a:xfrm>
              <a:off x="8469" y="6900"/>
              <a:ext cx="5319" cy="15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* Note: </a:t>
              </a:r>
              <a:r>
                <a:rPr lang="zh-CN" altLang="en-US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仅仅出现在母子元素之间没有边框和内边距隔离时，会出现这种情况。</a:t>
              </a:r>
              <a:endPara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3.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边距</a:t>
            </a:r>
            <a:r>
              <a:rPr 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属性</a:t>
            </a:r>
            <a:endParaRPr lang="zh-CN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116330"/>
            <a:ext cx="963041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 algn="l" fontAlgn="auto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复合属性：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margin：像素值（四个边距）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margin：像素值（上下）  像素值（左右）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margin：像素值（上）    像素值（左右）  像素值（下）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margin：像素值（上） 像素值（右） 像素值（下） 像素值（左）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（顺时针方向）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0" eaLnBrk="1" hangingPunct="1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indent="572135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pitchFamily="4" charset="-122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3.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边距</a:t>
            </a:r>
            <a:r>
              <a:rPr 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属性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--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内填充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padding</a:t>
            </a:r>
            <a:endParaRPr lang="en-US" altLang="zh-CN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116330"/>
            <a:ext cx="9630410" cy="6663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 algn="l" fontAlgn="auto">
              <a:lnSpc>
                <a:spcPct val="120000"/>
              </a:lnSpc>
              <a:buNone/>
            </a:pPr>
            <a:r>
              <a:rPr lang="zh-CN" altLang="en-US" sz="24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内填充</a:t>
            </a:r>
            <a:r>
              <a:rPr lang="zh-CN" altLang="en-US" sz="2400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内容与边框之间的距离---不允许负值，不可以设置auto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上填充：padding-top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下填充：padding-bottom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左填充：padding-left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右填充：padding-right </a:t>
            </a:r>
            <a:endParaRPr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复合属性：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 fontAlgn="auto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padding：像素值（四个填充）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 fontAlgn="auto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padding：像素值（上下）   像素值（左右）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 fontAlgn="auto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padding：像素值（上）     像素值（左右）     像素值（下）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 fontAlgn="auto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padding：像素值（上）     像素值（右）       像素值（下）      像素值（左）（顺时针方向）</a:t>
            </a:r>
            <a:endParaRPr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algn="l" fontAlgn="auto">
              <a:lnSpc>
                <a:spcPct val="120000"/>
              </a:lnSpc>
              <a:buNone/>
            </a:pPr>
            <a:endParaRPr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0" algn="l" eaLnBrk="1" fontAlgn="auto" hangingPunct="1">
              <a:lnSpc>
                <a:spcPct val="120000"/>
              </a:lnSpc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indent="572135" algn="l" fontAlgn="auto">
              <a:lnSpc>
                <a:spcPct val="12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pitchFamily="4" charset="-122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3.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边距</a:t>
            </a:r>
            <a:r>
              <a:rPr 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属性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--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内填充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padding</a:t>
            </a:r>
            <a:endParaRPr lang="en-US" altLang="zh-CN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116330"/>
            <a:ext cx="9630410" cy="2675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Div实际宽度=左边距+左边框+左填充+内容+右填充+右边框+右边距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Div实际高度=上边距+上边框+上填充+内容+下填充+下边框+下边距</a:t>
            </a:r>
            <a:endParaRPr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algn="l" fontAlgn="auto">
              <a:lnSpc>
                <a:spcPct val="120000"/>
              </a:lnSpc>
              <a:buNone/>
            </a:pPr>
            <a:endParaRPr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0" algn="l" eaLnBrk="1" fontAlgn="auto" hangingPunct="1">
              <a:lnSpc>
                <a:spcPct val="120000"/>
              </a:lnSpc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indent="572135" algn="l" fontAlgn="auto">
              <a:lnSpc>
                <a:spcPct val="12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pitchFamily="4" charset="-122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123" name="Picture 5" descr="盒子模型"/>
          <p:cNvPicPr>
            <a:picLocks noChangeAspect="1" noChangeArrowheads="1"/>
          </p:cNvPicPr>
          <p:nvPr/>
        </p:nvPicPr>
        <p:blipFill>
          <a:blip r:embed="rId2">
            <a:lum bright="18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97480" y="2473960"/>
            <a:ext cx="5933440" cy="35020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3.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CSS3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新增属性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116330"/>
            <a:ext cx="9802495" cy="4373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 fontAlgn="auto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box-shadow属性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 fontAlgn="auto">
              <a:lnSpc>
                <a:spcPct val="120000"/>
              </a:lnSpc>
              <a:buNone/>
            </a:pP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定义：盒子在显示时产生阴影效果。</a:t>
            </a: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fontAlgn="auto">
              <a:lnSpc>
                <a:spcPct val="120000"/>
              </a:lnSpc>
              <a:buNone/>
            </a:pP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box-shadow: 投影方式  X轴偏移量  Y轴偏移量 模糊距离  阴影尺寸  颜色</a:t>
            </a: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fontAlgn="auto">
              <a:lnSpc>
                <a:spcPct val="120000"/>
              </a:lnSpc>
              <a:buNone/>
            </a:pP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         inset     h-shadow   v-shadow    blur    spread   color</a:t>
            </a: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fontAlgn="auto">
              <a:lnSpc>
                <a:spcPct val="120000"/>
              </a:lnSpc>
              <a:buNone/>
            </a:pP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 fontAlgn="auto">
              <a:lnSpc>
                <a:spcPct val="120000"/>
              </a:lnSpc>
              <a:buNone/>
            </a:pPr>
            <a:endParaRPr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algn="l" fontAlgn="auto">
              <a:lnSpc>
                <a:spcPct val="120000"/>
              </a:lnSpc>
              <a:buNone/>
            </a:pPr>
            <a:endParaRPr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0" algn="l" eaLnBrk="1" fontAlgn="auto" hangingPunct="1">
              <a:lnSpc>
                <a:spcPct val="120000"/>
              </a:lnSpc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indent="572135" algn="l" fontAlgn="auto">
              <a:lnSpc>
                <a:spcPct val="12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pitchFamily="4" charset="-122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 descr="box-shado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060" y="3087370"/>
            <a:ext cx="8310245" cy="308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3.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CSS3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新增属性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116330"/>
            <a:ext cx="9802495" cy="52692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457200" algn="l" eaLnBrk="0" fontAlgn="auto"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0070C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text-shadow</a:t>
            </a:r>
            <a:r>
              <a:rPr lang="zh-CN" altLang="en-US" sz="2800" b="1" dirty="0">
                <a:solidFill>
                  <a:srgbClr val="0070C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属性</a:t>
            </a:r>
            <a:endParaRPr lang="zh-CN" altLang="en-US" sz="2800" b="1" dirty="0">
              <a:solidFill>
                <a:srgbClr val="0070C0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0" indent="457200" algn="l" eaLnBrk="0" fontAlgn="auto">
              <a:lnSpc>
                <a:spcPct val="130000"/>
              </a:lnSpc>
            </a:pP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定义：文字在显示时产生阴影效果。</a:t>
            </a: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indent="457200" algn="l" eaLnBrk="0" fontAlgn="auto">
              <a:lnSpc>
                <a:spcPct val="130000"/>
              </a:lnSpc>
            </a:pP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语法：</a:t>
            </a: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indent="457200" algn="l" eaLnBrk="0" fontAlgn="auto">
              <a:lnSpc>
                <a:spcPct val="130000"/>
              </a:lnSpc>
            </a:pP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text-shadow: X轴偏移量 Y轴偏移量 阴影模糊半径 阴影颜色</a:t>
            </a: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indent="457200" algn="l" eaLnBrk="0" fontAlgn="auto"/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indent="0" algn="l" eaLnBrk="0" fontAlgn="auto">
              <a:buFont typeface="Arial" panose="020B0604020202020204" pitchFamily="34" charset="0"/>
              <a:buNone/>
            </a:pP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fontAlgn="auto">
              <a:lnSpc>
                <a:spcPct val="120000"/>
              </a:lnSpc>
              <a:buNone/>
            </a:pP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 fontAlgn="auto">
              <a:lnSpc>
                <a:spcPct val="120000"/>
              </a:lnSpc>
              <a:buNone/>
            </a:pPr>
            <a:endParaRPr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algn="l" fontAlgn="auto">
              <a:lnSpc>
                <a:spcPct val="120000"/>
              </a:lnSpc>
              <a:buNone/>
            </a:pPr>
            <a:endParaRPr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0" algn="l" eaLnBrk="1" fontAlgn="auto" hangingPunct="1">
              <a:lnSpc>
                <a:spcPct val="120000"/>
              </a:lnSpc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indent="572135" algn="l" fontAlgn="auto">
              <a:lnSpc>
                <a:spcPct val="12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pitchFamily="4" charset="-122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3655060"/>
            <a:ext cx="4523740" cy="2190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990" y="3655060"/>
            <a:ext cx="2742565" cy="1913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06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3.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CSS3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新增属性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116330"/>
            <a:ext cx="9802495" cy="8938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 algn="l" eaLnBrk="0"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rgbClr val="0070C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border-radius属性</a:t>
            </a:r>
            <a:endParaRPr lang="en-US" altLang="zh-CN" sz="2800" b="1" dirty="0" smtClean="0">
              <a:solidFill>
                <a:srgbClr val="0070C0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0" indent="0" algn="l" eaLnBrk="0">
              <a:buFont typeface="Arial" panose="020B0604020202020204" pitchFamily="34" charset="0"/>
              <a:buNone/>
            </a:pPr>
            <a:endParaRPr lang="en-US" altLang="zh-CN" sz="2800" b="1" dirty="0" smtClean="0">
              <a:solidFill>
                <a:srgbClr val="0070C0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0" indent="0" algn="l" eaLnBrk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圆角边框的绘制也是web网站或web应用程序中经常用来美化页面效果的手法之一，在css3之前，需要使用图像文件才能达到同样效果。在css3中，只要使用border-radius属性指定好圆角的半径，就可以绘制圆角边框了。</a:t>
            </a:r>
            <a:endParaRPr lang="zh-CN" altLang="en-US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indent="0" algn="l" eaLnBrk="0">
              <a:buFont typeface="Arial" panose="020B0604020202020204" pitchFamily="34" charset="0"/>
              <a:buNone/>
            </a:pPr>
            <a:endParaRPr lang="zh-CN" altLang="en-US" sz="16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indent="0" algn="l" eaLnBrk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指定一个半径：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0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border-radius：20px；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indent="0" algn="l" eaLnBrk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指定两个半径：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0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border-radius:20px 40px;（左上角和右下角）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indent="0" algn="l" eaLnBrk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指定4个半径：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0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border-radius:5px 20px 0px 0px;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indent="0" algn="l" eaLnBrk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绘制四个角不同半径的圆角边框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2" algn="l" eaLnBrk="0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border-top-left-radius:左上角半径;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2" algn="l" eaLnBrk="0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border-top-right-radius:右上角半径;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2" algn="l" eaLnBrk="0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border-bottom-right-radius:右下角半径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2" algn="l" eaLnBrk="0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border-bottom-left-radius:左下角半径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indent="457200" algn="l" eaLnBrk="0" fontAlgn="auto">
              <a:lnSpc>
                <a:spcPct val="130000"/>
              </a:lnSpc>
            </a:pP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indent="457200" algn="l" eaLnBrk="0" fontAlgn="auto"/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indent="0" algn="l" eaLnBrk="0" fontAlgn="auto">
              <a:buFont typeface="Arial" panose="020B0604020202020204" pitchFamily="34" charset="0"/>
              <a:buNone/>
            </a:pP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fontAlgn="auto">
              <a:lnSpc>
                <a:spcPct val="120000"/>
              </a:lnSpc>
              <a:buNone/>
            </a:pP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 fontAlgn="auto">
              <a:lnSpc>
                <a:spcPct val="120000"/>
              </a:lnSpc>
              <a:buNone/>
            </a:pPr>
            <a:endParaRPr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algn="l" fontAlgn="auto">
              <a:lnSpc>
                <a:spcPct val="120000"/>
              </a:lnSpc>
              <a:buNone/>
            </a:pPr>
            <a:endParaRPr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0" algn="l" eaLnBrk="1" fontAlgn="auto" hangingPunct="1">
              <a:lnSpc>
                <a:spcPct val="120000"/>
              </a:lnSpc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indent="572135" algn="l" fontAlgn="auto">
              <a:lnSpc>
                <a:spcPct val="12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pitchFamily="4" charset="-122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3.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CSS3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新增属性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116330"/>
            <a:ext cx="9802495" cy="8308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 eaLnBrk="0" fontAlgn="auto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box-sizing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属性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0" fontAlgn="auto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box-sizing属性可以为三个值之一：content-box（default），border-box，padding-box。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0" fontAlgn="auto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content-box，border和padding不计算入width之内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padding-box，padding计算入width内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0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border-box，border和padding计算入width之内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indent="457200" algn="l" eaLnBrk="0" fontAlgn="auto">
              <a:lnSpc>
                <a:spcPct val="150000"/>
              </a:lnSpc>
            </a:pP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indent="457200" algn="l" eaLnBrk="0" fontAlgn="auto">
              <a:lnSpc>
                <a:spcPct val="150000"/>
              </a:lnSpc>
            </a:pP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indent="0" algn="l" eaLnBrk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fontAlgn="auto">
              <a:lnSpc>
                <a:spcPct val="150000"/>
              </a:lnSpc>
              <a:buNone/>
            </a:pP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 fontAlgn="auto">
              <a:lnSpc>
                <a:spcPct val="150000"/>
              </a:lnSpc>
              <a:buNone/>
            </a:pPr>
            <a:endParaRPr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algn="l" fontAlgn="auto">
              <a:lnSpc>
                <a:spcPct val="150000"/>
              </a:lnSpc>
              <a:buNone/>
            </a:pPr>
            <a:endParaRPr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0" algn="l" eaLnBrk="1" fontAlgn="auto" hangingPunct="1">
              <a:lnSpc>
                <a:spcPct val="150000"/>
              </a:lnSpc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indent="572135" algn="l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pitchFamily="4" charset="-122"/>
            </a:endParaRPr>
          </a:p>
          <a:p>
            <a:pPr marL="342900" indent="-34290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3.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CSS3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新增属性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116330"/>
            <a:ext cx="9802495" cy="8455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语法：ext-overflow ： clip | ellipsis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取值：clip：不显示省略标记（...），而是简单的裁切。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   ellipsis：当对象内文本溢出时显示省略标记（...）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说明：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text-overflow属性仅是注解，要实现溢出时产生省略号的效果还须定义：强制文本在一行内显示（white-space:nowrap）及溢出内容为隐藏（overflow:hidden），只有这样才能实现溢出文本显示省略号的效果。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sym typeface="Gill Sans" charset="0"/>
            </a:endParaRPr>
          </a:p>
          <a:p>
            <a:pPr lvl="0" algn="l" eaLnBrk="0" fontAlgn="auto">
              <a:lnSpc>
                <a:spcPct val="150000"/>
              </a:lnSpc>
              <a:buFont typeface="Arial" panose="020B0604020202020204" pitchFamily="34" charset="0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indent="457200" algn="l" eaLnBrk="0" fontAlgn="auto">
              <a:lnSpc>
                <a:spcPct val="150000"/>
              </a:lnSpc>
            </a:pP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indent="457200" algn="l" eaLnBrk="0" fontAlgn="auto">
              <a:lnSpc>
                <a:spcPct val="150000"/>
              </a:lnSpc>
            </a:pP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indent="0" algn="l" eaLnBrk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fontAlgn="auto">
              <a:lnSpc>
                <a:spcPct val="150000"/>
              </a:lnSpc>
              <a:buNone/>
            </a:pP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 fontAlgn="auto">
              <a:lnSpc>
                <a:spcPct val="150000"/>
              </a:lnSpc>
              <a:buNone/>
            </a:pPr>
            <a:endParaRPr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algn="l" fontAlgn="auto">
              <a:lnSpc>
                <a:spcPct val="150000"/>
              </a:lnSpc>
              <a:buNone/>
            </a:pPr>
            <a:endParaRPr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0" algn="l" eaLnBrk="1" fontAlgn="auto" hangingPunct="1">
              <a:lnSpc>
                <a:spcPct val="150000"/>
              </a:lnSpc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indent="572135" algn="l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pitchFamily="4" charset="-122"/>
            </a:endParaRPr>
          </a:p>
          <a:p>
            <a:pPr marL="342900" indent="-34290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45" y="4439920"/>
            <a:ext cx="4657090" cy="194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3.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CSS3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新增属性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116330"/>
            <a:ext cx="9802495" cy="861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gradient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渐变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0">
              <a:lnSpc>
                <a:spcPct val="120000"/>
              </a:lnSpc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</a:t>
            </a: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所谓渐变是指从一种颜色慢慢过渡到另外一种颜色。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0">
              <a:lnSpc>
                <a:spcPct val="120000"/>
              </a:lnSpc>
            </a:pP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绘制线性渐变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0">
              <a:lnSpc>
                <a:spcPct val="120000"/>
              </a:lnSpc>
            </a:pP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 background:linear-gradient(to bottom,red,yellow);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indent="0" algn="l" eaLnBrk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第一个参数可指定的参数值如下：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2" algn="l" eaLnBrk="0">
              <a:lnSpc>
                <a:spcPct val="120000"/>
              </a:lnSpc>
            </a:pP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参数值	       渐变方向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2" algn="l" eaLnBrk="0">
              <a:lnSpc>
                <a:spcPct val="120000"/>
              </a:lnSpc>
            </a:pP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to bottom	从上往下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2" algn="l" eaLnBrk="0">
              <a:lnSpc>
                <a:spcPct val="120000"/>
              </a:lnSpc>
            </a:pP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to  right	从左往右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2" algn="l" eaLnBrk="0">
              <a:lnSpc>
                <a:spcPct val="120000"/>
              </a:lnSpc>
            </a:pP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to  top	从下往上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2" algn="l" eaLnBrk="0">
              <a:lnSpc>
                <a:spcPct val="120000"/>
              </a:lnSpc>
            </a:pP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to  left	从右往左 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indent="0" algn="l" eaLnBrk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第二个参数和第三个参数分别表示渐变的起点色和终点色。</a:t>
            </a:r>
            <a:endParaRPr lang="zh-CN" altLang="en-US" sz="22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indent="457200" algn="l" eaLnBrk="0" fontAlgn="auto">
              <a:lnSpc>
                <a:spcPct val="120000"/>
              </a:lnSpc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indent="457200" algn="l" eaLnBrk="0" fontAlgn="auto">
              <a:lnSpc>
                <a:spcPct val="120000"/>
              </a:lnSpc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indent="0" algn="l" eaLnBrk="0" fontAlgn="auto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fontAlgn="auto">
              <a:lnSpc>
                <a:spcPct val="12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 fontAlgn="auto">
              <a:lnSpc>
                <a:spcPct val="120000"/>
              </a:lnSpc>
              <a:buNone/>
            </a:pPr>
            <a:endParaRPr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algn="l" fontAlgn="auto">
              <a:lnSpc>
                <a:spcPct val="120000"/>
              </a:lnSpc>
              <a:buNone/>
            </a:pPr>
            <a:endParaRPr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0" algn="l" eaLnBrk="1" fontAlgn="auto" hangingPunct="1">
              <a:lnSpc>
                <a:spcPct val="120000"/>
              </a:lnSpc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indent="572135" algn="l" fontAlgn="auto">
              <a:lnSpc>
                <a:spcPct val="12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pitchFamily="4" charset="-122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3.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CSS3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新增属性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95070" y="1116330"/>
            <a:ext cx="9802495" cy="66840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gradient </a:t>
            </a:r>
            <a:r>
              <a:rPr lang="zh-CN" altLang="en-US" sz="2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渐变</a:t>
            </a:r>
            <a:endParaRPr lang="en-US" altLang="zh-CN" sz="2200" dirty="0" smtClean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algn="l" eaLnBrk="0" fontAlgn="auto">
              <a:lnSpc>
                <a:spcPct val="130000"/>
              </a:lnSpc>
            </a:pP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绘制放射性渐变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0" fontAlgn="auto">
              <a:lnSpc>
                <a:spcPct val="130000"/>
              </a:lnSpc>
            </a:pP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使用的代码如下：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0" fontAlgn="auto">
              <a:lnSpc>
                <a:spcPct val="130000"/>
              </a:lnSpc>
            </a:pP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  background:radial-gradient(red,yellow);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0" fontAlgn="auto">
              <a:lnSpc>
                <a:spcPct val="130000"/>
              </a:lnSpc>
            </a:pP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  第一个参数和第二个参数分别表示渐变的起点色和终点色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0" fontAlgn="auto">
              <a:lnSpc>
                <a:spcPct val="130000"/>
              </a:lnSpc>
            </a:pP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background:radial-gradient(circle at left top,red,yellow);</a:t>
            </a:r>
            <a:endParaRPr lang="zh-CN" altLang="en-US" sz="22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indent="457200" algn="l" eaLnBrk="0" fontAlgn="auto">
              <a:lnSpc>
                <a:spcPct val="120000"/>
              </a:lnSpc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indent="457200" algn="l" eaLnBrk="0" fontAlgn="auto">
              <a:lnSpc>
                <a:spcPct val="120000"/>
              </a:lnSpc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indent="0" algn="l" eaLnBrk="0" fontAlgn="auto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fontAlgn="auto">
              <a:lnSpc>
                <a:spcPct val="12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 fontAlgn="auto">
              <a:lnSpc>
                <a:spcPct val="120000"/>
              </a:lnSpc>
              <a:buNone/>
            </a:pPr>
            <a:endParaRPr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algn="l" fontAlgn="auto">
              <a:lnSpc>
                <a:spcPct val="120000"/>
              </a:lnSpc>
              <a:buNone/>
            </a:pPr>
            <a:endParaRPr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0" algn="l" eaLnBrk="1" fontAlgn="auto" hangingPunct="1">
              <a:lnSpc>
                <a:spcPct val="120000"/>
              </a:lnSpc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indent="572135" algn="l" fontAlgn="auto">
              <a:lnSpc>
                <a:spcPct val="12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pitchFamily="4" charset="-122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415" y="3751580"/>
            <a:ext cx="2593340" cy="25692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5" y="3810635"/>
            <a:ext cx="7558405" cy="2510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r>
              <a:rPr lang="en-US" altLang="zh-CN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9765" y="1358900"/>
            <a:ext cx="364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实现如下图标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" y="2363470"/>
            <a:ext cx="5021580" cy="226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610" y="2411730"/>
            <a:ext cx="3190875" cy="217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r>
              <a:rPr lang="en-US" altLang="zh-CN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9765" y="1358900"/>
            <a:ext cx="364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实现如下网页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977390"/>
            <a:ext cx="9540240" cy="4014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665" y="1581150"/>
            <a:ext cx="623189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、盒子模型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、尺寸属性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、边框属性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、边距属性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CSS3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新增属性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CSS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布局 与 表格布局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018540"/>
            <a:ext cx="963041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一、有利于搜索引擎优化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table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布局去制作页面的时候，通常为了达到一定的视觉效果会套用多层表格。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但是搜索引擎搜索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页面时，如果遇到多层表格嵌套，会跳过嵌套的内容或直接放弃整个页面。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使得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搜索引擎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能够抓取到页面的核心，那么这个页面就会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被记录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为相似页面。如果在一个网站当中出现过多的相似页面，则会对其排名造成一定的影响。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DIV+CSS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布局基本上不会存在这样的问题，从技术角度来说，在控制样式时也不需要过多的嵌套。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二、代码精简，提高了加载速度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DIV+CSS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布局，页面代码精简。加载速度得到很大的提高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对于开发者来说，代码精简，便于阅读和维护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三、样式便于操作，网页便于维护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DIV+CSS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布局更便于样式的控制，使得网页的维护更加方便，也更加易于修改。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 CSS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盒模型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116330"/>
            <a:ext cx="9630410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572135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Hiragino Sans GB W3" pitchFamily="4" charset="-122"/>
              </a:rPr>
              <a:t>盒模型指在css布局中，浏览器会把html中的每个标签元素解析成为一个盒子，这些标签元素拥有盒子一样的外形和平面空间。这样的盒子由 margin , border , padding , content 四部分组成。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pitchFamily="4" charset="-122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243" name="图片 10243" descr="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190" y="3206115"/>
            <a:ext cx="4161790" cy="31095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1.CSS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盒模型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116330"/>
            <a:ext cx="96304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572135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pitchFamily="4" charset="-122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10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2065020" y="1202690"/>
            <a:ext cx="7459345" cy="5095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2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.</a:t>
            </a:r>
            <a:r>
              <a:rPr 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尺寸属性</a:t>
            </a:r>
            <a:endParaRPr lang="zh-CN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116330"/>
            <a:ext cx="9630410" cy="3230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宽度	width:像素值/百分比   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高度	height：像素值/百分比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用来设置块元素或行内块元素，直接对行内元素设置宽高没有作用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indent="572135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pitchFamily="4" charset="-122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3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.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边框</a:t>
            </a:r>
            <a:r>
              <a:rPr 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属性</a:t>
            </a:r>
            <a:endParaRPr lang="zh-CN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116330"/>
            <a:ext cx="9630410" cy="433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三要素：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边框样式	border-style：常见的solid（实线）、dashed（虚线）、dotted（点线）、none 默认值 、double（双线）       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边框宽度	border-width：像素值 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边框颜色	border-color:英文单词/十六进制代码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indent="572135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pitchFamily="4" charset="-122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3740</Words>
  <Application>WPS 演示</Application>
  <PresentationFormat>宽屏</PresentationFormat>
  <Paragraphs>452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Wingdings</vt:lpstr>
      <vt:lpstr>Arial Unicode MS</vt:lpstr>
      <vt:lpstr>Calibri Light</vt:lpstr>
      <vt:lpstr>Calibri</vt:lpstr>
      <vt:lpstr>仿宋</vt:lpstr>
      <vt:lpstr>Hiragino Sans GB W3</vt:lpstr>
      <vt:lpstr>Gill Sans</vt:lpstr>
      <vt:lpstr>华文楷体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 1.文字属性</vt:lpstr>
      <vt:lpstr> 1 . CSS布局 与 表格布局</vt:lpstr>
      <vt:lpstr> 1 . CSS盒模型</vt:lpstr>
      <vt:lpstr> 1.CSS盒模型</vt:lpstr>
      <vt:lpstr> 1.尺寸属性</vt:lpstr>
      <vt:lpstr> 1.边框属性</vt:lpstr>
      <vt:lpstr> 3.边框属性</vt:lpstr>
      <vt:lpstr> 3.边距属性</vt:lpstr>
      <vt:lpstr> 3.边距属性</vt:lpstr>
      <vt:lpstr> 3.边距属性</vt:lpstr>
      <vt:lpstr> 3.边距属性</vt:lpstr>
      <vt:lpstr> 3.边距属性</vt:lpstr>
      <vt:lpstr> 3.边距属性--内填充padding</vt:lpstr>
      <vt:lpstr> 3.边距属性--内填充padding</vt:lpstr>
      <vt:lpstr> 3.CSS3新增属性</vt:lpstr>
      <vt:lpstr> 3.CSS3新增属性</vt:lpstr>
      <vt:lpstr> 3.CSS3新增属性</vt:lpstr>
      <vt:lpstr> 3.CSS3新增属性</vt:lpstr>
      <vt:lpstr> 3.CSS3新增属性</vt:lpstr>
      <vt:lpstr> 3.CSS3新增属性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王争</cp:lastModifiedBy>
  <cp:revision>232</cp:revision>
  <dcterms:created xsi:type="dcterms:W3CDTF">2017-04-21T01:04:00Z</dcterms:created>
  <dcterms:modified xsi:type="dcterms:W3CDTF">2017-07-12T02:04:31Z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