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13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264" r:id="rId4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历史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布兰登·艾奇（Brendan Eich，1961年～），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1995年在网景公司，发明了JavaScript。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JavaScript诞生于1995年。它当时的目的是为了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验证表单输入。一开始JavaScript叫做LiveS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cript，但是由于当时Java这个语言特别火，所以搭上Java的顺风车，就改名为JavaScript。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同时期还有其他的网页语言，比如VBScript、JScript等等，但是后来都被JavaScript打败，所以现在的浏览器中，只运行一种脚本语言就是JavaScript。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经过许多年的发展，JavaScript从一个简单的输入验证成为一门强大的编程语言。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28" y="1018709"/>
            <a:ext cx="1658863" cy="205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、今天的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2003年之前，JavaScript被认为“牛皮鲜”，用来制作页面上的广告，弹窗、漂浮的广告。什么东西让人烦，什么东西就是JavaScript开发的。所以浏览器就推出了屏蔽广告功能。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2007年乔布斯发布了iPhone，这一年开始，用户就多了上网的途径，就是用移动设备上网。JavaScript在移动页面中，也是不可或缺的。并且这一年，互联网开始标准化，按照W3C三层分离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，人们越来越重视JavaScript了。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今天，JavaScript工程师是能够和iOS、Android工程师比肩，毫不逊色的。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JavaScript概念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JavaScript是一种具有面向对象能力的、解释型的程序设计语言。更具体一点，它是基于对象和事件驱动并具有相对安全性的客户端脚本语言。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一个简单的js程序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a=1;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b=2;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c=a+b;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console.log(c)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0460" y="1255395"/>
            <a:ext cx="9384030" cy="4651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1.核心(ECMAScript)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ECMAScript是一个标准 。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因为网景的布兰登 ( Brendan Eich ) 开发了JavaScript，为了让JavaScript成为全球标准，几个公司联合ECMA（European Computer Manufacturers Association）组织定制了JavaScript语言的标准，被称为ECMAScript标准。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2.文档对象模型(DOM)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Document Object Model。文档对象模型，后边我们会有专门的课程来讲解DOM操作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3.浏览器对象模型(BOM)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Browser Object Model。浏览器对象模型，后边我们也会专门来讲bom操作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入门示例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我们先来看一个最简单的例子，代码如下：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&lt;html&gt;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&lt;head 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&lt;title&gt;一个最简单的Javascript示例&lt;title&gt;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&lt;/head&gt;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&lt;script type="text/javascript"&gt;</a:t>
            </a:r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&lt;!--表示代码使用的脚本语言的内容类型--&gt;</a:t>
            </a:r>
            <a:endParaRPr lang="zh-CN" altLang="zh-CN" sz="2000" dirty="0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 ("Hello, World!");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&lt;/script&gt;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&lt;/body&gt;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&lt;/html&gt;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写在&lt;script&gt;&lt;script&gt;标签内部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162175"/>
            <a:ext cx="5674995" cy="229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外部引入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7411" name="TextBox 9"/>
          <p:cNvSpPr txBox="1"/>
          <p:nvPr/>
        </p:nvSpPr>
        <p:spPr>
          <a:xfrm>
            <a:off x="1539606" y="1875983"/>
            <a:ext cx="5999084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所有的&lt;script&gt;元素都放在页面的&lt;head&gt;元素中。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2371090"/>
            <a:ext cx="9186545" cy="161163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7413" name="TextBox 12"/>
          <p:cNvSpPr txBox="1"/>
          <p:nvPr/>
        </p:nvSpPr>
        <p:spPr>
          <a:xfrm>
            <a:off x="1539933" y="4110075"/>
            <a:ext cx="5999084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把全部JavaScript引用放在&lt;body&gt;中，放在页面的内容后面。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pic>
        <p:nvPicPr>
          <p:cNvPr id="1741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4702175"/>
            <a:ext cx="9461500" cy="1403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外部引入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960245"/>
            <a:ext cx="9286875" cy="386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1.位于 head 部分的脚本：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当你把脚本放置到 head 部分后，必须等到全部的javascript代码都被下载、解析和执行完成后，才能开始呈现页面的内容（浏览器在遇到body标签才开始呈现内容）。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2.位于 body 部分的脚本：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为了避免上述问题，现代web应用程序一般把javascript引用放在body中，放在页面内容后面。这样，在解析javascript代码之前，页面内容将完整呈现。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765300"/>
            <a:ext cx="92868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直接写在标签内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&lt;p onclick="alert('你好');"&gt;点击我&lt;/p&gt;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3444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：为了程序的可读性，以及便于日后代码修改和维护时，更快理解代码，你可以在 </a:t>
            </a:r>
            <a:r>
              <a:rPr lang="en-US" altLang="zh-CN" sz="22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en-US" altLang="zh-CN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程序里为代码写注释</a:t>
            </a:r>
            <a:r>
              <a:rPr lang="en-US" altLang="zh-CN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(comments)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单行注释：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注释内容不可</a:t>
            </a:r>
            <a:r>
              <a:rPr lang="zh-CN" altLang="en-US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换行   快捷键：</a:t>
            </a:r>
            <a:r>
              <a:rPr lang="en-US" altLang="zh-CN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ctrl+</a:t>
            </a:r>
            <a:r>
              <a:rPr lang="en-US" altLang="zh-CN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多行注释：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注释内容可以换行  快捷键：</a:t>
            </a:r>
            <a:r>
              <a:rPr lang="en-US" altLang="zh-CN" sz="22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ctrl+shift</a:t>
            </a:r>
            <a:r>
              <a:rPr lang="en-US" altLang="zh-CN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+/</a:t>
            </a:r>
            <a:r>
              <a:rPr lang="zh-CN" altLang="en-US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endParaRPr lang="zh-CN" altLang="en-US" sz="2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83" y="2665781"/>
            <a:ext cx="4064458" cy="131884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151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6" y="4550181"/>
            <a:ext cx="5040500" cy="131249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405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 语句是发给浏览器的命令。这些命令的作用是告诉浏览器要做的事情。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 Javascript程序就是一些语句的集合。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一个语句 (statement) 包含一个或多个表达式 (expressions)，关键词 (keywords) 和运算符 (operators )。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一般来说，一个语句的所有内容写在同一行内。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通常要在每行语句的结尾加上一个分号。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常用语句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2614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document.write("Hello world");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页面输出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 ); 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//控制台打印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alert() 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//警告消息框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confirm()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//确认消息框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prompt()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//提示输入框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JavaScript语句块--blocks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语句块 (blocks) 是由一些相互有关联的语句构成的语句集合。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通常来说，用 {} 括起来的一组 Javascript 语句称为语句块 (blocks)。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在语句块里面的每句语句以分号 (;) 表示结束 ，但是语句块本身不用分号。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语句块 (blocks) 通常用于函数和条件语句中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变量的声明与赋值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90" y="1251585"/>
            <a:ext cx="7715885" cy="473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标识符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标识符：指的是变量、函数、属性的名字，或者函数的参数。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标识符命名规范：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、标识符可以是字母、数字、下划线、美元符$；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、第一个字符不能是数字开头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（第一个字符必须是一个字母、下划线（_）或一个美元符号（$））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、不能含有空格；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、不能以关键字或保留字命名。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、遵循驼峰命名法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注意：表示符区分大小写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标识符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标识符：指的是变量、函数、属性的名字，或者函数的参数。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标识符命名规范：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、标识符可以是字母、数字、下划线、美元符$；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、第一个字符不能是数字开头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（第一个字符必须是一个字母、下划线（_）或一个美元符号（$））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、不能含有空格；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、不能以关键字或保留字命名。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、遵循驼峰命名法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注意：表示符区分大小写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、关键字和保留字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关键字是电脑语言里事先定义的，有特别意义的标识符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关键字可用于表示控制语句的开始或结束，或者用于执行特定操作等。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按照规则，关键字不能用作标识符！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break		          do	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instanceof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case		          else		new		          var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catch		          finally	return		void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continue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switch		while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function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with 		          default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if 	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throw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delete		 in           try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、关键字和保留字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 fontScale="90000"/>
          </a:bodyPr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保留字有可能在将来被用作关键字来使用，不能用作标识符！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abstract         int                   short              boolean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export           interface         static               byte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extends         long                super              char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final              native              class	    float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throws          const               goto               private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double          import            public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、常量与变量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）常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所谓常量，就是不能改变的数值，是一个常数。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常量类型：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100		//数字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‘hello’	//字符串字面量   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false/true	//布尔字面量</a:t>
            </a: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、常量与变量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变量是用来临时存储数值的容器。在程序中，变量存储的数值是可以变化的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ECMA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变量是松散类型的，所谓的松散类型是指可以用来保存任何类型的数据。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弱类型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)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声明变量使用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是一个关键字），后跟变量名（一个标识符），如：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message;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//声明一个变量，即开辟了一块存储空间，给这块存储空间命名为 message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在使用变量之前，需要事先声明，否则程序会出错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、变量的声明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1. 一次声明一个变量。例句如下：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 . 同时声明多个变量，变量之间用逗号相隔 。例句如下： 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a, b, c;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 .声明一个变量时，同时赋予变量初始值。例句如下：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 = 2 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 . 同时声明多个变量，并且赋予这些变量初始值，变量之间用逗号相隔 。  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a=2, b=5;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、变量的赋值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1、声明变量时赋值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var a=2 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2、先声明，再赋值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var a;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a=10;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2790" y="1224280"/>
            <a:ext cx="7028180" cy="4429921"/>
            <a:chOff x="963" y="2514"/>
            <a:chExt cx="10149" cy="6244"/>
          </a:xfrm>
        </p:grpSpPr>
        <p:sp>
          <p:nvSpPr>
            <p:cNvPr id="6" name="TextBox 14"/>
            <p:cNvSpPr txBox="1"/>
            <p:nvPr/>
          </p:nvSpPr>
          <p:spPr>
            <a:xfrm>
              <a:off x="1386" y="6042"/>
              <a:ext cx="7723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第</a:t>
              </a:r>
              <a:r>
                <a:rPr lang="en-US" altLang="zh-CN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</a:t>
              </a: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题：对于变量的不合法命名是哪几项？</a:t>
              </a:r>
              <a:endPara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1386" y="6728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1386" y="742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4.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do;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4261" y="7420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5.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2abc;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7135" y="742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6. var abc2;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" name="TextBox 20"/>
            <p:cNvSpPr txBox="1"/>
            <p:nvPr/>
          </p:nvSpPr>
          <p:spPr>
            <a:xfrm>
              <a:off x="7135" y="6728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3.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TextBox 21"/>
            <p:cNvSpPr txBox="1"/>
            <p:nvPr/>
          </p:nvSpPr>
          <p:spPr>
            <a:xfrm>
              <a:off x="4261" y="6728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_abc;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4261" y="8109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8.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$abc;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TextBox 23"/>
            <p:cNvSpPr txBox="1"/>
            <p:nvPr/>
          </p:nvSpPr>
          <p:spPr>
            <a:xfrm>
              <a:off x="7135" y="810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9.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 b 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1386" y="810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7. var int;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963" y="2514"/>
              <a:ext cx="10149" cy="12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indent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变量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名称命名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练习</a:t>
              </a:r>
              <a:endPara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  <a:p>
              <a:pPr lvl="0" indent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第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题：对于</a:t>
              </a: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变量的合法命名是哪几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项？</a:t>
              </a:r>
              <a:endPara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TextBox 22"/>
            <p:cNvSpPr txBox="1"/>
            <p:nvPr/>
          </p:nvSpPr>
          <p:spPr>
            <a:xfrm>
              <a:off x="1386" y="378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1.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div;</a:t>
              </a:r>
              <a:endParaRPr lang="zh-CN" altLang="en-US" sz="16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TextBox 27"/>
            <p:cNvSpPr txBox="1"/>
            <p:nvPr/>
          </p:nvSpPr>
          <p:spPr>
            <a:xfrm>
              <a:off x="4261" y="3789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for;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TextBox 26"/>
            <p:cNvSpPr txBox="1"/>
            <p:nvPr/>
          </p:nvSpPr>
          <p:spPr>
            <a:xfrm>
              <a:off x="7135" y="378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3.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var;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1385" y="4480"/>
              <a:ext cx="2628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4.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content;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4261" y="4480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5.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if;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TextBox 25"/>
            <p:cNvSpPr txBox="1"/>
            <p:nvPr/>
          </p:nvSpPr>
          <p:spPr>
            <a:xfrm>
              <a:off x="7135" y="448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6.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int;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1651635"/>
            <a:ext cx="6587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声明一个变量a，值为：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一个变量b，值为：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null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声明一个变量c，值为："Hello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!“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一个变量d，值为：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true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声明一个变量e，不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赋值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声明一个变量f，值为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""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1651635"/>
            <a:ext cx="6587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1、变量必须先声明后使用。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 允许为未声明的变量赋值，在给未声明的变量赋值时，JavaScript会自动声明该变量，并且该变量会作为全局变量出现在JavaScript代码中。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、允许重复声明变量，每次声明变量的语句都是有效语句。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种基本数据类型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Undefined		值未定义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Null 			值为空（空对象）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Number		值是数字     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String 		值是字符串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Boolean 		值为布尔值 true或者false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种复杂数据类型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Hiragino Sans GB W3" charset="-122"/>
              </a:rPr>
              <a:t>     Object    对象类型 （键值对的集合）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Hiragino Sans GB W3" charset="-122"/>
              </a:rPr>
              <a:t>     JS中所有值最终都将是上述6种数据类型之一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typeof操作符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typeof操作符可用来检测变量的数据类型。对于值或变量使用typeof 操作符会返回如下字符串。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typeof操作符可以操作变量，也可以操作常量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0141" y="3151897"/>
          <a:ext cx="7714615" cy="2886075"/>
        </p:xfrm>
        <a:graphic>
          <a:graphicData uri="http://schemas.openxmlformats.org/drawingml/2006/table">
            <a:tbl>
              <a:tblPr/>
              <a:tblGrid>
                <a:gridCol w="3857192"/>
                <a:gridCol w="3857625"/>
              </a:tblGrid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undefined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对象或</a:t>
                      </a:r>
                      <a:r>
                        <a:rPr lang="en-US" sz="1700" b="0" kern="1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function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577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number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number类型包含两种类型：整型和浮点型（小数）。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整型：</a:t>
            </a:r>
            <a:endParaRPr lang="zh-CN" altLang="en-US" sz="20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十进制整数。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100;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十进制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整数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八进制数值字面量，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为基数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，前导必须是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，八进制序列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(0~7)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0770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070;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八进制，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56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079;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无效的八进制，自动解析为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79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08;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无效的八进制，自动解析为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十六进制字面量前面两位必须是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，后面是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(0~9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A~F)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0xA34F9790;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十六进制，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7108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浮点型float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浮点类型，就是该数值中必须包含一个小数点，并且小数点后面必须至少有一位数字。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3.8;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0.8;	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由于保存浮点数值需要的内存空间比整型数值大两倍，因此ECMAScript会自动将可以转换为整型的浮点数值转成为整型。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8.;		//小数点后面没有值，转换为8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12.0; 	 //小数点后面是0，转成为12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对于那些过大或过小的数值，可以用科学计数法来表示(e表示法)。用e表示该数值的前面10的指数次幂。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4.12e9;	                       //即4120000000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0.00000000412;	//即4.12e-9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6517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NaN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，即非数值(Not a Number)是一个特殊的值。这个数值用于表示一个本来要返回数值的操作数未返回数值的情况(这样就不会抛出错误了)。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比如，在其他语言中，任何数值除以0都会导致错误而终止程序执行。但在ECMAScript中，会返回出特殊的值，因此不会影响程序执行。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 / 0;	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//NaN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 / 0 * 0;	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//NaN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任何与NaN进行运算的结果均为NaN，NaN与自身不相等(NaN不与任何值相等)。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alert(Number.NaN);		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//NaN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alert(NaN+1);		       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//NaN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alert(NaN == NaN)		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Infinity无穷大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 / 0;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//Infinity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概述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         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      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2、String类型（字符串类型）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String类型用于表示由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或多个16位Unicode字符组成的字符序列，即字符串。字符串可以由双引号(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“”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)或单引号('')表示。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'Lee';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"Lee";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PS：在ECMAScript中，这两种表示方法没有任何区别。但要记住的是，必须成对出现，不能穿插使用，否则会出错。</a:t>
            </a:r>
            <a:endParaRPr lang="zh-CN" altLang="en-US" sz="2800" dirty="0"/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‘Lee";		//出错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转义字符：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\n回车   alert("123\n678");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\t制表   alert("123\t678");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672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/>
            <a:r>
              <a:rPr lang="en-US" altLang="x-none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布尔类型（</a:t>
            </a:r>
            <a:r>
              <a:rPr lang="en-US" alt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boolean</a:t>
            </a:r>
            <a:r>
              <a:rPr 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latinLnBrk="1" hangingPunct="1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类型有两个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值：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true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console.log(box);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typeof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虽然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类型的字面量只有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两种，但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ECMAScript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存在隐式数据类型转换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hello = 'Hello World!';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(hello) {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('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如果条件为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，就执行我这条！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');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else{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('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如果条件为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，就执行我这条！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');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latinLnBrk="1">
              <a:lnSpc>
                <a:spcPct val="11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基本数据类型中可转换成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值的：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、空字符串、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0 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NaN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undefined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</a:t>
            </a:r>
            <a:endParaRPr lang="en-US" altLang="zh-CN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5300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/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u</a:t>
            </a: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ndefined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未定义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类型只有一个值，即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。在使用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声明变量，但没有对其初始化时，这个变量的值就是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alert(box);    // undefined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alert(age); 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会怎样呢？   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报错，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未定义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6231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值为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Null类型是一个只有一个值的数据类型，即null。它表示一个空对象的引用(指针)，而typeof操作符检测null会返回object。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null;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alert(box);    // null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alert(typeof box);   //object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输入矩形的长和宽，求矩形的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面积？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单击一个按钮，控制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的显示与隐藏。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、单击按钮，分别在页面输出和控制台输出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”hello world”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、鼠标滑过一张图片，切换图片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、单击两个按钮，切换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body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背景色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计算机程序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35" y="969010"/>
            <a:ext cx="8155940" cy="492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计算机语言？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706755" y="1143635"/>
            <a:ext cx="10515600" cy="4351338"/>
          </a:xfrm>
        </p:spPr>
        <p:txBody>
          <a:bodyPr>
            <a:normAutofit lnSpcReduction="20000"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人和人之间交流需要通过语言，中国人之间用中国话，英国人之间用英语，俄罗斯人之间 用俄语，等等。任何计算机交流信息，也要解决语言问题。需要创造一种计算机和人都能识别的语言，这就是计算机语言。计算机语言经历了以下几个发展阶段：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、机器语言（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”1011011000000000”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代表加法，难度大，效率高）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、符号语言 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“ADD”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代表加法，难度中的，效率介于机器语言和高级语言）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、高级语言（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“+”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代表加法，难度低，效率低，例如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C++\java\javascript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1.计算机语言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组成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117600"/>
            <a:ext cx="708533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1.计算机语言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组成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117600"/>
            <a:ext cx="708533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用途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用来制作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页面交互效果，提升用户体验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轮播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表单验证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85495" lvl="2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前端三层来说：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85495" lvl="2" indent="0">
              <a:buNone/>
            </a:pP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结构层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HTML		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从语义的角度，描述页面结构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CSS		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审美的角度，美化页面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JavaScript	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从交互的角度，提升用户体验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7801</Words>
  <Application>WPS 演示</Application>
  <PresentationFormat>宽屏</PresentationFormat>
  <Paragraphs>771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仿宋</vt:lpstr>
      <vt:lpstr>华文仿宋</vt:lpstr>
      <vt:lpstr>Hiragino Sans GB W3</vt:lpstr>
      <vt:lpstr>Gill Sans</vt:lpstr>
      <vt:lpstr>MS PGothic</vt:lpstr>
      <vt:lpstr>Segoe Print</vt:lpstr>
      <vt:lpstr>Thonburi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2.实现项目</vt:lpstr>
      <vt:lpstr>1.计算机程序</vt:lpstr>
      <vt:lpstr>1.计算机语言？</vt:lpstr>
      <vt:lpstr>1.计算机语言组成</vt:lpstr>
      <vt:lpstr>1.计算机语言组成</vt:lpstr>
      <vt:lpstr>1.javascript用途</vt:lpstr>
      <vt:lpstr>2、JavaScript历史</vt:lpstr>
      <vt:lpstr>2、今天的JavaScript</vt:lpstr>
      <vt:lpstr>4、JavaScript概念</vt:lpstr>
      <vt:lpstr>4、JavaScript组成</vt:lpstr>
      <vt:lpstr>4、JavaScript入门示例</vt:lpstr>
      <vt:lpstr>4、JavaScript引入方式</vt:lpstr>
      <vt:lpstr>4、JavaScript引入方式</vt:lpstr>
      <vt:lpstr>4、JavaScript引入方式</vt:lpstr>
      <vt:lpstr>4、JavaScript引入方式</vt:lpstr>
      <vt:lpstr>4、JavaScript注释</vt:lpstr>
      <vt:lpstr>8、JavaScript语句</vt:lpstr>
      <vt:lpstr>9、常用语句</vt:lpstr>
      <vt:lpstr>9、JavaScript变量</vt:lpstr>
      <vt:lpstr>10、变量的声明与赋值</vt:lpstr>
      <vt:lpstr>11、标识符</vt:lpstr>
      <vt:lpstr>11、标识符</vt:lpstr>
      <vt:lpstr>12、关键字和保留字</vt:lpstr>
      <vt:lpstr>12、关键字和保留字</vt:lpstr>
      <vt:lpstr>12、常量与变量</vt:lpstr>
      <vt:lpstr>12、常量与变量</vt:lpstr>
      <vt:lpstr>13、变量的声明</vt:lpstr>
      <vt:lpstr>14、变量的赋值</vt:lpstr>
      <vt:lpstr>15、练习</vt:lpstr>
      <vt:lpstr>15、练习</vt:lpstr>
      <vt:lpstr>15、练习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366</cp:revision>
  <dcterms:created xsi:type="dcterms:W3CDTF">2017-04-21T01:04:00Z</dcterms:created>
  <dcterms:modified xsi:type="dcterms:W3CDTF">2017-07-13T02:12:43Z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