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749" r:id="rId5"/>
    <p:sldId id="754" r:id="rId6"/>
    <p:sldId id="755" r:id="rId7"/>
    <p:sldId id="757" r:id="rId8"/>
    <p:sldId id="756" r:id="rId9"/>
    <p:sldId id="750" r:id="rId10"/>
    <p:sldId id="751" r:id="rId11"/>
    <p:sldId id="753" r:id="rId12"/>
    <p:sldId id="758" r:id="rId13"/>
    <p:sldId id="759" r:id="rId14"/>
    <p:sldId id="760" r:id="rId15"/>
    <p:sldId id="762" r:id="rId16"/>
    <p:sldId id="763" r:id="rId17"/>
    <p:sldId id="768" r:id="rId18"/>
    <p:sldId id="761" r:id="rId19"/>
    <p:sldId id="764" r:id="rId20"/>
    <p:sldId id="765" r:id="rId21"/>
    <p:sldId id="766" r:id="rId22"/>
    <p:sldId id="767" r:id="rId23"/>
    <p:sldId id="264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9" autoAdjust="0"/>
    <p:restoredTop sz="96238" autoAdjust="0"/>
  </p:normalViewPr>
  <p:slideViewPr>
    <p:cSldViewPr snapToGrid="0">
      <p:cViewPr varScale="1">
        <p:scale>
          <a:sx n="99" d="100"/>
          <a:sy n="9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vue-syntax-highligh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pkg.com/vue-router/dist/vue-router.j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2EAA5E-11A1-4342-ABFF-4CC1EA8B6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29002"/>
              </p:ext>
            </p:extLst>
          </p:nvPr>
        </p:nvGraphicFramePr>
        <p:xfrm>
          <a:off x="508262" y="86034"/>
          <a:ext cx="10687562" cy="6282756"/>
        </p:xfrm>
        <a:graphic>
          <a:graphicData uri="http://schemas.openxmlformats.org/drawingml/2006/table">
            <a:tbl>
              <a:tblPr/>
              <a:tblGrid>
                <a:gridCol w="3952226">
                  <a:extLst>
                    <a:ext uri="{9D8B030D-6E8A-4147-A177-3AD203B41FA5}">
                      <a16:colId xmlns:a16="http://schemas.microsoft.com/office/drawing/2014/main" val="1319304286"/>
                    </a:ext>
                  </a:extLst>
                </a:gridCol>
                <a:gridCol w="6735336">
                  <a:extLst>
                    <a:ext uri="{9D8B030D-6E8A-4147-A177-3AD203B41FA5}">
                      <a16:colId xmlns:a16="http://schemas.microsoft.com/office/drawing/2014/main" val="1759083020"/>
                    </a:ext>
                  </a:extLst>
                </a:gridCol>
              </a:tblGrid>
              <a:tr h="18731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dirty="0">
                          <a:solidFill>
                            <a:srgbClr val="FFFFFF"/>
                          </a:solidFill>
                          <a:effectLst/>
                        </a:rPr>
                        <a:t>目录</a:t>
                      </a:r>
                      <a:r>
                        <a:rPr lang="en-US" altLang="zh-CN" sz="2000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zh-CN" altLang="en-US" sz="2000" dirty="0">
                          <a:solidFill>
                            <a:srgbClr val="FFFFFF"/>
                          </a:solidFill>
                          <a:effectLst/>
                        </a:rPr>
                        <a:t>文件</a:t>
                      </a:r>
                    </a:p>
                  </a:txBody>
                  <a:tcPr marL="16148" marR="16148" marT="16148" marB="1614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solidFill>
                            <a:srgbClr val="FFFFFF"/>
                          </a:solidFill>
                          <a:effectLst/>
                        </a:rPr>
                        <a:t>说明</a:t>
                      </a:r>
                    </a:p>
                  </a:txBody>
                  <a:tcPr marL="16148" marR="16148" marT="16148" marB="1614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64742"/>
                  </a:ext>
                </a:extLst>
              </a:tr>
              <a:tr h="23037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build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最终发布的代码存放位置。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70363"/>
                  </a:ext>
                </a:extLst>
              </a:tr>
              <a:tr h="38539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config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配置目录，包括端口号等。我们初学可以使用默认的。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705721"/>
                  </a:ext>
                </a:extLst>
              </a:tr>
              <a:tr h="23037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node_modules</a:t>
                      </a:r>
                      <a:endParaRPr lang="en-US" sz="2000" dirty="0">
                        <a:effectLst/>
                      </a:endParaRP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dirty="0" err="1">
                          <a:effectLst/>
                        </a:rPr>
                        <a:t>npm</a:t>
                      </a:r>
                      <a:r>
                        <a:rPr lang="en-US" altLang="zh-CN" sz="2000" dirty="0">
                          <a:effectLst/>
                        </a:rPr>
                        <a:t> </a:t>
                      </a:r>
                      <a:r>
                        <a:rPr lang="zh-CN" altLang="en-US" sz="2000" dirty="0">
                          <a:effectLst/>
                        </a:rPr>
                        <a:t>加载的项目依赖模块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87244"/>
                  </a:ext>
                </a:extLst>
              </a:tr>
              <a:tr h="1625562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src</a:t>
                      </a:r>
                      <a:endParaRPr lang="en-US" sz="2000" dirty="0">
                        <a:effectLst/>
                      </a:endParaRP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这里是我们要开发的目录，基本上要做的事情都在这个目录里。里面包含了几个目录及文件：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>
                          <a:effectLst/>
                        </a:rPr>
                        <a:t>assets: </a:t>
                      </a:r>
                      <a:r>
                        <a:rPr lang="zh-CN" altLang="en-US" sz="2000" dirty="0">
                          <a:effectLst/>
                        </a:rPr>
                        <a:t>放置一些图片，如</a:t>
                      </a:r>
                      <a:r>
                        <a:rPr lang="en-US" altLang="zh-CN" sz="2000" dirty="0">
                          <a:effectLst/>
                        </a:rPr>
                        <a:t>logo</a:t>
                      </a:r>
                      <a:r>
                        <a:rPr lang="zh-CN" altLang="en-US" sz="2000" dirty="0">
                          <a:effectLst/>
                        </a:rPr>
                        <a:t>等。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>
                          <a:effectLst/>
                        </a:rPr>
                        <a:t>components: </a:t>
                      </a:r>
                      <a:r>
                        <a:rPr lang="zh-CN" altLang="en-US" sz="2000" dirty="0">
                          <a:effectLst/>
                        </a:rPr>
                        <a:t>目录里面放了一个组件文件，可以不用。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 err="1">
                          <a:effectLst/>
                        </a:rPr>
                        <a:t>App.vue</a:t>
                      </a:r>
                      <a:r>
                        <a:rPr lang="en-US" altLang="zh-CN" sz="2000" dirty="0">
                          <a:effectLst/>
                        </a:rPr>
                        <a:t>: </a:t>
                      </a:r>
                      <a:r>
                        <a:rPr lang="zh-CN" altLang="en-US" sz="2000" dirty="0">
                          <a:effectLst/>
                        </a:rPr>
                        <a:t>项目入口文件，我们也可以直接将组件写这里，而不使用 </a:t>
                      </a:r>
                      <a:r>
                        <a:rPr lang="en-US" altLang="zh-CN" sz="2000" dirty="0">
                          <a:effectLst/>
                        </a:rPr>
                        <a:t>components </a:t>
                      </a:r>
                      <a:r>
                        <a:rPr lang="zh-CN" altLang="en-US" sz="2000" dirty="0">
                          <a:effectLst/>
                        </a:rPr>
                        <a:t>目录。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>
                          <a:effectLst/>
                        </a:rPr>
                        <a:t>main.js: </a:t>
                      </a:r>
                      <a:r>
                        <a:rPr lang="zh-CN" altLang="en-US" sz="2000" dirty="0">
                          <a:effectLst/>
                        </a:rPr>
                        <a:t>项目的核心文件。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714609"/>
                  </a:ext>
                </a:extLst>
              </a:tr>
              <a:tr h="23037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static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静态资源目录，如图片、字体等。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97437"/>
                  </a:ext>
                </a:extLst>
              </a:tr>
              <a:tr h="23037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test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初始测试目录，可删除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472035"/>
                  </a:ext>
                </a:extLst>
              </a:tr>
              <a:tr h="385398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.xxxx</a:t>
                      </a:r>
                      <a:r>
                        <a:rPr lang="zh-CN" altLang="en-US" sz="2000">
                          <a:effectLst/>
                        </a:rPr>
                        <a:t>文件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这些是一些配置文件，包括语法配置，</a:t>
                      </a:r>
                      <a:r>
                        <a:rPr lang="en-US" altLang="zh-CN" sz="2000" dirty="0">
                          <a:effectLst/>
                        </a:rPr>
                        <a:t>git</a:t>
                      </a:r>
                      <a:r>
                        <a:rPr lang="zh-CN" altLang="en-US" sz="2000" dirty="0">
                          <a:effectLst/>
                        </a:rPr>
                        <a:t>配置等。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23784"/>
                  </a:ext>
                </a:extLst>
              </a:tr>
              <a:tr h="385398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index.html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首页入口文件，你可以添加一些 </a:t>
                      </a:r>
                      <a:r>
                        <a:rPr lang="en-US" altLang="zh-CN" sz="2000" dirty="0">
                          <a:effectLst/>
                        </a:rPr>
                        <a:t>meta </a:t>
                      </a:r>
                      <a:r>
                        <a:rPr lang="zh-CN" altLang="en-US" sz="2000" dirty="0">
                          <a:effectLst/>
                        </a:rPr>
                        <a:t>信息或同统计代码啥的。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78617"/>
                  </a:ext>
                </a:extLst>
              </a:tr>
              <a:tr h="230378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package.json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项目配置文件。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40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README.md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项目的说明文档，</a:t>
                      </a:r>
                      <a:r>
                        <a:rPr lang="en-US" altLang="zh-CN" sz="2000" dirty="0">
                          <a:effectLst/>
                        </a:rPr>
                        <a:t>markdown </a:t>
                      </a:r>
                      <a:r>
                        <a:rPr lang="zh-CN" altLang="en-US" sz="2000" dirty="0">
                          <a:effectLst/>
                        </a:rPr>
                        <a:t>格式</a:t>
                      </a:r>
                    </a:p>
                  </a:txBody>
                  <a:tcPr marL="26913" marR="26913" marT="37679" marB="3767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8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12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1239A8-EF8F-42DD-9E57-183DCC5078CE}"/>
              </a:ext>
            </a:extLst>
          </p:cNvPr>
          <p:cNvSpPr/>
          <p:nvPr/>
        </p:nvSpPr>
        <p:spPr>
          <a:xfrm>
            <a:off x="583579" y="326278"/>
            <a:ext cx="111809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ahoma" panose="020B0604030504040204" pitchFamily="34" charset="0"/>
              </a:rPr>
              <a:t>vuejs</a:t>
            </a:r>
            <a:r>
              <a:rPr lang="en-US" altLang="zh-CN" dirty="0">
                <a:solidFill>
                  <a:srgbClr val="00B0F0"/>
                </a:solidFill>
                <a:latin typeface="Tahoma" panose="020B0604030504040204" pitchFamily="34" charset="0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Tahoma" panose="020B0604030504040204" pitchFamily="34" charset="0"/>
              </a:rPr>
              <a:t>自定义了一种</a:t>
            </a:r>
            <a:r>
              <a:rPr lang="en-US" altLang="zh-CN" dirty="0">
                <a:solidFill>
                  <a:srgbClr val="00B0F0"/>
                </a:solidFill>
                <a:latin typeface="Tahoma" panose="020B0604030504040204" pitchFamily="34" charset="0"/>
              </a:rPr>
              <a:t>.</a:t>
            </a:r>
            <a:r>
              <a:rPr lang="en-US" altLang="zh-CN" dirty="0" err="1">
                <a:solidFill>
                  <a:srgbClr val="00B0F0"/>
                </a:solidFill>
                <a:latin typeface="Tahoma" panose="020B0604030504040204" pitchFamily="34" charset="0"/>
              </a:rPr>
              <a:t>vue</a:t>
            </a:r>
            <a:r>
              <a:rPr lang="zh-CN" altLang="en-US" dirty="0">
                <a:solidFill>
                  <a:srgbClr val="00B0F0"/>
                </a:solidFill>
                <a:latin typeface="Tahoma" panose="020B0604030504040204" pitchFamily="34" charset="0"/>
              </a:rPr>
              <a:t>文件，可以把</a:t>
            </a:r>
            <a:r>
              <a:rPr lang="en-US" altLang="zh-CN" dirty="0">
                <a:solidFill>
                  <a:srgbClr val="00B0F0"/>
                </a:solidFill>
                <a:latin typeface="Tahoma" panose="020B0604030504040204" pitchFamily="34" charset="0"/>
              </a:rPr>
              <a:t>html, </a:t>
            </a:r>
            <a:r>
              <a:rPr lang="en-US" altLang="zh-CN" dirty="0" err="1">
                <a:solidFill>
                  <a:srgbClr val="00B0F0"/>
                </a:solidFill>
                <a:latin typeface="Tahoma" panose="020B0604030504040204" pitchFamily="34" charset="0"/>
              </a:rPr>
              <a:t>css</a:t>
            </a:r>
            <a:r>
              <a:rPr lang="en-US" altLang="zh-CN" dirty="0">
                <a:solidFill>
                  <a:srgbClr val="00B0F0"/>
                </a:solidFill>
                <a:latin typeface="Tahoma" panose="020B0604030504040204" pitchFamily="34" charset="0"/>
              </a:rPr>
              <a:t>, </a:t>
            </a:r>
            <a:r>
              <a:rPr lang="en-US" altLang="zh-CN" dirty="0" err="1">
                <a:solidFill>
                  <a:srgbClr val="00B0F0"/>
                </a:solidFill>
                <a:latin typeface="Tahoma" panose="020B0604030504040204" pitchFamily="34" charset="0"/>
              </a:rPr>
              <a:t>js</a:t>
            </a:r>
            <a:r>
              <a:rPr lang="en-US" altLang="zh-CN" dirty="0">
                <a:solidFill>
                  <a:srgbClr val="00B0F0"/>
                </a:solidFill>
                <a:latin typeface="Tahoma" panose="020B0604030504040204" pitchFamily="34" charset="0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Tahoma" panose="020B0604030504040204" pitchFamily="34" charset="0"/>
              </a:rPr>
              <a:t>写到一个文件中，从而实现了对一个组件的封装， 一个</a:t>
            </a:r>
            <a:r>
              <a:rPr lang="en-US" altLang="zh-CN" dirty="0">
                <a:solidFill>
                  <a:srgbClr val="00B0F0"/>
                </a:solidFill>
                <a:latin typeface="Tahoma" panose="020B0604030504040204" pitchFamily="34" charset="0"/>
              </a:rPr>
              <a:t>.</a:t>
            </a:r>
            <a:r>
              <a:rPr lang="en-US" altLang="zh-CN" dirty="0" err="1">
                <a:solidFill>
                  <a:srgbClr val="00B0F0"/>
                </a:solidFill>
                <a:latin typeface="Tahoma" panose="020B0604030504040204" pitchFamily="34" charset="0"/>
              </a:rPr>
              <a:t>vue</a:t>
            </a:r>
            <a:r>
              <a:rPr lang="en-US" altLang="zh-CN" dirty="0">
                <a:solidFill>
                  <a:srgbClr val="00B0F0"/>
                </a:solidFill>
                <a:latin typeface="Tahoma" panose="020B0604030504040204" pitchFamily="34" charset="0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Tahoma" panose="020B0604030504040204" pitchFamily="34" charset="0"/>
              </a:rPr>
              <a:t>文件就是一个单独的组件。由于</a:t>
            </a:r>
            <a:r>
              <a:rPr lang="en-US" altLang="zh-CN" dirty="0">
                <a:solidFill>
                  <a:srgbClr val="00B0F0"/>
                </a:solidFill>
                <a:latin typeface="Tahoma" panose="020B0604030504040204" pitchFamily="34" charset="0"/>
              </a:rPr>
              <a:t>.</a:t>
            </a:r>
            <a:r>
              <a:rPr lang="en-US" altLang="zh-CN" dirty="0" err="1">
                <a:solidFill>
                  <a:srgbClr val="00B0F0"/>
                </a:solidFill>
                <a:latin typeface="Tahoma" panose="020B0604030504040204" pitchFamily="34" charset="0"/>
              </a:rPr>
              <a:t>vue</a:t>
            </a:r>
            <a:r>
              <a:rPr lang="zh-CN" altLang="en-US" dirty="0">
                <a:solidFill>
                  <a:srgbClr val="00B0F0"/>
                </a:solidFill>
                <a:latin typeface="Tahoma" panose="020B0604030504040204" pitchFamily="34" charset="0"/>
              </a:rPr>
              <a:t>文件是自定义的，浏览器不认识，所以需要对该文件进行解析。 在</a:t>
            </a:r>
            <a:r>
              <a:rPr lang="en-US" altLang="zh-CN" dirty="0" err="1">
                <a:solidFill>
                  <a:srgbClr val="00B0F0"/>
                </a:solidFill>
                <a:latin typeface="Tahoma" panose="020B0604030504040204" pitchFamily="34" charset="0"/>
              </a:rPr>
              <a:t>webpack</a:t>
            </a:r>
            <a:r>
              <a:rPr lang="zh-CN" altLang="en-US" dirty="0">
                <a:solidFill>
                  <a:srgbClr val="00B0F0"/>
                </a:solidFill>
                <a:latin typeface="Tahoma" panose="020B0604030504040204" pitchFamily="34" charset="0"/>
              </a:rPr>
              <a:t>构建中，需要安装</a:t>
            </a:r>
            <a:r>
              <a:rPr lang="en-US" altLang="zh-CN" dirty="0" err="1">
                <a:solidFill>
                  <a:srgbClr val="00B0F0"/>
                </a:solidFill>
                <a:latin typeface="Tahoma" panose="020B0604030504040204" pitchFamily="34" charset="0"/>
              </a:rPr>
              <a:t>vue</a:t>
            </a:r>
            <a:r>
              <a:rPr lang="en-US" altLang="zh-CN" dirty="0">
                <a:solidFill>
                  <a:srgbClr val="00B0F0"/>
                </a:solidFill>
                <a:latin typeface="Tahoma" panose="020B0604030504040204" pitchFamily="34" charset="0"/>
              </a:rPr>
              <a:t>-loader </a:t>
            </a:r>
            <a:r>
              <a:rPr lang="zh-CN" altLang="en-US" dirty="0">
                <a:solidFill>
                  <a:srgbClr val="00B0F0"/>
                </a:solidFill>
                <a:latin typeface="Tahoma" panose="020B0604030504040204" pitchFamily="34" charset="0"/>
              </a:rPr>
              <a:t>对</a:t>
            </a:r>
            <a:r>
              <a:rPr lang="en-US" altLang="zh-CN" dirty="0">
                <a:solidFill>
                  <a:srgbClr val="00B0F0"/>
                </a:solidFill>
                <a:latin typeface="Tahoma" panose="020B0604030504040204" pitchFamily="34" charset="0"/>
              </a:rPr>
              <a:t>.</a:t>
            </a:r>
            <a:r>
              <a:rPr lang="en-US" altLang="zh-CN" dirty="0" err="1">
                <a:solidFill>
                  <a:srgbClr val="00B0F0"/>
                </a:solidFill>
                <a:latin typeface="Tahoma" panose="020B0604030504040204" pitchFamily="34" charset="0"/>
              </a:rPr>
              <a:t>vue</a:t>
            </a:r>
            <a:r>
              <a:rPr lang="zh-CN" altLang="en-US" dirty="0">
                <a:solidFill>
                  <a:srgbClr val="00B0F0"/>
                </a:solidFill>
                <a:latin typeface="Tahoma" panose="020B0604030504040204" pitchFamily="34" charset="0"/>
              </a:rPr>
              <a:t>文件进行解析。</a:t>
            </a:r>
            <a:endParaRPr lang="en-US" altLang="zh-CN" dirty="0">
              <a:solidFill>
                <a:srgbClr val="00B0F0"/>
              </a:solidFill>
              <a:latin typeface="Tahoma" panose="020B0604030504040204" pitchFamily="34" charset="0"/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         </a:t>
            </a:r>
            <a:r>
              <a:rPr lang="zh-CN" altLang="en-US" dirty="0">
                <a:solidFill>
                  <a:srgbClr val="00B0F0"/>
                </a:solidFill>
              </a:rPr>
              <a:t>我们是通过 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构造函数创建一个 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根实例来启动</a:t>
            </a:r>
            <a:r>
              <a:rPr lang="en-US" altLang="zh-CN" dirty="0" err="1">
                <a:solidFill>
                  <a:srgbClr val="00B0F0"/>
                </a:solidFill>
              </a:rPr>
              <a:t>vuejs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项目，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构造函数接受一个对象，这个对象有一些配置属性 </a:t>
            </a:r>
            <a:r>
              <a:rPr lang="en-US" altLang="zh-CN" dirty="0">
                <a:solidFill>
                  <a:srgbClr val="00B0F0"/>
                </a:solidFill>
              </a:rPr>
              <a:t>el, data, component, template </a:t>
            </a:r>
            <a:r>
              <a:rPr lang="zh-CN" altLang="en-US" dirty="0">
                <a:solidFill>
                  <a:srgbClr val="00B0F0"/>
                </a:solidFill>
              </a:rPr>
              <a:t>等，从而对整个应用提供支持。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          </a:t>
            </a:r>
            <a:r>
              <a:rPr lang="zh-CN" altLang="en-US" dirty="0">
                <a:solidFill>
                  <a:srgbClr val="00B0F0"/>
                </a:solidFill>
              </a:rPr>
              <a:t>在</a:t>
            </a:r>
            <a:r>
              <a:rPr lang="en-US" altLang="zh-CN" dirty="0">
                <a:solidFill>
                  <a:srgbClr val="00B0F0"/>
                </a:solidFill>
              </a:rPr>
              <a:t>.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zh-CN" altLang="en-US" dirty="0">
                <a:solidFill>
                  <a:srgbClr val="00B0F0"/>
                </a:solidFill>
              </a:rPr>
              <a:t>文件中，</a:t>
            </a:r>
            <a:r>
              <a:rPr lang="en-US" altLang="zh-CN" dirty="0">
                <a:solidFill>
                  <a:srgbClr val="00B0F0"/>
                </a:solidFill>
              </a:rPr>
              <a:t>export default </a:t>
            </a:r>
            <a:r>
              <a:rPr lang="zh-CN" altLang="en-US" dirty="0">
                <a:solidFill>
                  <a:srgbClr val="00B0F0"/>
                </a:solidFill>
              </a:rPr>
              <a:t>后面的对象 就相当于 </a:t>
            </a:r>
            <a:r>
              <a:rPr lang="en-US" altLang="zh-CN" dirty="0">
                <a:solidFill>
                  <a:srgbClr val="00B0F0"/>
                </a:solidFill>
              </a:rPr>
              <a:t>new 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en-US" altLang="zh-CN" dirty="0">
                <a:solidFill>
                  <a:srgbClr val="00B0F0"/>
                </a:solidFill>
              </a:rPr>
              <a:t>() </a:t>
            </a:r>
            <a:r>
              <a:rPr lang="zh-CN" altLang="en-US" dirty="0">
                <a:solidFill>
                  <a:srgbClr val="00B0F0"/>
                </a:solidFill>
              </a:rPr>
              <a:t>构造函数中的接受的对象，它们都是定义组件所需要的数据（</a:t>
            </a:r>
            <a:r>
              <a:rPr lang="en-US" altLang="zh-CN" dirty="0">
                <a:solidFill>
                  <a:srgbClr val="00B0F0"/>
                </a:solidFill>
              </a:rPr>
              <a:t>data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zh-CN" altLang="en-US" dirty="0">
                <a:solidFill>
                  <a:srgbClr val="00B0F0"/>
                </a:solidFill>
              </a:rPr>
              <a:t>以及操作数 据的方法等， 更为全面的一个 </a:t>
            </a:r>
            <a:r>
              <a:rPr lang="en-US" altLang="zh-CN" dirty="0">
                <a:solidFill>
                  <a:srgbClr val="00B0F0"/>
                </a:solidFill>
              </a:rPr>
              <a:t>export default </a:t>
            </a:r>
            <a:r>
              <a:rPr lang="zh-CN" altLang="en-US" dirty="0">
                <a:solidFill>
                  <a:srgbClr val="00B0F0"/>
                </a:solidFill>
              </a:rPr>
              <a:t>对象，有</a:t>
            </a:r>
            <a:r>
              <a:rPr lang="en-US" altLang="zh-CN" dirty="0">
                <a:solidFill>
                  <a:srgbClr val="00B0F0"/>
                </a:solidFill>
              </a:rPr>
              <a:t>methods, data, computed, </a:t>
            </a:r>
            <a:r>
              <a:rPr lang="zh-CN" altLang="en-US" dirty="0">
                <a:solidFill>
                  <a:srgbClr val="00B0F0"/>
                </a:solidFill>
              </a:rPr>
              <a:t>这时可以看到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zh-CN" altLang="en-US" dirty="0">
                <a:solidFill>
                  <a:srgbClr val="00B0F0"/>
                </a:solidFill>
              </a:rPr>
              <a:t>这个对象和</a:t>
            </a:r>
            <a:r>
              <a:rPr lang="en-US" altLang="zh-CN" dirty="0">
                <a:solidFill>
                  <a:srgbClr val="00B0F0"/>
                </a:solidFill>
              </a:rPr>
              <a:t>new 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en-US" altLang="zh-CN" dirty="0">
                <a:solidFill>
                  <a:srgbClr val="00B0F0"/>
                </a:solidFill>
              </a:rPr>
              <a:t>() </a:t>
            </a:r>
            <a:r>
              <a:rPr lang="zh-CN" altLang="en-US" dirty="0">
                <a:solidFill>
                  <a:srgbClr val="00B0F0"/>
                </a:solidFill>
              </a:rPr>
              <a:t>构造函数中接受的对象是一模一样的。但要注意</a:t>
            </a:r>
            <a:r>
              <a:rPr lang="en-US" altLang="zh-CN" dirty="0">
                <a:solidFill>
                  <a:srgbClr val="00B0F0"/>
                </a:solidFill>
              </a:rPr>
              <a:t>data </a:t>
            </a:r>
            <a:r>
              <a:rPr lang="zh-CN" altLang="en-US" dirty="0">
                <a:solidFill>
                  <a:srgbClr val="00B0F0"/>
                </a:solidFill>
              </a:rPr>
              <a:t>的书写方式不同。在 </a:t>
            </a:r>
            <a:r>
              <a:rPr lang="en-US" altLang="zh-CN" dirty="0">
                <a:solidFill>
                  <a:srgbClr val="00B0F0"/>
                </a:solidFill>
              </a:rPr>
              <a:t>.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组件</a:t>
            </a:r>
            <a:r>
              <a:rPr lang="en-US" altLang="zh-CN" dirty="0">
                <a:solidFill>
                  <a:srgbClr val="00B0F0"/>
                </a:solidFill>
              </a:rPr>
              <a:t>, data </a:t>
            </a:r>
            <a:r>
              <a:rPr lang="zh-CN" altLang="en-US" dirty="0">
                <a:solidFill>
                  <a:srgbClr val="00B0F0"/>
                </a:solidFill>
              </a:rPr>
              <a:t>必须是一个函数，它</a:t>
            </a:r>
            <a:r>
              <a:rPr lang="en-US" altLang="zh-CN" dirty="0">
                <a:solidFill>
                  <a:srgbClr val="00B0F0"/>
                </a:solidFill>
              </a:rPr>
              <a:t>return</a:t>
            </a:r>
            <a:r>
              <a:rPr lang="zh-CN" altLang="en-US" dirty="0">
                <a:solidFill>
                  <a:srgbClr val="00B0F0"/>
                </a:solidFill>
              </a:rPr>
              <a:t>（返回一个对象），这个返回的对象的数据，供组件实现。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  <a:hlinkClick r:id="rId3"/>
              </a:rPr>
              <a:t>https://github.com/vuejs/vue-syntax-highlight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Sublime 	</a:t>
            </a:r>
            <a:r>
              <a:rPr lang="en-US" altLang="zh-CN" dirty="0" err="1">
                <a:solidFill>
                  <a:srgbClr val="00B0F0"/>
                </a:solidFill>
              </a:rPr>
              <a:t>Ctrl+shift+p</a:t>
            </a:r>
            <a:r>
              <a:rPr lang="en-US" altLang="zh-CN" dirty="0">
                <a:solidFill>
                  <a:srgbClr val="00B0F0"/>
                </a:solidFill>
              </a:rPr>
              <a:t>   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6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8.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生产环境部署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E6F2A9-4365-4DCA-A149-D38B979CE829}"/>
              </a:ext>
            </a:extLst>
          </p:cNvPr>
          <p:cNvSpPr/>
          <p:nvPr/>
        </p:nvSpPr>
        <p:spPr>
          <a:xfrm>
            <a:off x="1087716" y="1247658"/>
            <a:ext cx="101441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1.</a:t>
            </a:r>
            <a:r>
              <a:rPr lang="zh-CN" altLang="en-US" dirty="0">
                <a:solidFill>
                  <a:srgbClr val="00B0F0"/>
                </a:solidFill>
              </a:rPr>
              <a:t>不用打包工具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如果用 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完整独立版本（直接用 </a:t>
            </a:r>
            <a:r>
              <a:rPr lang="en-US" altLang="zh-CN" dirty="0">
                <a:solidFill>
                  <a:srgbClr val="00B0F0"/>
                </a:solidFill>
              </a:rPr>
              <a:t>&lt;script&gt; </a:t>
            </a:r>
            <a:r>
              <a:rPr lang="zh-CN" altLang="en-US" dirty="0">
                <a:solidFill>
                  <a:srgbClr val="00B0F0"/>
                </a:solidFill>
              </a:rPr>
              <a:t>元素引入 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zh-CN" altLang="en-US" dirty="0">
                <a:solidFill>
                  <a:srgbClr val="00B0F0"/>
                </a:solidFill>
              </a:rPr>
              <a:t>），生产时应该用精简版本（</a:t>
            </a:r>
            <a:r>
              <a:rPr lang="en-US" altLang="zh-CN" dirty="0">
                <a:solidFill>
                  <a:srgbClr val="00B0F0"/>
                </a:solidFill>
              </a:rPr>
              <a:t>vue.min.js)</a:t>
            </a:r>
            <a:r>
              <a:rPr lang="zh-CN" altLang="en-US" dirty="0">
                <a:solidFill>
                  <a:srgbClr val="00B0F0"/>
                </a:solidFill>
              </a:rPr>
              <a:t>。请查看安装指导，附有开发与精简版本。</a:t>
            </a:r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2</a:t>
            </a:r>
            <a:r>
              <a:rPr lang="zh-CN" altLang="en-US" dirty="0">
                <a:solidFill>
                  <a:srgbClr val="00B0F0"/>
                </a:solidFill>
              </a:rPr>
              <a:t>用打包工具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Webpack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打包工具，每一个 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en-US" altLang="zh-CN" dirty="0">
                <a:solidFill>
                  <a:srgbClr val="00B0F0"/>
                </a:solidFill>
              </a:rPr>
              <a:t>-cli </a:t>
            </a:r>
            <a:r>
              <a:rPr lang="zh-CN" altLang="en-US" dirty="0">
                <a:solidFill>
                  <a:srgbClr val="00B0F0"/>
                </a:solidFill>
              </a:rPr>
              <a:t>模版有预先配置好的打包工具。</a:t>
            </a:r>
          </a:p>
        </p:txBody>
      </p:sp>
    </p:spTree>
    <p:extLst>
      <p:ext uri="{BB962C8B-B14F-4D97-AF65-F5344CB8AC3E}">
        <p14:creationId xmlns:p14="http://schemas.microsoft.com/office/powerpoint/2010/main" val="304748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路由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9627E7-CBA6-4190-A330-517969873043}"/>
              </a:ext>
            </a:extLst>
          </p:cNvPr>
          <p:cNvSpPr/>
          <p:nvPr/>
        </p:nvSpPr>
        <p:spPr>
          <a:xfrm>
            <a:off x="961147" y="1064260"/>
            <a:ext cx="85138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Vue.js </a:t>
            </a:r>
            <a:r>
              <a:rPr lang="zh-CN" altLang="en-US" dirty="0">
                <a:solidFill>
                  <a:srgbClr val="00B0F0"/>
                </a:solidFill>
              </a:rPr>
              <a:t>路由允许我们通过不同的 </a:t>
            </a:r>
            <a:r>
              <a:rPr lang="en-US" altLang="zh-CN" dirty="0">
                <a:solidFill>
                  <a:srgbClr val="00B0F0"/>
                </a:solidFill>
              </a:rPr>
              <a:t>URL </a:t>
            </a:r>
            <a:r>
              <a:rPr lang="zh-CN" altLang="en-US" dirty="0">
                <a:solidFill>
                  <a:srgbClr val="00B0F0"/>
                </a:solidFill>
              </a:rPr>
              <a:t>访问不同的内容。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通过 </a:t>
            </a:r>
            <a:r>
              <a:rPr lang="en-US" altLang="zh-CN" dirty="0">
                <a:solidFill>
                  <a:srgbClr val="00B0F0"/>
                </a:solidFill>
              </a:rPr>
              <a:t>Vue.js </a:t>
            </a:r>
            <a:r>
              <a:rPr lang="zh-CN" altLang="en-US" dirty="0">
                <a:solidFill>
                  <a:srgbClr val="00B0F0"/>
                </a:solidFill>
              </a:rPr>
              <a:t>可以实现多视图的单页</a:t>
            </a:r>
            <a:r>
              <a:rPr lang="en-US" altLang="zh-CN" dirty="0">
                <a:solidFill>
                  <a:srgbClr val="00B0F0"/>
                </a:solidFill>
              </a:rPr>
              <a:t>Web</a:t>
            </a:r>
            <a:r>
              <a:rPr lang="zh-CN" altLang="en-US" dirty="0">
                <a:solidFill>
                  <a:srgbClr val="00B0F0"/>
                </a:solidFill>
              </a:rPr>
              <a:t>应用（</a:t>
            </a:r>
            <a:r>
              <a:rPr lang="en-US" altLang="zh-CN" dirty="0">
                <a:solidFill>
                  <a:srgbClr val="00B0F0"/>
                </a:solidFill>
              </a:rPr>
              <a:t>single page web application</a:t>
            </a:r>
            <a:r>
              <a:rPr lang="zh-CN" altLang="en-US" dirty="0">
                <a:solidFill>
                  <a:srgbClr val="00B0F0"/>
                </a:solidFill>
              </a:rPr>
              <a:t>，</a:t>
            </a:r>
            <a:r>
              <a:rPr lang="en-US" altLang="zh-CN" dirty="0">
                <a:solidFill>
                  <a:srgbClr val="00B0F0"/>
                </a:solidFill>
              </a:rPr>
              <a:t>SPA</a:t>
            </a:r>
            <a:r>
              <a:rPr lang="zh-CN" altLang="en-US" dirty="0">
                <a:solidFill>
                  <a:srgbClr val="00B0F0"/>
                </a:solidFill>
              </a:rPr>
              <a:t>）。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Vue.js </a:t>
            </a:r>
            <a:r>
              <a:rPr lang="zh-CN" altLang="en-US" dirty="0">
                <a:solidFill>
                  <a:srgbClr val="00B0F0"/>
                </a:solidFill>
              </a:rPr>
              <a:t>路由需要载入 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en-US" altLang="zh-CN" dirty="0">
                <a:solidFill>
                  <a:srgbClr val="00B0F0"/>
                </a:solidFill>
              </a:rPr>
              <a:t>-router </a:t>
            </a:r>
            <a:r>
              <a:rPr lang="zh-CN" altLang="en-US" dirty="0">
                <a:solidFill>
                  <a:srgbClr val="00B0F0"/>
                </a:solidFill>
              </a:rPr>
              <a:t>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DD6A2A-2CFE-41AE-8DD3-7824CB9D0373}"/>
              </a:ext>
            </a:extLst>
          </p:cNvPr>
          <p:cNvSpPr/>
          <p:nvPr/>
        </p:nvSpPr>
        <p:spPr>
          <a:xfrm>
            <a:off x="961147" y="21072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zh-CN" altLang="en-US" dirty="0">
                <a:solidFill>
                  <a:srgbClr val="00B0F0"/>
                </a:solidFill>
              </a:rPr>
              <a:t>、直接下载 </a:t>
            </a:r>
            <a:r>
              <a:rPr lang="en-US" altLang="zh-CN" dirty="0">
                <a:solidFill>
                  <a:srgbClr val="00B0F0"/>
                </a:solidFill>
              </a:rPr>
              <a:t>/ CDN</a:t>
            </a:r>
          </a:p>
          <a:p>
            <a:r>
              <a:rPr lang="en-US" altLang="zh-CN" dirty="0">
                <a:solidFill>
                  <a:srgbClr val="00B0F0"/>
                </a:solidFill>
                <a:hlinkClick r:id="rId3"/>
              </a:rPr>
              <a:t>https://unpkg.com/vue-router/dist/vue-router.js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NPM</a:t>
            </a:r>
            <a:r>
              <a:rPr lang="zh-CN" altLang="en-US" dirty="0">
                <a:solidFill>
                  <a:srgbClr val="00B0F0"/>
                </a:solidFill>
              </a:rPr>
              <a:t>下载</a:t>
            </a:r>
          </a:p>
          <a:p>
            <a:r>
              <a:rPr lang="en-US" altLang="zh-CN" dirty="0" err="1">
                <a:solidFill>
                  <a:srgbClr val="00B0F0"/>
                </a:solidFill>
              </a:rPr>
              <a:t>cnpm</a:t>
            </a:r>
            <a:r>
              <a:rPr lang="en-US" altLang="zh-CN" dirty="0">
                <a:solidFill>
                  <a:srgbClr val="00B0F0"/>
                </a:solidFill>
              </a:rPr>
              <a:t> install 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en-US" altLang="zh-CN" dirty="0">
                <a:solidFill>
                  <a:srgbClr val="00B0F0"/>
                </a:solidFill>
              </a:rPr>
              <a:t>-router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3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路由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655E22-0821-47AB-8F23-336987329DAD}"/>
              </a:ext>
            </a:extLst>
          </p:cNvPr>
          <p:cNvSpPr/>
          <p:nvPr/>
        </p:nvSpPr>
        <p:spPr>
          <a:xfrm>
            <a:off x="602121" y="1170706"/>
            <a:ext cx="48995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&lt;div id="app"&gt;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&lt;!--</a:t>
            </a:r>
            <a:r>
              <a:rPr lang="zh-CN" altLang="en-US" sz="1600" dirty="0">
                <a:solidFill>
                  <a:srgbClr val="00B0F0"/>
                </a:solidFill>
              </a:rPr>
              <a:t>使用</a:t>
            </a:r>
            <a:r>
              <a:rPr lang="en-US" altLang="zh-CN" sz="1600" dirty="0">
                <a:solidFill>
                  <a:srgbClr val="00B0F0"/>
                </a:solidFill>
              </a:rPr>
              <a:t>router--link</a:t>
            </a:r>
            <a:r>
              <a:rPr lang="zh-CN" altLang="en-US" sz="1600" dirty="0">
                <a:solidFill>
                  <a:srgbClr val="00B0F0"/>
                </a:solidFill>
              </a:rPr>
              <a:t>组件来导航</a:t>
            </a:r>
            <a:r>
              <a:rPr lang="en-US" altLang="zh-CN" sz="1600" dirty="0">
                <a:solidFill>
                  <a:srgbClr val="00B0F0"/>
                </a:solidFill>
              </a:rPr>
              <a:t>.--&gt;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&lt;!--</a:t>
            </a:r>
            <a:r>
              <a:rPr lang="zh-CN" altLang="en-US" sz="1600" dirty="0">
                <a:solidFill>
                  <a:srgbClr val="00B0F0"/>
                </a:solidFill>
              </a:rPr>
              <a:t>通过传入</a:t>
            </a:r>
            <a:r>
              <a:rPr lang="en-US" altLang="zh-CN" sz="1600" dirty="0">
                <a:solidFill>
                  <a:srgbClr val="00B0F0"/>
                </a:solidFill>
              </a:rPr>
              <a:t>'to'</a:t>
            </a:r>
            <a:r>
              <a:rPr lang="zh-CN" altLang="en-US" sz="1600" dirty="0">
                <a:solidFill>
                  <a:srgbClr val="00B0F0"/>
                </a:solidFill>
              </a:rPr>
              <a:t>属性指定链接</a:t>
            </a:r>
            <a:r>
              <a:rPr lang="en-US" altLang="zh-CN" sz="1600" dirty="0">
                <a:solidFill>
                  <a:srgbClr val="00B0F0"/>
                </a:solidFill>
              </a:rPr>
              <a:t>--&gt;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&lt;!--&lt;router-link&gt;</a:t>
            </a:r>
            <a:r>
              <a:rPr lang="zh-CN" altLang="en-US" sz="1600" dirty="0">
                <a:solidFill>
                  <a:srgbClr val="00B0F0"/>
                </a:solidFill>
              </a:rPr>
              <a:t>默认会被渲染成一个</a:t>
            </a:r>
            <a:r>
              <a:rPr lang="en-US" altLang="zh-CN" sz="1600" dirty="0">
                <a:solidFill>
                  <a:srgbClr val="00B0F0"/>
                </a:solidFill>
              </a:rPr>
              <a:t>'&lt;a&gt;'</a:t>
            </a:r>
            <a:r>
              <a:rPr lang="zh-CN" altLang="en-US" sz="1600" dirty="0">
                <a:solidFill>
                  <a:srgbClr val="00B0F0"/>
                </a:solidFill>
              </a:rPr>
              <a:t>标签</a:t>
            </a:r>
            <a:r>
              <a:rPr lang="en-US" altLang="zh-CN" sz="1600" dirty="0">
                <a:solidFill>
                  <a:srgbClr val="00B0F0"/>
                </a:solidFill>
              </a:rPr>
              <a:t>--&gt;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&lt;router-link to="/home"&gt;</a:t>
            </a:r>
            <a:r>
              <a:rPr lang="zh-CN" altLang="en-US" sz="1600" dirty="0">
                <a:solidFill>
                  <a:srgbClr val="00B0F0"/>
                </a:solidFill>
              </a:rPr>
              <a:t>主页</a:t>
            </a:r>
            <a:r>
              <a:rPr lang="en-US" altLang="zh-CN" sz="1600" dirty="0">
                <a:solidFill>
                  <a:srgbClr val="00B0F0"/>
                </a:solidFill>
              </a:rPr>
              <a:t>&lt;/router-link&gt;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&lt;router-link to="/news"&gt;</a:t>
            </a:r>
            <a:r>
              <a:rPr lang="zh-CN" altLang="en-US" sz="1600" dirty="0">
                <a:solidFill>
                  <a:srgbClr val="00B0F0"/>
                </a:solidFill>
              </a:rPr>
              <a:t>新闻</a:t>
            </a:r>
            <a:r>
              <a:rPr lang="en-US" altLang="zh-CN" sz="1600" dirty="0">
                <a:solidFill>
                  <a:srgbClr val="00B0F0"/>
                </a:solidFill>
              </a:rPr>
              <a:t>&lt;/router-link&gt;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&lt;!--</a:t>
            </a:r>
            <a:r>
              <a:rPr lang="zh-CN" altLang="en-US" sz="1600" dirty="0">
                <a:solidFill>
                  <a:srgbClr val="00B0F0"/>
                </a:solidFill>
              </a:rPr>
              <a:t>路由出口</a:t>
            </a:r>
            <a:r>
              <a:rPr lang="en-US" altLang="zh-CN" sz="1600" dirty="0">
                <a:solidFill>
                  <a:srgbClr val="00B0F0"/>
                </a:solidFill>
              </a:rPr>
              <a:t>--&gt;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&lt;!--</a:t>
            </a:r>
            <a:r>
              <a:rPr lang="zh-CN" altLang="en-US" sz="1600" dirty="0">
                <a:solidFill>
                  <a:srgbClr val="00B0F0"/>
                </a:solidFill>
              </a:rPr>
              <a:t>路由匹配到的组件将渲染在这里</a:t>
            </a:r>
            <a:r>
              <a:rPr lang="en-US" altLang="zh-CN" sz="1600" dirty="0">
                <a:solidFill>
                  <a:srgbClr val="00B0F0"/>
                </a:solidFill>
              </a:rPr>
              <a:t>--&gt;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 &lt;router-view&gt;&lt;/router-view&gt;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&lt;/div&gt;</a:t>
            </a:r>
          </a:p>
          <a:p>
            <a:r>
              <a:rPr lang="fr-FR" altLang="zh-CN" sz="1600" dirty="0">
                <a:solidFill>
                  <a:srgbClr val="00B0F0"/>
                </a:solidFill>
              </a:rPr>
              <a:t>&lt;script src="js/vue.js"&gt;&lt;/script&gt;</a:t>
            </a:r>
          </a:p>
          <a:p>
            <a:r>
              <a:rPr lang="fr-FR" altLang="zh-CN" sz="1600" dirty="0">
                <a:solidFill>
                  <a:srgbClr val="00B0F0"/>
                </a:solidFill>
              </a:rPr>
              <a:t>&lt;script src="js/vue-router.js"&gt;&lt;/script&gt;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B9CA87-5518-4329-A11B-CD6B986448BD}"/>
              </a:ext>
            </a:extLst>
          </p:cNvPr>
          <p:cNvSpPr/>
          <p:nvPr/>
        </p:nvSpPr>
        <p:spPr>
          <a:xfrm>
            <a:off x="5669280" y="150991"/>
            <a:ext cx="63169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//1.</a:t>
            </a:r>
            <a:r>
              <a:rPr lang="zh-CN" altLang="en-US" dirty="0">
                <a:solidFill>
                  <a:srgbClr val="00B0F0"/>
                </a:solidFill>
              </a:rPr>
              <a:t>定义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zh-CN" altLang="en-US" dirty="0">
                <a:solidFill>
                  <a:srgbClr val="00B0F0"/>
                </a:solidFill>
              </a:rPr>
              <a:t>路由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  <a:r>
              <a:rPr lang="zh-CN" altLang="en-US" dirty="0">
                <a:solidFill>
                  <a:srgbClr val="00B0F0"/>
                </a:solidFill>
              </a:rPr>
              <a:t>组件</a:t>
            </a:r>
            <a:r>
              <a:rPr lang="en-US" altLang="zh-CN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zh-CN" dirty="0" err="1">
                <a:solidFill>
                  <a:srgbClr val="00B0F0"/>
                </a:solidFill>
              </a:rPr>
              <a:t>const</a:t>
            </a:r>
            <a:r>
              <a:rPr lang="en-US" altLang="zh-CN" dirty="0">
                <a:solidFill>
                  <a:srgbClr val="00B0F0"/>
                </a:solidFill>
              </a:rPr>
              <a:t> Home={template:'&lt;div&gt;</a:t>
            </a:r>
            <a:r>
              <a:rPr lang="zh-CN" altLang="en-US" dirty="0">
                <a:solidFill>
                  <a:srgbClr val="00B0F0"/>
                </a:solidFill>
              </a:rPr>
              <a:t>我是主页</a:t>
            </a:r>
            <a:r>
              <a:rPr lang="en-US" altLang="zh-CN" dirty="0">
                <a:solidFill>
                  <a:srgbClr val="00B0F0"/>
                </a:solidFill>
              </a:rPr>
              <a:t>&lt;/div&gt;'};</a:t>
            </a:r>
          </a:p>
          <a:p>
            <a:r>
              <a:rPr lang="en-US" altLang="zh-CN" dirty="0" err="1">
                <a:solidFill>
                  <a:srgbClr val="00B0F0"/>
                </a:solidFill>
              </a:rPr>
              <a:t>const</a:t>
            </a:r>
            <a:r>
              <a:rPr lang="en-US" altLang="zh-CN" dirty="0">
                <a:solidFill>
                  <a:srgbClr val="00B0F0"/>
                </a:solidFill>
              </a:rPr>
              <a:t> News={template:'&lt;div&gt;</a:t>
            </a:r>
            <a:r>
              <a:rPr lang="zh-CN" altLang="en-US" dirty="0">
                <a:solidFill>
                  <a:srgbClr val="00B0F0"/>
                </a:solidFill>
              </a:rPr>
              <a:t>我是新闻</a:t>
            </a:r>
            <a:r>
              <a:rPr lang="en-US" altLang="zh-CN" dirty="0">
                <a:solidFill>
                  <a:srgbClr val="00B0F0"/>
                </a:solidFill>
              </a:rPr>
              <a:t>&lt;/div&gt;'};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//2.</a:t>
            </a:r>
            <a:r>
              <a:rPr lang="zh-CN" altLang="en-US" dirty="0">
                <a:solidFill>
                  <a:srgbClr val="00B0F0"/>
                </a:solidFill>
              </a:rPr>
              <a:t>定义路由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//</a:t>
            </a:r>
            <a:r>
              <a:rPr lang="zh-CN" altLang="en-US" dirty="0">
                <a:solidFill>
                  <a:srgbClr val="00B0F0"/>
                </a:solidFill>
              </a:rPr>
              <a:t>每个路由应该映射一个组件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  <a:r>
              <a:rPr lang="zh-CN" altLang="en-US" dirty="0">
                <a:solidFill>
                  <a:srgbClr val="00B0F0"/>
                </a:solidFill>
              </a:rPr>
              <a:t>其中</a:t>
            </a:r>
            <a:r>
              <a:rPr lang="en-US" altLang="zh-CN" dirty="0">
                <a:solidFill>
                  <a:srgbClr val="00B0F0"/>
                </a:solidFill>
              </a:rPr>
              <a:t>"component"</a:t>
            </a:r>
            <a:r>
              <a:rPr lang="zh-CN" altLang="en-US" dirty="0">
                <a:solidFill>
                  <a:srgbClr val="00B0F0"/>
                </a:solidFill>
              </a:rPr>
              <a:t>可以是通过</a:t>
            </a:r>
            <a:r>
              <a:rPr lang="en-US" altLang="zh-CN" dirty="0" err="1">
                <a:solidFill>
                  <a:srgbClr val="00B0F0"/>
                </a:solidFill>
              </a:rPr>
              <a:t>vue.extend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  <a:r>
              <a:rPr lang="zh-CN" altLang="en-US" dirty="0">
                <a:solidFill>
                  <a:srgbClr val="00B0F0"/>
                </a:solidFill>
              </a:rPr>
              <a:t>创建的组件构造器</a:t>
            </a:r>
            <a:r>
              <a:rPr lang="en-US" altLang="zh-CN" dirty="0">
                <a:solidFill>
                  <a:srgbClr val="00B0F0"/>
                </a:solidFill>
              </a:rPr>
              <a:t>.</a:t>
            </a:r>
            <a:r>
              <a:rPr lang="zh-CN" altLang="en-US" dirty="0">
                <a:solidFill>
                  <a:srgbClr val="00B0F0"/>
                </a:solidFill>
              </a:rPr>
              <a:t>或者是一个组件配置对象</a:t>
            </a:r>
            <a:r>
              <a:rPr lang="en-US" altLang="zh-CN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zh-CN" dirty="0" err="1">
                <a:solidFill>
                  <a:srgbClr val="00B0F0"/>
                </a:solidFill>
              </a:rPr>
              <a:t>const</a:t>
            </a:r>
            <a:r>
              <a:rPr lang="en-US" altLang="zh-CN" dirty="0">
                <a:solidFill>
                  <a:srgbClr val="00B0F0"/>
                </a:solidFill>
              </a:rPr>
              <a:t> routes=[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	{path:'/home',</a:t>
            </a:r>
            <a:r>
              <a:rPr lang="en-US" altLang="zh-CN" dirty="0" err="1">
                <a:solidFill>
                  <a:srgbClr val="00B0F0"/>
                </a:solidFill>
              </a:rPr>
              <a:t>component:Home</a:t>
            </a:r>
            <a:r>
              <a:rPr lang="en-US" altLang="zh-CN" dirty="0">
                <a:solidFill>
                  <a:srgbClr val="00B0F0"/>
                </a:solidFill>
              </a:rPr>
              <a:t>},			{path:'/news',</a:t>
            </a:r>
            <a:r>
              <a:rPr lang="en-US" altLang="zh-CN" dirty="0" err="1">
                <a:solidFill>
                  <a:srgbClr val="00B0F0"/>
                </a:solidFill>
              </a:rPr>
              <a:t>component:News</a:t>
            </a:r>
            <a:r>
              <a:rPr lang="en-US" altLang="zh-CN" dirty="0">
                <a:solidFill>
                  <a:srgbClr val="00B0F0"/>
                </a:solidFill>
              </a:rPr>
              <a:t>},			{path:"*",redirect:'/home'}//redirect</a:t>
            </a:r>
            <a:r>
              <a:rPr lang="zh-CN" altLang="en-US" dirty="0">
                <a:solidFill>
                  <a:srgbClr val="00B0F0"/>
                </a:solidFill>
              </a:rPr>
              <a:t>方法将根路径重定向到</a:t>
            </a:r>
            <a:r>
              <a:rPr lang="en-US" altLang="zh-CN" dirty="0">
                <a:solidFill>
                  <a:srgbClr val="00B0F0"/>
                </a:solidFill>
              </a:rPr>
              <a:t>/home</a:t>
            </a:r>
            <a:r>
              <a:rPr lang="zh-CN" altLang="en-US" dirty="0">
                <a:solidFill>
                  <a:srgbClr val="00B0F0"/>
                </a:solidFill>
              </a:rPr>
              <a:t>路径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	</a:t>
            </a:r>
            <a:r>
              <a:rPr lang="en-US" altLang="zh-CN" dirty="0">
                <a:solidFill>
                  <a:srgbClr val="00B0F0"/>
                </a:solidFill>
              </a:rPr>
              <a:t>]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//3.</a:t>
            </a:r>
            <a:r>
              <a:rPr lang="zh-CN" altLang="en-US" dirty="0">
                <a:solidFill>
                  <a:srgbClr val="00B0F0"/>
                </a:solidFill>
              </a:rPr>
              <a:t>创建</a:t>
            </a:r>
            <a:r>
              <a:rPr lang="en-US" altLang="zh-CN" dirty="0">
                <a:solidFill>
                  <a:srgbClr val="00B0F0"/>
                </a:solidFill>
              </a:rPr>
              <a:t>router</a:t>
            </a:r>
            <a:r>
              <a:rPr lang="zh-CN" altLang="en-US" dirty="0">
                <a:solidFill>
                  <a:srgbClr val="00B0F0"/>
                </a:solidFill>
              </a:rPr>
              <a:t>实例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  <a:r>
              <a:rPr lang="zh-CN" altLang="en-US" dirty="0">
                <a:solidFill>
                  <a:srgbClr val="00B0F0"/>
                </a:solidFill>
              </a:rPr>
              <a:t>然后传入</a:t>
            </a:r>
            <a:r>
              <a:rPr lang="en-US" altLang="zh-CN" dirty="0">
                <a:solidFill>
                  <a:srgbClr val="00B0F0"/>
                </a:solidFill>
              </a:rPr>
              <a:t>'routes'</a:t>
            </a:r>
            <a:r>
              <a:rPr lang="zh-CN" altLang="en-US" dirty="0">
                <a:solidFill>
                  <a:srgbClr val="00B0F0"/>
                </a:solidFill>
              </a:rPr>
              <a:t>配置</a:t>
            </a:r>
          </a:p>
          <a:p>
            <a:r>
              <a:rPr lang="en-US" altLang="zh-CN" dirty="0" err="1">
                <a:solidFill>
                  <a:srgbClr val="00B0F0"/>
                </a:solidFill>
              </a:rPr>
              <a:t>const</a:t>
            </a:r>
            <a:r>
              <a:rPr lang="en-US" altLang="zh-CN" dirty="0">
                <a:solidFill>
                  <a:srgbClr val="00B0F0"/>
                </a:solidFill>
              </a:rPr>
              <a:t> router=new </a:t>
            </a:r>
            <a:r>
              <a:rPr lang="en-US" altLang="zh-CN" dirty="0" err="1">
                <a:solidFill>
                  <a:srgbClr val="00B0F0"/>
                </a:solidFill>
              </a:rPr>
              <a:t>VueRouter</a:t>
            </a:r>
            <a:r>
              <a:rPr lang="en-US" altLang="zh-CN" dirty="0">
                <a:solidFill>
                  <a:srgbClr val="00B0F0"/>
                </a:solidFill>
              </a:rPr>
              <a:t>({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	routes //(</a:t>
            </a:r>
            <a:r>
              <a:rPr lang="zh-CN" altLang="en-US" dirty="0">
                <a:solidFill>
                  <a:srgbClr val="00B0F0"/>
                </a:solidFill>
              </a:rPr>
              <a:t>缩写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  <a:r>
              <a:rPr lang="zh-CN" altLang="en-US" dirty="0">
                <a:solidFill>
                  <a:srgbClr val="00B0F0"/>
                </a:solidFill>
              </a:rPr>
              <a:t>相当于</a:t>
            </a:r>
            <a:r>
              <a:rPr lang="en-US" altLang="zh-CN" dirty="0" err="1">
                <a:solidFill>
                  <a:srgbClr val="00B0F0"/>
                </a:solidFill>
              </a:rPr>
              <a:t>routes:routes</a:t>
            </a:r>
            <a:r>
              <a:rPr lang="en-US" altLang="zh-CN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})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//4.</a:t>
            </a:r>
            <a:r>
              <a:rPr lang="zh-CN" altLang="en-US" dirty="0">
                <a:solidFill>
                  <a:srgbClr val="00B0F0"/>
                </a:solidFill>
              </a:rPr>
              <a:t>创建和挂载根实例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//</a:t>
            </a:r>
            <a:r>
              <a:rPr lang="zh-CN" altLang="en-US" dirty="0">
                <a:solidFill>
                  <a:srgbClr val="00B0F0"/>
                </a:solidFill>
              </a:rPr>
              <a:t>记得要通过</a:t>
            </a:r>
            <a:r>
              <a:rPr lang="en-US" altLang="zh-CN" dirty="0">
                <a:solidFill>
                  <a:srgbClr val="00B0F0"/>
                </a:solidFill>
              </a:rPr>
              <a:t>router</a:t>
            </a:r>
            <a:r>
              <a:rPr lang="zh-CN" altLang="en-US" dirty="0">
                <a:solidFill>
                  <a:srgbClr val="00B0F0"/>
                </a:solidFill>
              </a:rPr>
              <a:t>配置参数注入路由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//</a:t>
            </a:r>
            <a:r>
              <a:rPr lang="zh-CN" altLang="en-US" dirty="0">
                <a:solidFill>
                  <a:srgbClr val="00B0F0"/>
                </a:solidFill>
              </a:rPr>
              <a:t>从而让这个应用都有路由功能</a:t>
            </a:r>
            <a:r>
              <a:rPr lang="en-US" altLang="zh-CN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zh-CN" dirty="0" err="1">
                <a:solidFill>
                  <a:srgbClr val="00B0F0"/>
                </a:solidFill>
              </a:rPr>
              <a:t>const</a:t>
            </a:r>
            <a:r>
              <a:rPr lang="en-US" altLang="zh-CN" dirty="0">
                <a:solidFill>
                  <a:srgbClr val="00B0F0"/>
                </a:solidFill>
              </a:rPr>
              <a:t> app=new 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en-US" altLang="zh-CN" dirty="0">
                <a:solidFill>
                  <a:srgbClr val="00B0F0"/>
                </a:solidFill>
              </a:rPr>
              <a:t>({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	router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}).$mount("#app");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4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路由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655E22-0821-47AB-8F23-336987329DAD}"/>
              </a:ext>
            </a:extLst>
          </p:cNvPr>
          <p:cNvSpPr/>
          <p:nvPr/>
        </p:nvSpPr>
        <p:spPr>
          <a:xfrm>
            <a:off x="114441" y="1170706"/>
            <a:ext cx="48995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&lt;div id="app"&gt;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&lt;!--</a:t>
            </a:r>
            <a:r>
              <a:rPr lang="zh-CN" altLang="en-US" sz="1600" dirty="0">
                <a:solidFill>
                  <a:srgbClr val="00B0F0"/>
                </a:solidFill>
              </a:rPr>
              <a:t>使用</a:t>
            </a:r>
            <a:r>
              <a:rPr lang="en-US" altLang="zh-CN" sz="1600" dirty="0">
                <a:solidFill>
                  <a:srgbClr val="00B0F0"/>
                </a:solidFill>
              </a:rPr>
              <a:t>router--link</a:t>
            </a:r>
            <a:r>
              <a:rPr lang="zh-CN" altLang="en-US" sz="1600" dirty="0">
                <a:solidFill>
                  <a:srgbClr val="00B0F0"/>
                </a:solidFill>
              </a:rPr>
              <a:t>组件来导航</a:t>
            </a:r>
            <a:r>
              <a:rPr lang="en-US" altLang="zh-CN" sz="1600" dirty="0">
                <a:solidFill>
                  <a:srgbClr val="00B0F0"/>
                </a:solidFill>
              </a:rPr>
              <a:t>.--&gt;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&lt;!--</a:t>
            </a:r>
            <a:r>
              <a:rPr lang="zh-CN" altLang="en-US" sz="1600" dirty="0">
                <a:solidFill>
                  <a:srgbClr val="00B0F0"/>
                </a:solidFill>
              </a:rPr>
              <a:t>通过传入</a:t>
            </a:r>
            <a:r>
              <a:rPr lang="en-US" altLang="zh-CN" sz="1600" dirty="0">
                <a:solidFill>
                  <a:srgbClr val="00B0F0"/>
                </a:solidFill>
              </a:rPr>
              <a:t>'to'</a:t>
            </a:r>
            <a:r>
              <a:rPr lang="zh-CN" altLang="en-US" sz="1600" dirty="0">
                <a:solidFill>
                  <a:srgbClr val="00B0F0"/>
                </a:solidFill>
              </a:rPr>
              <a:t>属性指定链接</a:t>
            </a:r>
            <a:r>
              <a:rPr lang="en-US" altLang="zh-CN" sz="1600" dirty="0">
                <a:solidFill>
                  <a:srgbClr val="00B0F0"/>
                </a:solidFill>
              </a:rPr>
              <a:t>--&gt;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&lt;!--&lt;router-link&gt;</a:t>
            </a:r>
            <a:r>
              <a:rPr lang="zh-CN" altLang="en-US" sz="1600" dirty="0">
                <a:solidFill>
                  <a:srgbClr val="00B0F0"/>
                </a:solidFill>
              </a:rPr>
              <a:t>默认会被渲染成一个</a:t>
            </a:r>
            <a:r>
              <a:rPr lang="en-US" altLang="zh-CN" sz="1600" dirty="0">
                <a:solidFill>
                  <a:srgbClr val="00B0F0"/>
                </a:solidFill>
              </a:rPr>
              <a:t>'&lt;a&gt;'</a:t>
            </a:r>
            <a:r>
              <a:rPr lang="zh-CN" altLang="en-US" sz="1600" dirty="0">
                <a:solidFill>
                  <a:srgbClr val="00B0F0"/>
                </a:solidFill>
              </a:rPr>
              <a:t>标签</a:t>
            </a:r>
            <a:r>
              <a:rPr lang="en-US" altLang="zh-CN" sz="1600" dirty="0">
                <a:solidFill>
                  <a:srgbClr val="00B0F0"/>
                </a:solidFill>
              </a:rPr>
              <a:t>--&gt;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&lt;router-link to="/home"&gt;</a:t>
            </a:r>
            <a:r>
              <a:rPr lang="zh-CN" altLang="en-US" sz="1600" dirty="0">
                <a:solidFill>
                  <a:srgbClr val="00B0F0"/>
                </a:solidFill>
              </a:rPr>
              <a:t>主页</a:t>
            </a:r>
            <a:r>
              <a:rPr lang="en-US" altLang="zh-CN" sz="1600" dirty="0">
                <a:solidFill>
                  <a:srgbClr val="00B0F0"/>
                </a:solidFill>
              </a:rPr>
              <a:t>&lt;/router-link&gt;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&lt;router-link to=“/user”&gt;</a:t>
            </a:r>
            <a:r>
              <a:rPr lang="zh-CN" altLang="en-US" sz="1600" dirty="0">
                <a:solidFill>
                  <a:srgbClr val="00B0F0"/>
                </a:solidFill>
              </a:rPr>
              <a:t>用户</a:t>
            </a:r>
            <a:r>
              <a:rPr lang="en-US" altLang="zh-CN" sz="1600" dirty="0">
                <a:solidFill>
                  <a:srgbClr val="00B0F0"/>
                </a:solidFill>
              </a:rPr>
              <a:t>&lt;/router-link&gt;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&lt;!--</a:t>
            </a:r>
            <a:r>
              <a:rPr lang="zh-CN" altLang="en-US" sz="1600" dirty="0">
                <a:solidFill>
                  <a:srgbClr val="00B0F0"/>
                </a:solidFill>
              </a:rPr>
              <a:t>路由出口</a:t>
            </a:r>
            <a:r>
              <a:rPr lang="en-US" altLang="zh-CN" sz="1600" dirty="0">
                <a:solidFill>
                  <a:srgbClr val="00B0F0"/>
                </a:solidFill>
              </a:rPr>
              <a:t>--&gt;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&lt;!--</a:t>
            </a:r>
            <a:r>
              <a:rPr lang="zh-CN" altLang="en-US" sz="1600" dirty="0">
                <a:solidFill>
                  <a:srgbClr val="00B0F0"/>
                </a:solidFill>
              </a:rPr>
              <a:t>路由匹配到的组件将渲染在这里</a:t>
            </a:r>
            <a:r>
              <a:rPr lang="en-US" altLang="zh-CN" sz="1600" dirty="0">
                <a:solidFill>
                  <a:srgbClr val="00B0F0"/>
                </a:solidFill>
              </a:rPr>
              <a:t>--&gt;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 &lt;router-view&gt;&lt;/router-view&gt;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&lt;/div&gt;</a:t>
            </a:r>
          </a:p>
          <a:p>
            <a:r>
              <a:rPr lang="fr-FR" altLang="zh-CN" sz="1600" dirty="0">
                <a:solidFill>
                  <a:srgbClr val="00B0F0"/>
                </a:solidFill>
              </a:rPr>
              <a:t>&lt;script src="js/vue.js"&gt;&lt;/script&gt;</a:t>
            </a:r>
          </a:p>
          <a:p>
            <a:r>
              <a:rPr lang="fr-FR" altLang="zh-CN" sz="1600" dirty="0">
                <a:solidFill>
                  <a:srgbClr val="00B0F0"/>
                </a:solidFill>
              </a:rPr>
              <a:t>&lt;script src="js/vue-router.js"&gt;&lt;/script&gt;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B9CA87-5518-4329-A11B-CD6B986448BD}"/>
              </a:ext>
            </a:extLst>
          </p:cNvPr>
          <p:cNvSpPr/>
          <p:nvPr/>
        </p:nvSpPr>
        <p:spPr>
          <a:xfrm>
            <a:off x="5623560" y="813931"/>
            <a:ext cx="63169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//1.</a:t>
            </a:r>
            <a:r>
              <a:rPr lang="zh-CN" altLang="en-US" dirty="0">
                <a:solidFill>
                  <a:srgbClr val="00B0F0"/>
                </a:solidFill>
              </a:rPr>
              <a:t>定义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zh-CN" altLang="en-US" dirty="0">
                <a:solidFill>
                  <a:srgbClr val="00B0F0"/>
                </a:solidFill>
              </a:rPr>
              <a:t>路由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  <a:r>
              <a:rPr lang="zh-CN" altLang="en-US" dirty="0">
                <a:solidFill>
                  <a:srgbClr val="00B0F0"/>
                </a:solidFill>
              </a:rPr>
              <a:t>组件</a:t>
            </a:r>
            <a:r>
              <a:rPr lang="en-US" altLang="zh-CN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zh-CN" dirty="0" err="1">
                <a:solidFill>
                  <a:srgbClr val="00B0F0"/>
                </a:solidFill>
              </a:rPr>
              <a:t>const</a:t>
            </a:r>
            <a:r>
              <a:rPr lang="en-US" altLang="zh-CN" dirty="0">
                <a:solidFill>
                  <a:srgbClr val="00B0F0"/>
                </a:solidFill>
              </a:rPr>
              <a:t> Home={template:'&lt;h3&gt;</a:t>
            </a:r>
            <a:r>
              <a:rPr lang="zh-CN" altLang="en-US" dirty="0">
                <a:solidFill>
                  <a:srgbClr val="00B0F0"/>
                </a:solidFill>
              </a:rPr>
              <a:t>我是主页</a:t>
            </a:r>
            <a:r>
              <a:rPr lang="en-US" altLang="zh-CN" dirty="0">
                <a:solidFill>
                  <a:srgbClr val="00B0F0"/>
                </a:solidFill>
              </a:rPr>
              <a:t>&lt;/h3&gt;'};</a:t>
            </a:r>
          </a:p>
          <a:p>
            <a:r>
              <a:rPr lang="en-US" altLang="zh-CN" dirty="0" err="1">
                <a:solidFill>
                  <a:srgbClr val="00B0F0"/>
                </a:solidFill>
              </a:rPr>
              <a:t>const</a:t>
            </a:r>
            <a:r>
              <a:rPr lang="en-US" altLang="zh-CN" dirty="0">
                <a:solidFill>
                  <a:srgbClr val="00B0F0"/>
                </a:solidFill>
              </a:rPr>
              <a:t> User={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template:`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    &lt;div&gt;&lt;h3&gt;</a:t>
            </a:r>
            <a:r>
              <a:rPr lang="zh-CN" altLang="en-US" dirty="0">
                <a:solidFill>
                  <a:srgbClr val="00B0F0"/>
                </a:solidFill>
              </a:rPr>
              <a:t>我是用户信息</a:t>
            </a:r>
            <a:r>
              <a:rPr lang="en-US" altLang="zh-CN" dirty="0">
                <a:solidFill>
                  <a:srgbClr val="00B0F0"/>
                </a:solidFill>
              </a:rPr>
              <a:t>&lt;/h3&gt;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     &lt;</a:t>
            </a:r>
            <a:r>
              <a:rPr lang="en-US" altLang="zh-CN" dirty="0" err="1">
                <a:solidFill>
                  <a:srgbClr val="00B0F0"/>
                </a:solidFill>
              </a:rPr>
              <a:t>ul</a:t>
            </a:r>
            <a:r>
              <a:rPr lang="en-US" altLang="zh-CN" dirty="0">
                <a:solidFill>
                  <a:srgbClr val="00B0F0"/>
                </a:solidFill>
              </a:rPr>
              <a:t>&gt;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	&lt;li&gt;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	&lt;router-link to="/user/username"&gt;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		</a:t>
            </a:r>
            <a:r>
              <a:rPr lang="zh-CN" altLang="en-US" dirty="0">
                <a:solidFill>
                  <a:srgbClr val="00B0F0"/>
                </a:solidFill>
              </a:rPr>
              <a:t>小明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	&lt;/router-link&gt;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	&lt;/li&gt;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     &lt;/</a:t>
            </a:r>
            <a:r>
              <a:rPr lang="en-US" altLang="zh-CN" dirty="0" err="1">
                <a:solidFill>
                  <a:srgbClr val="00B0F0"/>
                </a:solidFill>
              </a:rPr>
              <a:t>ul</a:t>
            </a:r>
            <a:r>
              <a:rPr lang="en-US" altLang="zh-CN" dirty="0">
                <a:solidFill>
                  <a:srgbClr val="00B0F0"/>
                </a:solidFill>
              </a:rPr>
              <a:t>&gt;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   &lt;div&gt;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             &lt;router-view&gt;&lt;/router-view&gt;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     &lt;/div&gt;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&lt;/div&gt;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`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247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0860" y="0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路由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98C31B-BDC4-4984-B90E-870ABF64A5D7}"/>
              </a:ext>
            </a:extLst>
          </p:cNvPr>
          <p:cNvSpPr/>
          <p:nvPr/>
        </p:nvSpPr>
        <p:spPr>
          <a:xfrm>
            <a:off x="350520" y="549295"/>
            <a:ext cx="1184148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vary </a:t>
            </a:r>
            <a:r>
              <a:rPr lang="en-US" altLang="zh-CN" sz="1600" dirty="0" err="1">
                <a:solidFill>
                  <a:srgbClr val="00B0F0"/>
                </a:solidFill>
              </a:rPr>
              <a:t>UserDetail</a:t>
            </a:r>
            <a:r>
              <a:rPr lang="en-US" altLang="zh-CN" sz="1600" dirty="0">
                <a:solidFill>
                  <a:srgbClr val="00B0F0"/>
                </a:solidFill>
              </a:rPr>
              <a:t>={template:'&lt;div&gt;</a:t>
            </a:r>
            <a:r>
              <a:rPr lang="zh-CN" altLang="en-US" sz="1600" dirty="0">
                <a:solidFill>
                  <a:srgbClr val="00B0F0"/>
                </a:solidFill>
              </a:rPr>
              <a:t>我是小明用户</a:t>
            </a:r>
            <a:r>
              <a:rPr lang="en-US" altLang="zh-CN" sz="1600" dirty="0">
                <a:solidFill>
                  <a:srgbClr val="00B0F0"/>
                </a:solidFill>
              </a:rPr>
              <a:t>&lt;/div&gt;'}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//2.</a:t>
            </a:r>
            <a:r>
              <a:rPr lang="zh-CN" altLang="en-US" sz="1600" dirty="0">
                <a:solidFill>
                  <a:srgbClr val="00B0F0"/>
                </a:solidFill>
              </a:rPr>
              <a:t>定义路由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</a:rPr>
              <a:t>每个路由应该映射一个组件</a:t>
            </a:r>
            <a:r>
              <a:rPr lang="en-US" altLang="zh-CN" sz="1600" dirty="0">
                <a:solidFill>
                  <a:srgbClr val="00B0F0"/>
                </a:solidFill>
              </a:rPr>
              <a:t>,</a:t>
            </a:r>
            <a:r>
              <a:rPr lang="zh-CN" altLang="en-US" sz="1600" dirty="0">
                <a:solidFill>
                  <a:srgbClr val="00B0F0"/>
                </a:solidFill>
              </a:rPr>
              <a:t>其中</a:t>
            </a:r>
            <a:r>
              <a:rPr lang="en-US" altLang="zh-CN" sz="1600" dirty="0">
                <a:solidFill>
                  <a:srgbClr val="00B0F0"/>
                </a:solidFill>
              </a:rPr>
              <a:t>"component"</a:t>
            </a:r>
            <a:r>
              <a:rPr lang="zh-CN" altLang="en-US" sz="1600" dirty="0">
                <a:solidFill>
                  <a:srgbClr val="00B0F0"/>
                </a:solidFill>
              </a:rPr>
              <a:t>可以是通过</a:t>
            </a:r>
            <a:r>
              <a:rPr lang="en-US" altLang="zh-CN" sz="1600" dirty="0" err="1">
                <a:solidFill>
                  <a:srgbClr val="00B0F0"/>
                </a:solidFill>
              </a:rPr>
              <a:t>vue.extend</a:t>
            </a:r>
            <a:r>
              <a:rPr lang="en-US" altLang="zh-CN" sz="1600" dirty="0">
                <a:solidFill>
                  <a:srgbClr val="00B0F0"/>
                </a:solidFill>
              </a:rPr>
              <a:t>()</a:t>
            </a:r>
            <a:r>
              <a:rPr lang="zh-CN" altLang="en-US" sz="1600" dirty="0">
                <a:solidFill>
                  <a:srgbClr val="00B0F0"/>
                </a:solidFill>
              </a:rPr>
              <a:t>创建的组件构造器</a:t>
            </a:r>
            <a:r>
              <a:rPr lang="en-US" altLang="zh-CN" sz="1600" dirty="0">
                <a:solidFill>
                  <a:srgbClr val="00B0F0"/>
                </a:solidFill>
              </a:rPr>
              <a:t>.</a:t>
            </a:r>
            <a:r>
              <a:rPr lang="zh-CN" altLang="en-US" sz="1600" dirty="0">
                <a:solidFill>
                  <a:srgbClr val="00B0F0"/>
                </a:solidFill>
              </a:rPr>
              <a:t>或者是一个组件配置对象</a:t>
            </a:r>
            <a:r>
              <a:rPr lang="en-US" altLang="zh-CN" sz="1600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const</a:t>
            </a:r>
            <a:r>
              <a:rPr lang="en-US" altLang="zh-CN" sz="1600" dirty="0">
                <a:solidFill>
                  <a:srgbClr val="00B0F0"/>
                </a:solidFill>
              </a:rPr>
              <a:t> routes=[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	 {path:'/home',</a:t>
            </a:r>
            <a:r>
              <a:rPr lang="en-US" altLang="zh-CN" sz="1600" dirty="0" err="1">
                <a:solidFill>
                  <a:srgbClr val="00B0F0"/>
                </a:solidFill>
              </a:rPr>
              <a:t>component:Home</a:t>
            </a:r>
            <a:r>
              <a:rPr lang="en-US" altLang="zh-CN" sz="1600" dirty="0">
                <a:solidFill>
                  <a:srgbClr val="00B0F0"/>
                </a:solidFill>
              </a:rPr>
              <a:t>},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	 {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	path:'/user',</a:t>
            </a:r>
            <a:r>
              <a:rPr lang="en-US" altLang="zh-CN" sz="1600" dirty="0" err="1">
                <a:solidFill>
                  <a:srgbClr val="00B0F0"/>
                </a:solidFill>
              </a:rPr>
              <a:t>component:User</a:t>
            </a:r>
            <a:r>
              <a:rPr lang="en-US" altLang="zh-CN" sz="1600" dirty="0">
                <a:solidFill>
                  <a:srgbClr val="00B0F0"/>
                </a:solidFill>
              </a:rPr>
              <a:t>,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	children:[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		 {path:'username',</a:t>
            </a:r>
            <a:r>
              <a:rPr lang="en-US" altLang="zh-CN" sz="1600" dirty="0" err="1">
                <a:solidFill>
                  <a:srgbClr val="00B0F0"/>
                </a:solidFill>
              </a:rPr>
              <a:t>component:UserDetail</a:t>
            </a:r>
            <a:r>
              <a:rPr lang="en-US" altLang="zh-CN" sz="1600" dirty="0">
                <a:solidFill>
                  <a:srgbClr val="00B0F0"/>
                </a:solidFill>
              </a:rPr>
              <a:t>}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		]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	},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	 {path:"*",redirect:'/home'}//redirect</a:t>
            </a:r>
            <a:r>
              <a:rPr lang="zh-CN" altLang="en-US" sz="1600" dirty="0">
                <a:solidFill>
                  <a:srgbClr val="00B0F0"/>
                </a:solidFill>
              </a:rPr>
              <a:t>方法将根路径重定向到</a:t>
            </a:r>
            <a:r>
              <a:rPr lang="en-US" altLang="zh-CN" sz="1600" dirty="0">
                <a:solidFill>
                  <a:srgbClr val="00B0F0"/>
                </a:solidFill>
              </a:rPr>
              <a:t>/home</a:t>
            </a:r>
            <a:r>
              <a:rPr lang="zh-CN" altLang="en-US" sz="1600" dirty="0">
                <a:solidFill>
                  <a:srgbClr val="00B0F0"/>
                </a:solidFill>
              </a:rPr>
              <a:t>路径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]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//3.</a:t>
            </a:r>
            <a:r>
              <a:rPr lang="zh-CN" altLang="en-US" sz="1600" dirty="0">
                <a:solidFill>
                  <a:srgbClr val="00B0F0"/>
                </a:solidFill>
              </a:rPr>
              <a:t>创建</a:t>
            </a:r>
            <a:r>
              <a:rPr lang="en-US" altLang="zh-CN" sz="1600" dirty="0">
                <a:solidFill>
                  <a:srgbClr val="00B0F0"/>
                </a:solidFill>
              </a:rPr>
              <a:t>router</a:t>
            </a:r>
            <a:r>
              <a:rPr lang="zh-CN" altLang="en-US" sz="1600" dirty="0">
                <a:solidFill>
                  <a:srgbClr val="00B0F0"/>
                </a:solidFill>
              </a:rPr>
              <a:t>实例</a:t>
            </a:r>
            <a:r>
              <a:rPr lang="en-US" altLang="zh-CN" sz="1600" dirty="0">
                <a:solidFill>
                  <a:srgbClr val="00B0F0"/>
                </a:solidFill>
              </a:rPr>
              <a:t>,</a:t>
            </a:r>
            <a:r>
              <a:rPr lang="zh-CN" altLang="en-US" sz="1600" dirty="0">
                <a:solidFill>
                  <a:srgbClr val="00B0F0"/>
                </a:solidFill>
              </a:rPr>
              <a:t>然后传入</a:t>
            </a:r>
            <a:r>
              <a:rPr lang="en-US" altLang="zh-CN" sz="1600" dirty="0">
                <a:solidFill>
                  <a:srgbClr val="00B0F0"/>
                </a:solidFill>
              </a:rPr>
              <a:t>'routes'</a:t>
            </a:r>
            <a:r>
              <a:rPr lang="zh-CN" altLang="en-US" sz="1600" dirty="0">
                <a:solidFill>
                  <a:srgbClr val="00B0F0"/>
                </a:solidFill>
              </a:rPr>
              <a:t>配置</a:t>
            </a: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const</a:t>
            </a:r>
            <a:r>
              <a:rPr lang="en-US" altLang="zh-CN" sz="1600" dirty="0">
                <a:solidFill>
                  <a:srgbClr val="00B0F0"/>
                </a:solidFill>
              </a:rPr>
              <a:t> router=new </a:t>
            </a:r>
            <a:r>
              <a:rPr lang="en-US" altLang="zh-CN" sz="1600" dirty="0" err="1">
                <a:solidFill>
                  <a:srgbClr val="00B0F0"/>
                </a:solidFill>
              </a:rPr>
              <a:t>VueRouter</a:t>
            </a:r>
            <a:r>
              <a:rPr lang="en-US" altLang="zh-CN" sz="1600" dirty="0">
                <a:solidFill>
                  <a:srgbClr val="00B0F0"/>
                </a:solidFill>
              </a:rPr>
              <a:t>({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	routes //(</a:t>
            </a:r>
            <a:r>
              <a:rPr lang="zh-CN" altLang="en-US" sz="1600" dirty="0">
                <a:solidFill>
                  <a:srgbClr val="00B0F0"/>
                </a:solidFill>
              </a:rPr>
              <a:t>缩写</a:t>
            </a:r>
            <a:r>
              <a:rPr lang="en-US" altLang="zh-CN" sz="1600" dirty="0">
                <a:solidFill>
                  <a:srgbClr val="00B0F0"/>
                </a:solidFill>
              </a:rPr>
              <a:t>)</a:t>
            </a:r>
            <a:r>
              <a:rPr lang="zh-CN" altLang="en-US" sz="1600" dirty="0">
                <a:solidFill>
                  <a:srgbClr val="00B0F0"/>
                </a:solidFill>
              </a:rPr>
              <a:t>相当于</a:t>
            </a:r>
            <a:r>
              <a:rPr lang="en-US" altLang="zh-CN" sz="1600" dirty="0" err="1">
                <a:solidFill>
                  <a:srgbClr val="00B0F0"/>
                </a:solidFill>
              </a:rPr>
              <a:t>routes:routes</a:t>
            </a:r>
            <a:r>
              <a:rPr lang="en-US" altLang="zh-CN" sz="1600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})		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//4.</a:t>
            </a:r>
            <a:r>
              <a:rPr lang="zh-CN" altLang="en-US" sz="1600" dirty="0">
                <a:solidFill>
                  <a:srgbClr val="00B0F0"/>
                </a:solidFill>
              </a:rPr>
              <a:t>创建和挂载根实例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</a:rPr>
              <a:t>记得要通过</a:t>
            </a:r>
            <a:r>
              <a:rPr lang="en-US" altLang="zh-CN" sz="1600" dirty="0">
                <a:solidFill>
                  <a:srgbClr val="00B0F0"/>
                </a:solidFill>
              </a:rPr>
              <a:t>router</a:t>
            </a:r>
            <a:r>
              <a:rPr lang="zh-CN" altLang="en-US" sz="1600" dirty="0">
                <a:solidFill>
                  <a:srgbClr val="00B0F0"/>
                </a:solidFill>
              </a:rPr>
              <a:t>配置参数注入路由</a:t>
            </a:r>
            <a:r>
              <a:rPr lang="en-US" altLang="zh-CN" sz="1600" dirty="0">
                <a:solidFill>
                  <a:srgbClr val="00B0F0"/>
                </a:solidFill>
              </a:rPr>
              <a:t>,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</a:rPr>
              <a:t>从而让这个应用都有路由功能</a:t>
            </a:r>
            <a:r>
              <a:rPr lang="en-US" altLang="zh-CN" sz="1600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const</a:t>
            </a:r>
            <a:r>
              <a:rPr lang="en-US" altLang="zh-CN" sz="1600" dirty="0">
                <a:solidFill>
                  <a:srgbClr val="00B0F0"/>
                </a:solidFill>
              </a:rPr>
              <a:t> app=new </a:t>
            </a:r>
            <a:r>
              <a:rPr lang="en-US" altLang="zh-CN" sz="1600" dirty="0" err="1">
                <a:solidFill>
                  <a:srgbClr val="00B0F0"/>
                </a:solidFill>
              </a:rPr>
              <a:t>Vue</a:t>
            </a:r>
            <a:r>
              <a:rPr lang="en-US" altLang="zh-CN" sz="1600" dirty="0">
                <a:solidFill>
                  <a:srgbClr val="00B0F0"/>
                </a:solidFill>
              </a:rPr>
              <a:t>({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	router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}).$mount("#app");</a:t>
            </a:r>
          </a:p>
        </p:txBody>
      </p:sp>
    </p:spTree>
    <p:extLst>
      <p:ext uri="{BB962C8B-B14F-4D97-AF65-F5344CB8AC3E}">
        <p14:creationId xmlns:p14="http://schemas.microsoft.com/office/powerpoint/2010/main" val="124307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0860" y="0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路由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98C31B-BDC4-4984-B90E-870ABF64A5D7}"/>
              </a:ext>
            </a:extLst>
          </p:cNvPr>
          <p:cNvSpPr/>
          <p:nvPr/>
        </p:nvSpPr>
        <p:spPr>
          <a:xfrm>
            <a:off x="350520" y="549295"/>
            <a:ext cx="11841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</a:rPr>
              <a:t>动态路由匹配</a:t>
            </a:r>
            <a:endParaRPr lang="en-US" altLang="zh-CN" sz="1600" dirty="0">
              <a:solidFill>
                <a:srgbClr val="00B0F0"/>
              </a:solidFill>
            </a:endParaRPr>
          </a:p>
          <a:p>
            <a:r>
              <a:rPr lang="zh-CN" altLang="en-US" sz="1600" dirty="0">
                <a:solidFill>
                  <a:srgbClr val="00B0F0"/>
                </a:solidFill>
              </a:rPr>
              <a:t>需要把某种模式匹配到的所有路由，全都映射到同个组件。例如，我们有一个 </a:t>
            </a:r>
            <a:r>
              <a:rPr lang="en-US" altLang="zh-CN" sz="1600" dirty="0">
                <a:solidFill>
                  <a:srgbClr val="00B0F0"/>
                </a:solidFill>
              </a:rPr>
              <a:t>User </a:t>
            </a:r>
            <a:r>
              <a:rPr lang="zh-CN" altLang="en-US" sz="1600" dirty="0">
                <a:solidFill>
                  <a:srgbClr val="00B0F0"/>
                </a:solidFill>
              </a:rPr>
              <a:t>组件，对于所有 </a:t>
            </a:r>
            <a:r>
              <a:rPr lang="en-US" altLang="zh-CN" sz="1600" dirty="0">
                <a:solidFill>
                  <a:srgbClr val="00B0F0"/>
                </a:solidFill>
              </a:rPr>
              <a:t>ID </a:t>
            </a:r>
            <a:r>
              <a:rPr lang="zh-CN" altLang="en-US" sz="1600" dirty="0">
                <a:solidFill>
                  <a:srgbClr val="00B0F0"/>
                </a:solidFill>
              </a:rPr>
              <a:t>各不相同的用户，都要使用这个组件来渲染。那么，我们可以在 </a:t>
            </a:r>
            <a:r>
              <a:rPr lang="en-US" altLang="zh-CN" sz="1600" dirty="0" err="1">
                <a:solidFill>
                  <a:srgbClr val="00B0F0"/>
                </a:solidFill>
              </a:rPr>
              <a:t>vue</a:t>
            </a:r>
            <a:r>
              <a:rPr lang="en-US" altLang="zh-CN" sz="1600" dirty="0">
                <a:solidFill>
                  <a:srgbClr val="00B0F0"/>
                </a:solidFill>
              </a:rPr>
              <a:t>-router </a:t>
            </a:r>
            <a:r>
              <a:rPr lang="zh-CN" altLang="en-US" sz="1600" dirty="0">
                <a:solidFill>
                  <a:srgbClr val="00B0F0"/>
                </a:solidFill>
              </a:rPr>
              <a:t>的路由路径中使用</a:t>
            </a:r>
            <a:r>
              <a:rPr lang="en-US" altLang="zh-CN" sz="1600" dirty="0">
                <a:solidFill>
                  <a:srgbClr val="00B0F0"/>
                </a:solidFill>
              </a:rPr>
              <a:t>『</a:t>
            </a:r>
            <a:r>
              <a:rPr lang="zh-CN" altLang="en-US" sz="1600" dirty="0">
                <a:solidFill>
                  <a:srgbClr val="00B0F0"/>
                </a:solidFill>
              </a:rPr>
              <a:t>动态路径参数</a:t>
            </a:r>
            <a:r>
              <a:rPr lang="en-US" altLang="zh-CN" sz="1600" dirty="0">
                <a:solidFill>
                  <a:srgbClr val="00B0F0"/>
                </a:solidFill>
              </a:rPr>
              <a:t>』</a:t>
            </a: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const</a:t>
            </a:r>
            <a:r>
              <a:rPr lang="en-US" altLang="zh-CN" sz="1600" dirty="0">
                <a:solidFill>
                  <a:srgbClr val="00B0F0"/>
                </a:solidFill>
              </a:rPr>
              <a:t> User = {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template: '&lt;div&gt;User&lt;/div&gt;'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}</a:t>
            </a: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const</a:t>
            </a:r>
            <a:r>
              <a:rPr lang="en-US" altLang="zh-CN" sz="1600" dirty="0">
                <a:solidFill>
                  <a:srgbClr val="00B0F0"/>
                </a:solidFill>
              </a:rPr>
              <a:t> router = new </a:t>
            </a:r>
            <a:r>
              <a:rPr lang="en-US" altLang="zh-CN" sz="1600" dirty="0" err="1">
                <a:solidFill>
                  <a:srgbClr val="00B0F0"/>
                </a:solidFill>
              </a:rPr>
              <a:t>VueRouter</a:t>
            </a:r>
            <a:r>
              <a:rPr lang="en-US" altLang="zh-CN" sz="1600" dirty="0">
                <a:solidFill>
                  <a:srgbClr val="00B0F0"/>
                </a:solidFill>
              </a:rPr>
              <a:t>({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routes: [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  // </a:t>
            </a:r>
            <a:r>
              <a:rPr lang="zh-CN" altLang="en-US" sz="1600" dirty="0">
                <a:solidFill>
                  <a:srgbClr val="00B0F0"/>
                </a:solidFill>
              </a:rPr>
              <a:t>动态路径参数 以冒号开头</a:t>
            </a:r>
          </a:p>
          <a:p>
            <a:r>
              <a:rPr lang="zh-CN" altLang="en-US" sz="1600" dirty="0">
                <a:solidFill>
                  <a:srgbClr val="00B0F0"/>
                </a:solidFill>
              </a:rPr>
              <a:t>    </a:t>
            </a:r>
            <a:r>
              <a:rPr lang="en-US" altLang="zh-CN" sz="1600" dirty="0">
                <a:solidFill>
                  <a:srgbClr val="00B0F0"/>
                </a:solidFill>
              </a:rPr>
              <a:t>{ path: '/user/:id', component: User }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]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})</a:t>
            </a:r>
          </a:p>
          <a:p>
            <a:r>
              <a:rPr lang="zh-CN" altLang="en-US" sz="1600" dirty="0">
                <a:solidFill>
                  <a:srgbClr val="00B0F0"/>
                </a:solidFill>
              </a:rPr>
              <a:t>如</a:t>
            </a:r>
            <a:r>
              <a:rPr lang="en-US" altLang="zh-CN" sz="1600" dirty="0">
                <a:solidFill>
                  <a:srgbClr val="00B0F0"/>
                </a:solidFill>
              </a:rPr>
              <a:t>:/user/foo </a:t>
            </a:r>
            <a:r>
              <a:rPr lang="zh-CN" altLang="en-US" sz="1600" dirty="0">
                <a:solidFill>
                  <a:srgbClr val="00B0F0"/>
                </a:solidFill>
              </a:rPr>
              <a:t>和 </a:t>
            </a:r>
            <a:r>
              <a:rPr lang="en-US" altLang="zh-CN" sz="1600" dirty="0">
                <a:solidFill>
                  <a:srgbClr val="00B0F0"/>
                </a:solidFill>
              </a:rPr>
              <a:t>/user/bar </a:t>
            </a:r>
            <a:r>
              <a:rPr lang="zh-CN" altLang="en-US" sz="1600" dirty="0">
                <a:solidFill>
                  <a:srgbClr val="00B0F0"/>
                </a:solidFill>
              </a:rPr>
              <a:t>都将映射到相同的路由。</a:t>
            </a:r>
            <a:endParaRPr lang="en-US" altLang="zh-CN" sz="1600" dirty="0">
              <a:solidFill>
                <a:srgbClr val="00B0F0"/>
              </a:solidFill>
            </a:endParaRPr>
          </a:p>
          <a:p>
            <a:r>
              <a:rPr lang="zh-CN" altLang="en-US" sz="1600" dirty="0">
                <a:solidFill>
                  <a:srgbClr val="00B0F0"/>
                </a:solidFill>
              </a:rPr>
              <a:t>一个</a:t>
            </a:r>
            <a:r>
              <a:rPr lang="en-US" altLang="zh-CN" sz="1600" dirty="0">
                <a:solidFill>
                  <a:srgbClr val="00B0F0"/>
                </a:solidFill>
              </a:rPr>
              <a:t>『</a:t>
            </a:r>
            <a:r>
              <a:rPr lang="zh-CN" altLang="en-US" sz="1600" dirty="0">
                <a:solidFill>
                  <a:srgbClr val="00B0F0"/>
                </a:solidFill>
              </a:rPr>
              <a:t>路径参数</a:t>
            </a:r>
            <a:r>
              <a:rPr lang="en-US" altLang="zh-CN" sz="1600" dirty="0">
                <a:solidFill>
                  <a:srgbClr val="00B0F0"/>
                </a:solidFill>
              </a:rPr>
              <a:t>』</a:t>
            </a:r>
            <a:r>
              <a:rPr lang="zh-CN" altLang="en-US" sz="1600" dirty="0">
                <a:solidFill>
                  <a:srgbClr val="00B0F0"/>
                </a:solidFill>
              </a:rPr>
              <a:t>使用冒号 </a:t>
            </a:r>
            <a:r>
              <a:rPr lang="en-US" altLang="zh-CN" sz="1600" dirty="0">
                <a:solidFill>
                  <a:srgbClr val="00B0F0"/>
                </a:solidFill>
              </a:rPr>
              <a:t>: </a:t>
            </a:r>
            <a:r>
              <a:rPr lang="zh-CN" altLang="en-US" sz="1600" dirty="0">
                <a:solidFill>
                  <a:srgbClr val="00B0F0"/>
                </a:solidFill>
              </a:rPr>
              <a:t>标记。当匹配到一个路由时，参数值会被设置到 </a:t>
            </a:r>
            <a:r>
              <a:rPr lang="en-US" altLang="zh-CN" sz="1600" dirty="0">
                <a:solidFill>
                  <a:srgbClr val="00B0F0"/>
                </a:solidFill>
              </a:rPr>
              <a:t>this.$</a:t>
            </a:r>
            <a:r>
              <a:rPr lang="en-US" altLang="zh-CN" sz="1600" dirty="0" err="1">
                <a:solidFill>
                  <a:srgbClr val="00B0F0"/>
                </a:solidFill>
              </a:rPr>
              <a:t>route.params</a:t>
            </a:r>
            <a:r>
              <a:rPr lang="zh-CN" altLang="en-US" sz="1600" dirty="0">
                <a:solidFill>
                  <a:srgbClr val="00B0F0"/>
                </a:solidFill>
              </a:rPr>
              <a:t>，可以在每个组件内使用。于是，我们可以更新 </a:t>
            </a:r>
            <a:r>
              <a:rPr lang="en-US" altLang="zh-CN" sz="1600" dirty="0">
                <a:solidFill>
                  <a:srgbClr val="00B0F0"/>
                </a:solidFill>
              </a:rPr>
              <a:t>User </a:t>
            </a:r>
            <a:r>
              <a:rPr lang="zh-CN" altLang="en-US" sz="1600" dirty="0">
                <a:solidFill>
                  <a:srgbClr val="00B0F0"/>
                </a:solidFill>
              </a:rPr>
              <a:t>的模板，输出当前用户的 </a:t>
            </a:r>
            <a:r>
              <a:rPr lang="en-US" altLang="zh-CN" sz="1600" dirty="0">
                <a:solidFill>
                  <a:srgbClr val="00B0F0"/>
                </a:solidFill>
              </a:rPr>
              <a:t>ID</a:t>
            </a:r>
            <a:r>
              <a:rPr lang="zh-CN" altLang="en-US" sz="1600" dirty="0">
                <a:solidFill>
                  <a:srgbClr val="00B0F0"/>
                </a:solidFill>
              </a:rPr>
              <a:t>：</a:t>
            </a: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const</a:t>
            </a:r>
            <a:r>
              <a:rPr lang="en-US" altLang="zh-CN" sz="1600" dirty="0">
                <a:solidFill>
                  <a:srgbClr val="00B0F0"/>
                </a:solidFill>
              </a:rPr>
              <a:t> User = {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  template: '&lt;div&gt;User {{ $route.params.id }}&lt;/div&gt;'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3974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10.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状态管理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655E22-0821-47AB-8F23-336987329DAD}"/>
              </a:ext>
            </a:extLst>
          </p:cNvPr>
          <p:cNvSpPr/>
          <p:nvPr/>
        </p:nvSpPr>
        <p:spPr>
          <a:xfrm>
            <a:off x="602121" y="1170706"/>
            <a:ext cx="1062213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</a:rPr>
              <a:t>由于多个状态分散的跨越在许多组件和交互间各个角落，大型应用复杂度也经常逐渐增长。为了解决这个问题，</a:t>
            </a:r>
            <a:r>
              <a:rPr lang="en-US" altLang="zh-CN" sz="1600" dirty="0" err="1">
                <a:solidFill>
                  <a:srgbClr val="00B0F0"/>
                </a:solidFill>
              </a:rPr>
              <a:t>Vue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zh-CN" altLang="en-US" sz="1600" dirty="0">
                <a:solidFill>
                  <a:srgbClr val="00B0F0"/>
                </a:solidFill>
              </a:rPr>
              <a:t>提供 </a:t>
            </a:r>
            <a:r>
              <a:rPr lang="en-US" altLang="zh-CN" sz="1600" dirty="0" err="1">
                <a:solidFill>
                  <a:srgbClr val="00B0F0"/>
                </a:solidFill>
              </a:rPr>
              <a:t>vuex</a:t>
            </a:r>
            <a:r>
              <a:rPr lang="zh-CN" altLang="en-US" sz="1600" dirty="0">
                <a:solidFill>
                  <a:srgbClr val="00B0F0"/>
                </a:solidFill>
              </a:rPr>
              <a:t>：</a:t>
            </a:r>
            <a:endParaRPr lang="en-US" altLang="zh-CN" sz="1600" dirty="0">
              <a:solidFill>
                <a:srgbClr val="00B0F0"/>
              </a:solidFill>
            </a:endParaRPr>
          </a:p>
          <a:p>
            <a:endParaRPr lang="en-US" altLang="zh-CN" sz="1600" dirty="0">
              <a:solidFill>
                <a:srgbClr val="00B0F0"/>
              </a:solidFill>
            </a:endParaRP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Vuex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zh-CN" altLang="en-US" sz="1600" dirty="0">
                <a:solidFill>
                  <a:srgbClr val="00B0F0"/>
                </a:solidFill>
              </a:rPr>
              <a:t>是什么？</a:t>
            </a: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Vuex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zh-CN" altLang="en-US" sz="1600" dirty="0">
                <a:solidFill>
                  <a:srgbClr val="00B0F0"/>
                </a:solidFill>
              </a:rPr>
              <a:t>是一个专为 </a:t>
            </a:r>
            <a:r>
              <a:rPr lang="en-US" altLang="zh-CN" sz="1600" dirty="0">
                <a:solidFill>
                  <a:srgbClr val="00B0F0"/>
                </a:solidFill>
              </a:rPr>
              <a:t>Vue.js </a:t>
            </a:r>
            <a:r>
              <a:rPr lang="zh-CN" altLang="en-US" sz="1600" dirty="0">
                <a:solidFill>
                  <a:srgbClr val="00B0F0"/>
                </a:solidFill>
              </a:rPr>
              <a:t>应用程序开发的状态管理模式。它采用集中式存储管理应用的所有组件的状态，并以相应的规则保证状态以一种可预测的方式发生变化。</a:t>
            </a:r>
            <a:endParaRPr lang="en-US" altLang="zh-CN" sz="1600" dirty="0">
              <a:solidFill>
                <a:srgbClr val="00B0F0"/>
              </a:solidFill>
            </a:endParaRPr>
          </a:p>
          <a:p>
            <a:endParaRPr lang="en-US" altLang="zh-CN" sz="1600" dirty="0">
              <a:solidFill>
                <a:srgbClr val="00B0F0"/>
              </a:solidFill>
            </a:endParaRPr>
          </a:p>
          <a:p>
            <a:r>
              <a:rPr lang="zh-CN" altLang="en-US" sz="1600" dirty="0">
                <a:solidFill>
                  <a:srgbClr val="00B0F0"/>
                </a:solidFill>
              </a:rPr>
              <a:t>什么情况下我应该使用 </a:t>
            </a:r>
            <a:r>
              <a:rPr lang="en-US" altLang="zh-CN" sz="1600" dirty="0" err="1">
                <a:solidFill>
                  <a:srgbClr val="00B0F0"/>
                </a:solidFill>
              </a:rPr>
              <a:t>Vuex</a:t>
            </a:r>
            <a:r>
              <a:rPr lang="zh-CN" altLang="en-US" sz="1600" dirty="0">
                <a:solidFill>
                  <a:srgbClr val="00B0F0"/>
                </a:solidFill>
              </a:rPr>
              <a:t>？</a:t>
            </a:r>
          </a:p>
          <a:p>
            <a:r>
              <a:rPr lang="zh-CN" altLang="en-US" sz="1600" dirty="0">
                <a:solidFill>
                  <a:srgbClr val="00B0F0"/>
                </a:solidFill>
              </a:rPr>
              <a:t>虽然 </a:t>
            </a:r>
            <a:r>
              <a:rPr lang="en-US" altLang="zh-CN" sz="1600" dirty="0" err="1">
                <a:solidFill>
                  <a:srgbClr val="00B0F0"/>
                </a:solidFill>
              </a:rPr>
              <a:t>Vuex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zh-CN" altLang="en-US" sz="1600" dirty="0">
                <a:solidFill>
                  <a:srgbClr val="00B0F0"/>
                </a:solidFill>
              </a:rPr>
              <a:t>可以帮助我们管理共享状态，但也附带了更多的概念和框架。这需要对短期和长期效益进行权衡。</a:t>
            </a:r>
          </a:p>
          <a:p>
            <a:r>
              <a:rPr lang="zh-CN" altLang="en-US" sz="1600" dirty="0">
                <a:solidFill>
                  <a:srgbClr val="00B0F0"/>
                </a:solidFill>
              </a:rPr>
              <a:t>如果您不打算开发</a:t>
            </a:r>
            <a:r>
              <a:rPr lang="zh-CN" altLang="en-US" sz="1600" dirty="0">
                <a:solidFill>
                  <a:srgbClr val="FF0000"/>
                </a:solidFill>
              </a:rPr>
              <a:t>大型单页应用</a:t>
            </a:r>
            <a:r>
              <a:rPr lang="zh-CN" altLang="en-US" sz="1600" dirty="0">
                <a:solidFill>
                  <a:srgbClr val="00B0F0"/>
                </a:solidFill>
              </a:rPr>
              <a:t>，使用 </a:t>
            </a:r>
            <a:r>
              <a:rPr lang="en-US" altLang="zh-CN" sz="1600" dirty="0" err="1">
                <a:solidFill>
                  <a:srgbClr val="00B0F0"/>
                </a:solidFill>
              </a:rPr>
              <a:t>Vuex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zh-CN" altLang="en-US" sz="1600" dirty="0">
                <a:solidFill>
                  <a:srgbClr val="00B0F0"/>
                </a:solidFill>
              </a:rPr>
              <a:t>可能是繁琐冗余的。确实是如此</a:t>
            </a:r>
            <a:r>
              <a:rPr lang="en-US" altLang="zh-CN" sz="1600" dirty="0">
                <a:solidFill>
                  <a:srgbClr val="00B0F0"/>
                </a:solidFill>
              </a:rPr>
              <a:t>——</a:t>
            </a:r>
            <a:r>
              <a:rPr lang="zh-CN" altLang="en-US" sz="1600" dirty="0">
                <a:solidFill>
                  <a:srgbClr val="00B0F0"/>
                </a:solidFill>
              </a:rPr>
              <a:t>如果您的应用够简单，您最好不要使用 </a:t>
            </a:r>
            <a:r>
              <a:rPr lang="en-US" altLang="zh-CN" sz="1600" dirty="0" err="1">
                <a:solidFill>
                  <a:srgbClr val="00B0F0"/>
                </a:solidFill>
              </a:rPr>
              <a:t>Vuex</a:t>
            </a:r>
            <a:r>
              <a:rPr lang="zh-CN" altLang="en-US" sz="1600" dirty="0">
                <a:solidFill>
                  <a:srgbClr val="00B0F0"/>
                </a:solidFill>
              </a:rPr>
              <a:t>。</a:t>
            </a:r>
            <a:endParaRPr lang="en-US" altLang="zh-CN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48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10.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状态管理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655E22-0821-47AB-8F23-336987329DAD}"/>
              </a:ext>
            </a:extLst>
          </p:cNvPr>
          <p:cNvSpPr/>
          <p:nvPr/>
        </p:nvSpPr>
        <p:spPr>
          <a:xfrm>
            <a:off x="602121" y="1170706"/>
            <a:ext cx="1062213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</a:rPr>
              <a:t>由于多个状态分散的跨越在许多组件和交互间各个角落，大型应用复杂度也经常逐渐增长。为了解决这个问题，</a:t>
            </a:r>
            <a:r>
              <a:rPr lang="en-US" altLang="zh-CN" sz="1600" dirty="0" err="1">
                <a:solidFill>
                  <a:srgbClr val="00B0F0"/>
                </a:solidFill>
              </a:rPr>
              <a:t>Vue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zh-CN" altLang="en-US" sz="1600" dirty="0">
                <a:solidFill>
                  <a:srgbClr val="00B0F0"/>
                </a:solidFill>
              </a:rPr>
              <a:t>提供 </a:t>
            </a:r>
            <a:r>
              <a:rPr lang="en-US" altLang="zh-CN" sz="1600" dirty="0" err="1">
                <a:solidFill>
                  <a:srgbClr val="00B0F0"/>
                </a:solidFill>
              </a:rPr>
              <a:t>vuex</a:t>
            </a:r>
            <a:r>
              <a:rPr lang="zh-CN" altLang="en-US" sz="1600" dirty="0">
                <a:solidFill>
                  <a:srgbClr val="00B0F0"/>
                </a:solidFill>
              </a:rPr>
              <a:t>：</a:t>
            </a:r>
            <a:endParaRPr lang="en-US" altLang="zh-CN" sz="1600" dirty="0">
              <a:solidFill>
                <a:srgbClr val="00B0F0"/>
              </a:solidFill>
            </a:endParaRPr>
          </a:p>
          <a:p>
            <a:endParaRPr lang="en-US" altLang="zh-CN" sz="1600" dirty="0">
              <a:solidFill>
                <a:srgbClr val="00B0F0"/>
              </a:solidFill>
            </a:endParaRP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Vuex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zh-CN" altLang="en-US" sz="1600" dirty="0">
                <a:solidFill>
                  <a:srgbClr val="00B0F0"/>
                </a:solidFill>
              </a:rPr>
              <a:t>是什么？</a:t>
            </a: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Vuex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zh-CN" altLang="en-US" sz="1600" dirty="0">
                <a:solidFill>
                  <a:srgbClr val="00B0F0"/>
                </a:solidFill>
              </a:rPr>
              <a:t>是一个专为 </a:t>
            </a:r>
            <a:r>
              <a:rPr lang="en-US" altLang="zh-CN" sz="1600" dirty="0">
                <a:solidFill>
                  <a:srgbClr val="00B0F0"/>
                </a:solidFill>
              </a:rPr>
              <a:t>Vue.js </a:t>
            </a:r>
            <a:r>
              <a:rPr lang="zh-CN" altLang="en-US" sz="1600" dirty="0">
                <a:solidFill>
                  <a:srgbClr val="00B0F0"/>
                </a:solidFill>
              </a:rPr>
              <a:t>应用程序开发的状态管理模式。它采用集中式存储管理应用的所有组件的状态，并以相应的规则保证状态以一种可预测的方式发生变化。</a:t>
            </a:r>
            <a:endParaRPr lang="en-US" altLang="zh-CN" sz="1600" dirty="0">
              <a:solidFill>
                <a:srgbClr val="00B0F0"/>
              </a:solidFill>
            </a:endParaRPr>
          </a:p>
          <a:p>
            <a:endParaRPr lang="en-US" altLang="zh-CN" sz="1600" dirty="0">
              <a:solidFill>
                <a:srgbClr val="00B0F0"/>
              </a:solidFill>
            </a:endParaRPr>
          </a:p>
          <a:p>
            <a:r>
              <a:rPr lang="zh-CN" altLang="en-US" sz="1600" dirty="0">
                <a:solidFill>
                  <a:srgbClr val="00B0F0"/>
                </a:solidFill>
              </a:rPr>
              <a:t>什么情况下我应该使用 </a:t>
            </a:r>
            <a:r>
              <a:rPr lang="en-US" altLang="zh-CN" sz="1600" dirty="0" err="1">
                <a:solidFill>
                  <a:srgbClr val="00B0F0"/>
                </a:solidFill>
              </a:rPr>
              <a:t>Vuex</a:t>
            </a:r>
            <a:r>
              <a:rPr lang="zh-CN" altLang="en-US" sz="1600" dirty="0">
                <a:solidFill>
                  <a:srgbClr val="00B0F0"/>
                </a:solidFill>
              </a:rPr>
              <a:t>？</a:t>
            </a:r>
          </a:p>
          <a:p>
            <a:r>
              <a:rPr lang="zh-CN" altLang="en-US" sz="1600" dirty="0">
                <a:solidFill>
                  <a:srgbClr val="00B0F0"/>
                </a:solidFill>
              </a:rPr>
              <a:t>虽然 </a:t>
            </a:r>
            <a:r>
              <a:rPr lang="en-US" altLang="zh-CN" sz="1600" dirty="0" err="1">
                <a:solidFill>
                  <a:srgbClr val="00B0F0"/>
                </a:solidFill>
              </a:rPr>
              <a:t>Vuex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zh-CN" altLang="en-US" sz="1600" dirty="0">
                <a:solidFill>
                  <a:srgbClr val="00B0F0"/>
                </a:solidFill>
              </a:rPr>
              <a:t>可以帮助我们管理共享状态，但也附带了更多的概念和框架。这需要对短期和长期效益进行权衡。</a:t>
            </a:r>
          </a:p>
          <a:p>
            <a:r>
              <a:rPr lang="zh-CN" altLang="en-US" sz="1600" dirty="0">
                <a:solidFill>
                  <a:srgbClr val="00B0F0"/>
                </a:solidFill>
              </a:rPr>
              <a:t>如果您不打算开发</a:t>
            </a:r>
            <a:r>
              <a:rPr lang="zh-CN" altLang="en-US" sz="1600" dirty="0">
                <a:solidFill>
                  <a:srgbClr val="FF0000"/>
                </a:solidFill>
              </a:rPr>
              <a:t>大型单页应用</a:t>
            </a:r>
            <a:r>
              <a:rPr lang="zh-CN" altLang="en-US" sz="1600" dirty="0">
                <a:solidFill>
                  <a:srgbClr val="00B0F0"/>
                </a:solidFill>
              </a:rPr>
              <a:t>，使用 </a:t>
            </a:r>
            <a:r>
              <a:rPr lang="en-US" altLang="zh-CN" sz="1600" dirty="0" err="1">
                <a:solidFill>
                  <a:srgbClr val="00B0F0"/>
                </a:solidFill>
              </a:rPr>
              <a:t>Vuex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zh-CN" altLang="en-US" sz="1600" dirty="0">
                <a:solidFill>
                  <a:srgbClr val="00B0F0"/>
                </a:solidFill>
              </a:rPr>
              <a:t>可能是繁琐冗余的。确实是如此</a:t>
            </a:r>
            <a:r>
              <a:rPr lang="en-US" altLang="zh-CN" sz="1600" dirty="0">
                <a:solidFill>
                  <a:srgbClr val="00B0F0"/>
                </a:solidFill>
              </a:rPr>
              <a:t>——</a:t>
            </a:r>
            <a:r>
              <a:rPr lang="zh-CN" altLang="en-US" sz="1600" dirty="0">
                <a:solidFill>
                  <a:srgbClr val="00B0F0"/>
                </a:solidFill>
              </a:rPr>
              <a:t>如果您的应用够简单，您最好不要使用 </a:t>
            </a:r>
            <a:r>
              <a:rPr lang="en-US" altLang="zh-CN" sz="1600" dirty="0" err="1">
                <a:solidFill>
                  <a:srgbClr val="00B0F0"/>
                </a:solidFill>
              </a:rPr>
              <a:t>Vuex</a:t>
            </a:r>
            <a:r>
              <a:rPr lang="zh-CN" altLang="en-US" sz="1600" dirty="0">
                <a:solidFill>
                  <a:srgbClr val="00B0F0"/>
                </a:solidFill>
              </a:rPr>
              <a:t>。</a:t>
            </a:r>
            <a:endParaRPr lang="en-US" altLang="zh-CN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9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11.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单元测试与服务器端渲染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655E22-0821-47AB-8F23-336987329DAD}"/>
              </a:ext>
            </a:extLst>
          </p:cNvPr>
          <p:cNvSpPr/>
          <p:nvPr/>
        </p:nvSpPr>
        <p:spPr>
          <a:xfrm>
            <a:off x="602121" y="1170706"/>
            <a:ext cx="10622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</a:rPr>
              <a:t>任何兼容基于模块的构建系统都可以正常使用，但如果你需要一个具体的建议，可以使用 </a:t>
            </a:r>
            <a:r>
              <a:rPr lang="en-US" altLang="zh-CN" sz="1600" dirty="0">
                <a:solidFill>
                  <a:srgbClr val="00B0F0"/>
                </a:solidFill>
              </a:rPr>
              <a:t>Karma </a:t>
            </a:r>
            <a:r>
              <a:rPr lang="zh-CN" altLang="en-US" sz="1600" dirty="0">
                <a:solidFill>
                  <a:srgbClr val="00B0F0"/>
                </a:solidFill>
              </a:rPr>
              <a:t>进行自动化测试。它有很多社区版的插件，包括对 </a:t>
            </a:r>
            <a:r>
              <a:rPr lang="en-US" altLang="zh-CN" sz="1600" dirty="0" err="1">
                <a:solidFill>
                  <a:srgbClr val="00B0F0"/>
                </a:solidFill>
              </a:rPr>
              <a:t>Webpack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zh-CN" altLang="en-US" sz="1600" dirty="0">
                <a:solidFill>
                  <a:srgbClr val="00B0F0"/>
                </a:solidFill>
              </a:rPr>
              <a:t>和 </a:t>
            </a:r>
            <a:r>
              <a:rPr lang="en-US" altLang="zh-CN" sz="1600" dirty="0" err="1">
                <a:solidFill>
                  <a:srgbClr val="00B0F0"/>
                </a:solidFill>
              </a:rPr>
              <a:t>Browserify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zh-CN" altLang="en-US" sz="1600" dirty="0">
                <a:solidFill>
                  <a:srgbClr val="00B0F0"/>
                </a:solidFill>
              </a:rPr>
              <a:t>的支持。</a:t>
            </a:r>
            <a:endParaRPr lang="en-US" altLang="zh-CN" sz="1600" dirty="0">
              <a:solidFill>
                <a:srgbClr val="00B0F0"/>
              </a:solidFill>
            </a:endParaRPr>
          </a:p>
          <a:p>
            <a:endParaRPr lang="en-US" altLang="zh-CN" sz="1600" dirty="0">
              <a:solidFill>
                <a:srgbClr val="00B0F0"/>
              </a:solidFill>
            </a:endParaRP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Nuxt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zh-CN" altLang="en-US" sz="1600" dirty="0">
                <a:solidFill>
                  <a:srgbClr val="00B0F0"/>
                </a:solidFill>
              </a:rPr>
              <a:t>是一个基于 </a:t>
            </a:r>
            <a:r>
              <a:rPr lang="en-US" altLang="zh-CN" sz="1600" dirty="0" err="1">
                <a:solidFill>
                  <a:srgbClr val="00B0F0"/>
                </a:solidFill>
              </a:rPr>
              <a:t>Vue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zh-CN" altLang="en-US" sz="1600" dirty="0">
                <a:solidFill>
                  <a:srgbClr val="00B0F0"/>
                </a:solidFill>
              </a:rPr>
              <a:t>生态的更高层的框架，为开发服务端渲染的 </a:t>
            </a:r>
            <a:r>
              <a:rPr lang="en-US" altLang="zh-CN" sz="1600" dirty="0" err="1">
                <a:solidFill>
                  <a:srgbClr val="00B0F0"/>
                </a:solidFill>
              </a:rPr>
              <a:t>Vue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zh-CN" altLang="en-US" sz="1600" dirty="0">
                <a:solidFill>
                  <a:srgbClr val="00B0F0"/>
                </a:solidFill>
              </a:rPr>
              <a:t>应用提供了极其便利的开发体验。更酷的是，你甚至可以用它来做为静态站生成器</a:t>
            </a:r>
            <a:endParaRPr lang="en-US" altLang="zh-CN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4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12.axios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7FB001-3386-43FF-8C42-E099EB54B581}"/>
              </a:ext>
            </a:extLst>
          </p:cNvPr>
          <p:cNvSpPr/>
          <p:nvPr/>
        </p:nvSpPr>
        <p:spPr>
          <a:xfrm>
            <a:off x="1074198" y="1443841"/>
            <a:ext cx="104934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是一个基于</a:t>
            </a:r>
            <a:r>
              <a:rPr lang="en-US" altLang="zh-CN" dirty="0"/>
              <a:t>Promise </a:t>
            </a:r>
            <a:r>
              <a:rPr lang="zh-CN" altLang="en-US" dirty="0"/>
              <a:t>用于浏览器和 </a:t>
            </a:r>
            <a:r>
              <a:rPr lang="en-US" altLang="zh-CN" dirty="0" err="1"/>
              <a:t>nodejs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HTTP </a:t>
            </a:r>
            <a:r>
              <a:rPr lang="zh-CN" altLang="en-US" dirty="0"/>
              <a:t>客户端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从浏览器中创建 </a:t>
            </a:r>
            <a:r>
              <a:rPr lang="en-US" altLang="zh-CN" dirty="0" err="1"/>
              <a:t>XMLHttpRequest</a:t>
            </a:r>
            <a:endParaRPr lang="en-US" altLang="zh-CN" dirty="0"/>
          </a:p>
          <a:p>
            <a:r>
              <a:rPr lang="zh-CN" altLang="en-US" dirty="0"/>
              <a:t>从 </a:t>
            </a:r>
            <a:r>
              <a:rPr lang="en-US" altLang="zh-CN" dirty="0"/>
              <a:t>node.js </a:t>
            </a:r>
            <a:r>
              <a:rPr lang="zh-CN" altLang="en-US" dirty="0"/>
              <a:t>发出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</a:p>
          <a:p>
            <a:r>
              <a:rPr lang="zh-CN" altLang="en-US" dirty="0"/>
              <a:t>拦截请求和响应</a:t>
            </a:r>
          </a:p>
          <a:p>
            <a:r>
              <a:rPr lang="zh-CN" altLang="en-US" dirty="0"/>
              <a:t>转换请求和响应数据</a:t>
            </a:r>
          </a:p>
          <a:p>
            <a:r>
              <a:rPr lang="zh-CN" altLang="en-US" dirty="0"/>
              <a:t>取消请求</a:t>
            </a:r>
          </a:p>
          <a:p>
            <a:r>
              <a:rPr lang="zh-CN" altLang="en-US" dirty="0"/>
              <a:t>自动转换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336837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13.Mint UI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7FB001-3386-43FF-8C42-E099EB54B581}"/>
              </a:ext>
            </a:extLst>
          </p:cNvPr>
          <p:cNvSpPr/>
          <p:nvPr/>
        </p:nvSpPr>
        <p:spPr>
          <a:xfrm>
            <a:off x="1074198" y="1443841"/>
            <a:ext cx="104934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基于 </a:t>
            </a:r>
            <a:r>
              <a:rPr lang="en-US" altLang="zh-CN" dirty="0"/>
              <a:t>Vue.js </a:t>
            </a:r>
            <a:r>
              <a:rPr lang="zh-CN" altLang="en-US" dirty="0"/>
              <a:t>的移动端组件库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安装</a:t>
            </a:r>
            <a:r>
              <a:rPr lang="en-US" altLang="zh-CN" dirty="0"/>
              <a:t># </a:t>
            </a:r>
            <a:r>
              <a:rPr lang="en-US" altLang="zh-CN" dirty="0" err="1"/>
              <a:t>Vue</a:t>
            </a:r>
            <a:r>
              <a:rPr lang="en-US" altLang="zh-CN" dirty="0"/>
              <a:t> 2.0npm install mint-</a:t>
            </a:r>
            <a:r>
              <a:rPr lang="en-US" altLang="zh-CN" dirty="0" err="1"/>
              <a:t>ui</a:t>
            </a:r>
            <a:r>
              <a:rPr lang="en-US" altLang="zh-CN" dirty="0"/>
              <a:t> –S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01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46885" y="794971"/>
            <a:ext cx="623189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、相关名词解释</a:t>
            </a:r>
            <a:endParaRPr lang="zh-CN" altLang="zh-CN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Vue.js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zh-CN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、基本语法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、渲染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、事件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、响应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6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、过渡</a:t>
            </a:r>
            <a:endParaRPr lang="zh-CN" altLang="zh-CN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7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、单文件组件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、生产环境部署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9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、路由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10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、状态管理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11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、单元测试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12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、服务端渲染</a:t>
            </a:r>
            <a:endParaRPr lang="zh-CN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单文件组件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9F9BB3-32B9-4B66-B3BF-354F5A687FFA}"/>
              </a:ext>
            </a:extLst>
          </p:cNvPr>
          <p:cNvSpPr/>
          <p:nvPr/>
        </p:nvSpPr>
        <p:spPr>
          <a:xfrm>
            <a:off x="843280" y="1018540"/>
            <a:ext cx="107881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多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zh-CN" altLang="en-US" dirty="0">
                <a:solidFill>
                  <a:srgbClr val="00B0F0"/>
                </a:solidFill>
              </a:rPr>
              <a:t>项目中，我们使用 </a:t>
            </a:r>
            <a:r>
              <a:rPr lang="en-US" altLang="zh-CN" dirty="0" err="1">
                <a:solidFill>
                  <a:srgbClr val="00B0F0"/>
                </a:solidFill>
              </a:rPr>
              <a:t>Vue.component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来定义全局组件，紧接着用 </a:t>
            </a:r>
            <a:r>
              <a:rPr lang="en-US" altLang="zh-CN" dirty="0">
                <a:solidFill>
                  <a:srgbClr val="00B0F0"/>
                </a:solidFill>
              </a:rPr>
              <a:t>new 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en-US" altLang="zh-CN" dirty="0">
                <a:solidFill>
                  <a:srgbClr val="00B0F0"/>
                </a:solidFill>
              </a:rPr>
              <a:t>({ el: '#container '}) </a:t>
            </a:r>
            <a:r>
              <a:rPr lang="zh-CN" altLang="en-US" dirty="0">
                <a:solidFill>
                  <a:srgbClr val="00B0F0"/>
                </a:solidFill>
              </a:rPr>
              <a:t>在每个页面内指定一个容器元素。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当在更复杂的项目中，或者你的前端完全由 </a:t>
            </a:r>
            <a:r>
              <a:rPr lang="en-US" altLang="zh-CN" dirty="0">
                <a:solidFill>
                  <a:srgbClr val="00B0F0"/>
                </a:solidFill>
              </a:rPr>
              <a:t>JavaScript </a:t>
            </a:r>
            <a:r>
              <a:rPr lang="zh-CN" altLang="en-US" dirty="0">
                <a:solidFill>
                  <a:srgbClr val="00B0F0"/>
                </a:solidFill>
              </a:rPr>
              <a:t>驱动的时候，下面这些缺点将变得非常明显：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1.</a:t>
            </a:r>
            <a:r>
              <a:rPr lang="zh-CN" altLang="en-US" dirty="0">
                <a:solidFill>
                  <a:srgbClr val="FF0000"/>
                </a:solidFill>
              </a:rPr>
              <a:t>全局定义</a:t>
            </a:r>
            <a:r>
              <a:rPr lang="en-US" altLang="zh-CN" dirty="0">
                <a:solidFill>
                  <a:srgbClr val="FF0000"/>
                </a:solidFill>
              </a:rPr>
              <a:t>(Global definitions) </a:t>
            </a:r>
            <a:r>
              <a:rPr lang="zh-CN" altLang="en-US" dirty="0">
                <a:solidFill>
                  <a:srgbClr val="FF0000"/>
                </a:solidFill>
              </a:rPr>
              <a:t>强制要求每个 </a:t>
            </a:r>
            <a:r>
              <a:rPr lang="en-US" altLang="zh-CN" dirty="0">
                <a:solidFill>
                  <a:srgbClr val="FF0000"/>
                </a:solidFill>
              </a:rPr>
              <a:t>component </a:t>
            </a:r>
            <a:r>
              <a:rPr lang="zh-CN" altLang="en-US" dirty="0">
                <a:solidFill>
                  <a:srgbClr val="FF0000"/>
                </a:solidFill>
              </a:rPr>
              <a:t>中的命名不得重复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2.</a:t>
            </a:r>
            <a:r>
              <a:rPr lang="zh-CN" altLang="en-US" dirty="0">
                <a:solidFill>
                  <a:srgbClr val="FF0000"/>
                </a:solidFill>
              </a:rPr>
              <a:t>字符串模板</a:t>
            </a:r>
            <a:r>
              <a:rPr lang="en-US" altLang="zh-CN" dirty="0">
                <a:solidFill>
                  <a:srgbClr val="FF0000"/>
                </a:solidFill>
              </a:rPr>
              <a:t>(String templates) </a:t>
            </a:r>
            <a:r>
              <a:rPr lang="zh-CN" altLang="en-US" dirty="0">
                <a:solidFill>
                  <a:srgbClr val="FF0000"/>
                </a:solidFill>
              </a:rPr>
              <a:t>缺乏语法高亮，在 </a:t>
            </a:r>
            <a:r>
              <a:rPr lang="en-US" altLang="zh-CN" dirty="0">
                <a:solidFill>
                  <a:srgbClr val="FF0000"/>
                </a:solidFill>
              </a:rPr>
              <a:t>HTML </a:t>
            </a:r>
            <a:r>
              <a:rPr lang="zh-CN" altLang="en-US" dirty="0">
                <a:solidFill>
                  <a:srgbClr val="FF0000"/>
                </a:solidFill>
              </a:rPr>
              <a:t>有多行的时候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3.</a:t>
            </a:r>
            <a:r>
              <a:rPr lang="zh-CN" altLang="en-US" dirty="0">
                <a:solidFill>
                  <a:srgbClr val="FF0000"/>
                </a:solidFill>
              </a:rPr>
              <a:t>不支持</a:t>
            </a:r>
            <a:r>
              <a:rPr lang="en-US" altLang="zh-CN" dirty="0">
                <a:solidFill>
                  <a:srgbClr val="FF0000"/>
                </a:solidFill>
              </a:rPr>
              <a:t>CSS(No CSS support) </a:t>
            </a:r>
            <a:r>
              <a:rPr lang="zh-CN" altLang="en-US" dirty="0">
                <a:solidFill>
                  <a:srgbClr val="FF0000"/>
                </a:solidFill>
              </a:rPr>
              <a:t>意味着当 </a:t>
            </a:r>
            <a:r>
              <a:rPr lang="en-US" altLang="zh-CN" dirty="0">
                <a:solidFill>
                  <a:srgbClr val="FF0000"/>
                </a:solidFill>
              </a:rPr>
              <a:t>HTML </a:t>
            </a:r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JavaScript </a:t>
            </a:r>
            <a:r>
              <a:rPr lang="zh-CN" altLang="en-US" dirty="0">
                <a:solidFill>
                  <a:srgbClr val="FF0000"/>
                </a:solidFill>
              </a:rPr>
              <a:t>组件化时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文件扩展名为 </a:t>
            </a:r>
            <a:r>
              <a:rPr lang="en-US" altLang="zh-CN" dirty="0">
                <a:solidFill>
                  <a:srgbClr val="00B0F0"/>
                </a:solidFill>
              </a:rPr>
              <a:t>.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的 </a:t>
            </a:r>
            <a:r>
              <a:rPr lang="en-US" altLang="zh-CN" dirty="0">
                <a:solidFill>
                  <a:srgbClr val="00B0F0"/>
                </a:solidFill>
              </a:rPr>
              <a:t>single-file components(</a:t>
            </a:r>
            <a:r>
              <a:rPr lang="zh-CN" altLang="en-US" dirty="0">
                <a:solidFill>
                  <a:srgbClr val="00B0F0"/>
                </a:solidFill>
              </a:rPr>
              <a:t>单文件组件</a:t>
            </a:r>
            <a:r>
              <a:rPr lang="en-US" altLang="zh-CN" dirty="0">
                <a:solidFill>
                  <a:srgbClr val="00B0F0"/>
                </a:solidFill>
              </a:rPr>
              <a:t>) </a:t>
            </a:r>
            <a:r>
              <a:rPr lang="zh-CN" altLang="en-US" dirty="0">
                <a:solidFill>
                  <a:srgbClr val="00B0F0"/>
                </a:solidFill>
              </a:rPr>
              <a:t>为以上所有问题提供了解决方法，并且还可以使用 </a:t>
            </a:r>
            <a:r>
              <a:rPr lang="en-US" altLang="zh-CN" dirty="0" err="1">
                <a:solidFill>
                  <a:srgbClr val="00B0F0"/>
                </a:solidFill>
              </a:rPr>
              <a:t>Webpack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或 </a:t>
            </a:r>
            <a:r>
              <a:rPr lang="en-US" altLang="zh-CN" dirty="0" err="1">
                <a:solidFill>
                  <a:srgbClr val="00B0F0"/>
                </a:solidFill>
              </a:rPr>
              <a:t>Browserify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等构建工具。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1.</a:t>
            </a:r>
            <a:r>
              <a:rPr lang="zh-CN" altLang="en-US" dirty="0">
                <a:solidFill>
                  <a:srgbClr val="00B0F0"/>
                </a:solidFill>
              </a:rPr>
              <a:t>全局安装 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en-US" altLang="zh-CN" dirty="0">
                <a:solidFill>
                  <a:srgbClr val="00B0F0"/>
                </a:solidFill>
              </a:rPr>
              <a:t>-cli</a:t>
            </a:r>
          </a:p>
          <a:p>
            <a:r>
              <a:rPr lang="en-US" altLang="zh-CN" dirty="0" err="1">
                <a:solidFill>
                  <a:srgbClr val="00B0F0"/>
                </a:solidFill>
              </a:rPr>
              <a:t>cnpm</a:t>
            </a:r>
            <a:r>
              <a:rPr lang="en-US" altLang="zh-CN" dirty="0">
                <a:solidFill>
                  <a:srgbClr val="00B0F0"/>
                </a:solidFill>
              </a:rPr>
              <a:t> install </a:t>
            </a:r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en-US" altLang="zh-CN" dirty="0">
                <a:solidFill>
                  <a:srgbClr val="00B0F0"/>
                </a:solidFill>
              </a:rPr>
              <a:t>-cli -g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2.</a:t>
            </a:r>
            <a:r>
              <a:rPr lang="zh-CN" altLang="en-US" dirty="0">
                <a:solidFill>
                  <a:srgbClr val="00B0F0"/>
                </a:solidFill>
              </a:rPr>
              <a:t>创建基于</a:t>
            </a:r>
            <a:r>
              <a:rPr lang="en-US" altLang="zh-CN" dirty="0" err="1">
                <a:solidFill>
                  <a:srgbClr val="00B0F0"/>
                </a:solidFill>
              </a:rPr>
              <a:t>webpack</a:t>
            </a:r>
            <a:r>
              <a:rPr lang="zh-CN" altLang="en-US" dirty="0">
                <a:solidFill>
                  <a:srgbClr val="00B0F0"/>
                </a:solidFill>
              </a:rPr>
              <a:t>模板的项目</a:t>
            </a:r>
          </a:p>
          <a:p>
            <a:r>
              <a:rPr lang="en-US" altLang="zh-CN" dirty="0" err="1">
                <a:solidFill>
                  <a:srgbClr val="00B0F0"/>
                </a:solidFill>
              </a:rPr>
              <a:t>vue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init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webpack</a:t>
            </a:r>
            <a:r>
              <a:rPr lang="en-US" altLang="zh-CN" dirty="0">
                <a:solidFill>
                  <a:srgbClr val="00B0F0"/>
                </a:solidFill>
              </a:rPr>
              <a:t> my-project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1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单文件组件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26A560-556E-4C3B-A930-6989BA6B506C}"/>
              </a:ext>
            </a:extLst>
          </p:cNvPr>
          <p:cNvSpPr/>
          <p:nvPr/>
        </p:nvSpPr>
        <p:spPr>
          <a:xfrm>
            <a:off x="1036955" y="1064260"/>
            <a:ext cx="8887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1.npm install </a:t>
            </a:r>
            <a:r>
              <a:rPr lang="en-US" altLang="zh-CN" dirty="0" err="1"/>
              <a:t>vue</a:t>
            </a:r>
            <a:r>
              <a:rPr lang="en-US" altLang="zh-CN" dirty="0"/>
              <a:t>-cli –g (</a:t>
            </a:r>
            <a:r>
              <a:rPr lang="zh-CN" altLang="en-US" dirty="0"/>
              <a:t>在</a:t>
            </a:r>
            <a:r>
              <a:rPr lang="en-US" altLang="zh-CN" dirty="0"/>
              <a:t>node</a:t>
            </a:r>
            <a:r>
              <a:rPr lang="zh-CN" altLang="en-US" dirty="0"/>
              <a:t>的</a:t>
            </a:r>
            <a:r>
              <a:rPr lang="en-US" altLang="zh-CN" dirty="0" err="1"/>
              <a:t>npm</a:t>
            </a:r>
            <a:r>
              <a:rPr lang="zh-CN" altLang="en-US" dirty="0"/>
              <a:t>包管理里面安装了</a:t>
            </a:r>
            <a:r>
              <a:rPr lang="en-US" altLang="zh-CN" dirty="0" err="1"/>
              <a:t>vue</a:t>
            </a:r>
            <a:r>
              <a:rPr lang="en-US" altLang="zh-CN" dirty="0"/>
              <a:t>-cli);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初始化一个</a:t>
            </a:r>
            <a:r>
              <a:rPr lang="en-US" altLang="zh-CN" dirty="0" err="1"/>
              <a:t>vuejs</a:t>
            </a:r>
            <a:r>
              <a:rPr lang="zh-CN" altLang="zh-CN" dirty="0"/>
              <a:t>的开发环境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F53FE6-88AD-4232-86CF-C9B09BD4CB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7055" y="1756311"/>
            <a:ext cx="8031550" cy="29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1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单文件组件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8A6BA0-A412-4716-BA9C-9B259A8CDA91}"/>
              </a:ext>
            </a:extLst>
          </p:cNvPr>
          <p:cNvSpPr/>
          <p:nvPr/>
        </p:nvSpPr>
        <p:spPr>
          <a:xfrm>
            <a:off x="947852" y="1221477"/>
            <a:ext cx="108278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初始项目时候要注意 去给自己定一个文件夹用来放</a:t>
            </a:r>
            <a:r>
              <a:rPr lang="en-US" altLang="zh-CN" dirty="0" err="1"/>
              <a:t>vue</a:t>
            </a:r>
            <a:r>
              <a:rPr lang="en-US" altLang="zh-CN" dirty="0"/>
              <a:t> spa</a:t>
            </a:r>
            <a:r>
              <a:rPr lang="zh-CN" altLang="en-US" dirty="0"/>
              <a:t>应用的文件夹</a:t>
            </a:r>
          </a:p>
          <a:p>
            <a:endParaRPr lang="zh-CN" altLang="en-US" dirty="0"/>
          </a:p>
          <a:p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&lt;template-name&gt; &lt;project-name&gt;</a:t>
            </a:r>
          </a:p>
          <a:p>
            <a:endParaRPr lang="en-US" altLang="zh-CN" dirty="0"/>
          </a:p>
          <a:p>
            <a:r>
              <a:rPr lang="en-US" altLang="zh-CN" dirty="0"/>
              <a:t>template-name </a:t>
            </a:r>
            <a:r>
              <a:rPr lang="zh-CN" altLang="en-US" dirty="0"/>
              <a:t>是代表你需要用什么开发环境</a:t>
            </a:r>
          </a:p>
          <a:p>
            <a:endParaRPr lang="zh-CN" altLang="en-US" dirty="0"/>
          </a:p>
          <a:p>
            <a:r>
              <a:rPr lang="zh-CN" altLang="en-US" dirty="0"/>
              <a:t>我们一般就用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开发环境 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官方提供了四种开发环境</a:t>
            </a:r>
          </a:p>
          <a:p>
            <a:r>
              <a:rPr lang="en-US" altLang="zh-CN" dirty="0" err="1"/>
              <a:t>webpack</a:t>
            </a:r>
            <a:r>
              <a:rPr lang="en-US" altLang="zh-CN" dirty="0"/>
              <a:t> - A full-featured </a:t>
            </a:r>
            <a:r>
              <a:rPr lang="en-US" altLang="zh-CN" dirty="0" err="1"/>
              <a:t>Webpack</a:t>
            </a:r>
            <a:r>
              <a:rPr lang="en-US" altLang="zh-CN" dirty="0"/>
              <a:t> + </a:t>
            </a:r>
            <a:r>
              <a:rPr lang="en-US" altLang="zh-CN" dirty="0" err="1"/>
              <a:t>vue</a:t>
            </a:r>
            <a:r>
              <a:rPr lang="en-US" altLang="zh-CN" dirty="0"/>
              <a:t>-loader setup with hot reload, linting, testing &amp; </a:t>
            </a:r>
            <a:r>
              <a:rPr lang="en-US" altLang="zh-CN" dirty="0" err="1"/>
              <a:t>css</a:t>
            </a:r>
            <a:r>
              <a:rPr lang="en-US" altLang="zh-CN" dirty="0"/>
              <a:t> extraction.</a:t>
            </a:r>
          </a:p>
          <a:p>
            <a:r>
              <a:rPr lang="en-US" altLang="zh-CN" dirty="0" err="1"/>
              <a:t>webpack</a:t>
            </a:r>
            <a:r>
              <a:rPr lang="en-US" altLang="zh-CN" dirty="0"/>
              <a:t>-simple - A simple </a:t>
            </a:r>
            <a:r>
              <a:rPr lang="en-US" altLang="zh-CN" dirty="0" err="1"/>
              <a:t>Webpack</a:t>
            </a:r>
            <a:r>
              <a:rPr lang="en-US" altLang="zh-CN" dirty="0"/>
              <a:t> + </a:t>
            </a:r>
            <a:r>
              <a:rPr lang="en-US" altLang="zh-CN" dirty="0" err="1"/>
              <a:t>vue</a:t>
            </a:r>
            <a:r>
              <a:rPr lang="en-US" altLang="zh-CN" dirty="0"/>
              <a:t>-loader setup for quick prototyping.</a:t>
            </a:r>
          </a:p>
          <a:p>
            <a:r>
              <a:rPr lang="en-US" altLang="zh-CN" dirty="0" err="1"/>
              <a:t>browserify</a:t>
            </a:r>
            <a:r>
              <a:rPr lang="en-US" altLang="zh-CN" dirty="0"/>
              <a:t> - A full-featured </a:t>
            </a:r>
            <a:r>
              <a:rPr lang="en-US" altLang="zh-CN" dirty="0" err="1"/>
              <a:t>Browserify</a:t>
            </a:r>
            <a:r>
              <a:rPr lang="en-US" altLang="zh-CN" dirty="0"/>
              <a:t> + </a:t>
            </a:r>
            <a:r>
              <a:rPr lang="en-US" altLang="zh-CN" dirty="0" err="1"/>
              <a:t>vueify</a:t>
            </a:r>
            <a:r>
              <a:rPr lang="en-US" altLang="zh-CN" dirty="0"/>
              <a:t> setup with hot-reload, linting &amp; unit testing.</a:t>
            </a:r>
          </a:p>
          <a:p>
            <a:r>
              <a:rPr lang="en-US" altLang="zh-CN" dirty="0" err="1"/>
              <a:t>browserify</a:t>
            </a:r>
            <a:r>
              <a:rPr lang="en-US" altLang="zh-CN" dirty="0"/>
              <a:t>-simple - A simple </a:t>
            </a:r>
            <a:r>
              <a:rPr lang="en-US" altLang="zh-CN" dirty="0" err="1"/>
              <a:t>Browserify</a:t>
            </a:r>
            <a:r>
              <a:rPr lang="en-US" altLang="zh-CN" dirty="0"/>
              <a:t> + </a:t>
            </a:r>
            <a:r>
              <a:rPr lang="en-US" altLang="zh-CN" dirty="0" err="1"/>
              <a:t>vueify</a:t>
            </a:r>
            <a:r>
              <a:rPr lang="en-US" altLang="zh-CN" dirty="0"/>
              <a:t> setup for quick prototyping.</a:t>
            </a:r>
          </a:p>
          <a:p>
            <a:r>
              <a:rPr lang="en-US" altLang="zh-CN" dirty="0"/>
              <a:t>simple - The simplest possible </a:t>
            </a:r>
            <a:r>
              <a:rPr lang="en-US" altLang="zh-CN" dirty="0" err="1"/>
              <a:t>Vue</a:t>
            </a:r>
            <a:r>
              <a:rPr lang="en-US" altLang="zh-CN" dirty="0"/>
              <a:t> setup in a single HTML file</a:t>
            </a:r>
          </a:p>
          <a:p>
            <a:r>
              <a:rPr lang="en-US" altLang="zh-CN" dirty="0"/>
              <a:t>&lt;project-name&gt; </a:t>
            </a:r>
            <a:r>
              <a:rPr lang="zh-CN" altLang="en-US" dirty="0"/>
              <a:t>是代表你输出的文件夹名和项目名称</a:t>
            </a:r>
          </a:p>
        </p:txBody>
      </p:sp>
    </p:spTree>
    <p:extLst>
      <p:ext uri="{BB962C8B-B14F-4D97-AF65-F5344CB8AC3E}">
        <p14:creationId xmlns:p14="http://schemas.microsoft.com/office/powerpoint/2010/main" val="226444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单文件组件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26D819-8E49-48C8-9740-E67E0773EB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0448" y="1064260"/>
            <a:ext cx="9415873" cy="46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2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单文件组件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07B344-DA03-43D3-8F17-4E48A51B67FA}"/>
              </a:ext>
            </a:extLst>
          </p:cNvPr>
          <p:cNvSpPr/>
          <p:nvPr/>
        </p:nvSpPr>
        <p:spPr>
          <a:xfrm>
            <a:off x="959005" y="1161623"/>
            <a:ext cx="107609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Project name &lt;</a:t>
            </a:r>
            <a:r>
              <a:rPr lang="zh-CN" altLang="en-US" dirty="0"/>
              <a:t>你在前面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的时候</a:t>
            </a:r>
            <a:r>
              <a:rPr lang="en-US" altLang="zh-CN" dirty="0"/>
              <a:t>project-name </a:t>
            </a:r>
            <a:r>
              <a:rPr lang="zh-CN" altLang="en-US" dirty="0"/>
              <a:t>项目名称</a:t>
            </a:r>
            <a:r>
              <a:rPr lang="en-US" altLang="zh-CN" dirty="0"/>
              <a:t>&gt; </a:t>
            </a:r>
          </a:p>
          <a:p>
            <a:r>
              <a:rPr lang="zh-CN" altLang="en-US" dirty="0"/>
              <a:t>直接回车</a:t>
            </a:r>
          </a:p>
          <a:p>
            <a:r>
              <a:rPr lang="en-US" altLang="zh-CN" dirty="0"/>
              <a:t>Project description &lt;</a:t>
            </a:r>
            <a:r>
              <a:rPr lang="zh-CN" altLang="en-US" dirty="0"/>
              <a:t>项目描述 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直接回车</a:t>
            </a:r>
          </a:p>
          <a:p>
            <a:r>
              <a:rPr lang="en-US" altLang="zh-CN" dirty="0" err="1"/>
              <a:t>Atthor</a:t>
            </a:r>
            <a:r>
              <a:rPr lang="en-US" altLang="zh-CN" dirty="0"/>
              <a:t>   &lt;</a:t>
            </a:r>
            <a:r>
              <a:rPr lang="zh-CN" altLang="en-US" dirty="0"/>
              <a:t>这个项目的作者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Vuv</a:t>
            </a:r>
            <a:r>
              <a:rPr lang="en-US" altLang="zh-CN" dirty="0"/>
              <a:t> build &lt;</a:t>
            </a:r>
            <a:r>
              <a:rPr lang="zh-CN" altLang="en-US" dirty="0"/>
              <a:t>就是问你一些打包的什么东西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直接回车</a:t>
            </a:r>
          </a:p>
          <a:p>
            <a:r>
              <a:rPr lang="en-US" altLang="zh-CN" dirty="0"/>
              <a:t>Install </a:t>
            </a:r>
            <a:r>
              <a:rPr lang="en-US" altLang="zh-CN" dirty="0" err="1"/>
              <a:t>Vue</a:t>
            </a:r>
            <a:r>
              <a:rPr lang="en-US" altLang="zh-CN" dirty="0"/>
              <a:t>-router &lt;</a:t>
            </a:r>
            <a:r>
              <a:rPr lang="zh-CN" altLang="en-US" dirty="0"/>
              <a:t>就是问你这个项目是不是要需要用到路由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选择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Eslint</a:t>
            </a:r>
            <a:r>
              <a:rPr lang="en-US" altLang="zh-CN" dirty="0"/>
              <a:t> to </a:t>
            </a:r>
            <a:r>
              <a:rPr lang="en-US" altLang="zh-CN" dirty="0" err="1"/>
              <a:t>lin</a:t>
            </a:r>
            <a:r>
              <a:rPr lang="en-US" altLang="zh-CN" dirty="0"/>
              <a:t>  your code &lt;</a:t>
            </a:r>
            <a:r>
              <a:rPr lang="zh-CN" altLang="en-US" dirty="0"/>
              <a:t>就是问你会不会</a:t>
            </a:r>
            <a:r>
              <a:rPr lang="en-US" altLang="zh-CN" dirty="0" err="1"/>
              <a:t>eslint</a:t>
            </a:r>
            <a:r>
              <a:rPr lang="zh-CN" altLang="en-US" dirty="0"/>
              <a:t>的语法</a:t>
            </a:r>
            <a:r>
              <a:rPr lang="en-US" altLang="zh-CN" dirty="0"/>
              <a:t>&gt;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这个一般选择</a:t>
            </a:r>
            <a:r>
              <a:rPr lang="en-US" altLang="zh-CN">
                <a:solidFill>
                  <a:srgbClr val="FF0000"/>
                </a:solidFill>
              </a:rPr>
              <a:t>y;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选择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Setup unit tests with karma + mocha; &lt;</a:t>
            </a:r>
            <a:r>
              <a:rPr lang="zh-CN" altLang="en-US" dirty="0"/>
              <a:t>就是问你会不会</a:t>
            </a:r>
            <a:r>
              <a:rPr lang="en-US" altLang="zh-CN" dirty="0"/>
              <a:t>karma+ mocha &gt;;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这个一般选择</a:t>
            </a:r>
            <a:r>
              <a:rPr lang="en-US" altLang="zh-CN" dirty="0">
                <a:solidFill>
                  <a:srgbClr val="FF0000"/>
                </a:solidFill>
              </a:rPr>
              <a:t>n;</a:t>
            </a:r>
          </a:p>
          <a:p>
            <a:r>
              <a:rPr lang="zh-CN" altLang="en-US" dirty="0"/>
              <a:t>选择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Setup ese2 test2 with </a:t>
            </a:r>
            <a:r>
              <a:rPr lang="en-US" altLang="zh-CN" dirty="0" err="1"/>
              <a:t>Nightwatach</a:t>
            </a:r>
            <a:r>
              <a:rPr lang="en-US" altLang="zh-CN" dirty="0"/>
              <a:t>  &lt;</a:t>
            </a:r>
            <a:r>
              <a:rPr lang="zh-CN" altLang="en-US" dirty="0"/>
              <a:t>就是问你会不会</a:t>
            </a:r>
            <a:r>
              <a:rPr lang="en-US" altLang="zh-CN" dirty="0" err="1"/>
              <a:t>Nightwatach</a:t>
            </a:r>
            <a:r>
              <a:rPr lang="en-US" altLang="zh-CN" dirty="0"/>
              <a:t> &gt;;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这个一般选择</a:t>
            </a:r>
            <a:r>
              <a:rPr lang="en-US" altLang="zh-CN" dirty="0">
                <a:solidFill>
                  <a:srgbClr val="FF0000"/>
                </a:solidFill>
              </a:rPr>
              <a:t>n;</a:t>
            </a:r>
          </a:p>
          <a:p>
            <a:r>
              <a:rPr lang="zh-CN" altLang="en-US" dirty="0"/>
              <a:t>选择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2588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419E73-3AF1-4B78-A120-02113422D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52" y="507048"/>
            <a:ext cx="9271296" cy="49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2405</Words>
  <Application>Microsoft Office PowerPoint</Application>
  <PresentationFormat>宽屏</PresentationFormat>
  <Paragraphs>292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Microsoft Yahei</vt:lpstr>
      <vt:lpstr>宋体</vt:lpstr>
      <vt:lpstr>微软雅黑</vt:lpstr>
      <vt:lpstr>Arial</vt:lpstr>
      <vt:lpstr>Calibri</vt:lpstr>
      <vt:lpstr>Calibri Light</vt:lpstr>
      <vt:lpstr>Tahoma</vt:lpstr>
      <vt:lpstr>Office 主题</vt:lpstr>
      <vt:lpstr>PowerPoint 演示文稿</vt:lpstr>
      <vt:lpstr>PowerPoint 演示文稿</vt:lpstr>
      <vt:lpstr>PowerPoint 演示文稿</vt:lpstr>
      <vt:lpstr> 7.单文件组件</vt:lpstr>
      <vt:lpstr> 7.单文件组件</vt:lpstr>
      <vt:lpstr> 7.单文件组件</vt:lpstr>
      <vt:lpstr> 7.单文件组件</vt:lpstr>
      <vt:lpstr> 7.单文件组件</vt:lpstr>
      <vt:lpstr>PowerPoint 演示文稿</vt:lpstr>
      <vt:lpstr>PowerPoint 演示文稿</vt:lpstr>
      <vt:lpstr>PowerPoint 演示文稿</vt:lpstr>
      <vt:lpstr> 8.生产环境部署</vt:lpstr>
      <vt:lpstr> 9.路由</vt:lpstr>
      <vt:lpstr> 9.路由</vt:lpstr>
      <vt:lpstr> 9.路由</vt:lpstr>
      <vt:lpstr> 9.路由</vt:lpstr>
      <vt:lpstr> 9.路由</vt:lpstr>
      <vt:lpstr> 10.状态管理</vt:lpstr>
      <vt:lpstr> 10.状态管理</vt:lpstr>
      <vt:lpstr> 11.单元测试与服务器端渲染</vt:lpstr>
      <vt:lpstr> 12.axios</vt:lpstr>
      <vt:lpstr> 13.Mint UI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1948318768@qq.com</cp:lastModifiedBy>
  <cp:revision>1668</cp:revision>
  <dcterms:created xsi:type="dcterms:W3CDTF">2017-04-21T01:04:00Z</dcterms:created>
  <dcterms:modified xsi:type="dcterms:W3CDTF">2017-09-03T14:33:43Z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