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476" r:id="rId6"/>
    <p:sldId id="549" r:id="rId7"/>
    <p:sldId id="550" r:id="rId8"/>
    <p:sldId id="551" r:id="rId9"/>
    <p:sldId id="532" r:id="rId10"/>
    <p:sldId id="478" r:id="rId11"/>
    <p:sldId id="528" r:id="rId12"/>
    <p:sldId id="527" r:id="rId13"/>
    <p:sldId id="558" r:id="rId14"/>
    <p:sldId id="565" r:id="rId15"/>
    <p:sldId id="566" r:id="rId16"/>
    <p:sldId id="568" r:id="rId17"/>
    <p:sldId id="569" r:id="rId18"/>
    <p:sldId id="570" r:id="rId19"/>
    <p:sldId id="571" r:id="rId20"/>
    <p:sldId id="567" r:id="rId21"/>
    <p:sldId id="530" r:id="rId22"/>
    <p:sldId id="559" r:id="rId23"/>
    <p:sldId id="572" r:id="rId24"/>
    <p:sldId id="560" r:id="rId25"/>
    <p:sldId id="573" r:id="rId26"/>
    <p:sldId id="574" r:id="rId27"/>
    <p:sldId id="575" r:id="rId28"/>
    <p:sldId id="264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angularjs/angularjs-refere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1134872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accent5"/>
                </a:solidFill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2.2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表达式 与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表达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式异同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/>
            </a:r>
            <a:br>
              <a:rPr lang="zh-CN" altLang="en-US" sz="3200" b="1" dirty="0" smtClean="0">
                <a:solidFill>
                  <a:schemeClr val="accent5"/>
                </a:solidFill>
              </a:rPr>
            </a:b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39687" y="1298713"/>
            <a:ext cx="9859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表达式 与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表达式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类似于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表达式，</a:t>
            </a:r>
            <a:r>
              <a:rPr lang="en-US" altLang="zh-CN" sz="28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表达式可以包含字母，操作符，变量。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与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表达式不同，</a:t>
            </a:r>
            <a:r>
              <a:rPr lang="en-US" altLang="zh-CN" sz="28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表达式可以写在 </a:t>
            </a:r>
            <a:r>
              <a:rPr lang="en-US" altLang="zh-CN" sz="2800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800" dirty="0" smtClean="0">
                <a:solidFill>
                  <a:schemeClr val="accent5"/>
                </a:solidFill>
              </a:rPr>
              <a:t>中。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与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表达式不同，</a:t>
            </a:r>
            <a:r>
              <a:rPr lang="en-US" altLang="zh-CN" sz="28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表达式不支持条件判断，循环及异常。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与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表达式不同，</a:t>
            </a:r>
            <a:r>
              <a:rPr lang="en-US" altLang="zh-CN" sz="28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dirty="0" smtClean="0">
                <a:solidFill>
                  <a:schemeClr val="accent5"/>
                </a:solidFill>
              </a:rPr>
              <a:t>表达式支持过滤器。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三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、指令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通过被称为 </a:t>
            </a:r>
            <a:r>
              <a:rPr lang="zh-CN" altLang="en-US" b="1" dirty="0" smtClean="0">
                <a:solidFill>
                  <a:schemeClr val="accent5"/>
                </a:solidFill>
              </a:rPr>
              <a:t>指令</a:t>
            </a:r>
            <a:r>
              <a:rPr lang="zh-CN" altLang="en-US" dirty="0" smtClean="0">
                <a:solidFill>
                  <a:schemeClr val="accent5"/>
                </a:solidFill>
              </a:rPr>
              <a:t> 的新属性来扩展 </a:t>
            </a:r>
            <a:r>
              <a:rPr lang="en-US" altLang="zh-CN" dirty="0" smtClean="0">
                <a:solidFill>
                  <a:schemeClr val="accent5"/>
                </a:solidFill>
              </a:rPr>
              <a:t>HTML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通过内置的指令来为应用添加功能。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允许你自定义指令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指令是扩展的 </a:t>
            </a:r>
            <a:r>
              <a:rPr lang="en-US" altLang="zh-CN" dirty="0" smtClean="0">
                <a:solidFill>
                  <a:schemeClr val="accent5"/>
                </a:solidFill>
              </a:rPr>
              <a:t>HTML </a:t>
            </a:r>
            <a:r>
              <a:rPr lang="zh-CN" altLang="en-US" dirty="0" smtClean="0">
                <a:solidFill>
                  <a:schemeClr val="accent5"/>
                </a:solidFill>
              </a:rPr>
              <a:t>属性，带有前缀 </a:t>
            </a:r>
            <a:r>
              <a:rPr lang="en-US" altLang="zh-CN" b="1" dirty="0" smtClean="0">
                <a:solidFill>
                  <a:schemeClr val="accent5"/>
                </a:solidFill>
              </a:rPr>
              <a:t>ng-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ng-app</a:t>
            </a:r>
            <a:r>
              <a:rPr lang="en-US" altLang="zh-CN" dirty="0" smtClean="0">
                <a:solidFill>
                  <a:schemeClr val="accent5"/>
                </a:solidFill>
              </a:rPr>
              <a:t> </a:t>
            </a:r>
            <a:r>
              <a:rPr lang="zh-CN" altLang="en-US" dirty="0" smtClean="0">
                <a:solidFill>
                  <a:schemeClr val="accent5"/>
                </a:solidFill>
              </a:rPr>
              <a:t>指令初始化一个 </a:t>
            </a:r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应用程序。</a:t>
            </a: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ng-init</a:t>
            </a:r>
            <a:r>
              <a:rPr lang="en-US" altLang="zh-CN" dirty="0" smtClean="0">
                <a:solidFill>
                  <a:schemeClr val="accent5"/>
                </a:solidFill>
              </a:rPr>
              <a:t> </a:t>
            </a:r>
            <a:r>
              <a:rPr lang="zh-CN" altLang="en-US" dirty="0" smtClean="0">
                <a:solidFill>
                  <a:schemeClr val="accent5"/>
                </a:solidFill>
              </a:rPr>
              <a:t>指令初始化应用程序数据。</a:t>
            </a: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ng-model</a:t>
            </a:r>
            <a:r>
              <a:rPr lang="en-US" altLang="zh-CN" dirty="0" smtClean="0">
                <a:solidFill>
                  <a:schemeClr val="accent5"/>
                </a:solidFill>
              </a:rPr>
              <a:t> </a:t>
            </a:r>
            <a:r>
              <a:rPr lang="zh-CN" altLang="en-US" dirty="0" smtClean="0">
                <a:solidFill>
                  <a:schemeClr val="accent5"/>
                </a:solidFill>
              </a:rPr>
              <a:t>指令把元素值（比如输入域的值）绑定到应用程序。</a:t>
            </a:r>
          </a:p>
          <a:p>
            <a:r>
              <a:rPr lang="zh-CN" altLang="en-US" dirty="0" smtClean="0">
                <a:solidFill>
                  <a:schemeClr val="accent5"/>
                </a:solidFill>
              </a:rPr>
              <a:t>完整的指令内容可以参阅 </a:t>
            </a:r>
            <a:r>
              <a:rPr lang="en-US" altLang="zh-CN" u="sng" dirty="0" smtClean="0">
                <a:solidFill>
                  <a:schemeClr val="accent5"/>
                </a:solidFill>
                <a:hlinkClick r:id="rId3"/>
              </a:rPr>
              <a:t>AngularJS </a:t>
            </a:r>
            <a:r>
              <a:rPr lang="zh-CN" altLang="en-US" u="sng" dirty="0" smtClean="0">
                <a:solidFill>
                  <a:schemeClr val="accent5"/>
                </a:solidFill>
                <a:hlinkClick r:id="rId3"/>
              </a:rPr>
              <a:t>参考手册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</a:p>
          <a:p>
            <a:endParaRPr lang="zh-CN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3.1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ng-app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92836" y="2478157"/>
            <a:ext cx="9973310" cy="4865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注意：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dirty="0" smtClean="0">
                <a:solidFill>
                  <a:schemeClr val="accent5"/>
                </a:solidFill>
              </a:rPr>
              <a:t>一</a:t>
            </a:r>
            <a:r>
              <a:rPr lang="zh-CN" altLang="en-US" dirty="0" smtClean="0">
                <a:solidFill>
                  <a:schemeClr val="accent5"/>
                </a:solidFill>
              </a:rPr>
              <a:t>个网页可以包含多个运行在不同元素中的 </a:t>
            </a:r>
            <a:r>
              <a:rPr lang="en-US" altLang="zh-CN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dirty="0" smtClean="0">
                <a:solidFill>
                  <a:schemeClr val="accent5"/>
                </a:solidFill>
              </a:rPr>
              <a:t>应用程序</a:t>
            </a:r>
            <a:r>
              <a:rPr lang="zh-CN" altLang="en-US" dirty="0" smtClean="0">
                <a:solidFill>
                  <a:schemeClr val="accent5"/>
                </a:solidFill>
              </a:rPr>
              <a:t>。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&lt;</a:t>
            </a:r>
            <a:r>
              <a:rPr lang="en-US" altLang="zh-CN" dirty="0" smtClean="0">
                <a:solidFill>
                  <a:schemeClr val="accent5"/>
                </a:solidFill>
              </a:rPr>
              <a:t>div ng-app="" ng-init="firstName='John'"&gt;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	&lt;</a:t>
            </a:r>
            <a:r>
              <a:rPr lang="en-US" altLang="zh-CN" dirty="0" smtClean="0">
                <a:solidFill>
                  <a:schemeClr val="accent5"/>
                </a:solidFill>
              </a:rPr>
              <a:t>p&gt;</a:t>
            </a:r>
            <a:r>
              <a:rPr lang="zh-CN" altLang="en-US" dirty="0" smtClean="0">
                <a:solidFill>
                  <a:schemeClr val="accent5"/>
                </a:solidFill>
              </a:rPr>
              <a:t>在输入框中尝试输入：</a:t>
            </a:r>
            <a:r>
              <a:rPr lang="en-US" altLang="zh-CN" dirty="0" smtClean="0">
                <a:solidFill>
                  <a:schemeClr val="accent5"/>
                </a:solidFill>
              </a:rPr>
              <a:t>&lt;/p&gt;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	&lt;</a:t>
            </a:r>
            <a:r>
              <a:rPr lang="en-US" altLang="zh-CN" dirty="0" smtClean="0">
                <a:solidFill>
                  <a:schemeClr val="accent5"/>
                </a:solidFill>
              </a:rPr>
              <a:t>p&gt;</a:t>
            </a:r>
            <a:r>
              <a:rPr lang="zh-CN" altLang="en-US" dirty="0" smtClean="0">
                <a:solidFill>
                  <a:schemeClr val="accent5"/>
                </a:solidFill>
              </a:rPr>
              <a:t>姓名：</a:t>
            </a:r>
            <a:r>
              <a:rPr lang="en-US" altLang="zh-CN" dirty="0" smtClean="0">
                <a:solidFill>
                  <a:schemeClr val="accent5"/>
                </a:solidFill>
              </a:rPr>
              <a:t>&lt;input type="text" ng-model="firstName"&gt;&lt;/p&gt;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	&lt;</a:t>
            </a:r>
            <a:r>
              <a:rPr lang="en-US" altLang="zh-CN" dirty="0" smtClean="0">
                <a:solidFill>
                  <a:schemeClr val="accent5"/>
                </a:solidFill>
              </a:rPr>
              <a:t>p&gt;</a:t>
            </a:r>
            <a:r>
              <a:rPr lang="zh-CN" altLang="en-US" dirty="0" smtClean="0">
                <a:solidFill>
                  <a:schemeClr val="accent5"/>
                </a:solidFill>
              </a:rPr>
              <a:t>你输入的为： </a:t>
            </a:r>
            <a:r>
              <a:rPr lang="en-US" altLang="zh-CN" dirty="0" smtClean="0">
                <a:solidFill>
                  <a:schemeClr val="accent5"/>
                </a:solidFill>
              </a:rPr>
              <a:t>{{ firstName }}&lt;/p&gt;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en-US" altLang="zh-CN" dirty="0" smtClean="0">
                <a:solidFill>
                  <a:schemeClr val="accent5"/>
                </a:solidFill>
              </a:rPr>
              <a:t>  &lt;/</a:t>
            </a:r>
            <a:r>
              <a:rPr lang="en-US" altLang="zh-CN" dirty="0" smtClean="0">
                <a:solidFill>
                  <a:schemeClr val="accent5"/>
                </a:solidFill>
              </a:rPr>
              <a:t>div&gt;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094" y="1189438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ng-app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指令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ng-app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指令定义了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应用程序的 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根元素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ng-app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指令在网页加载完毕时会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自动引导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（自动初始化）应用程序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  <a:r>
              <a:rPr lang="en-US" altLang="zh-CN" sz="2400" dirty="0" smtClean="0">
                <a:solidFill>
                  <a:schemeClr val="accent5"/>
                </a:solidFill>
              </a:rPr>
              <a:t>	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3.2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ng-model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ng-model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 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绑定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元素</a:t>
            </a:r>
            <a:r>
              <a:rPr lang="zh-CN" altLang="en-US" sz="2400" dirty="0" smtClean="0">
                <a:solidFill>
                  <a:schemeClr val="accent5"/>
                </a:solidFill>
              </a:rPr>
              <a:t> 到应用程序数据。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ng-model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指令也可以：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为应用程序数据提供类型验证（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number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email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required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）。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为应用程序数据提供状态（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invalid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dirty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touched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error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）。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为 </a:t>
            </a:r>
            <a:r>
              <a:rPr lang="en-US" altLang="zh-CN" sz="2400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元素提供 </a:t>
            </a:r>
            <a:r>
              <a:rPr lang="en-US" altLang="zh-CN" sz="2400" dirty="0" smtClean="0">
                <a:solidFill>
                  <a:schemeClr val="accent5"/>
                </a:solidFill>
              </a:rPr>
              <a:t>CSS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类。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绑定 </a:t>
            </a:r>
            <a:r>
              <a:rPr lang="en-US" altLang="zh-CN" sz="2400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元素到 </a:t>
            </a:r>
            <a:r>
              <a:rPr lang="en-US" altLang="zh-CN" sz="2400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dirty="0" smtClean="0">
                <a:solidFill>
                  <a:schemeClr val="accent5"/>
                </a:solidFill>
              </a:rPr>
              <a:t>表单。</a:t>
            </a:r>
          </a:p>
          <a:p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3.3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ng-init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ng-init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指令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ng-init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指令为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应用程序定义了 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初始值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通常情况下，不使用 </a:t>
            </a:r>
            <a:r>
              <a:rPr lang="en-US" altLang="zh-CN" sz="2400" dirty="0" smtClean="0">
                <a:solidFill>
                  <a:schemeClr val="accent5"/>
                </a:solidFill>
              </a:rPr>
              <a:t>ng-init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。您将使用一个控制器或模块来代替它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  <a:endParaRPr lang="zh-CN" altLang="en-US" sz="24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3.4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ng-repeat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ng-repeat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指令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ng-repeat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指令对于集合中（数组中）的每个项会 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克隆一次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元素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3.5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ng-class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Html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&lt;style media="screen</a:t>
            </a:r>
            <a:r>
              <a:rPr lang="en-US" altLang="zh-CN" sz="2400" dirty="0" smtClean="0">
                <a:solidFill>
                  <a:schemeClr val="accent5"/>
                </a:solidFill>
              </a:rPr>
              <a:t>"&gt;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.active { color: rgb(98, 115, 230); font-size: 1.3em; </a:t>
            </a:r>
            <a:r>
              <a:rPr lang="en-US" altLang="zh-CN" sz="24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.normal { color: #ccc; font-size: 1.1em; </a:t>
            </a:r>
            <a:r>
              <a:rPr lang="en-US" altLang="zh-CN" sz="24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.style1 { color: red; </a:t>
            </a:r>
            <a:r>
              <a:rPr lang="en-US" altLang="zh-CN" sz="24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.style2 { border-bottom: 1px solid #ddd; </a:t>
            </a:r>
            <a:r>
              <a:rPr lang="en-US" altLang="zh-CN" sz="24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&lt;/style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预设样式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由变量来添加</a:t>
            </a:r>
            <a:r>
              <a:rPr lang="en-US" altLang="zh-CN" sz="2400" dirty="0" smtClean="0">
                <a:solidFill>
                  <a:schemeClr val="accent5"/>
                </a:solidFill>
              </a:rPr>
              <a:t>class</a:t>
            </a:r>
            <a:r>
              <a:rPr lang="zh-CN" altLang="en-US" sz="2400" dirty="0" smtClean="0">
                <a:solidFill>
                  <a:schemeClr val="accent5"/>
                </a:solidFill>
              </a:rPr>
              <a:t>值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div ng-init="classValue='active</a:t>
            </a:r>
            <a:r>
              <a:rPr lang="en-US" altLang="zh-CN" sz="2400" dirty="0" smtClean="0">
                <a:solidFill>
                  <a:schemeClr val="accent5"/>
                </a:solidFill>
              </a:rPr>
              <a:t>';"&gt;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&lt;h3 ng-class="classValue"&gt;</a:t>
            </a:r>
            <a:r>
              <a:rPr lang="zh-CN" altLang="en-US" sz="2400" dirty="0" smtClean="0">
                <a:solidFill>
                  <a:schemeClr val="accent5"/>
                </a:solidFill>
              </a:rPr>
              <a:t>我的</a:t>
            </a:r>
            <a:r>
              <a:rPr lang="en-US" altLang="zh-CN" sz="2400" dirty="0" smtClean="0">
                <a:solidFill>
                  <a:schemeClr val="accent5"/>
                </a:solidFill>
              </a:rPr>
              <a:t>class</a:t>
            </a:r>
            <a:r>
              <a:rPr lang="zh-CN" altLang="en-US" sz="2400" dirty="0" smtClean="0">
                <a:solidFill>
                  <a:schemeClr val="accent5"/>
                </a:solidFill>
              </a:rPr>
              <a:t>值由变量决定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&lt;/h3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&lt;/div&gt;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3.5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ng-class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15" y="1202690"/>
            <a:ext cx="109093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根据变量的值，来决定</a:t>
            </a:r>
            <a:r>
              <a:rPr lang="en-US" altLang="zh-CN" sz="2400" dirty="0" smtClean="0">
                <a:solidFill>
                  <a:schemeClr val="accent5"/>
                </a:solidFill>
              </a:rPr>
              <a:t>class</a:t>
            </a:r>
            <a:r>
              <a:rPr lang="zh-CN" altLang="en-US" sz="2400" dirty="0" smtClean="0">
                <a:solidFill>
                  <a:schemeClr val="accent5"/>
                </a:solidFill>
              </a:rPr>
              <a:t>的值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&lt;div ng-init="flag=true</a:t>
            </a:r>
            <a:r>
              <a:rPr lang="en-US" altLang="zh-CN" sz="2400" dirty="0" smtClean="0">
                <a:solidFill>
                  <a:schemeClr val="accent5"/>
                </a:solidFill>
              </a:rPr>
              <a:t>;"&gt;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&lt;h2 ng-class="{true: 'active', false: 'normal'}[flag]" ng-click="flag = !flag;"&gt;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</a:t>
            </a:r>
            <a:r>
              <a:rPr lang="zh-CN" altLang="en-US" sz="2400" dirty="0" smtClean="0">
                <a:solidFill>
                  <a:schemeClr val="accent5"/>
                </a:solidFill>
              </a:rPr>
              <a:t>使</a:t>
            </a:r>
            <a:r>
              <a:rPr lang="zh-CN" altLang="en-US" sz="2400" dirty="0" smtClean="0">
                <a:solidFill>
                  <a:schemeClr val="accent5"/>
                </a:solidFill>
              </a:rPr>
              <a:t>用</a:t>
            </a:r>
            <a:r>
              <a:rPr lang="en-US" altLang="zh-CN" sz="2400" dirty="0" smtClean="0">
                <a:solidFill>
                  <a:schemeClr val="accent5"/>
                </a:solidFill>
              </a:rPr>
              <a:t>ng-class</a:t>
            </a:r>
            <a:r>
              <a:rPr lang="zh-CN" altLang="en-US" sz="2400" dirty="0" smtClean="0">
                <a:solidFill>
                  <a:schemeClr val="accent5"/>
                </a:solidFill>
              </a:rPr>
              <a:t>设置样式的标题，你要点我，我就变身！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h2&gt;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div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由变量决定是否添加</a:t>
            </a:r>
            <a:r>
              <a:rPr lang="en-US" altLang="zh-CN" sz="2400" dirty="0" smtClean="0">
                <a:solidFill>
                  <a:schemeClr val="accent5"/>
                </a:solidFill>
              </a:rPr>
              <a:t>class</a:t>
            </a:r>
            <a:r>
              <a:rPr lang="zh-CN" altLang="en-US" sz="2400" dirty="0" smtClean="0">
                <a:solidFill>
                  <a:schemeClr val="accent5"/>
                </a:solidFill>
              </a:rPr>
              <a:t>值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&lt;div ng-init="isA=true; isB=false;"&gt;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400" dirty="0" smtClean="0">
                <a:solidFill>
                  <a:schemeClr val="accent5"/>
                </a:solidFill>
              </a:rPr>
              <a:t>h3 ng-class="{'style1': isA, 'style2': isB</a:t>
            </a:r>
            <a:r>
              <a:rPr lang="en-US" altLang="zh-CN" sz="2400" dirty="0" smtClean="0">
                <a:solidFill>
                  <a:schemeClr val="accent5"/>
                </a:solidFill>
              </a:rPr>
              <a:t>}"&gt;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根</a:t>
            </a:r>
            <a:r>
              <a:rPr lang="zh-CN" altLang="en-US" sz="2400" dirty="0" smtClean="0">
                <a:solidFill>
                  <a:schemeClr val="accent5"/>
                </a:solidFill>
              </a:rPr>
              <a:t>据变量进行选</a:t>
            </a:r>
            <a:r>
              <a:rPr lang="zh-CN" altLang="en-US" sz="2400" dirty="0" smtClean="0">
                <a:solidFill>
                  <a:schemeClr val="accent5"/>
                </a:solidFill>
              </a:rPr>
              <a:t>择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h3&gt;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div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3.5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ng-class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15" y="1202690"/>
            <a:ext cx="109093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根据条件添加样式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&lt;div ng-init="list=[10, 20, 30, 40]"&gt;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400" dirty="0" smtClean="0">
                <a:solidFill>
                  <a:schemeClr val="accent5"/>
                </a:solidFill>
              </a:rPr>
              <a:t>h3 ng-repeat="i in list" ng-class="{'active': i == 20</a:t>
            </a:r>
            <a:r>
              <a:rPr lang="en-US" altLang="zh-CN" sz="2400" dirty="0" smtClean="0">
                <a:solidFill>
                  <a:schemeClr val="accent5"/>
                </a:solidFill>
              </a:rPr>
              <a:t>}"&gt;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</a:t>
            </a:r>
            <a:r>
              <a:rPr lang="en-US" altLang="zh-CN" sz="2400" dirty="0" smtClean="0">
                <a:solidFill>
                  <a:schemeClr val="accent5"/>
                </a:solidFill>
              </a:rPr>
              <a:t>{{ </a:t>
            </a:r>
            <a:r>
              <a:rPr lang="en-US" altLang="zh-CN" sz="2400" dirty="0" smtClean="0">
                <a:solidFill>
                  <a:schemeClr val="accent5"/>
                </a:solidFill>
              </a:rPr>
              <a:t>i </a:t>
            </a:r>
            <a:r>
              <a:rPr lang="en-US" altLang="zh-CN" sz="2400" dirty="0" smtClean="0">
                <a:solidFill>
                  <a:schemeClr val="accent5"/>
                </a:solidFill>
              </a:rPr>
              <a:t>}}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h3&gt;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div&gt;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3.6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ng-click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15" y="1202690"/>
            <a:ext cx="109093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html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&lt;!--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绑定单击事件使用 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&lt;div ng-init="count=0;"&gt; 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400" dirty="0" smtClean="0">
                <a:solidFill>
                  <a:schemeClr val="accent5"/>
                </a:solidFill>
              </a:rPr>
              <a:t>button ng-click="count = count + 1</a:t>
            </a:r>
            <a:r>
              <a:rPr lang="en-US" altLang="zh-CN" sz="2400" dirty="0" smtClean="0">
                <a:solidFill>
                  <a:schemeClr val="accent5"/>
                </a:solidFill>
              </a:rPr>
              <a:t>;"&gt;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我</a:t>
            </a:r>
            <a:r>
              <a:rPr lang="zh-CN" altLang="en-US" sz="2400" dirty="0" smtClean="0">
                <a:solidFill>
                  <a:schemeClr val="accent5"/>
                </a:solidFill>
              </a:rPr>
              <a:t>是按</a:t>
            </a:r>
            <a:r>
              <a:rPr lang="zh-CN" altLang="en-US" sz="2400" dirty="0" smtClean="0">
                <a:solidFill>
                  <a:schemeClr val="accent5"/>
                </a:solidFill>
              </a:rPr>
              <a:t>钮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button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 smtClean="0">
                <a:solidFill>
                  <a:schemeClr val="accent5"/>
                </a:solidFill>
              </a:rPr>
              <a:t>&lt;h3&gt;{{ count }}&lt;/h3</a:t>
            </a:r>
            <a:r>
              <a:rPr lang="en-US" altLang="zh-CN" sz="24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&lt;/</a:t>
            </a:r>
            <a:r>
              <a:rPr lang="en-US" altLang="zh-CN" sz="2400" dirty="0" smtClean="0">
                <a:solidFill>
                  <a:schemeClr val="accent5"/>
                </a:solidFill>
              </a:rPr>
              <a:t>div&gt;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3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人：袁少鹏</a:t>
            </a:r>
            <a:endParaRPr lang="zh-CN" altLang="en-US" sz="3000" b="1" dirty="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3.5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自定义指令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创建自定义的指令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除了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内置的指令外，我们还可以创建自定义指令。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你可以使用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.directive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函数来添加自定义的指令。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要调用自定义指令，</a:t>
            </a:r>
            <a:r>
              <a:rPr lang="en-US" altLang="zh-CN" sz="2400" dirty="0" smtClean="0">
                <a:solidFill>
                  <a:schemeClr val="accent5"/>
                </a:solidFill>
              </a:rPr>
              <a:t>HTML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元素上需要添加自定义指令名。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使用驼峰法来命名一个指令，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runoobDirective</a:t>
            </a:r>
            <a:r>
              <a:rPr lang="en-US" altLang="zh-CN" sz="2400" dirty="0" smtClean="0">
                <a:solidFill>
                  <a:schemeClr val="accent5"/>
                </a:solidFill>
              </a:rPr>
              <a:t>,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但在使用它时需要以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400" dirty="0" smtClean="0">
                <a:solidFill>
                  <a:schemeClr val="accent5"/>
                </a:solidFill>
              </a:rPr>
              <a:t> 分割</a:t>
            </a:r>
            <a:r>
              <a:rPr lang="en-US" altLang="zh-CN" sz="2400" dirty="0" smtClean="0">
                <a:solidFill>
                  <a:schemeClr val="accent5"/>
                </a:solidFill>
              </a:rPr>
              <a:t>,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runoob-directive</a:t>
            </a:r>
            <a:r>
              <a:rPr lang="en-US" altLang="zh-CN" sz="2400" dirty="0" smtClean="0">
                <a:solidFill>
                  <a:schemeClr val="accent5"/>
                </a:solidFill>
              </a:rPr>
              <a:t>: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四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控制器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9584" y="1056916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accent5"/>
                </a:solidFill>
              </a:rPr>
              <a:t>程序中，</a:t>
            </a:r>
            <a:r>
              <a:rPr lang="en-US" altLang="zh-CN" sz="2400" dirty="0" smtClean="0">
                <a:solidFill>
                  <a:schemeClr val="accent5"/>
                </a:solidFill>
              </a:rPr>
              <a:t>`ng-app`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指令只能存在一个，代表应用程序。 应用程序中存在很多小范围的区域，称为页面； 每一个页面由对应的控制器来控制，控制器</a:t>
            </a:r>
            <a:r>
              <a:rPr lang="en-US" altLang="zh-CN" sz="2400" dirty="0" smtClean="0">
                <a:solidFill>
                  <a:schemeClr val="accent5"/>
                </a:solidFill>
              </a:rPr>
              <a:t>(Controller)</a:t>
            </a:r>
            <a:r>
              <a:rPr lang="zh-CN" altLang="en-US" sz="2400" dirty="0" smtClean="0">
                <a:solidFill>
                  <a:schemeClr val="accent5"/>
                </a:solidFill>
              </a:rPr>
              <a:t>负责把该页面</a:t>
            </a:r>
            <a:r>
              <a:rPr lang="en-US" altLang="zh-CN" sz="2400" dirty="0" smtClean="0">
                <a:solidFill>
                  <a:schemeClr val="accent5"/>
                </a:solidFill>
              </a:rPr>
              <a:t>(View)</a:t>
            </a:r>
            <a:r>
              <a:rPr lang="zh-CN" altLang="en-US" sz="2400" dirty="0" smtClean="0">
                <a:solidFill>
                  <a:schemeClr val="accent5"/>
                </a:solidFill>
              </a:rPr>
              <a:t>与对应的数据（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Model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）给连接起来。 这就是整个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</a:t>
            </a:r>
            <a:r>
              <a:rPr lang="zh-CN" altLang="en-US" sz="2400" dirty="0" smtClean="0">
                <a:solidFill>
                  <a:schemeClr val="accent5"/>
                </a:solidFill>
              </a:rPr>
              <a:t>框架中</a:t>
            </a:r>
            <a:r>
              <a:rPr lang="en-US" altLang="zh-CN" sz="2400" dirty="0" smtClean="0">
                <a:solidFill>
                  <a:schemeClr val="accent5"/>
                </a:solidFill>
              </a:rPr>
              <a:t>MVC</a:t>
            </a:r>
            <a:r>
              <a:rPr lang="zh-CN" altLang="en-US" sz="2400" dirty="0" smtClean="0">
                <a:solidFill>
                  <a:schemeClr val="accent5"/>
                </a:solidFill>
              </a:rPr>
              <a:t>设计模式的“桥”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----Controller.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670" y="1139041"/>
            <a:ext cx="10349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accent5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什么是控制器</a:t>
            </a:r>
            <a:endParaRPr lang="zh-CN" altLang="en-US" sz="32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4.1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控制器的创建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245" y="124714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157" y="1434231"/>
            <a:ext cx="6003234" cy="442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4.1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控制器的创建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245" y="124714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38" y="1669773"/>
            <a:ext cx="8137705" cy="221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4.2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作用域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669" y="1219200"/>
            <a:ext cx="752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</a:rPr>
              <a:t>控制器的作用域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$scope</a:t>
            </a:r>
            <a:endParaRPr lang="zh-CN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61391" y="1786878"/>
            <a:ext cx="1090653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$scope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angular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框架提供的一个对象，成为作用域对象。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相当于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MVC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框架中的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Model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数据模型。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controller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中需要通过依赖注入的方式将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$scope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注入到控制器中，然后才可以在该控制器中使用。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 什么是依赖注入？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 依赖注入并不是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Angular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框架的词汇，他是一种软件设计模式。在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Java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中应用非常广泛。依赖注入的简单意思就是：当在一个对象中想使用另一个对象的属性时，我们原来的做法是先创建另一个对象，再用他的属性，现在我们采用另外一种方式，不在自己的对象中创建其他对象，而是在其他地方创建，自己直接拿过来用，这就是依赖注入。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4.2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控制器中的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传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值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669" y="1219200"/>
            <a:ext cx="752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4.1.1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、兄</a:t>
            </a:r>
            <a:r>
              <a:rPr lang="zh-CN" altLang="en-US" sz="2800" dirty="0" smtClean="0">
                <a:solidFill>
                  <a:schemeClr val="accent5"/>
                </a:solidFill>
              </a:rPr>
              <a:t>弟控制器中传值</a:t>
            </a:r>
            <a:r>
              <a:rPr lang="en-US" altLang="zh-CN" sz="2800" dirty="0" smtClean="0">
                <a:solidFill>
                  <a:schemeClr val="accent5"/>
                </a:solidFill>
              </a:rPr>
              <a:t>---$rootScope</a:t>
            </a:r>
            <a:endParaRPr lang="zh-CN" altLang="en-US" sz="2800" b="1" dirty="0">
              <a:solidFill>
                <a:schemeClr val="accent5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506" y="1822577"/>
            <a:ext cx="8825946" cy="436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4.2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控制器中的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传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值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7651" y="1099930"/>
            <a:ext cx="1073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4.1.2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zh-CN" altLang="en-US" sz="2800" dirty="0" smtClean="0">
                <a:solidFill>
                  <a:schemeClr val="accent5"/>
                </a:solidFill>
              </a:rPr>
              <a:t>父控制器向子控制器传值 </a:t>
            </a:r>
            <a:r>
              <a:rPr lang="en-US" altLang="zh-CN" sz="2800" dirty="0" smtClean="0">
                <a:solidFill>
                  <a:schemeClr val="accent5"/>
                </a:solidFill>
              </a:rPr>
              <a:t>-- $broadcast(</a:t>
            </a:r>
            <a:r>
              <a:rPr lang="zh-CN" altLang="en-US" sz="2800" dirty="0" smtClean="0">
                <a:solidFill>
                  <a:schemeClr val="accent5"/>
                </a:solidFill>
              </a:rPr>
              <a:t>广播</a:t>
            </a:r>
            <a:r>
              <a:rPr lang="en-US" altLang="zh-CN" sz="2800" dirty="0" smtClean="0">
                <a:solidFill>
                  <a:schemeClr val="accent5"/>
                </a:solidFill>
              </a:rPr>
              <a:t>)</a:t>
            </a:r>
            <a:endParaRPr lang="zh-CN" altLang="en-US" sz="2800" b="1" dirty="0">
              <a:solidFill>
                <a:schemeClr val="accent5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6366" y="1711809"/>
            <a:ext cx="6829425" cy="447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4.2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控制器中的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传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值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endParaRPr lang="zh-CN" altLang="en-US" sz="2400" b="1" dirty="0" smtClean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7651" y="1099930"/>
            <a:ext cx="1073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4.1.3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zh-CN" altLang="en-US" sz="2800" dirty="0" smtClean="0">
                <a:solidFill>
                  <a:schemeClr val="accent5"/>
                </a:solidFill>
              </a:rPr>
              <a:t>子控制向父控制器传值 </a:t>
            </a:r>
            <a:r>
              <a:rPr lang="en-US" altLang="zh-CN" sz="2800" dirty="0" smtClean="0">
                <a:solidFill>
                  <a:schemeClr val="accent5"/>
                </a:solidFill>
              </a:rPr>
              <a:t>$emit </a:t>
            </a:r>
            <a:endParaRPr lang="zh-CN" altLang="en-US" sz="2800" b="1" dirty="0">
              <a:solidFill>
                <a:schemeClr val="accent5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939" y="1563231"/>
            <a:ext cx="9912626" cy="477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7396" y="878785"/>
            <a:ext cx="62318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、什么是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angular</a:t>
            </a:r>
            <a:endParaRPr lang="en-US" altLang="zh-CN" sz="24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</a:t>
            </a:r>
            <a:r>
              <a:rPr lang="zh-CN" altLang="en-US" sz="2400" dirty="0" smtClean="0">
                <a:solidFill>
                  <a:schemeClr val="accent5"/>
                </a:solidFill>
              </a:rPr>
              <a:t>特点</a:t>
            </a:r>
            <a:endParaRPr lang="en-US" altLang="zh-CN" sz="2400" b="1" dirty="0" smtClean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dirty="0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为什么使用</a:t>
            </a:r>
            <a:r>
              <a:rPr lang="en-US" altLang="zh-CN" sz="2400" b="1" dirty="0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angular</a:t>
            </a:r>
            <a:endParaRPr lang="en-US" altLang="zh-CN" sz="2400" b="1" dirty="0" smtClean="0">
              <a:solidFill>
                <a:schemeClr val="accent5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、表达式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、常用指令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、控制器、作用域、传值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什么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是</a:t>
            </a:r>
            <a:r>
              <a:rPr lang="en-US" altLang="zh-CN" sz="4800" b="1" dirty="0" smtClean="0">
                <a:solidFill>
                  <a:schemeClr val="accent5"/>
                </a:solidFill>
                <a:sym typeface="+mn-ea"/>
              </a:rPr>
              <a:t>angular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？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2163" y="1215943"/>
            <a:ext cx="10909300" cy="2245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/>
            </a:r>
            <a:b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</a:b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Angular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诞生于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2009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年，由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Misko Hevery 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等人创建，后为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Google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所收购。是一款优秀的前端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JS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框架，已经被用于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Google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的多款产品当中。 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通过 **指令** 扩展了 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HTML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，且通过 **表达式** 绑定数据到 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HTML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1.2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Angular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的背景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1208564"/>
            <a:ext cx="1219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大家回顾我们以前学习的知识，会发现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HTML+CSS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在构建静态页面的时候很好用，但是只使用这两种语言我们是无法完成前端工程的。那么，我们是通过以下技术解决静态页面的缺点的：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、使用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语言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+Ajax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技术请求数据，展示数据；但是原生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语言开发难度大，兼容性差；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accent5"/>
                </a:solidFill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、类库**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类库是一些函数的集合，它能帮助你写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WEB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应用。起主导作用的是你的代码，由你来决定何时使用类库。类库有：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等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accent5"/>
                </a:solidFill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、框架**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框架是一种特殊的、已经实现了的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WEB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应用，你只需要对它填充具体的业务逻辑。这里框架是起主导作用的，由它来根据具体的应用逻辑来调用你的代码。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AngularJS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就是一个很棒的前端框架。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AngularJS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使用了不同的方法，它尝试去补足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本身在构建应用方面的缺陷。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AngularJS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通过使用我们称为**指令**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(directives)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的结构，让浏览器能够识别新的语法。例如：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1.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使用双大括号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{{}}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语法进行数据绑定；</a:t>
            </a:r>
            <a:endParaRPr lang="en-US" altLang="zh-CN" sz="2000" b="1" dirty="0" smtClean="0">
              <a:solidFill>
                <a:schemeClr val="accent5"/>
              </a:solidFill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2.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使用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控制结构来实现迭代或者隐藏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片段；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3.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支持表单和表单的验证；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4.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能将逻辑代码关联到相关的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元素上；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5.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能将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分组成可重用的组件。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1.3 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angular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特点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06088" y="1070168"/>
            <a:ext cx="9973310" cy="56108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en-US" altLang="zh-CN" dirty="0" smtClean="0">
                <a:solidFill>
                  <a:schemeClr val="accent5"/>
                </a:solidFill>
              </a:rPr>
              <a:t>. </a:t>
            </a:r>
            <a:r>
              <a:rPr lang="zh-CN" altLang="en-US" dirty="0" smtClean="0">
                <a:solidFill>
                  <a:schemeClr val="accent5"/>
                </a:solidFill>
              </a:rPr>
              <a:t>良好的应用程序结构</a:t>
            </a:r>
            <a:r>
              <a:rPr lang="en-US" altLang="zh-CN" dirty="0" smtClean="0">
                <a:solidFill>
                  <a:schemeClr val="accent5"/>
                </a:solidFill>
              </a:rPr>
              <a:t>MVC</a:t>
            </a:r>
            <a:r>
              <a:rPr lang="zh-CN" altLang="en-US" dirty="0" smtClean="0">
                <a:solidFill>
                  <a:schemeClr val="accent5"/>
                </a:solidFill>
              </a:rPr>
              <a:t>结</a:t>
            </a:r>
            <a:r>
              <a:rPr lang="zh-CN" altLang="en-US" dirty="0" smtClean="0">
                <a:solidFill>
                  <a:schemeClr val="accent5"/>
                </a:solidFill>
              </a:rPr>
              <a:t>构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en-US" altLang="zh-CN" dirty="0" smtClean="0">
                <a:solidFill>
                  <a:schemeClr val="accent5"/>
                </a:solidFill>
              </a:rPr>
              <a:t>. </a:t>
            </a:r>
            <a:r>
              <a:rPr lang="zh-CN" altLang="en-US" dirty="0" smtClean="0">
                <a:solidFill>
                  <a:schemeClr val="accent5"/>
                </a:solidFill>
              </a:rPr>
              <a:t>双向数据绑定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3</a:t>
            </a:r>
            <a:r>
              <a:rPr lang="en-US" altLang="zh-CN" dirty="0" smtClean="0">
                <a:solidFill>
                  <a:schemeClr val="accent5"/>
                </a:solidFill>
              </a:rPr>
              <a:t>. </a:t>
            </a:r>
            <a:r>
              <a:rPr lang="zh-CN" altLang="en-US" dirty="0" smtClean="0">
                <a:solidFill>
                  <a:schemeClr val="accent5"/>
                </a:solidFill>
              </a:rPr>
              <a:t>指令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4</a:t>
            </a:r>
            <a:r>
              <a:rPr lang="en-US" altLang="zh-CN" dirty="0" smtClean="0">
                <a:solidFill>
                  <a:schemeClr val="accent5"/>
                </a:solidFill>
              </a:rPr>
              <a:t>. HTML</a:t>
            </a:r>
            <a:r>
              <a:rPr lang="zh-CN" altLang="en-US" dirty="0" smtClean="0">
                <a:solidFill>
                  <a:schemeClr val="accent5"/>
                </a:solidFill>
              </a:rPr>
              <a:t>模板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5</a:t>
            </a:r>
            <a:r>
              <a:rPr lang="en-US" altLang="zh-CN" dirty="0" smtClean="0">
                <a:solidFill>
                  <a:schemeClr val="accent5"/>
                </a:solidFill>
              </a:rPr>
              <a:t>. </a:t>
            </a:r>
            <a:r>
              <a:rPr lang="zh-CN" altLang="en-US" dirty="0" smtClean="0">
                <a:solidFill>
                  <a:schemeClr val="accent5"/>
                </a:solidFill>
              </a:rPr>
              <a:t>可嵌入、注入和测试 </a:t>
            </a:r>
            <a:br>
              <a:rPr lang="zh-CN" altLang="en-US" dirty="0" smtClean="0">
                <a:solidFill>
                  <a:schemeClr val="accent5"/>
                </a:solidFill>
              </a:rPr>
            </a:br>
            <a:endParaRPr lang="zh-CN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1.4 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为什么使用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angular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06088" y="1070168"/>
            <a:ext cx="9973310" cy="56108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为什么使用</a:t>
            </a:r>
            <a:r>
              <a:rPr lang="en-US" altLang="zh-CN" dirty="0" smtClean="0">
                <a:solidFill>
                  <a:schemeClr val="accent5"/>
                </a:solidFill>
              </a:rPr>
              <a:t>angular </a:t>
            </a:r>
            <a:r>
              <a:rPr lang="en-US" altLang="zh-CN" dirty="0" smtClean="0">
                <a:solidFill>
                  <a:schemeClr val="accent5"/>
                </a:solidFill>
              </a:rPr>
              <a:t>?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AngularJS</a:t>
            </a:r>
            <a:r>
              <a:rPr lang="zh-CN" altLang="en-US" dirty="0" smtClean="0">
                <a:solidFill>
                  <a:schemeClr val="accent5"/>
                </a:solidFill>
              </a:rPr>
              <a:t>可以方便我们快速开发大型</a:t>
            </a:r>
            <a:r>
              <a:rPr lang="en-US" altLang="zh-CN" dirty="0" smtClean="0">
                <a:solidFill>
                  <a:schemeClr val="accent5"/>
                </a:solidFill>
              </a:rPr>
              <a:t>Web APP</a:t>
            </a:r>
            <a:r>
              <a:rPr lang="zh-CN" altLang="en-US" dirty="0" smtClean="0">
                <a:solidFill>
                  <a:schemeClr val="accent5"/>
                </a:solidFill>
              </a:rPr>
              <a:t>。他的很多概念（比如双向绑定、依赖注入等），也很流行。因此，我更习惯称作它为一个工具集，它把什么都给你”承包“了。是的，你专心写逻辑就可以了。很适合快速搭建应用，学习曲线也较为平缓。但是问题是，你要受制于整个框架。如果你觉得你的程序，使用</a:t>
            </a:r>
            <a:r>
              <a:rPr lang="en-US" altLang="zh-CN" dirty="0" smtClean="0">
                <a:solidFill>
                  <a:schemeClr val="accent5"/>
                </a:solidFill>
              </a:rPr>
              <a:t>AngularJS</a:t>
            </a:r>
            <a:r>
              <a:rPr lang="zh-CN" altLang="en-US" dirty="0" smtClean="0">
                <a:solidFill>
                  <a:schemeClr val="accent5"/>
                </a:solidFill>
              </a:rPr>
              <a:t>完全可以实现，那么</a:t>
            </a:r>
            <a:r>
              <a:rPr lang="en-US" altLang="zh-CN" dirty="0" smtClean="0">
                <a:solidFill>
                  <a:schemeClr val="accent5"/>
                </a:solidFill>
              </a:rPr>
              <a:t>AngularJS</a:t>
            </a:r>
            <a:r>
              <a:rPr lang="zh-CN" altLang="en-US" dirty="0" smtClean="0">
                <a:solidFill>
                  <a:schemeClr val="accent5"/>
                </a:solidFill>
              </a:rPr>
              <a:t>确实可以帮你省很多力气。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、表达式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2.1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angular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表达式</a:t>
            </a:r>
            <a:endParaRPr lang="en-US" altLang="zh-CN" sz="2400" b="1" dirty="0" err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374" y="1782421"/>
            <a:ext cx="9568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表达式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表达式写在双大括号内：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{{ expression }}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表达式把数据绑定到 </a:t>
            </a:r>
            <a:r>
              <a:rPr lang="en-US" altLang="zh-CN" sz="2400" dirty="0" smtClean="0">
                <a:solidFill>
                  <a:schemeClr val="accent5"/>
                </a:solidFill>
              </a:rPr>
              <a:t>HTML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，这与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ng-bind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指令有异曲同工之妙。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将在表达式书写的位置</a:t>
            </a:r>
            <a:r>
              <a:rPr lang="en-US" altLang="zh-CN" sz="2400" dirty="0" smtClean="0">
                <a:solidFill>
                  <a:schemeClr val="accent5"/>
                </a:solidFill>
              </a:rPr>
              <a:t>"</a:t>
            </a:r>
            <a:r>
              <a:rPr lang="zh-CN" altLang="en-US" sz="2400" dirty="0" smtClean="0">
                <a:solidFill>
                  <a:schemeClr val="accent5"/>
                </a:solidFill>
              </a:rPr>
              <a:t>输出</a:t>
            </a:r>
            <a:r>
              <a:rPr lang="en-US" altLang="zh-CN" sz="2400" dirty="0" smtClean="0">
                <a:solidFill>
                  <a:schemeClr val="accent5"/>
                </a:solidFill>
              </a:rPr>
              <a:t>"</a:t>
            </a:r>
            <a:r>
              <a:rPr lang="zh-CN" altLang="en-US" sz="2400" dirty="0" smtClean="0">
                <a:solidFill>
                  <a:schemeClr val="accent5"/>
                </a:solidFill>
              </a:rPr>
              <a:t>数据。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表达式</a:t>
            </a:r>
            <a:r>
              <a:rPr lang="zh-CN" altLang="en-US" sz="2400" dirty="0" smtClean="0">
                <a:solidFill>
                  <a:schemeClr val="accent5"/>
                </a:solidFill>
              </a:rPr>
              <a:t> 很像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JavaScript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表达式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：它们可以包含文字、运算符和变量。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实例 </a:t>
            </a:r>
            <a:r>
              <a:rPr lang="en-US" altLang="zh-CN" sz="2400" dirty="0" smtClean="0">
                <a:solidFill>
                  <a:schemeClr val="accent5"/>
                </a:solidFill>
              </a:rPr>
              <a:t>{{ 5 + 5 }} </a:t>
            </a:r>
            <a:r>
              <a:rPr lang="zh-CN" altLang="en-US" sz="2400" dirty="0" smtClean="0">
                <a:solidFill>
                  <a:schemeClr val="accent5"/>
                </a:solidFill>
              </a:rPr>
              <a:t>或 </a:t>
            </a:r>
            <a:r>
              <a:rPr lang="en-US" altLang="zh-CN" sz="2400" dirty="0" smtClean="0">
                <a:solidFill>
                  <a:schemeClr val="accent5"/>
                </a:solidFill>
              </a:rPr>
              <a:t>{{ firstName + " " + lastName }}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1638</Words>
  <Application>Microsoft Office PowerPoint</Application>
  <PresentationFormat>自定义</PresentationFormat>
  <Paragraphs>194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 一、什么是angular？</vt:lpstr>
      <vt:lpstr> 1.2 Angular的背景</vt:lpstr>
      <vt:lpstr> 1.3  angular特点</vt:lpstr>
      <vt:lpstr> 1.4  为什么使用angular</vt:lpstr>
      <vt:lpstr> 二、表达式</vt:lpstr>
      <vt:lpstr> 2.2 AngularJS 表达式 与 JavaScript 表达式异同 </vt:lpstr>
      <vt:lpstr> 三、指令</vt:lpstr>
      <vt:lpstr> 3.1 ng-app</vt:lpstr>
      <vt:lpstr> 3.2 ng-model</vt:lpstr>
      <vt:lpstr> 3.3 ng-init</vt:lpstr>
      <vt:lpstr> 3.4 ng-repeat</vt:lpstr>
      <vt:lpstr> 3.5 ng-class</vt:lpstr>
      <vt:lpstr> 3.5 ng-class</vt:lpstr>
      <vt:lpstr> 3.5 ng-class</vt:lpstr>
      <vt:lpstr> 3.6 ng-click</vt:lpstr>
      <vt:lpstr> 3.5 自定义指令</vt:lpstr>
      <vt:lpstr>四、控制器 </vt:lpstr>
      <vt:lpstr> 4.1 控制器的创建</vt:lpstr>
      <vt:lpstr> 4.1 控制器的创建</vt:lpstr>
      <vt:lpstr> 4.2 作用域</vt:lpstr>
      <vt:lpstr> 4.2 控制器中的传值</vt:lpstr>
      <vt:lpstr> 4.2 控制器中的传值</vt:lpstr>
      <vt:lpstr> 4.2 控制器中的传值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dreamsummit</cp:lastModifiedBy>
  <cp:revision>526</cp:revision>
  <dcterms:created xsi:type="dcterms:W3CDTF">2017-04-21T01:04:00Z</dcterms:created>
  <dcterms:modified xsi:type="dcterms:W3CDTF">2017-08-08T09:29:05Z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