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59" r:id="rId4"/>
    <p:sldId id="260" r:id="rId5"/>
    <p:sldId id="476" r:id="rId6"/>
    <p:sldId id="532" r:id="rId7"/>
    <p:sldId id="528" r:id="rId8"/>
    <p:sldId id="573" r:id="rId9"/>
    <p:sldId id="574" r:id="rId10"/>
    <p:sldId id="530" r:id="rId11"/>
    <p:sldId id="575" r:id="rId12"/>
    <p:sldId id="576" r:id="rId13"/>
    <p:sldId id="531" r:id="rId14"/>
    <p:sldId id="577" r:id="rId15"/>
    <p:sldId id="578" r:id="rId16"/>
    <p:sldId id="579" r:id="rId17"/>
    <p:sldId id="580" r:id="rId18"/>
    <p:sldId id="264"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FC2"/>
    <a:srgbClr val="2D7FC2"/>
    <a:srgbClr val="333333"/>
    <a:srgbClr val="0F627C"/>
    <a:srgbClr val="2E7FC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2017/8/8</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2017/8/8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pic>
        <p:nvPicPr>
          <p:cNvPr id="65" name="图片 64" descr="PPT模板3"/>
          <p:cNvPicPr>
            <a:picLocks noChangeAspect="1"/>
          </p:cNvPicPr>
          <p:nvPr userDrawn="1"/>
        </p:nvPicPr>
        <p:blipFill>
          <a:blip r:embed="rId12" cstate="print"/>
          <a:stretch>
            <a:fillRect/>
          </a:stretch>
        </p:blipFill>
        <p:spPr>
          <a:xfrm>
            <a:off x="-4445" y="-3810"/>
            <a:ext cx="12201525" cy="68630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descr="PPT模板"/>
          <p:cNvPicPr>
            <a:picLocks noChangeAspect="1"/>
          </p:cNvPicPr>
          <p:nvPr/>
        </p:nvPicPr>
        <p:blipFill>
          <a:blip r:embed="rId3" cstate="print"/>
          <a:stretch>
            <a:fillRect/>
          </a:stretch>
        </p:blipFill>
        <p:spPr>
          <a:xfrm>
            <a:off x="4775835" y="605155"/>
            <a:ext cx="1927225" cy="2186305"/>
          </a:xfrm>
          <a:prstGeom prst="rect">
            <a:avLst/>
          </a:prstGeom>
        </p:spPr>
      </p:pic>
      <p:pic>
        <p:nvPicPr>
          <p:cNvPr id="10" name="图片 9" descr="PPT模板"/>
          <p:cNvPicPr>
            <a:picLocks noChangeAspect="1"/>
          </p:cNvPicPr>
          <p:nvPr/>
        </p:nvPicPr>
        <p:blipFill>
          <a:blip r:embed="rId4" cstate="print"/>
          <a:stretch>
            <a:fillRect/>
          </a:stretch>
        </p:blipFill>
        <p:spPr>
          <a:xfrm>
            <a:off x="5166360" y="556895"/>
            <a:ext cx="2404298" cy="2646000"/>
          </a:xfrm>
          <a:prstGeom prst="rect">
            <a:avLst/>
          </a:prstGeom>
        </p:spPr>
      </p:pic>
      <p:pic>
        <p:nvPicPr>
          <p:cNvPr id="6" name="图片 5" descr="PPT模板"/>
          <p:cNvPicPr>
            <a:picLocks noChangeAspect="1"/>
          </p:cNvPicPr>
          <p:nvPr/>
        </p:nvPicPr>
        <p:blipFill>
          <a:blip r:embed="rId5" cstate="print"/>
          <a:stretch>
            <a:fillRect/>
          </a:stretch>
        </p:blipFill>
        <p:spPr>
          <a:xfrm>
            <a:off x="-6350" y="3434080"/>
            <a:ext cx="12212955" cy="2518410"/>
          </a:xfrm>
          <a:prstGeom prst="rect">
            <a:avLst/>
          </a:prstGeom>
        </p:spPr>
      </p:pic>
      <p:pic>
        <p:nvPicPr>
          <p:cNvPr id="9" name="图片 8" descr="PPT模板"/>
          <p:cNvPicPr>
            <a:picLocks noChangeAspect="1"/>
          </p:cNvPicPr>
          <p:nvPr/>
        </p:nvPicPr>
        <p:blipFill>
          <a:blip r:embed="rId6" cstate="print"/>
          <a:stretch>
            <a:fillRect/>
          </a:stretch>
        </p:blipFill>
        <p:spPr>
          <a:xfrm>
            <a:off x="3367723" y="4547235"/>
            <a:ext cx="5464810" cy="634365"/>
          </a:xfrm>
          <a:prstGeom prst="rect">
            <a:avLst/>
          </a:prstGeom>
        </p:spPr>
      </p:pic>
      <p:pic>
        <p:nvPicPr>
          <p:cNvPr id="8" name="图片 7" descr="PPT模板"/>
          <p:cNvPicPr>
            <a:picLocks noChangeAspect="1"/>
          </p:cNvPicPr>
          <p:nvPr/>
        </p:nvPicPr>
        <p:blipFill>
          <a:blip r:embed="rId7" cstate="print"/>
          <a:stretch>
            <a:fillRect/>
          </a:stretch>
        </p:blipFill>
        <p:spPr>
          <a:xfrm>
            <a:off x="3383280" y="4578350"/>
            <a:ext cx="619125" cy="641985"/>
          </a:xfrm>
          <a:prstGeom prst="rect">
            <a:avLst/>
          </a:prstGeom>
        </p:spPr>
      </p:pic>
      <p:pic>
        <p:nvPicPr>
          <p:cNvPr id="12" name="图片 11" descr="PPT模板"/>
          <p:cNvPicPr>
            <a:picLocks noChangeAspect="1"/>
          </p:cNvPicPr>
          <p:nvPr/>
        </p:nvPicPr>
        <p:blipFill>
          <a:blip r:embed="rId8" cstate="print"/>
          <a:stretch>
            <a:fillRect/>
          </a:stretch>
        </p:blipFill>
        <p:spPr>
          <a:xfrm>
            <a:off x="5338445" y="2193925"/>
            <a:ext cx="1947545" cy="153035"/>
          </a:xfrm>
          <a:prstGeom prst="rect">
            <a:avLst/>
          </a:prstGeom>
        </p:spPr>
      </p:pic>
      <p:pic>
        <p:nvPicPr>
          <p:cNvPr id="13" name="图片 12" descr="PPT模板"/>
          <p:cNvPicPr>
            <a:picLocks noChangeAspect="1"/>
          </p:cNvPicPr>
          <p:nvPr/>
        </p:nvPicPr>
        <p:blipFill>
          <a:blip r:embed="rId9" cstate="print"/>
          <a:stretch>
            <a:fillRect/>
          </a:stretch>
        </p:blipFill>
        <p:spPr>
          <a:xfrm>
            <a:off x="5351780" y="960755"/>
            <a:ext cx="1915795" cy="1158240"/>
          </a:xfrm>
          <a:prstGeom prst="rect">
            <a:avLst/>
          </a:prstGeom>
        </p:spPr>
      </p:pic>
      <p:sp>
        <p:nvSpPr>
          <p:cNvPr id="14" name="文本框 13"/>
          <p:cNvSpPr txBox="1"/>
          <p:nvPr/>
        </p:nvSpPr>
        <p:spPr>
          <a:xfrm>
            <a:off x="4776153" y="3585845"/>
            <a:ext cx="2647950" cy="842010"/>
          </a:xfrm>
          <a:prstGeom prst="rect">
            <a:avLst/>
          </a:prstGeom>
          <a:noFill/>
        </p:spPr>
        <p:txBody>
          <a:bodyPr wrap="square" rtlCol="0">
            <a:spAutoFit/>
          </a:bodyPr>
          <a:lstStyle/>
          <a:p>
            <a:pPr algn="ctr"/>
            <a:r>
              <a:rPr lang="zh-CN" altLang="en-US" sz="4600" b="1">
                <a:solidFill>
                  <a:schemeClr val="bg1"/>
                </a:solidFill>
                <a:latin typeface="微软雅黑" panose="020B0503020204020204" charset="-122"/>
                <a:ea typeface="微软雅黑" panose="020B0503020204020204" charset="-122"/>
              </a:rPr>
              <a:t>积云教育</a:t>
            </a:r>
          </a:p>
        </p:txBody>
      </p:sp>
      <p:sp>
        <p:nvSpPr>
          <p:cNvPr id="15" name="文本框 14"/>
          <p:cNvSpPr txBox="1"/>
          <p:nvPr/>
        </p:nvSpPr>
        <p:spPr>
          <a:xfrm>
            <a:off x="3918585" y="4493895"/>
            <a:ext cx="4363085" cy="808990"/>
          </a:xfrm>
          <a:prstGeom prst="rect">
            <a:avLst/>
          </a:prstGeom>
          <a:noFill/>
        </p:spPr>
        <p:txBody>
          <a:bodyPr wrap="square" rtlCol="0">
            <a:spAutoFit/>
          </a:bodyPr>
          <a:lstStyle/>
          <a:p>
            <a:pPr algn="ctr"/>
            <a:r>
              <a:rPr lang="en-US" altLang="zh-CN" sz="4400">
                <a:solidFill>
                  <a:schemeClr val="bg1"/>
                </a:solidFill>
                <a:latin typeface="微软雅黑" panose="020B0503020204020204" charset="-122"/>
                <a:ea typeface="微软雅黑" panose="020B0503020204020204" charset="-122"/>
              </a:rPr>
              <a:t>www.usian.cn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3200" b="1" dirty="0" smtClean="0">
                <a:solidFill>
                  <a:srgbClr val="2C7FC2"/>
                </a:solidFill>
                <a:latin typeface="微软雅黑" panose="020B0503020204020204" charset="-122"/>
                <a:ea typeface="微软雅黑" panose="020B0503020204020204" charset="-122"/>
                <a:cs typeface="+mn-cs"/>
                <a:sym typeface="+mn-ea"/>
              </a:rPr>
              <a:t>四、</a:t>
            </a:r>
            <a:r>
              <a:rPr lang="zh-CN" altLang="en-US" sz="3200" dirty="0" smtClean="0">
                <a:solidFill>
                  <a:schemeClr val="accent5"/>
                </a:solidFill>
              </a:rPr>
              <a:t> </a:t>
            </a:r>
            <a:r>
              <a:rPr lang="zh-CN" altLang="en-US" sz="3200" b="1" dirty="0" smtClean="0">
                <a:solidFill>
                  <a:schemeClr val="accent5"/>
                </a:solidFill>
              </a:rPr>
              <a:t>二级路由</a:t>
            </a:r>
            <a:endParaRPr lang="zh-CN" altLang="en-US" sz="3200" b="1" dirty="0">
              <a:solidFill>
                <a:schemeClr val="accent5"/>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979584" y="1056916"/>
            <a:ext cx="9973310" cy="5145101"/>
          </a:xfrm>
        </p:spPr>
        <p:txBody>
          <a:bodyPr>
            <a:normAutofit/>
          </a:bodyPr>
          <a:lstStyle/>
          <a:p>
            <a:pPr>
              <a:lnSpc>
                <a:spcPct val="150000"/>
              </a:lnSpc>
            </a:pPr>
            <a:r>
              <a:rPr lang="zh-CN" altLang="en-US" dirty="0" smtClean="0">
                <a:solidFill>
                  <a:schemeClr val="accent5"/>
                </a:solidFill>
              </a:rPr>
              <a:t>在</a:t>
            </a:r>
            <a:r>
              <a:rPr lang="zh-CN" altLang="en-US" dirty="0" smtClean="0">
                <a:solidFill>
                  <a:schemeClr val="accent5"/>
                </a:solidFill>
              </a:rPr>
              <a:t>子页面显示出来以后，内部也可能会出现多个子页面，那么就需要创建</a:t>
            </a:r>
            <a:r>
              <a:rPr lang="zh-CN" altLang="en-US" dirty="0" smtClean="0">
                <a:solidFill>
                  <a:schemeClr val="accent5"/>
                </a:solidFill>
              </a:rPr>
              <a:t>二级</a:t>
            </a:r>
            <a:r>
              <a:rPr lang="zh-CN" altLang="en-US" dirty="0" smtClean="0">
                <a:solidFill>
                  <a:schemeClr val="accent5"/>
                </a:solidFill>
              </a:rPr>
              <a:t>路</a:t>
            </a:r>
            <a:r>
              <a:rPr lang="zh-CN" altLang="en-US" dirty="0" smtClean="0">
                <a:solidFill>
                  <a:schemeClr val="accent5"/>
                </a:solidFill>
              </a:rPr>
              <a:t>由</a:t>
            </a:r>
            <a:endParaRPr lang="en-US" altLang="zh-CN" dirty="0" smtClean="0">
              <a:solidFill>
                <a:schemeClr val="accent5"/>
              </a:solidFill>
            </a:endParaRPr>
          </a:p>
          <a:p>
            <a:pPr>
              <a:lnSpc>
                <a:spcPct val="150000"/>
              </a:lnSpc>
            </a:pPr>
            <a:endParaRPr lang="zh-CN" altLang="en-US" dirty="0">
              <a:solidFill>
                <a:schemeClr val="accent5"/>
              </a:solidFill>
            </a:endParaRPr>
          </a:p>
        </p:txBody>
      </p:sp>
      <p:sp>
        <p:nvSpPr>
          <p:cNvPr id="10" name="矩形 9"/>
          <p:cNvSpPr/>
          <p:nvPr/>
        </p:nvSpPr>
        <p:spPr>
          <a:xfrm>
            <a:off x="1033670" y="1139041"/>
            <a:ext cx="10349948" cy="584775"/>
          </a:xfrm>
          <a:prstGeom prst="rect">
            <a:avLst/>
          </a:prstGeom>
        </p:spPr>
        <p:txBody>
          <a:bodyPr wrap="square">
            <a:spAutoFit/>
          </a:bodyPr>
          <a:lstStyle/>
          <a:p>
            <a:endParaRPr lang="zh-CN" altLang="en-US" sz="3200" b="1" dirty="0">
              <a:solidFill>
                <a:schemeClr val="accent5"/>
              </a:solidFill>
            </a:endParaRPr>
          </a:p>
        </p:txBody>
      </p:sp>
      <p:pic>
        <p:nvPicPr>
          <p:cNvPr id="4100" name="Picture 4"/>
          <p:cNvPicPr>
            <a:picLocks noChangeAspect="1" noChangeArrowheads="1"/>
          </p:cNvPicPr>
          <p:nvPr/>
        </p:nvPicPr>
        <p:blipFill>
          <a:blip r:embed="rId3" cstate="print"/>
          <a:srcRect/>
          <a:stretch>
            <a:fillRect/>
          </a:stretch>
        </p:blipFill>
        <p:spPr bwMode="auto">
          <a:xfrm>
            <a:off x="1696278" y="2646780"/>
            <a:ext cx="6851373" cy="34889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3200" b="1" dirty="0" smtClean="0">
                <a:solidFill>
                  <a:srgbClr val="2C7FC2"/>
                </a:solidFill>
                <a:latin typeface="微软雅黑" panose="020B0503020204020204" charset="-122"/>
                <a:ea typeface="微软雅黑" panose="020B0503020204020204" charset="-122"/>
                <a:cs typeface="+mn-cs"/>
                <a:sym typeface="+mn-ea"/>
              </a:rPr>
              <a:t>四、</a:t>
            </a:r>
            <a:r>
              <a:rPr lang="zh-CN" altLang="en-US" sz="3200" dirty="0" smtClean="0">
                <a:solidFill>
                  <a:schemeClr val="accent5"/>
                </a:solidFill>
              </a:rPr>
              <a:t> </a:t>
            </a:r>
            <a:r>
              <a:rPr lang="zh-CN" altLang="en-US" sz="3200" b="1" dirty="0" smtClean="0">
                <a:solidFill>
                  <a:schemeClr val="accent5"/>
                </a:solidFill>
              </a:rPr>
              <a:t>二级路由</a:t>
            </a:r>
            <a:endParaRPr lang="zh-CN" altLang="en-US" sz="3200" b="1" dirty="0">
              <a:solidFill>
                <a:schemeClr val="accent5"/>
              </a:solidFill>
              <a:latin typeface="微软雅黑" panose="020B0503020204020204" charset="-122"/>
              <a:ea typeface="微软雅黑" panose="020B0503020204020204" charset="-122"/>
              <a:cs typeface="+mn-cs"/>
              <a:sym typeface="+mn-ea"/>
            </a:endParaRPr>
          </a:p>
        </p:txBody>
      </p:sp>
      <p:sp>
        <p:nvSpPr>
          <p:cNvPr id="10" name="矩形 9"/>
          <p:cNvSpPr/>
          <p:nvPr/>
        </p:nvSpPr>
        <p:spPr>
          <a:xfrm>
            <a:off x="1033670" y="1139041"/>
            <a:ext cx="10349948" cy="584775"/>
          </a:xfrm>
          <a:prstGeom prst="rect">
            <a:avLst/>
          </a:prstGeom>
        </p:spPr>
        <p:txBody>
          <a:bodyPr wrap="square">
            <a:spAutoFit/>
          </a:bodyPr>
          <a:lstStyle/>
          <a:p>
            <a:endParaRPr lang="zh-CN" altLang="en-US" sz="3200" b="1" dirty="0">
              <a:solidFill>
                <a:schemeClr val="accent5"/>
              </a:solidFill>
            </a:endParaRPr>
          </a:p>
        </p:txBody>
      </p:sp>
      <p:pic>
        <p:nvPicPr>
          <p:cNvPr id="5122" name="Picture 2"/>
          <p:cNvPicPr>
            <a:picLocks noChangeAspect="1" noChangeArrowheads="1"/>
          </p:cNvPicPr>
          <p:nvPr/>
        </p:nvPicPr>
        <p:blipFill>
          <a:blip r:embed="rId3" cstate="print"/>
          <a:srcRect/>
          <a:stretch>
            <a:fillRect/>
          </a:stretch>
        </p:blipFill>
        <p:spPr bwMode="auto">
          <a:xfrm>
            <a:off x="1934818" y="1125499"/>
            <a:ext cx="7288695" cy="4572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3200" b="1" dirty="0" smtClean="0">
                <a:solidFill>
                  <a:srgbClr val="2C7FC2"/>
                </a:solidFill>
                <a:latin typeface="微软雅黑" panose="020B0503020204020204" charset="-122"/>
                <a:ea typeface="微软雅黑" panose="020B0503020204020204" charset="-122"/>
                <a:cs typeface="+mn-cs"/>
                <a:sym typeface="+mn-ea"/>
              </a:rPr>
              <a:t>四、</a:t>
            </a:r>
            <a:r>
              <a:rPr lang="zh-CN" altLang="en-US" sz="3200" dirty="0" smtClean="0">
                <a:solidFill>
                  <a:schemeClr val="accent5"/>
                </a:solidFill>
              </a:rPr>
              <a:t> </a:t>
            </a:r>
            <a:r>
              <a:rPr lang="zh-CN" altLang="en-US" sz="3200" b="1" dirty="0" smtClean="0">
                <a:solidFill>
                  <a:schemeClr val="accent5"/>
                </a:solidFill>
              </a:rPr>
              <a:t>二级路由</a:t>
            </a:r>
            <a:endParaRPr lang="zh-CN" altLang="en-US" sz="3200" b="1" dirty="0">
              <a:solidFill>
                <a:schemeClr val="accent5"/>
              </a:solidFill>
              <a:latin typeface="微软雅黑" panose="020B0503020204020204" charset="-122"/>
              <a:ea typeface="微软雅黑" panose="020B0503020204020204" charset="-122"/>
              <a:cs typeface="+mn-cs"/>
              <a:sym typeface="+mn-ea"/>
            </a:endParaRPr>
          </a:p>
        </p:txBody>
      </p:sp>
      <p:sp>
        <p:nvSpPr>
          <p:cNvPr id="10" name="矩形 9"/>
          <p:cNvSpPr/>
          <p:nvPr/>
        </p:nvSpPr>
        <p:spPr>
          <a:xfrm>
            <a:off x="1033670" y="1139041"/>
            <a:ext cx="10349948" cy="584775"/>
          </a:xfrm>
          <a:prstGeom prst="rect">
            <a:avLst/>
          </a:prstGeom>
        </p:spPr>
        <p:txBody>
          <a:bodyPr wrap="square">
            <a:spAutoFit/>
          </a:bodyPr>
          <a:lstStyle/>
          <a:p>
            <a:endParaRPr lang="zh-CN" altLang="en-US" sz="3200" b="1" dirty="0">
              <a:solidFill>
                <a:schemeClr val="accent5"/>
              </a:solidFill>
            </a:endParaRPr>
          </a:p>
        </p:txBody>
      </p:sp>
      <p:pic>
        <p:nvPicPr>
          <p:cNvPr id="6146" name="Picture 2"/>
          <p:cNvPicPr>
            <a:picLocks noChangeAspect="1" noChangeArrowheads="1"/>
          </p:cNvPicPr>
          <p:nvPr/>
        </p:nvPicPr>
        <p:blipFill>
          <a:blip r:embed="rId3" cstate="print"/>
          <a:srcRect/>
          <a:stretch>
            <a:fillRect/>
          </a:stretch>
        </p:blipFill>
        <p:spPr bwMode="auto">
          <a:xfrm>
            <a:off x="1047129" y="1410943"/>
            <a:ext cx="9263062" cy="28536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en-US" altLang="zh-CN" sz="4800" dirty="0" smtClean="0">
                <a:sym typeface="+mn-ea"/>
              </a:rPr>
              <a:t> </a:t>
            </a:r>
            <a:r>
              <a:rPr lang="zh-CN" altLang="en-US" b="1" dirty="0" smtClean="0">
                <a:solidFill>
                  <a:schemeClr val="accent5"/>
                </a:solidFill>
                <a:sym typeface="+mn-ea"/>
              </a:rPr>
              <a:t>五、</a:t>
            </a:r>
            <a:r>
              <a:rPr lang="zh-CN" altLang="en-US" sz="4800" b="1" dirty="0" smtClean="0">
                <a:solidFill>
                  <a:schemeClr val="accent5"/>
                </a:solidFill>
                <a:sym typeface="+mn-ea"/>
              </a:rPr>
              <a:t> </a:t>
            </a:r>
            <a:r>
              <a:rPr lang="zh-CN" altLang="en-US" sz="4800" b="1" dirty="0" smtClean="0">
                <a:solidFill>
                  <a:schemeClr val="accent5"/>
                </a:solidFill>
                <a:sym typeface="+mn-ea"/>
              </a:rPr>
              <a:t>通过路由传参</a:t>
            </a:r>
            <a:endParaRPr lang="zh-CN" altLang="en-US" sz="3200" b="1" dirty="0">
              <a:solidFill>
                <a:schemeClr val="accent5"/>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32593" y="1139686"/>
            <a:ext cx="9973310" cy="5064263"/>
          </a:xfrm>
        </p:spPr>
        <p:txBody>
          <a:bodyPr>
            <a:normAutofit/>
          </a:bodyPr>
          <a:lstStyle/>
          <a:p>
            <a:pPr lvl="1">
              <a:lnSpc>
                <a:spcPct val="150000"/>
              </a:lnSpc>
            </a:pPr>
            <a:r>
              <a:rPr lang="en-US" altLang="zh-CN" dirty="0" smtClean="0">
                <a:solidFill>
                  <a:schemeClr val="accent5"/>
                </a:solidFill>
              </a:rPr>
              <a:t>1. </a:t>
            </a:r>
            <a:r>
              <a:rPr lang="zh-CN" altLang="en-US" dirty="0" smtClean="0">
                <a:solidFill>
                  <a:schemeClr val="accent5"/>
                </a:solidFill>
              </a:rPr>
              <a:t>添加详情页面</a:t>
            </a:r>
            <a:r>
              <a:rPr lang="en-US" altLang="zh-CN" dirty="0" smtClean="0">
                <a:solidFill>
                  <a:schemeClr val="accent5"/>
                </a:solidFill>
              </a:rPr>
              <a:t>state</a:t>
            </a:r>
            <a:r>
              <a:rPr lang="zh-CN" altLang="en-US" dirty="0" smtClean="0">
                <a:solidFill>
                  <a:schemeClr val="accent5"/>
                </a:solidFill>
              </a:rPr>
              <a:t>的路</a:t>
            </a:r>
            <a:r>
              <a:rPr lang="zh-CN" altLang="en-US" dirty="0" smtClean="0">
                <a:solidFill>
                  <a:schemeClr val="accent5"/>
                </a:solidFill>
              </a:rPr>
              <a:t>由</a:t>
            </a:r>
            <a:endParaRPr lang="en-US" altLang="zh-CN" dirty="0" smtClean="0">
              <a:solidFill>
                <a:schemeClr val="accent5"/>
              </a:solidFill>
            </a:endParaRPr>
          </a:p>
          <a:p>
            <a:pPr lvl="1">
              <a:lnSpc>
                <a:spcPct val="150000"/>
              </a:lnSpc>
            </a:pPr>
            <a:r>
              <a:rPr lang="en-US" altLang="zh-CN" dirty="0" smtClean="0">
                <a:solidFill>
                  <a:schemeClr val="accent5"/>
                </a:solidFill>
              </a:rPr>
              <a:t>javascript </a:t>
            </a:r>
            <a:r>
              <a:rPr lang="en-US" altLang="zh-CN" dirty="0" smtClean="0">
                <a:solidFill>
                  <a:schemeClr val="accent5"/>
                </a:solidFill>
              </a:rPr>
              <a:t>.state('detail', </a:t>
            </a:r>
            <a:endParaRPr lang="en-US" altLang="zh-CN" dirty="0" smtClean="0">
              <a:solidFill>
                <a:schemeClr val="accent5"/>
              </a:solidFill>
            </a:endParaRPr>
          </a:p>
          <a:p>
            <a:pPr lvl="2">
              <a:lnSpc>
                <a:spcPct val="150000"/>
              </a:lnSpc>
            </a:pPr>
            <a:r>
              <a:rPr lang="en-US" altLang="zh-CN" dirty="0" smtClean="0">
                <a:solidFill>
                  <a:schemeClr val="accent5"/>
                </a:solidFill>
              </a:rPr>
              <a:t>{ </a:t>
            </a:r>
            <a:r>
              <a:rPr lang="en-US" altLang="zh-CN" dirty="0" smtClean="0">
                <a:solidFill>
                  <a:schemeClr val="accent5"/>
                </a:solidFill>
              </a:rPr>
              <a:t>url: '/detail:id', // </a:t>
            </a:r>
            <a:r>
              <a:rPr lang="zh-CN" altLang="en-US" dirty="0" smtClean="0">
                <a:solidFill>
                  <a:schemeClr val="accent5"/>
                </a:solidFill>
              </a:rPr>
              <a:t>冒号后面跟参数名 </a:t>
            </a:r>
            <a:endParaRPr lang="en-US" altLang="zh-CN" dirty="0" smtClean="0">
              <a:solidFill>
                <a:schemeClr val="accent5"/>
              </a:solidFill>
            </a:endParaRPr>
          </a:p>
          <a:p>
            <a:pPr lvl="2">
              <a:lnSpc>
                <a:spcPct val="150000"/>
              </a:lnSpc>
            </a:pPr>
            <a:r>
              <a:rPr lang="en-US" altLang="zh-CN" dirty="0" smtClean="0">
                <a:solidFill>
                  <a:schemeClr val="accent5"/>
                </a:solidFill>
              </a:rPr>
              <a:t>templateUrl</a:t>
            </a:r>
            <a:r>
              <a:rPr lang="en-US" altLang="zh-CN" dirty="0" smtClean="0">
                <a:solidFill>
                  <a:schemeClr val="accent5"/>
                </a:solidFill>
              </a:rPr>
              <a:t>: 'pages/home/detail.html</a:t>
            </a:r>
            <a:r>
              <a:rPr lang="en-US" altLang="zh-CN" dirty="0" smtClean="0">
                <a:solidFill>
                  <a:schemeClr val="accent5"/>
                </a:solidFill>
              </a:rPr>
              <a:t>',</a:t>
            </a:r>
          </a:p>
          <a:p>
            <a:pPr lvl="2">
              <a:lnSpc>
                <a:spcPct val="150000"/>
              </a:lnSpc>
            </a:pPr>
            <a:r>
              <a:rPr lang="en-US" altLang="zh-CN" dirty="0" smtClean="0">
                <a:solidFill>
                  <a:schemeClr val="accent5"/>
                </a:solidFill>
              </a:rPr>
              <a:t> </a:t>
            </a:r>
            <a:r>
              <a:rPr lang="en-US" altLang="zh-CN" dirty="0" smtClean="0">
                <a:solidFill>
                  <a:schemeClr val="accent5"/>
                </a:solidFill>
              </a:rPr>
              <a:t>controller: function ($scope, $stateParams) { console.log($stateParams</a:t>
            </a:r>
            <a:r>
              <a:rPr lang="en-US" altLang="zh-CN" dirty="0" smtClean="0">
                <a:solidFill>
                  <a:schemeClr val="accent5"/>
                </a:solidFill>
              </a:rPr>
              <a:t>);</a:t>
            </a:r>
          </a:p>
          <a:p>
            <a:pPr lvl="2">
              <a:lnSpc>
                <a:spcPct val="150000"/>
              </a:lnSpc>
            </a:pPr>
            <a:r>
              <a:rPr lang="en-US" altLang="zh-CN" dirty="0" smtClean="0">
                <a:solidFill>
                  <a:schemeClr val="accent5"/>
                </a:solidFill>
              </a:rPr>
              <a:t> </a:t>
            </a:r>
            <a:r>
              <a:rPr lang="en-US" altLang="zh-CN" dirty="0" smtClean="0">
                <a:solidFill>
                  <a:schemeClr val="accent5"/>
                </a:solidFill>
              </a:rPr>
              <a:t>} </a:t>
            </a:r>
            <a:endParaRPr lang="en-US" altLang="zh-CN" dirty="0" smtClean="0">
              <a:solidFill>
                <a:schemeClr val="accent5"/>
              </a:solidFill>
            </a:endParaRPr>
          </a:p>
          <a:p>
            <a:pPr lvl="1">
              <a:lnSpc>
                <a:spcPct val="150000"/>
              </a:lnSpc>
            </a:pPr>
            <a:r>
              <a:rPr lang="en-US" altLang="zh-CN" dirty="0" smtClean="0">
                <a:solidFill>
                  <a:schemeClr val="accent5"/>
                </a:solidFill>
              </a:rPr>
              <a:t>})</a:t>
            </a:r>
            <a:endParaRPr lang="zh-CN" altLang="en-US" dirty="0">
              <a:solidFill>
                <a:schemeClr val="accent5"/>
              </a:solidFill>
            </a:endParaRPr>
          </a:p>
        </p:txBody>
      </p:sp>
      <p:sp>
        <p:nvSpPr>
          <p:cNvPr id="9" name="矩形 8"/>
          <p:cNvSpPr/>
          <p:nvPr/>
        </p:nvSpPr>
        <p:spPr>
          <a:xfrm>
            <a:off x="2729948" y="2146207"/>
            <a:ext cx="2968487" cy="369332"/>
          </a:xfrm>
          <a:prstGeom prst="rect">
            <a:avLst/>
          </a:prstGeom>
        </p:spPr>
        <p:txBody>
          <a:bodyPr wrap="square">
            <a:spAutoFit/>
          </a:bodyPr>
          <a:lstStyle/>
          <a:p>
            <a:pPr>
              <a:buNone/>
            </a:pPr>
            <a:endParaRPr lang="zh-CN" altLang="en-US" dirty="0">
              <a:sym typeface="+mn-ea"/>
            </a:endParaRPr>
          </a:p>
        </p:txBody>
      </p:sp>
      <p:sp>
        <p:nvSpPr>
          <p:cNvPr id="11" name="矩形 10"/>
          <p:cNvSpPr/>
          <p:nvPr/>
        </p:nvSpPr>
        <p:spPr>
          <a:xfrm>
            <a:off x="6241774" y="2084626"/>
            <a:ext cx="3273287" cy="369332"/>
          </a:xfrm>
          <a:prstGeom prst="rect">
            <a:avLst/>
          </a:prstGeom>
        </p:spPr>
        <p:txBody>
          <a:bodyPr wrap="square">
            <a:spAutoFit/>
          </a:bodyPr>
          <a:lstStyle/>
          <a:p>
            <a:endParaRPr lang="en-US" altLang="zh-CN" dirty="0">
              <a:solidFill>
                <a:schemeClr val="accent5"/>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en-US" altLang="zh-CN" sz="4800" dirty="0" smtClean="0">
                <a:sym typeface="+mn-ea"/>
              </a:rPr>
              <a:t> </a:t>
            </a:r>
            <a:r>
              <a:rPr lang="zh-CN" altLang="en-US" b="1" dirty="0" smtClean="0">
                <a:solidFill>
                  <a:schemeClr val="accent5"/>
                </a:solidFill>
                <a:sym typeface="+mn-ea"/>
              </a:rPr>
              <a:t>五、</a:t>
            </a:r>
            <a:r>
              <a:rPr lang="zh-CN" altLang="en-US" sz="4800" b="1" dirty="0" smtClean="0">
                <a:solidFill>
                  <a:schemeClr val="accent5"/>
                </a:solidFill>
                <a:sym typeface="+mn-ea"/>
              </a:rPr>
              <a:t> </a:t>
            </a:r>
            <a:r>
              <a:rPr lang="zh-CN" altLang="en-US" sz="4800" b="1" dirty="0" smtClean="0">
                <a:solidFill>
                  <a:schemeClr val="accent5"/>
                </a:solidFill>
                <a:sym typeface="+mn-ea"/>
              </a:rPr>
              <a:t>通过路由传参</a:t>
            </a:r>
            <a:endParaRPr lang="zh-CN" altLang="en-US" sz="3200" b="1" dirty="0">
              <a:solidFill>
                <a:schemeClr val="accent5"/>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32593" y="1139686"/>
            <a:ext cx="9973310" cy="5064263"/>
          </a:xfrm>
        </p:spPr>
        <p:txBody>
          <a:bodyPr>
            <a:normAutofit/>
          </a:bodyPr>
          <a:lstStyle/>
          <a:p>
            <a:pPr lvl="1">
              <a:lnSpc>
                <a:spcPct val="150000"/>
              </a:lnSpc>
            </a:pPr>
            <a:r>
              <a:rPr lang="en-US" altLang="zh-CN" dirty="0" smtClean="0">
                <a:solidFill>
                  <a:schemeClr val="accent5"/>
                </a:solidFill>
              </a:rPr>
              <a:t>2. </a:t>
            </a:r>
            <a:r>
              <a:rPr lang="zh-CN" altLang="en-US" dirty="0" smtClean="0">
                <a:solidFill>
                  <a:schemeClr val="accent5"/>
                </a:solidFill>
              </a:rPr>
              <a:t>路由跳转传值方式</a:t>
            </a:r>
            <a:r>
              <a:rPr lang="en-US" altLang="zh-CN" dirty="0" smtClean="0">
                <a:solidFill>
                  <a:schemeClr val="accent5"/>
                </a:solidFill>
              </a:rPr>
              <a:t>1 </a:t>
            </a:r>
            <a:r>
              <a:rPr lang="zh-CN" altLang="en-US" dirty="0" smtClean="0">
                <a:solidFill>
                  <a:schemeClr val="accent5"/>
                </a:solidFill>
              </a:rPr>
              <a:t>直接在</a:t>
            </a:r>
            <a:r>
              <a:rPr lang="en-US" altLang="zh-CN" dirty="0" smtClean="0">
                <a:solidFill>
                  <a:schemeClr val="accent5"/>
                </a:solidFill>
              </a:rPr>
              <a:t>HTML</a:t>
            </a:r>
            <a:r>
              <a:rPr lang="zh-CN" altLang="en-US" dirty="0" smtClean="0">
                <a:solidFill>
                  <a:schemeClr val="accent5"/>
                </a:solidFill>
              </a:rPr>
              <a:t>中，通过</a:t>
            </a:r>
            <a:r>
              <a:rPr lang="en-US" altLang="zh-CN" dirty="0" smtClean="0">
                <a:solidFill>
                  <a:schemeClr val="accent5"/>
                </a:solidFill>
              </a:rPr>
              <a:t>`ui-sref`</a:t>
            </a:r>
            <a:r>
              <a:rPr lang="zh-CN" altLang="en-US" dirty="0" smtClean="0">
                <a:solidFill>
                  <a:schemeClr val="accent5"/>
                </a:solidFill>
              </a:rPr>
              <a:t>也可以实现页面的跳转 </a:t>
            </a:r>
            <a:endParaRPr lang="en-US" altLang="zh-CN" dirty="0" smtClean="0">
              <a:solidFill>
                <a:schemeClr val="accent5"/>
              </a:solidFill>
            </a:endParaRPr>
          </a:p>
          <a:p>
            <a:pPr lvl="1">
              <a:lnSpc>
                <a:spcPct val="150000"/>
              </a:lnSpc>
            </a:pPr>
            <a:r>
              <a:rPr lang="en-US" altLang="zh-CN" dirty="0" smtClean="0">
                <a:solidFill>
                  <a:schemeClr val="accent5"/>
                </a:solidFill>
              </a:rPr>
              <a:t>html </a:t>
            </a:r>
            <a:r>
              <a:rPr lang="en-US" altLang="zh-CN" dirty="0" smtClean="0">
                <a:solidFill>
                  <a:schemeClr val="accent5"/>
                </a:solidFill>
              </a:rPr>
              <a:t>&lt;li ng-repeat="item in data" ui-sref="detail({ id: + " item.id " + })"&gt; &lt;img ng-src="{{ item.img }}" alt</a:t>
            </a:r>
            <a:r>
              <a:rPr lang="en-US" altLang="zh-CN" dirty="0" smtClean="0">
                <a:solidFill>
                  <a:schemeClr val="accent5"/>
                </a:solidFill>
              </a:rPr>
              <a:t>=""&gt;</a:t>
            </a:r>
          </a:p>
          <a:p>
            <a:pPr lvl="1">
              <a:lnSpc>
                <a:spcPct val="150000"/>
              </a:lnSpc>
            </a:pPr>
            <a:r>
              <a:rPr lang="en-US" altLang="zh-CN" dirty="0" smtClean="0">
                <a:solidFill>
                  <a:schemeClr val="accent5"/>
                </a:solidFill>
              </a:rPr>
              <a:t> </a:t>
            </a:r>
            <a:r>
              <a:rPr lang="en-US" altLang="zh-CN" dirty="0" smtClean="0">
                <a:solidFill>
                  <a:schemeClr val="accent5"/>
                </a:solidFill>
              </a:rPr>
              <a:t>&lt;p&gt;{{ item.name }}&lt;/p</a:t>
            </a:r>
            <a:r>
              <a:rPr lang="en-US" altLang="zh-CN" dirty="0" smtClean="0">
                <a:solidFill>
                  <a:schemeClr val="accent5"/>
                </a:solidFill>
              </a:rPr>
              <a:t>&gt;</a:t>
            </a:r>
          </a:p>
          <a:p>
            <a:pPr lvl="1">
              <a:lnSpc>
                <a:spcPct val="150000"/>
              </a:lnSpc>
            </a:pPr>
            <a:r>
              <a:rPr lang="en-US" altLang="zh-CN" dirty="0" smtClean="0">
                <a:solidFill>
                  <a:schemeClr val="accent5"/>
                </a:solidFill>
              </a:rPr>
              <a:t> </a:t>
            </a:r>
            <a:r>
              <a:rPr lang="en-US" altLang="zh-CN" dirty="0" smtClean="0">
                <a:solidFill>
                  <a:schemeClr val="accent5"/>
                </a:solidFill>
              </a:rPr>
              <a:t>&lt;/li&gt;</a:t>
            </a:r>
            <a:endParaRPr lang="zh-CN" altLang="en-US" dirty="0">
              <a:solidFill>
                <a:schemeClr val="accent5"/>
              </a:solidFill>
            </a:endParaRPr>
          </a:p>
        </p:txBody>
      </p:sp>
      <p:sp>
        <p:nvSpPr>
          <p:cNvPr id="9" name="矩形 8"/>
          <p:cNvSpPr/>
          <p:nvPr/>
        </p:nvSpPr>
        <p:spPr>
          <a:xfrm>
            <a:off x="2729948" y="2146207"/>
            <a:ext cx="2968487" cy="369332"/>
          </a:xfrm>
          <a:prstGeom prst="rect">
            <a:avLst/>
          </a:prstGeom>
        </p:spPr>
        <p:txBody>
          <a:bodyPr wrap="square">
            <a:spAutoFit/>
          </a:bodyPr>
          <a:lstStyle/>
          <a:p>
            <a:pPr>
              <a:buNone/>
            </a:pPr>
            <a:endParaRPr lang="zh-CN" altLang="en-US" dirty="0">
              <a:sym typeface="+mn-ea"/>
            </a:endParaRPr>
          </a:p>
        </p:txBody>
      </p:sp>
      <p:sp>
        <p:nvSpPr>
          <p:cNvPr id="11" name="矩形 10"/>
          <p:cNvSpPr/>
          <p:nvPr/>
        </p:nvSpPr>
        <p:spPr>
          <a:xfrm>
            <a:off x="6241774" y="2084626"/>
            <a:ext cx="3273287" cy="369332"/>
          </a:xfrm>
          <a:prstGeom prst="rect">
            <a:avLst/>
          </a:prstGeom>
        </p:spPr>
        <p:txBody>
          <a:bodyPr wrap="square">
            <a:spAutoFit/>
          </a:bodyPr>
          <a:lstStyle/>
          <a:p>
            <a:endParaRPr lang="en-US" altLang="zh-CN" dirty="0">
              <a:solidFill>
                <a:schemeClr val="accent5"/>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en-US" altLang="zh-CN" sz="4800" dirty="0" smtClean="0">
                <a:sym typeface="+mn-ea"/>
              </a:rPr>
              <a:t> </a:t>
            </a:r>
            <a:r>
              <a:rPr lang="zh-CN" altLang="en-US" b="1" dirty="0" smtClean="0">
                <a:solidFill>
                  <a:schemeClr val="accent5"/>
                </a:solidFill>
                <a:sym typeface="+mn-ea"/>
              </a:rPr>
              <a:t>五、</a:t>
            </a:r>
            <a:r>
              <a:rPr lang="zh-CN" altLang="en-US" sz="4800" b="1" dirty="0" smtClean="0">
                <a:solidFill>
                  <a:schemeClr val="accent5"/>
                </a:solidFill>
                <a:sym typeface="+mn-ea"/>
              </a:rPr>
              <a:t> </a:t>
            </a:r>
            <a:r>
              <a:rPr lang="zh-CN" altLang="en-US" sz="4800" b="1" dirty="0" smtClean="0">
                <a:solidFill>
                  <a:schemeClr val="accent5"/>
                </a:solidFill>
                <a:sym typeface="+mn-ea"/>
              </a:rPr>
              <a:t>通过路由传参</a:t>
            </a:r>
            <a:endParaRPr lang="zh-CN" altLang="en-US" sz="3200" b="1" dirty="0">
              <a:solidFill>
                <a:schemeClr val="accent5"/>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32593" y="1139686"/>
            <a:ext cx="9973310" cy="5064263"/>
          </a:xfrm>
        </p:spPr>
        <p:txBody>
          <a:bodyPr>
            <a:normAutofit/>
          </a:bodyPr>
          <a:lstStyle/>
          <a:p>
            <a:pPr lvl="1">
              <a:lnSpc>
                <a:spcPct val="150000"/>
              </a:lnSpc>
            </a:pPr>
            <a:r>
              <a:rPr lang="zh-CN" altLang="en-US" dirty="0" smtClean="0">
                <a:solidFill>
                  <a:schemeClr val="accent5"/>
                </a:solidFill>
              </a:rPr>
              <a:t>路由跳转传值方式</a:t>
            </a:r>
            <a:r>
              <a:rPr lang="en-US" altLang="zh-CN" dirty="0" smtClean="0">
                <a:solidFill>
                  <a:schemeClr val="accent5"/>
                </a:solidFill>
              </a:rPr>
              <a:t>2 </a:t>
            </a:r>
            <a:r>
              <a:rPr lang="zh-CN" altLang="en-US" dirty="0" smtClean="0">
                <a:solidFill>
                  <a:schemeClr val="accent5"/>
                </a:solidFill>
              </a:rPr>
              <a:t>在控制器中，注入</a:t>
            </a:r>
            <a:r>
              <a:rPr lang="en-US" altLang="zh-CN" dirty="0" smtClean="0">
                <a:solidFill>
                  <a:schemeClr val="accent5"/>
                </a:solidFill>
              </a:rPr>
              <a:t>`$state`</a:t>
            </a:r>
            <a:r>
              <a:rPr lang="zh-CN" altLang="en-US" dirty="0" smtClean="0">
                <a:solidFill>
                  <a:schemeClr val="accent5"/>
                </a:solidFill>
              </a:rPr>
              <a:t>服务，进行页面的跳转并传参 </a:t>
            </a:r>
            <a:endParaRPr lang="en-US" altLang="zh-CN" dirty="0" smtClean="0">
              <a:solidFill>
                <a:schemeClr val="accent5"/>
              </a:solidFill>
            </a:endParaRPr>
          </a:p>
          <a:p>
            <a:pPr lvl="1">
              <a:lnSpc>
                <a:spcPct val="150000"/>
              </a:lnSpc>
            </a:pPr>
            <a:r>
              <a:rPr lang="en-US" altLang="zh-CN" dirty="0" smtClean="0">
                <a:solidFill>
                  <a:schemeClr val="accent5"/>
                </a:solidFill>
              </a:rPr>
              <a:t>javascript </a:t>
            </a:r>
            <a:r>
              <a:rPr lang="en-US" altLang="zh-CN" dirty="0" smtClean="0">
                <a:solidFill>
                  <a:schemeClr val="accent5"/>
                </a:solidFill>
              </a:rPr>
              <a:t>$scope.showDetail = function () { // </a:t>
            </a:r>
            <a:r>
              <a:rPr lang="zh-CN" altLang="en-US" dirty="0" smtClean="0">
                <a:solidFill>
                  <a:schemeClr val="accent5"/>
                </a:solidFill>
              </a:rPr>
              <a:t>获取当前对应的数据 </a:t>
            </a:r>
            <a:r>
              <a:rPr lang="en-US" altLang="zh-CN" dirty="0" smtClean="0">
                <a:solidFill>
                  <a:schemeClr val="accent5"/>
                </a:solidFill>
              </a:rPr>
              <a:t>console.log(this.item); // </a:t>
            </a:r>
            <a:r>
              <a:rPr lang="zh-CN" altLang="en-US" dirty="0" smtClean="0">
                <a:solidFill>
                  <a:schemeClr val="accent5"/>
                </a:solidFill>
              </a:rPr>
              <a:t>使用</a:t>
            </a:r>
            <a:r>
              <a:rPr lang="en-US" altLang="zh-CN" dirty="0" smtClean="0">
                <a:solidFill>
                  <a:schemeClr val="accent5"/>
                </a:solidFill>
              </a:rPr>
              <a:t>$state</a:t>
            </a:r>
            <a:r>
              <a:rPr lang="zh-CN" altLang="en-US" dirty="0" smtClean="0">
                <a:solidFill>
                  <a:schemeClr val="accent5"/>
                </a:solidFill>
              </a:rPr>
              <a:t>进行路由的跳转，并传递数据 </a:t>
            </a:r>
            <a:r>
              <a:rPr lang="en-US" altLang="zh-CN" dirty="0" smtClean="0">
                <a:solidFill>
                  <a:schemeClr val="accent5"/>
                </a:solidFill>
              </a:rPr>
              <a:t>$state.go('detail', { id: this.item.id </a:t>
            </a:r>
            <a:r>
              <a:rPr lang="en-US" altLang="zh-CN" dirty="0" smtClean="0">
                <a:solidFill>
                  <a:schemeClr val="accent5"/>
                </a:solidFill>
              </a:rPr>
              <a:t>});</a:t>
            </a:r>
          </a:p>
          <a:p>
            <a:pPr lvl="1">
              <a:lnSpc>
                <a:spcPct val="150000"/>
              </a:lnSpc>
            </a:pPr>
            <a:r>
              <a:rPr lang="en-US" altLang="zh-CN" dirty="0" smtClean="0">
                <a:solidFill>
                  <a:schemeClr val="accent5"/>
                </a:solidFill>
              </a:rPr>
              <a:t> </a:t>
            </a:r>
            <a:r>
              <a:rPr lang="en-US" altLang="zh-CN" dirty="0" smtClean="0">
                <a:solidFill>
                  <a:schemeClr val="accent5"/>
                </a:solidFill>
              </a:rPr>
              <a:t>}; </a:t>
            </a:r>
            <a:endParaRPr lang="zh-CN" altLang="en-US" dirty="0">
              <a:solidFill>
                <a:schemeClr val="accent5"/>
              </a:solidFill>
            </a:endParaRPr>
          </a:p>
        </p:txBody>
      </p:sp>
      <p:sp>
        <p:nvSpPr>
          <p:cNvPr id="9" name="矩形 8"/>
          <p:cNvSpPr/>
          <p:nvPr/>
        </p:nvSpPr>
        <p:spPr>
          <a:xfrm>
            <a:off x="2729948" y="2146207"/>
            <a:ext cx="2968487" cy="369332"/>
          </a:xfrm>
          <a:prstGeom prst="rect">
            <a:avLst/>
          </a:prstGeom>
        </p:spPr>
        <p:txBody>
          <a:bodyPr wrap="square">
            <a:spAutoFit/>
          </a:bodyPr>
          <a:lstStyle/>
          <a:p>
            <a:pPr>
              <a:buNone/>
            </a:pPr>
            <a:endParaRPr lang="zh-CN" altLang="en-US" dirty="0">
              <a:sym typeface="+mn-ea"/>
            </a:endParaRPr>
          </a:p>
        </p:txBody>
      </p:sp>
      <p:sp>
        <p:nvSpPr>
          <p:cNvPr id="11" name="矩形 10"/>
          <p:cNvSpPr/>
          <p:nvPr/>
        </p:nvSpPr>
        <p:spPr>
          <a:xfrm>
            <a:off x="6241774" y="2084626"/>
            <a:ext cx="3273287" cy="369332"/>
          </a:xfrm>
          <a:prstGeom prst="rect">
            <a:avLst/>
          </a:prstGeom>
        </p:spPr>
        <p:txBody>
          <a:bodyPr wrap="square">
            <a:spAutoFit/>
          </a:bodyPr>
          <a:lstStyle/>
          <a:p>
            <a:endParaRPr lang="en-US" altLang="zh-CN" dirty="0">
              <a:solidFill>
                <a:schemeClr val="accent5"/>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en-US" altLang="zh-CN" sz="4800" dirty="0" smtClean="0">
                <a:sym typeface="+mn-ea"/>
              </a:rPr>
              <a:t> </a:t>
            </a:r>
            <a:r>
              <a:rPr lang="zh-CN" altLang="en-US" b="1" dirty="0" smtClean="0">
                <a:solidFill>
                  <a:schemeClr val="accent5"/>
                </a:solidFill>
                <a:sym typeface="+mn-ea"/>
              </a:rPr>
              <a:t>五、</a:t>
            </a:r>
            <a:r>
              <a:rPr lang="zh-CN" altLang="en-US" sz="4800" b="1" dirty="0" smtClean="0">
                <a:solidFill>
                  <a:schemeClr val="accent5"/>
                </a:solidFill>
                <a:sym typeface="+mn-ea"/>
              </a:rPr>
              <a:t> </a:t>
            </a:r>
            <a:r>
              <a:rPr lang="zh-CN" altLang="en-US" sz="4800" b="1" dirty="0" smtClean="0">
                <a:solidFill>
                  <a:schemeClr val="accent5"/>
                </a:solidFill>
                <a:sym typeface="+mn-ea"/>
              </a:rPr>
              <a:t>通过路由传参</a:t>
            </a:r>
            <a:endParaRPr lang="zh-CN" altLang="en-US" sz="3200" b="1" dirty="0">
              <a:solidFill>
                <a:schemeClr val="accent5"/>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32593" y="1139686"/>
            <a:ext cx="9973310" cy="5064263"/>
          </a:xfrm>
        </p:spPr>
        <p:txBody>
          <a:bodyPr>
            <a:normAutofit/>
          </a:bodyPr>
          <a:lstStyle/>
          <a:p>
            <a:pPr lvl="1">
              <a:lnSpc>
                <a:spcPct val="150000"/>
              </a:lnSpc>
            </a:pPr>
            <a:r>
              <a:rPr lang="en-US" altLang="zh-CN" dirty="0" smtClean="0">
                <a:solidFill>
                  <a:schemeClr val="accent5"/>
                </a:solidFill>
              </a:rPr>
              <a:t>3. </a:t>
            </a:r>
            <a:r>
              <a:rPr lang="zh-CN" altLang="en-US" dirty="0" smtClean="0">
                <a:solidFill>
                  <a:schemeClr val="accent5"/>
                </a:solidFill>
              </a:rPr>
              <a:t>参数的接收 </a:t>
            </a:r>
            <a:r>
              <a:rPr lang="en-US" altLang="zh-CN" dirty="0" smtClean="0">
                <a:solidFill>
                  <a:schemeClr val="accent5"/>
                </a:solidFill>
              </a:rPr>
              <a:t>`$stateParams`</a:t>
            </a:r>
            <a:r>
              <a:rPr lang="zh-CN" altLang="en-US" dirty="0" smtClean="0">
                <a:solidFill>
                  <a:schemeClr val="accent5"/>
                </a:solidFill>
              </a:rPr>
              <a:t>内置服务负责接收数据 </a:t>
            </a:r>
            <a:r>
              <a:rPr lang="en-US" altLang="zh-CN" dirty="0" smtClean="0">
                <a:solidFill>
                  <a:schemeClr val="accent5"/>
                </a:solidFill>
              </a:rPr>
              <a:t>javascript </a:t>
            </a:r>
            <a:r>
              <a:rPr lang="en-US" altLang="zh-CN" dirty="0" smtClean="0">
                <a:solidFill>
                  <a:schemeClr val="accent5"/>
                </a:solidFill>
              </a:rPr>
              <a:t>.state('detail</a:t>
            </a:r>
            <a:r>
              <a:rPr lang="en-US" altLang="zh-CN" dirty="0" smtClean="0">
                <a:solidFill>
                  <a:schemeClr val="accent5"/>
                </a:solidFill>
              </a:rPr>
              <a:t>',</a:t>
            </a:r>
          </a:p>
          <a:p>
            <a:pPr lvl="2">
              <a:lnSpc>
                <a:spcPct val="150000"/>
              </a:lnSpc>
            </a:pPr>
            <a:r>
              <a:rPr lang="en-US" altLang="zh-CN" dirty="0" smtClean="0">
                <a:solidFill>
                  <a:schemeClr val="accent5"/>
                </a:solidFill>
              </a:rPr>
              <a:t> </a:t>
            </a:r>
            <a:r>
              <a:rPr lang="en-US" altLang="zh-CN" dirty="0" smtClean="0">
                <a:solidFill>
                  <a:schemeClr val="accent5"/>
                </a:solidFill>
              </a:rPr>
              <a:t>{ url: '/detail/:id', templateUrl: 'pages/home/detail.html</a:t>
            </a:r>
            <a:r>
              <a:rPr lang="en-US" altLang="zh-CN" dirty="0" smtClean="0">
                <a:solidFill>
                  <a:schemeClr val="accent5"/>
                </a:solidFill>
              </a:rPr>
              <a:t>',</a:t>
            </a:r>
          </a:p>
          <a:p>
            <a:pPr lvl="2">
              <a:lnSpc>
                <a:spcPct val="150000"/>
              </a:lnSpc>
            </a:pPr>
            <a:r>
              <a:rPr lang="en-US" altLang="zh-CN" dirty="0" smtClean="0">
                <a:solidFill>
                  <a:schemeClr val="accent5"/>
                </a:solidFill>
              </a:rPr>
              <a:t> </a:t>
            </a:r>
            <a:r>
              <a:rPr lang="en-US" altLang="zh-CN" dirty="0" smtClean="0">
                <a:solidFill>
                  <a:schemeClr val="accent5"/>
                </a:solidFill>
              </a:rPr>
              <a:t>controller: function ($scope, $stateParams) { console.log($stateParams.id); } </a:t>
            </a:r>
            <a:endParaRPr lang="en-US" altLang="zh-CN" dirty="0" smtClean="0">
              <a:solidFill>
                <a:schemeClr val="accent5"/>
              </a:solidFill>
            </a:endParaRPr>
          </a:p>
          <a:p>
            <a:pPr lvl="2">
              <a:lnSpc>
                <a:spcPct val="150000"/>
              </a:lnSpc>
            </a:pPr>
            <a:r>
              <a:rPr lang="en-US" altLang="zh-CN" dirty="0" smtClean="0">
                <a:solidFill>
                  <a:schemeClr val="accent5"/>
                </a:solidFill>
              </a:rPr>
              <a:t>}</a:t>
            </a:r>
          </a:p>
          <a:p>
            <a:pPr lvl="1">
              <a:lnSpc>
                <a:spcPct val="150000"/>
              </a:lnSpc>
            </a:pPr>
            <a:r>
              <a:rPr lang="en-US" altLang="zh-CN" dirty="0" smtClean="0">
                <a:solidFill>
                  <a:schemeClr val="accent5"/>
                </a:solidFill>
              </a:rPr>
              <a:t>) </a:t>
            </a:r>
            <a:endParaRPr lang="zh-CN" altLang="en-US" dirty="0">
              <a:solidFill>
                <a:schemeClr val="accent5"/>
              </a:solidFill>
            </a:endParaRPr>
          </a:p>
        </p:txBody>
      </p:sp>
      <p:sp>
        <p:nvSpPr>
          <p:cNvPr id="9" name="矩形 8"/>
          <p:cNvSpPr/>
          <p:nvPr/>
        </p:nvSpPr>
        <p:spPr>
          <a:xfrm>
            <a:off x="2729948" y="2146207"/>
            <a:ext cx="2968487" cy="369332"/>
          </a:xfrm>
          <a:prstGeom prst="rect">
            <a:avLst/>
          </a:prstGeom>
        </p:spPr>
        <p:txBody>
          <a:bodyPr wrap="square">
            <a:spAutoFit/>
          </a:bodyPr>
          <a:lstStyle/>
          <a:p>
            <a:pPr>
              <a:buNone/>
            </a:pPr>
            <a:endParaRPr lang="zh-CN" altLang="en-US" dirty="0">
              <a:sym typeface="+mn-ea"/>
            </a:endParaRPr>
          </a:p>
        </p:txBody>
      </p:sp>
      <p:sp>
        <p:nvSpPr>
          <p:cNvPr id="11" name="矩形 10"/>
          <p:cNvSpPr/>
          <p:nvPr/>
        </p:nvSpPr>
        <p:spPr>
          <a:xfrm>
            <a:off x="6241774" y="2084626"/>
            <a:ext cx="3273287" cy="369332"/>
          </a:xfrm>
          <a:prstGeom prst="rect">
            <a:avLst/>
          </a:prstGeom>
        </p:spPr>
        <p:txBody>
          <a:bodyPr wrap="square">
            <a:spAutoFit/>
          </a:bodyPr>
          <a:lstStyle/>
          <a:p>
            <a:endParaRPr lang="en-US" altLang="zh-CN" dirty="0">
              <a:solidFill>
                <a:schemeClr val="accent5"/>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en-US" altLang="zh-CN" sz="4800" dirty="0" smtClean="0">
                <a:sym typeface="+mn-ea"/>
              </a:rPr>
              <a:t> </a:t>
            </a:r>
            <a:r>
              <a:rPr lang="zh-CN" altLang="en-US" b="1" dirty="0" smtClean="0">
                <a:solidFill>
                  <a:schemeClr val="accent5"/>
                </a:solidFill>
                <a:sym typeface="+mn-ea"/>
              </a:rPr>
              <a:t>五、</a:t>
            </a:r>
            <a:r>
              <a:rPr lang="zh-CN" altLang="en-US" sz="4800" b="1" dirty="0" smtClean="0">
                <a:solidFill>
                  <a:schemeClr val="accent5"/>
                </a:solidFill>
                <a:sym typeface="+mn-ea"/>
              </a:rPr>
              <a:t> </a:t>
            </a:r>
            <a:r>
              <a:rPr lang="zh-CN" altLang="en-US" sz="4800" b="1" dirty="0" smtClean="0">
                <a:solidFill>
                  <a:schemeClr val="accent5"/>
                </a:solidFill>
                <a:sym typeface="+mn-ea"/>
              </a:rPr>
              <a:t>通过路由传参</a:t>
            </a:r>
            <a:endParaRPr lang="zh-CN" altLang="en-US" sz="3200" b="1" dirty="0">
              <a:solidFill>
                <a:schemeClr val="accent5"/>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32593" y="1139686"/>
            <a:ext cx="9973310" cy="5064263"/>
          </a:xfrm>
        </p:spPr>
        <p:txBody>
          <a:bodyPr>
            <a:normAutofit/>
          </a:bodyPr>
          <a:lstStyle/>
          <a:p>
            <a:pPr lvl="1">
              <a:lnSpc>
                <a:spcPct val="150000"/>
              </a:lnSpc>
            </a:pPr>
            <a:r>
              <a:rPr lang="en-US" altLang="zh-CN" dirty="0" smtClean="0">
                <a:solidFill>
                  <a:schemeClr val="accent5"/>
                </a:solidFill>
              </a:rPr>
              <a:t>4. </a:t>
            </a:r>
            <a:r>
              <a:rPr lang="zh-CN" altLang="en-US" dirty="0" smtClean="0">
                <a:solidFill>
                  <a:schemeClr val="accent5"/>
                </a:solidFill>
              </a:rPr>
              <a:t>页面的回调 </a:t>
            </a:r>
            <a:endParaRPr lang="en-US" altLang="zh-CN" dirty="0" smtClean="0">
              <a:solidFill>
                <a:schemeClr val="accent5"/>
              </a:solidFill>
            </a:endParaRPr>
          </a:p>
          <a:p>
            <a:pPr lvl="1">
              <a:lnSpc>
                <a:spcPct val="150000"/>
              </a:lnSpc>
            </a:pPr>
            <a:r>
              <a:rPr lang="en-US" altLang="zh-CN" dirty="0" smtClean="0">
                <a:solidFill>
                  <a:schemeClr val="accent5"/>
                </a:solidFill>
              </a:rPr>
              <a:t>`</a:t>
            </a:r>
            <a:r>
              <a:rPr lang="en-US" altLang="zh-CN" dirty="0" smtClean="0">
                <a:solidFill>
                  <a:schemeClr val="accent5"/>
                </a:solidFill>
              </a:rPr>
              <a:t>history.back</a:t>
            </a:r>
            <a:r>
              <a:rPr lang="en-US" altLang="zh-CN" dirty="0" smtClean="0">
                <a:solidFill>
                  <a:schemeClr val="accent5"/>
                </a:solidFill>
              </a:rPr>
              <a:t>()</a:t>
            </a:r>
          </a:p>
          <a:p>
            <a:pPr lvl="1">
              <a:lnSpc>
                <a:spcPct val="150000"/>
              </a:lnSpc>
            </a:pPr>
            <a:r>
              <a:rPr lang="en-US" altLang="zh-CN" dirty="0" smtClean="0">
                <a:solidFill>
                  <a:schemeClr val="accent5"/>
                </a:solidFill>
              </a:rPr>
              <a:t> html </a:t>
            </a:r>
            <a:r>
              <a:rPr lang="en-US" altLang="zh-CN" dirty="0" smtClean="0">
                <a:solidFill>
                  <a:schemeClr val="accent5"/>
                </a:solidFill>
              </a:rPr>
              <a:t>&lt;button type="button" name="button" onclick="history.back</a:t>
            </a:r>
            <a:r>
              <a:rPr lang="en-US" altLang="zh-CN" dirty="0" smtClean="0">
                <a:solidFill>
                  <a:schemeClr val="accent5"/>
                </a:solidFill>
              </a:rPr>
              <a:t>()"&gt;</a:t>
            </a:r>
          </a:p>
          <a:p>
            <a:pPr lvl="1">
              <a:lnSpc>
                <a:spcPct val="150000"/>
              </a:lnSpc>
              <a:buNone/>
            </a:pPr>
            <a:r>
              <a:rPr lang="zh-CN" altLang="en-US" dirty="0" smtClean="0">
                <a:solidFill>
                  <a:schemeClr val="accent5"/>
                </a:solidFill>
              </a:rPr>
              <a:t>返回</a:t>
            </a:r>
            <a:endParaRPr lang="en-US" altLang="zh-CN" dirty="0" smtClean="0">
              <a:solidFill>
                <a:schemeClr val="accent5"/>
              </a:solidFill>
            </a:endParaRPr>
          </a:p>
          <a:p>
            <a:pPr lvl="1">
              <a:lnSpc>
                <a:spcPct val="150000"/>
              </a:lnSpc>
            </a:pPr>
            <a:r>
              <a:rPr lang="en-US" altLang="zh-CN" dirty="0" smtClean="0">
                <a:solidFill>
                  <a:schemeClr val="accent5"/>
                </a:solidFill>
              </a:rPr>
              <a:t>&lt;/</a:t>
            </a:r>
            <a:r>
              <a:rPr lang="en-US" altLang="zh-CN" dirty="0" smtClean="0">
                <a:solidFill>
                  <a:schemeClr val="accent5"/>
                </a:solidFill>
              </a:rPr>
              <a:t>button&gt;</a:t>
            </a:r>
            <a:endParaRPr lang="zh-CN" altLang="en-US" dirty="0">
              <a:solidFill>
                <a:schemeClr val="accent5"/>
              </a:solidFill>
            </a:endParaRPr>
          </a:p>
        </p:txBody>
      </p:sp>
      <p:sp>
        <p:nvSpPr>
          <p:cNvPr id="9" name="矩形 8"/>
          <p:cNvSpPr/>
          <p:nvPr/>
        </p:nvSpPr>
        <p:spPr>
          <a:xfrm>
            <a:off x="2729948" y="2146207"/>
            <a:ext cx="2968487" cy="369332"/>
          </a:xfrm>
          <a:prstGeom prst="rect">
            <a:avLst/>
          </a:prstGeom>
        </p:spPr>
        <p:txBody>
          <a:bodyPr wrap="square">
            <a:spAutoFit/>
          </a:bodyPr>
          <a:lstStyle/>
          <a:p>
            <a:pPr>
              <a:buNone/>
            </a:pPr>
            <a:endParaRPr lang="zh-CN" altLang="en-US" dirty="0">
              <a:sym typeface="+mn-ea"/>
            </a:endParaRPr>
          </a:p>
        </p:txBody>
      </p:sp>
      <p:sp>
        <p:nvSpPr>
          <p:cNvPr id="11" name="矩形 10"/>
          <p:cNvSpPr/>
          <p:nvPr/>
        </p:nvSpPr>
        <p:spPr>
          <a:xfrm>
            <a:off x="6241774" y="2084626"/>
            <a:ext cx="3273287" cy="369332"/>
          </a:xfrm>
          <a:prstGeom prst="rect">
            <a:avLst/>
          </a:prstGeom>
        </p:spPr>
        <p:txBody>
          <a:bodyPr wrap="square">
            <a:spAutoFit/>
          </a:bodyPr>
          <a:lstStyle/>
          <a:p>
            <a:endParaRPr lang="en-US" altLang="zh-CN" dirty="0">
              <a:solidFill>
                <a:schemeClr val="accent5"/>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板"/>
          <p:cNvPicPr>
            <a:picLocks noChangeAspect="1"/>
          </p:cNvPicPr>
          <p:nvPr/>
        </p:nvPicPr>
        <p:blipFill>
          <a:blip r:embed="rId2" cstate="print"/>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lstStyle/>
          <a:p>
            <a:pPr algn="ctr"/>
            <a:r>
              <a:rPr lang="en-US" altLang="zh-CN" sz="6600" b="1">
                <a:solidFill>
                  <a:srgbClr val="2E7FC1"/>
                </a:solidFill>
                <a:latin typeface="微软雅黑" panose="020B0503020204020204" charset="-122"/>
                <a:ea typeface="微软雅黑" panose="020B0503020204020204" charset="-122"/>
              </a:rPr>
              <a:t>THANKS</a:t>
            </a:r>
          </a:p>
        </p:txBody>
      </p:sp>
      <p:sp>
        <p:nvSpPr>
          <p:cNvPr id="15" name="文本框 14"/>
          <p:cNvSpPr txBox="1"/>
          <p:nvPr/>
        </p:nvSpPr>
        <p:spPr>
          <a:xfrm>
            <a:off x="3918585" y="2598420"/>
            <a:ext cx="4363085" cy="743585"/>
          </a:xfrm>
          <a:prstGeom prst="rect">
            <a:avLst/>
          </a:prstGeom>
          <a:noFill/>
        </p:spPr>
        <p:txBody>
          <a:bodyPr wrap="square" rtlCol="0">
            <a:spAutoFit/>
          </a:bodyPr>
          <a:lstStyle/>
          <a:p>
            <a:pPr algn="ctr"/>
            <a:r>
              <a:rPr lang="en-US" altLang="zh-CN" sz="4000">
                <a:solidFill>
                  <a:srgbClr val="2E7FC1"/>
                </a:solidFill>
                <a:latin typeface="微软雅黑" panose="020B0503020204020204" charset="-122"/>
                <a:ea typeface="微软雅黑" panose="020B0503020204020204" charset="-122"/>
              </a:rPr>
              <a:t>www.usian.cn</a:t>
            </a:r>
          </a:p>
        </p:txBody>
      </p:sp>
      <p:sp>
        <p:nvSpPr>
          <p:cNvPr id="8" name="文本框 7"/>
          <p:cNvSpPr txBox="1"/>
          <p:nvPr/>
        </p:nvSpPr>
        <p:spPr>
          <a:xfrm>
            <a:off x="2718753" y="3888740"/>
            <a:ext cx="6762750" cy="678815"/>
          </a:xfrm>
          <a:prstGeom prst="rect">
            <a:avLst/>
          </a:prstGeom>
          <a:noFill/>
        </p:spPr>
        <p:txBody>
          <a:bodyPr wrap="square" rtlCol="0">
            <a:spAutoFit/>
          </a:bodyPr>
          <a:lstStyle/>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p>
        </p:txBody>
      </p:sp>
      <p:sp>
        <p:nvSpPr>
          <p:cNvPr id="9" name="文本框 8"/>
          <p:cNvSpPr txBox="1"/>
          <p:nvPr/>
        </p:nvSpPr>
        <p:spPr>
          <a:xfrm>
            <a:off x="3471228" y="4879340"/>
            <a:ext cx="5257800" cy="384810"/>
          </a:xfrm>
          <a:prstGeom prst="rect">
            <a:avLst/>
          </a:prstGeom>
          <a:noFill/>
        </p:spPr>
        <p:txBody>
          <a:bodyPr wrap="square" rtlCol="0">
            <a:spAutoFit/>
          </a:bodyPr>
          <a:lstStyle/>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p>
        </p:txBody>
      </p:sp>
      <p:sp>
        <p:nvSpPr>
          <p:cNvPr id="10" name="文本框 9"/>
          <p:cNvSpPr txBox="1"/>
          <p:nvPr/>
        </p:nvSpPr>
        <p:spPr>
          <a:xfrm>
            <a:off x="3471228" y="5225415"/>
            <a:ext cx="5257800" cy="384810"/>
          </a:xfrm>
          <a:prstGeom prst="rect">
            <a:avLst/>
          </a:prstGeom>
          <a:noFill/>
        </p:spPr>
        <p:txBody>
          <a:bodyPr wrap="square" rtlCol="0">
            <a:spAutoFit/>
          </a:bodyPr>
          <a:lstStyle/>
          <a:p>
            <a:pPr algn="ctr"/>
            <a:r>
              <a:rPr lang="zh-CN" altLang="en-US" b="1">
                <a:solidFill>
                  <a:schemeClr val="bg1"/>
                </a:solidFill>
                <a:latin typeface="微软雅黑" panose="020B0503020204020204" charset="-122"/>
                <a:ea typeface="微软雅黑" panose="020B0503020204020204" charset="-122"/>
              </a:rPr>
              <a:t>积云教育将保留所有追责权利</a:t>
            </a: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3175" y="6383020"/>
            <a:ext cx="12197080" cy="476250"/>
          </a:xfrm>
          <a:prstGeom prst="rect">
            <a:avLst/>
          </a:prstGeom>
        </p:spPr>
      </p:pic>
      <p:sp>
        <p:nvSpPr>
          <p:cNvPr id="5" name="文本框 4"/>
          <p:cNvSpPr txBox="1"/>
          <p:nvPr/>
        </p:nvSpPr>
        <p:spPr>
          <a:xfrm>
            <a:off x="2376170" y="1850390"/>
            <a:ext cx="7418705" cy="860425"/>
          </a:xfrm>
          <a:prstGeom prst="rect">
            <a:avLst/>
          </a:prstGeom>
          <a:noFill/>
        </p:spPr>
        <p:txBody>
          <a:bodyPr wrap="square" rtlCol="0">
            <a:spAutoFit/>
          </a:bodyPr>
          <a:lstStyle/>
          <a:p>
            <a:pPr algn="ctr"/>
            <a:r>
              <a:rPr lang="en-US" altLang="zh-CN" sz="5000" b="1" dirty="0">
                <a:solidFill>
                  <a:srgbClr val="2E7FC1"/>
                </a:solidFill>
                <a:latin typeface="微软雅黑" panose="020B0503020204020204" charset="-122"/>
                <a:ea typeface="微软雅黑" panose="020B0503020204020204" charset="-122"/>
              </a:rPr>
              <a:t>H5</a:t>
            </a:r>
            <a:r>
              <a:rPr lang="zh-CN" altLang="en-US" sz="5000" b="1" dirty="0">
                <a:solidFill>
                  <a:srgbClr val="2E7FC1"/>
                </a:solidFill>
                <a:latin typeface="微软雅黑" panose="020B0503020204020204" charset="-122"/>
                <a:ea typeface="微软雅黑" panose="020B0503020204020204" charset="-122"/>
              </a:rPr>
              <a:t>·</a:t>
            </a:r>
            <a:r>
              <a:rPr lang="zh-CN" sz="5000" b="1" dirty="0" smtClean="0">
                <a:solidFill>
                  <a:srgbClr val="2E7FC1"/>
                </a:solidFill>
                <a:latin typeface="微软雅黑" panose="020B0503020204020204" charset="-122"/>
                <a:ea typeface="微软雅黑" panose="020B0503020204020204" charset="-122"/>
              </a:rPr>
              <a:t>第</a:t>
            </a:r>
            <a:r>
              <a:rPr lang="en-US" altLang="zh-CN" sz="5000" b="1" dirty="0" smtClean="0">
                <a:solidFill>
                  <a:srgbClr val="2E7FC1"/>
                </a:solidFill>
                <a:latin typeface="微软雅黑" panose="020B0503020204020204" charset="-122"/>
                <a:ea typeface="微软雅黑" panose="020B0503020204020204" charset="-122"/>
              </a:rPr>
              <a:t>5</a:t>
            </a:r>
            <a:r>
              <a:rPr lang="zh-CN" altLang="en-US" sz="5000" b="1" dirty="0" smtClean="0">
                <a:solidFill>
                  <a:srgbClr val="2E7FC1"/>
                </a:solidFill>
                <a:latin typeface="微软雅黑" panose="020B0503020204020204" charset="-122"/>
                <a:ea typeface="微软雅黑" panose="020B0503020204020204" charset="-122"/>
              </a:rPr>
              <a:t>单</a:t>
            </a:r>
            <a:r>
              <a:rPr lang="zh-CN" altLang="en-US" sz="5000" b="1" dirty="0">
                <a:solidFill>
                  <a:srgbClr val="2E7FC1"/>
                </a:solidFill>
                <a:latin typeface="微软雅黑" panose="020B0503020204020204" charset="-122"/>
                <a:ea typeface="微软雅黑" panose="020B0503020204020204" charset="-122"/>
              </a:rPr>
              <a:t>元</a:t>
            </a:r>
          </a:p>
        </p:txBody>
      </p:sp>
      <p:sp>
        <p:nvSpPr>
          <p:cNvPr id="6" name="文本框 5"/>
          <p:cNvSpPr txBox="1"/>
          <p:nvPr/>
        </p:nvSpPr>
        <p:spPr>
          <a:xfrm>
            <a:off x="2381250" y="3425190"/>
            <a:ext cx="7418705" cy="553085"/>
          </a:xfrm>
          <a:prstGeom prst="rect">
            <a:avLst/>
          </a:prstGeom>
          <a:noFill/>
        </p:spPr>
        <p:txBody>
          <a:bodyPr wrap="square" rtlCol="0">
            <a:spAutoFit/>
          </a:bodyPr>
          <a:lstStyle/>
          <a:p>
            <a:pPr algn="ctr"/>
            <a:r>
              <a:rPr lang="zh-CN" altLang="en-US" sz="3000" b="1" dirty="0">
                <a:solidFill>
                  <a:srgbClr val="2E7FC1"/>
                </a:solidFill>
                <a:latin typeface="微软雅黑" panose="020B0503020204020204" charset="-122"/>
                <a:ea typeface="微软雅黑" panose="020B0503020204020204" charset="-122"/>
              </a:rPr>
              <a:t>主讲</a:t>
            </a:r>
            <a:r>
              <a:rPr lang="zh-CN" altLang="en-US" sz="3000" b="1" dirty="0" smtClean="0">
                <a:solidFill>
                  <a:srgbClr val="2E7FC1"/>
                </a:solidFill>
                <a:latin typeface="微软雅黑" panose="020B0503020204020204" charset="-122"/>
                <a:ea typeface="微软雅黑" panose="020B0503020204020204" charset="-122"/>
              </a:rPr>
              <a:t>人：袁少鹏</a:t>
            </a:r>
            <a:endParaRPr lang="zh-CN" altLang="en-US" sz="3000" b="1" dirty="0">
              <a:solidFill>
                <a:srgbClr val="2E7FC1"/>
              </a:solidFill>
              <a:latin typeface="微软雅黑" panose="020B0503020204020204" charset="-122"/>
              <a:ea typeface="微软雅黑" panose="020B0503020204020204" charset="-122"/>
            </a:endParaRPr>
          </a:p>
        </p:txBody>
      </p:sp>
      <p:cxnSp>
        <p:nvCxnSpPr>
          <p:cNvPr id="11" name="直接连接符 10"/>
          <p:cNvCxnSpPr/>
          <p:nvPr/>
        </p:nvCxnSpPr>
        <p:spPr>
          <a:xfrm>
            <a:off x="2547303" y="2774315"/>
            <a:ext cx="7105650" cy="0"/>
          </a:xfrm>
          <a:prstGeom prst="line">
            <a:avLst/>
          </a:prstGeom>
          <a:ln w="19050">
            <a:solidFill>
              <a:srgbClr val="2E7FC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lstStyle/>
          <a:p>
            <a:pPr algn="ctr"/>
            <a:r>
              <a:rPr lang="zh-CN" altLang="en-US" sz="3600" b="1">
                <a:solidFill>
                  <a:srgbClr val="2C7FC2"/>
                </a:solidFill>
                <a:latin typeface="微软雅黑" panose="020B0503020204020204" charset="-122"/>
                <a:ea typeface="微软雅黑" panose="020B0503020204020204" charset="-122"/>
              </a:rPr>
              <a:t>目录介绍</a:t>
            </a:r>
          </a:p>
        </p:txBody>
      </p:sp>
      <p:grpSp>
        <p:nvGrpSpPr>
          <p:cNvPr id="49" name="组合 48"/>
          <p:cNvGrpSpPr/>
          <p:nvPr/>
        </p:nvGrpSpPr>
        <p:grpSpPr>
          <a:xfrm>
            <a:off x="1934845" y="1063625"/>
            <a:ext cx="1059815" cy="1111036"/>
            <a:chOff x="3057" y="2112"/>
            <a:chExt cx="1366" cy="1145"/>
          </a:xfrm>
        </p:grpSpPr>
        <p:pic>
          <p:nvPicPr>
            <p:cNvPr id="15" name="图片 14" descr="PPT模板4"/>
            <p:cNvPicPr>
              <a:picLocks noChangeAspect="1"/>
            </p:cNvPicPr>
            <p:nvPr/>
          </p:nvPicPr>
          <p:blipFill>
            <a:blip r:embed="rId3" cstate="print"/>
            <a:stretch>
              <a:fillRect/>
            </a:stretch>
          </p:blipFill>
          <p:spPr>
            <a:xfrm>
              <a:off x="3096" y="2112"/>
              <a:ext cx="1289" cy="1145"/>
            </a:xfrm>
            <a:prstGeom prst="rect">
              <a:avLst/>
            </a:prstGeom>
          </p:spPr>
        </p:pic>
        <p:sp>
          <p:nvSpPr>
            <p:cNvPr id="21" name="文本框 20"/>
            <p:cNvSpPr txBox="1"/>
            <p:nvPr/>
          </p:nvSpPr>
          <p:spPr>
            <a:xfrm>
              <a:off x="3057" y="2174"/>
              <a:ext cx="1366" cy="855"/>
            </a:xfrm>
            <a:prstGeom prst="rect">
              <a:avLst/>
            </a:prstGeom>
            <a:noFill/>
          </p:spPr>
          <p:txBody>
            <a:bodyPr wrap="square" rtlCol="0">
              <a:spAutoFit/>
            </a:bodyPr>
            <a:lstStyle/>
            <a:p>
              <a:pPr algn="ctr"/>
              <a:r>
                <a:rPr lang="en-US" altLang="zh-CN" sz="4800" b="1">
                  <a:solidFill>
                    <a:schemeClr val="bg1"/>
                  </a:solidFill>
                  <a:latin typeface="微软雅黑" panose="020B0503020204020204" charset="-122"/>
                  <a:ea typeface="微软雅黑" panose="020B0503020204020204" charset="-122"/>
                </a:rPr>
                <a:t>01</a:t>
              </a:r>
            </a:p>
          </p:txBody>
        </p:sp>
      </p:grpSp>
      <p:grpSp>
        <p:nvGrpSpPr>
          <p:cNvPr id="50" name="组合 49"/>
          <p:cNvGrpSpPr/>
          <p:nvPr/>
        </p:nvGrpSpPr>
        <p:grpSpPr>
          <a:xfrm>
            <a:off x="1934845" y="2367280"/>
            <a:ext cx="1061085" cy="1034415"/>
            <a:chOff x="3057" y="3504"/>
            <a:chExt cx="1366" cy="1145"/>
          </a:xfrm>
        </p:grpSpPr>
        <p:pic>
          <p:nvPicPr>
            <p:cNvPr id="16" name="图片 15" descr="PPT模板4"/>
            <p:cNvPicPr>
              <a:picLocks noChangeAspect="1"/>
            </p:cNvPicPr>
            <p:nvPr/>
          </p:nvPicPr>
          <p:blipFill>
            <a:blip r:embed="rId3" cstate="print"/>
            <a:stretch>
              <a:fillRect/>
            </a:stretch>
          </p:blipFill>
          <p:spPr>
            <a:xfrm>
              <a:off x="3096" y="3504"/>
              <a:ext cx="1289" cy="1145"/>
            </a:xfrm>
            <a:prstGeom prst="rect">
              <a:avLst/>
            </a:prstGeom>
          </p:spPr>
        </p:pic>
        <p:sp>
          <p:nvSpPr>
            <p:cNvPr id="22" name="文本框 21"/>
            <p:cNvSpPr txBox="1"/>
            <p:nvPr/>
          </p:nvSpPr>
          <p:spPr>
            <a:xfrm>
              <a:off x="3057" y="3542"/>
              <a:ext cx="1366" cy="919"/>
            </a:xfrm>
            <a:prstGeom prst="rect">
              <a:avLst/>
            </a:prstGeom>
            <a:noFill/>
          </p:spPr>
          <p:txBody>
            <a:bodyPr wrap="square" rtlCol="0">
              <a:spAutoFit/>
            </a:bodyPr>
            <a:lstStyle/>
            <a:p>
              <a:pPr algn="ctr"/>
              <a:r>
                <a:rPr lang="en-US" altLang="zh-CN" sz="4800" b="1">
                  <a:solidFill>
                    <a:schemeClr val="bg1"/>
                  </a:solidFill>
                  <a:latin typeface="微软雅黑" panose="020B0503020204020204" charset="-122"/>
                  <a:ea typeface="微软雅黑" panose="020B0503020204020204" charset="-122"/>
                </a:rPr>
                <a:t>02</a:t>
              </a:r>
            </a:p>
          </p:txBody>
        </p:sp>
      </p:grpSp>
      <p:grpSp>
        <p:nvGrpSpPr>
          <p:cNvPr id="48" name="组合 47"/>
          <p:cNvGrpSpPr/>
          <p:nvPr/>
        </p:nvGrpSpPr>
        <p:grpSpPr>
          <a:xfrm>
            <a:off x="1934845" y="3643630"/>
            <a:ext cx="1032510" cy="1094740"/>
            <a:chOff x="3057" y="4896"/>
            <a:chExt cx="1366" cy="1145"/>
          </a:xfrm>
        </p:grpSpPr>
        <p:pic>
          <p:nvPicPr>
            <p:cNvPr id="17" name="图片 16" descr="PPT模板4"/>
            <p:cNvPicPr>
              <a:picLocks noChangeAspect="1"/>
            </p:cNvPicPr>
            <p:nvPr/>
          </p:nvPicPr>
          <p:blipFill>
            <a:blip r:embed="rId3" cstate="print"/>
            <a:stretch>
              <a:fillRect/>
            </a:stretch>
          </p:blipFill>
          <p:spPr>
            <a:xfrm>
              <a:off x="3096" y="4896"/>
              <a:ext cx="1289" cy="1145"/>
            </a:xfrm>
            <a:prstGeom prst="rect">
              <a:avLst/>
            </a:prstGeom>
          </p:spPr>
        </p:pic>
        <p:sp>
          <p:nvSpPr>
            <p:cNvPr id="23" name="文本框 22"/>
            <p:cNvSpPr txBox="1"/>
            <p:nvPr/>
          </p:nvSpPr>
          <p:spPr>
            <a:xfrm>
              <a:off x="3057" y="4934"/>
              <a:ext cx="1366" cy="868"/>
            </a:xfrm>
            <a:prstGeom prst="rect">
              <a:avLst/>
            </a:prstGeom>
            <a:noFill/>
          </p:spPr>
          <p:txBody>
            <a:bodyPr wrap="square" rtlCol="0">
              <a:spAutoFit/>
            </a:bodyPr>
            <a:lstStyle/>
            <a:p>
              <a:pPr algn="ctr"/>
              <a:r>
                <a:rPr lang="en-US" altLang="zh-CN" sz="4800" b="1">
                  <a:solidFill>
                    <a:schemeClr val="bg1"/>
                  </a:solidFill>
                  <a:latin typeface="微软雅黑" panose="020B0503020204020204" charset="-122"/>
                  <a:ea typeface="微软雅黑" panose="020B0503020204020204" charset="-122"/>
                </a:rPr>
                <a:t>03</a:t>
              </a:r>
            </a:p>
          </p:txBody>
        </p:sp>
      </p:grpSp>
      <p:grpSp>
        <p:nvGrpSpPr>
          <p:cNvPr id="47" name="组合 46"/>
          <p:cNvGrpSpPr/>
          <p:nvPr/>
        </p:nvGrpSpPr>
        <p:grpSpPr>
          <a:xfrm>
            <a:off x="1936115" y="4979670"/>
            <a:ext cx="1031875" cy="1018540"/>
            <a:chOff x="3057" y="6414"/>
            <a:chExt cx="1366" cy="1145"/>
          </a:xfrm>
        </p:grpSpPr>
        <p:pic>
          <p:nvPicPr>
            <p:cNvPr id="18" name="图片 17" descr="PPT模板4"/>
            <p:cNvPicPr>
              <a:picLocks noChangeAspect="1"/>
            </p:cNvPicPr>
            <p:nvPr/>
          </p:nvPicPr>
          <p:blipFill>
            <a:blip r:embed="rId3" cstate="print"/>
            <a:stretch>
              <a:fillRect/>
            </a:stretch>
          </p:blipFill>
          <p:spPr>
            <a:xfrm>
              <a:off x="3096" y="6414"/>
              <a:ext cx="1289" cy="1145"/>
            </a:xfrm>
            <a:prstGeom prst="rect">
              <a:avLst/>
            </a:prstGeom>
          </p:spPr>
        </p:pic>
        <p:sp>
          <p:nvSpPr>
            <p:cNvPr id="24" name="文本框 23"/>
            <p:cNvSpPr txBox="1"/>
            <p:nvPr/>
          </p:nvSpPr>
          <p:spPr>
            <a:xfrm>
              <a:off x="3057" y="6476"/>
              <a:ext cx="1366" cy="933"/>
            </a:xfrm>
            <a:prstGeom prst="rect">
              <a:avLst/>
            </a:prstGeom>
            <a:noFill/>
          </p:spPr>
          <p:txBody>
            <a:bodyPr wrap="square" rtlCol="0">
              <a:spAutoFit/>
            </a:bodyPr>
            <a:lstStyle/>
            <a:p>
              <a:pPr algn="ctr"/>
              <a:r>
                <a:rPr lang="en-US" altLang="zh-CN" sz="4800" b="1">
                  <a:solidFill>
                    <a:schemeClr val="bg1"/>
                  </a:solidFill>
                  <a:latin typeface="微软雅黑" panose="020B0503020204020204" charset="-122"/>
                  <a:ea typeface="微软雅黑" panose="020B0503020204020204" charset="-122"/>
                </a:rPr>
                <a:t>04</a:t>
              </a:r>
            </a:p>
          </p:txBody>
        </p:sp>
      </p:grpSp>
      <p:grpSp>
        <p:nvGrpSpPr>
          <p:cNvPr id="30" name="组合 29"/>
          <p:cNvGrpSpPr/>
          <p:nvPr/>
        </p:nvGrpSpPr>
        <p:grpSpPr>
          <a:xfrm>
            <a:off x="2926715" y="1014095"/>
            <a:ext cx="5300980" cy="1236345"/>
            <a:chOff x="4573" y="1695"/>
            <a:chExt cx="6114" cy="1322"/>
          </a:xfrm>
        </p:grpSpPr>
        <p:pic>
          <p:nvPicPr>
            <p:cNvPr id="29" name="图片 28" descr="PPT模板4"/>
            <p:cNvPicPr>
              <a:picLocks noChangeAspect="1"/>
            </p:cNvPicPr>
            <p:nvPr/>
          </p:nvPicPr>
          <p:blipFill>
            <a:blip r:embed="rId4" cstate="print"/>
            <a:stretch>
              <a:fillRect/>
            </a:stretch>
          </p:blipFill>
          <p:spPr>
            <a:xfrm>
              <a:off x="4573" y="1695"/>
              <a:ext cx="6114" cy="1322"/>
            </a:xfrm>
            <a:prstGeom prst="rect">
              <a:avLst/>
            </a:prstGeom>
          </p:spPr>
        </p:pic>
        <p:sp>
          <p:nvSpPr>
            <p:cNvPr id="26" name="文本框 25"/>
            <p:cNvSpPr txBox="1"/>
            <p:nvPr/>
          </p:nvSpPr>
          <p:spPr>
            <a:xfrm>
              <a:off x="4621" y="2433"/>
              <a:ext cx="5736" cy="394"/>
            </a:xfrm>
            <a:prstGeom prst="rect">
              <a:avLst/>
            </a:prstGeom>
            <a:noFill/>
          </p:spPr>
          <p:txBody>
            <a:bodyPr wrap="square" rtlCol="0">
              <a:spAutoFit/>
            </a:bodyPr>
            <a:lstStyle/>
            <a:p>
              <a:pPr algn="l"/>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7" name="图片 26" descr="icon办公2 副本 3"/>
            <p:cNvPicPr>
              <a:picLocks noChangeAspect="1"/>
            </p:cNvPicPr>
            <p:nvPr/>
          </p:nvPicPr>
          <p:blipFill>
            <a:blip r:embed="rId5" cstate="print"/>
            <a:stretch>
              <a:fillRect/>
            </a:stretch>
          </p:blipFill>
          <p:spPr>
            <a:xfrm>
              <a:off x="5940" y="1834"/>
              <a:ext cx="403" cy="453"/>
            </a:xfrm>
            <a:prstGeom prst="rect">
              <a:avLst/>
            </a:prstGeom>
          </p:spPr>
        </p:pic>
        <p:sp>
          <p:nvSpPr>
            <p:cNvPr id="28" name="文本框 27"/>
            <p:cNvSpPr txBox="1"/>
            <p:nvPr/>
          </p:nvSpPr>
          <p:spPr>
            <a:xfrm>
              <a:off x="6331" y="1716"/>
              <a:ext cx="3577" cy="624"/>
            </a:xfrm>
            <a:prstGeom prst="rect">
              <a:avLst/>
            </a:prstGeom>
            <a:noFill/>
          </p:spPr>
          <p:txBody>
            <a:bodyPr wrap="square" rtlCol="0">
              <a:spAutoFit/>
            </a:bodyPr>
            <a:lstStyle/>
            <a:p>
              <a:r>
                <a:rPr lang="zh-CN" altLang="en-US" sz="3200" b="1">
                  <a:solidFill>
                    <a:srgbClr val="2D7FC2"/>
                  </a:solidFill>
                  <a:latin typeface="微软雅黑" panose="020B0503020204020204" charset="-122"/>
                  <a:ea typeface="微软雅黑" panose="020B0503020204020204" charset="-122"/>
                </a:rPr>
                <a:t>学习目标</a:t>
              </a:r>
            </a:p>
          </p:txBody>
        </p:sp>
      </p:grpSp>
      <p:grpSp>
        <p:nvGrpSpPr>
          <p:cNvPr id="31" name="组合 30"/>
          <p:cNvGrpSpPr/>
          <p:nvPr/>
        </p:nvGrpSpPr>
        <p:grpSpPr>
          <a:xfrm>
            <a:off x="2926715" y="2315210"/>
            <a:ext cx="5300345" cy="1155047"/>
            <a:chOff x="4573" y="1695"/>
            <a:chExt cx="6114" cy="1322"/>
          </a:xfrm>
        </p:grpSpPr>
        <p:pic>
          <p:nvPicPr>
            <p:cNvPr id="32" name="图片 31" descr="PPT模板4"/>
            <p:cNvPicPr>
              <a:picLocks noChangeAspect="1"/>
            </p:cNvPicPr>
            <p:nvPr/>
          </p:nvPicPr>
          <p:blipFill>
            <a:blip r:embed="rId4" cstate="print"/>
            <a:stretch>
              <a:fillRect/>
            </a:stretch>
          </p:blipFill>
          <p:spPr>
            <a:xfrm>
              <a:off x="4573" y="1695"/>
              <a:ext cx="6114" cy="1322"/>
            </a:xfrm>
            <a:prstGeom prst="rect">
              <a:avLst/>
            </a:prstGeom>
          </p:spPr>
        </p:pic>
        <p:sp>
          <p:nvSpPr>
            <p:cNvPr id="33" name="文本框 32"/>
            <p:cNvSpPr txBox="1"/>
            <p:nvPr/>
          </p:nvSpPr>
          <p:spPr>
            <a:xfrm>
              <a:off x="4653" y="2433"/>
              <a:ext cx="5705" cy="422"/>
            </a:xfrm>
            <a:prstGeom prst="rect">
              <a:avLst/>
            </a:prstGeom>
            <a:noFill/>
          </p:spPr>
          <p:txBody>
            <a:bodyPr wrap="square" rtlCol="0">
              <a:spAutoFit/>
            </a:bodyP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4" name="图片 33" descr="icon办公2 副本 3"/>
            <p:cNvPicPr>
              <a:picLocks noChangeAspect="1"/>
            </p:cNvPicPr>
            <p:nvPr/>
          </p:nvPicPr>
          <p:blipFill>
            <a:blip r:embed="rId5" cstate="print"/>
            <a:stretch>
              <a:fillRect/>
            </a:stretch>
          </p:blipFill>
          <p:spPr>
            <a:xfrm>
              <a:off x="5940" y="1834"/>
              <a:ext cx="403" cy="453"/>
            </a:xfrm>
            <a:prstGeom prst="rect">
              <a:avLst/>
            </a:prstGeom>
          </p:spPr>
        </p:pic>
        <p:sp>
          <p:nvSpPr>
            <p:cNvPr id="35" name="文本框 34"/>
            <p:cNvSpPr txBox="1"/>
            <p:nvPr/>
          </p:nvSpPr>
          <p:spPr>
            <a:xfrm>
              <a:off x="6331" y="1716"/>
              <a:ext cx="3577" cy="668"/>
            </a:xfrm>
            <a:prstGeom prst="rect">
              <a:avLst/>
            </a:prstGeom>
            <a:noFill/>
          </p:spPr>
          <p:txBody>
            <a:bodyPr wrap="square" rtlCol="0">
              <a:spAutoFit/>
            </a:bodyPr>
            <a:lstStyle/>
            <a:p>
              <a:r>
                <a:rPr lang="zh-CN" altLang="en-US" sz="3200" b="1" dirty="0">
                  <a:solidFill>
                    <a:srgbClr val="2D7FC2"/>
                  </a:solidFill>
                  <a:latin typeface="微软雅黑" panose="020B0503020204020204" charset="-122"/>
                  <a:ea typeface="微软雅黑" panose="020B0503020204020204" charset="-122"/>
                </a:rPr>
                <a:t>内容</a:t>
              </a:r>
            </a:p>
          </p:txBody>
        </p:sp>
      </p:grpSp>
      <p:grpSp>
        <p:nvGrpSpPr>
          <p:cNvPr id="36" name="组合 35"/>
          <p:cNvGrpSpPr/>
          <p:nvPr/>
        </p:nvGrpSpPr>
        <p:grpSpPr>
          <a:xfrm>
            <a:off x="2926715" y="3623945"/>
            <a:ext cx="5300980" cy="1226030"/>
            <a:chOff x="4573" y="1695"/>
            <a:chExt cx="6114" cy="1322"/>
          </a:xfrm>
        </p:grpSpPr>
        <p:pic>
          <p:nvPicPr>
            <p:cNvPr id="37" name="图片 36" descr="PPT模板4"/>
            <p:cNvPicPr>
              <a:picLocks noChangeAspect="1"/>
            </p:cNvPicPr>
            <p:nvPr/>
          </p:nvPicPr>
          <p:blipFill>
            <a:blip r:embed="rId4" cstate="print"/>
            <a:stretch>
              <a:fillRect/>
            </a:stretch>
          </p:blipFill>
          <p:spPr>
            <a:xfrm>
              <a:off x="4573" y="1695"/>
              <a:ext cx="6114" cy="1322"/>
            </a:xfrm>
            <a:prstGeom prst="rect">
              <a:avLst/>
            </a:prstGeom>
          </p:spPr>
        </p:pic>
        <p:sp>
          <p:nvSpPr>
            <p:cNvPr id="38" name="文本框 37"/>
            <p:cNvSpPr txBox="1"/>
            <p:nvPr/>
          </p:nvSpPr>
          <p:spPr>
            <a:xfrm>
              <a:off x="4873" y="2433"/>
              <a:ext cx="5277" cy="397"/>
            </a:xfrm>
            <a:prstGeom prst="rect">
              <a:avLst/>
            </a:prstGeom>
            <a:noFill/>
          </p:spPr>
          <p:txBody>
            <a:bodyPr wrap="square" rtlCol="0">
              <a:spAutoFit/>
            </a:bodyP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9" name="图片 38" descr="icon办公2 副本 3"/>
            <p:cNvPicPr>
              <a:picLocks noChangeAspect="1"/>
            </p:cNvPicPr>
            <p:nvPr/>
          </p:nvPicPr>
          <p:blipFill>
            <a:blip r:embed="rId5" cstate="print"/>
            <a:stretch>
              <a:fillRect/>
            </a:stretch>
          </p:blipFill>
          <p:spPr>
            <a:xfrm>
              <a:off x="5940" y="1834"/>
              <a:ext cx="403" cy="453"/>
            </a:xfrm>
            <a:prstGeom prst="rect">
              <a:avLst/>
            </a:prstGeom>
          </p:spPr>
        </p:pic>
        <p:sp>
          <p:nvSpPr>
            <p:cNvPr id="40" name="文本框 39"/>
            <p:cNvSpPr txBox="1"/>
            <p:nvPr/>
          </p:nvSpPr>
          <p:spPr>
            <a:xfrm>
              <a:off x="6331" y="1716"/>
              <a:ext cx="3577" cy="629"/>
            </a:xfrm>
            <a:prstGeom prst="rect">
              <a:avLst/>
            </a:prstGeom>
            <a:noFill/>
          </p:spPr>
          <p:txBody>
            <a:bodyPr wrap="square" rtlCol="0">
              <a:spAutoFit/>
            </a:bodyPr>
            <a:lstStyle/>
            <a:p>
              <a:r>
                <a:rPr lang="zh-CN" altLang="en-US" sz="3200" b="1">
                  <a:solidFill>
                    <a:srgbClr val="2D7FC2"/>
                  </a:solidFill>
                  <a:latin typeface="微软雅黑" panose="020B0503020204020204" charset="-122"/>
                  <a:ea typeface="微软雅黑" panose="020B0503020204020204" charset="-122"/>
                </a:rPr>
                <a:t>总结回顾</a:t>
              </a:r>
            </a:p>
          </p:txBody>
        </p:sp>
      </p:grpSp>
      <p:grpSp>
        <p:nvGrpSpPr>
          <p:cNvPr id="41" name="组合 40"/>
          <p:cNvGrpSpPr/>
          <p:nvPr/>
        </p:nvGrpSpPr>
        <p:grpSpPr>
          <a:xfrm>
            <a:off x="2926715" y="4979670"/>
            <a:ext cx="5299710" cy="1163963"/>
            <a:chOff x="4573" y="1695"/>
            <a:chExt cx="6114" cy="1322"/>
          </a:xfrm>
        </p:grpSpPr>
        <p:pic>
          <p:nvPicPr>
            <p:cNvPr id="42" name="图片 41" descr="PPT模板4"/>
            <p:cNvPicPr>
              <a:picLocks noChangeAspect="1"/>
            </p:cNvPicPr>
            <p:nvPr/>
          </p:nvPicPr>
          <p:blipFill>
            <a:blip r:embed="rId4" cstate="print"/>
            <a:stretch>
              <a:fillRect/>
            </a:stretch>
          </p:blipFill>
          <p:spPr>
            <a:xfrm>
              <a:off x="4573" y="1695"/>
              <a:ext cx="6114" cy="1322"/>
            </a:xfrm>
            <a:prstGeom prst="rect">
              <a:avLst/>
            </a:prstGeom>
          </p:spPr>
        </p:pic>
        <p:sp>
          <p:nvSpPr>
            <p:cNvPr id="43" name="文本框 42"/>
            <p:cNvSpPr txBox="1"/>
            <p:nvPr/>
          </p:nvSpPr>
          <p:spPr>
            <a:xfrm>
              <a:off x="4653" y="2433"/>
              <a:ext cx="5706" cy="418"/>
            </a:xfrm>
            <a:prstGeom prst="rect">
              <a:avLst/>
            </a:prstGeom>
            <a:noFill/>
          </p:spPr>
          <p:txBody>
            <a:bodyPr wrap="square" rtlCol="0">
              <a:spAutoFit/>
            </a:bodyP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44" name="图片 43" descr="icon办公2 副本 3"/>
            <p:cNvPicPr>
              <a:picLocks noChangeAspect="1"/>
            </p:cNvPicPr>
            <p:nvPr/>
          </p:nvPicPr>
          <p:blipFill>
            <a:blip r:embed="rId5" cstate="print"/>
            <a:stretch>
              <a:fillRect/>
            </a:stretch>
          </p:blipFill>
          <p:spPr>
            <a:xfrm>
              <a:off x="5940" y="1834"/>
              <a:ext cx="403" cy="453"/>
            </a:xfrm>
            <a:prstGeom prst="rect">
              <a:avLst/>
            </a:prstGeom>
          </p:spPr>
        </p:pic>
        <p:sp>
          <p:nvSpPr>
            <p:cNvPr id="45" name="文本框 44"/>
            <p:cNvSpPr txBox="1"/>
            <p:nvPr/>
          </p:nvSpPr>
          <p:spPr>
            <a:xfrm>
              <a:off x="6331" y="1716"/>
              <a:ext cx="3577" cy="663"/>
            </a:xfrm>
            <a:prstGeom prst="rect">
              <a:avLst/>
            </a:prstGeom>
            <a:noFill/>
          </p:spPr>
          <p:txBody>
            <a:bodyPr wrap="square" rtlCol="0">
              <a:spAutoFit/>
            </a:bodyPr>
            <a:lstStyle/>
            <a:p>
              <a:r>
                <a:rPr lang="zh-CN" altLang="en-US" sz="3200" b="1">
                  <a:solidFill>
                    <a:srgbClr val="2D7FC2"/>
                  </a:solidFill>
                  <a:latin typeface="微软雅黑" panose="020B0503020204020204" charset="-122"/>
                  <a:ea typeface="微软雅黑" panose="020B0503020204020204" charset="-122"/>
                </a:rPr>
                <a:t>练习</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lstStyle/>
          <a:p>
            <a:pPr algn="ctr"/>
            <a:r>
              <a:rPr lang="zh-CN" altLang="en-US" sz="3600" b="1" dirty="0">
                <a:solidFill>
                  <a:srgbClr val="2C7FC2"/>
                </a:solidFill>
                <a:latin typeface="微软雅黑" panose="020B0503020204020204" charset="-122"/>
                <a:ea typeface="微软雅黑" panose="020B0503020204020204" charset="-122"/>
              </a:rPr>
              <a:t>学习目标</a:t>
            </a:r>
          </a:p>
        </p:txBody>
      </p:sp>
      <p:sp>
        <p:nvSpPr>
          <p:cNvPr id="66" name="文本框 65"/>
          <p:cNvSpPr txBox="1"/>
          <p:nvPr/>
        </p:nvSpPr>
        <p:spPr>
          <a:xfrm>
            <a:off x="3700145" y="375285"/>
            <a:ext cx="2325370" cy="483235"/>
          </a:xfrm>
          <a:prstGeom prst="rect">
            <a:avLst/>
          </a:prstGeom>
          <a:noFill/>
        </p:spPr>
        <p:txBody>
          <a:bodyPr wrap="square" rtlCol="0">
            <a:spAutoFit/>
          </a:bodyPr>
          <a:lstStyle/>
          <a:p>
            <a:pPr algn="l"/>
            <a:r>
              <a:rPr lang="en-US" altLang="zh-CN" sz="2400" b="1">
                <a:solidFill>
                  <a:srgbClr val="2C7FC2"/>
                </a:solidFill>
                <a:latin typeface="微软雅黑" panose="020B0503020204020204" charset="-122"/>
                <a:ea typeface="微软雅黑" panose="020B0503020204020204" charset="-122"/>
              </a:rPr>
              <a:t>1.1</a:t>
            </a:r>
            <a:r>
              <a:rPr lang="zh-CN" altLang="en-US" sz="2400" b="1">
                <a:solidFill>
                  <a:srgbClr val="2C7FC2"/>
                </a:solidFill>
                <a:latin typeface="微软雅黑" panose="020B0503020204020204" charset="-122"/>
                <a:ea typeface="微软雅黑" panose="020B0503020204020204" charset="-122"/>
              </a:rPr>
              <a:t>知识目标</a:t>
            </a:r>
          </a:p>
        </p:txBody>
      </p:sp>
      <p:sp>
        <p:nvSpPr>
          <p:cNvPr id="3" name="文本框 2"/>
          <p:cNvSpPr txBox="1"/>
          <p:nvPr/>
        </p:nvSpPr>
        <p:spPr>
          <a:xfrm>
            <a:off x="1137396" y="878785"/>
            <a:ext cx="6231890" cy="1015663"/>
          </a:xfrm>
          <a:prstGeom prst="rect">
            <a:avLst/>
          </a:prstGeom>
          <a:noFill/>
        </p:spPr>
        <p:txBody>
          <a:bodyPr wrap="square" rtlCol="0">
            <a:spAutoFit/>
          </a:bodyPr>
          <a:lstStyle/>
          <a:p>
            <a:pPr>
              <a:spcBef>
                <a:spcPts val="600"/>
              </a:spcBef>
            </a:pPr>
            <a:r>
              <a:rPr lang="en-US" altLang="zh-CN" sz="2400" b="1" dirty="0" smtClean="0">
                <a:solidFill>
                  <a:schemeClr val="accent1">
                    <a:lumMod val="75000"/>
                  </a:schemeClr>
                </a:solidFill>
                <a:latin typeface="宋体" pitchFamily="2" charset="-122"/>
                <a:ea typeface="宋体" pitchFamily="2" charset="-122"/>
              </a:rPr>
              <a:t>1</a:t>
            </a:r>
            <a:r>
              <a:rPr lang="zh-CN" altLang="en-US" sz="2400" b="1" dirty="0" smtClean="0">
                <a:solidFill>
                  <a:schemeClr val="accent1">
                    <a:lumMod val="75000"/>
                  </a:schemeClr>
                </a:solidFill>
                <a:latin typeface="宋体" pitchFamily="2" charset="-122"/>
                <a:ea typeface="宋体" pitchFamily="2" charset="-122"/>
              </a:rPr>
              <a:t>、路由模块</a:t>
            </a:r>
            <a:endParaRPr lang="en-US" altLang="zh-CN" sz="2400" b="1" dirty="0" smtClean="0">
              <a:solidFill>
                <a:schemeClr val="accent5"/>
              </a:solidFill>
              <a:latin typeface="+mj-ea"/>
              <a:ea typeface="+mj-ea"/>
            </a:endParaRPr>
          </a:p>
          <a:p>
            <a:pPr>
              <a:lnSpc>
                <a:spcPct val="150000"/>
              </a:lnSpc>
            </a:pPr>
            <a:endParaRPr lang="zh-CN" altLang="en-US" sz="2400" b="1" dirty="0">
              <a:solidFill>
                <a:schemeClr val="accent1">
                  <a:lumMod val="7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604741" y="378377"/>
            <a:ext cx="6483350" cy="653415"/>
          </a:xfrm>
        </p:spPr>
        <p:txBody>
          <a:bodyPr>
            <a:noAutofit/>
          </a:bodyPr>
          <a:lstStyle/>
          <a:p>
            <a:r>
              <a:rPr lang="zh-CN" altLang="en-US" sz="4800" b="1" dirty="0">
                <a:sym typeface="+mn-ea"/>
              </a:rPr>
              <a:t> </a:t>
            </a:r>
            <a:r>
              <a:rPr lang="zh-CN" altLang="en-US" sz="4800" b="1" dirty="0" smtClean="0">
                <a:solidFill>
                  <a:schemeClr val="accent5"/>
                </a:solidFill>
                <a:sym typeface="+mn-ea"/>
              </a:rPr>
              <a:t>一、</a:t>
            </a:r>
            <a:r>
              <a:rPr lang="en-US" altLang="zh-CN" sz="4800" b="1" dirty="0" smtClean="0">
                <a:solidFill>
                  <a:schemeClr val="accent1">
                    <a:lumMod val="75000"/>
                  </a:schemeClr>
                </a:solidFill>
                <a:latin typeface="宋体" pitchFamily="2" charset="-122"/>
                <a:ea typeface="宋体" pitchFamily="2" charset="-122"/>
              </a:rPr>
              <a:t> </a:t>
            </a:r>
            <a:r>
              <a:rPr lang="zh-CN" altLang="en-US" sz="4800" b="1" dirty="0" smtClean="0">
                <a:solidFill>
                  <a:schemeClr val="accent1">
                    <a:lumMod val="75000"/>
                  </a:schemeClr>
                </a:solidFill>
                <a:latin typeface="宋体" pitchFamily="2" charset="-122"/>
                <a:ea typeface="宋体" pitchFamily="2" charset="-122"/>
              </a:rPr>
              <a:t>路由</a:t>
            </a: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4863548"/>
            <a:ext cx="9973310" cy="1950002"/>
          </a:xfrm>
        </p:spPr>
        <p:txBody>
          <a:bodyPr>
            <a:normAutofit/>
          </a:bodyPr>
          <a:lstStyle/>
          <a:p>
            <a:pPr marL="0" indent="0" algn="l">
              <a:lnSpc>
                <a:spcPct val="150000"/>
              </a:lnSpc>
              <a:buNone/>
            </a:pPr>
            <a:endParaRPr lang="zh-CN" altLang="en-US" dirty="0"/>
          </a:p>
          <a:p>
            <a:endParaRPr lang="zh-CN" altLang="en-US" dirty="0"/>
          </a:p>
        </p:txBody>
      </p:sp>
      <p:sp>
        <p:nvSpPr>
          <p:cNvPr id="2" name="文本框 1"/>
          <p:cNvSpPr txBox="1"/>
          <p:nvPr/>
        </p:nvSpPr>
        <p:spPr>
          <a:xfrm>
            <a:off x="538093" y="937647"/>
            <a:ext cx="10909300" cy="3368871"/>
          </a:xfrm>
          <a:prstGeom prst="rect">
            <a:avLst/>
          </a:prstGeom>
          <a:noFill/>
        </p:spPr>
        <p:txBody>
          <a:bodyPr wrap="square" rtlCol="0" anchor="t">
            <a:spAutoFit/>
          </a:bodyPr>
          <a:lstStyle/>
          <a:p>
            <a:pPr>
              <a:lnSpc>
                <a:spcPct val="150000"/>
              </a:lnSpc>
            </a:pPr>
            <a:r>
              <a:rPr lang="en-US" altLang="zh-CN" dirty="0" smtClean="0">
                <a:solidFill>
                  <a:schemeClr val="accent5"/>
                </a:solidFill>
              </a:rPr>
              <a:t>AngularJS </a:t>
            </a:r>
            <a:r>
              <a:rPr lang="zh-CN" altLang="en-US" dirty="0" smtClean="0">
                <a:solidFill>
                  <a:schemeClr val="accent5"/>
                </a:solidFill>
              </a:rPr>
              <a:t>路由允许我们通过不同的 </a:t>
            </a:r>
            <a:r>
              <a:rPr lang="en-US" altLang="zh-CN" dirty="0" smtClean="0">
                <a:solidFill>
                  <a:schemeClr val="accent5"/>
                </a:solidFill>
              </a:rPr>
              <a:t>URL </a:t>
            </a:r>
            <a:r>
              <a:rPr lang="zh-CN" altLang="en-US" dirty="0" smtClean="0">
                <a:solidFill>
                  <a:schemeClr val="accent5"/>
                </a:solidFill>
              </a:rPr>
              <a:t>访问不同的内容。</a:t>
            </a:r>
          </a:p>
          <a:p>
            <a:pPr>
              <a:lnSpc>
                <a:spcPct val="150000"/>
              </a:lnSpc>
            </a:pPr>
            <a:r>
              <a:rPr lang="zh-CN" altLang="en-US" dirty="0" smtClean="0">
                <a:solidFill>
                  <a:schemeClr val="accent5"/>
                </a:solidFill>
              </a:rPr>
              <a:t>通过 </a:t>
            </a:r>
            <a:r>
              <a:rPr lang="en-US" altLang="zh-CN" dirty="0" smtClean="0">
                <a:solidFill>
                  <a:schemeClr val="accent5"/>
                </a:solidFill>
              </a:rPr>
              <a:t>AngularJS </a:t>
            </a:r>
            <a:r>
              <a:rPr lang="zh-CN" altLang="en-US" dirty="0" smtClean="0">
                <a:solidFill>
                  <a:schemeClr val="accent5"/>
                </a:solidFill>
              </a:rPr>
              <a:t>可以实现多视图的单页</a:t>
            </a:r>
            <a:r>
              <a:rPr lang="en-US" altLang="zh-CN" dirty="0" smtClean="0">
                <a:solidFill>
                  <a:schemeClr val="accent5"/>
                </a:solidFill>
              </a:rPr>
              <a:t>Web</a:t>
            </a:r>
            <a:r>
              <a:rPr lang="zh-CN" altLang="en-US" dirty="0" smtClean="0">
                <a:solidFill>
                  <a:schemeClr val="accent5"/>
                </a:solidFill>
              </a:rPr>
              <a:t>应用（</a:t>
            </a:r>
            <a:r>
              <a:rPr lang="en-US" altLang="zh-CN" dirty="0" smtClean="0">
                <a:solidFill>
                  <a:schemeClr val="accent5"/>
                </a:solidFill>
              </a:rPr>
              <a:t>single page web application</a:t>
            </a:r>
            <a:r>
              <a:rPr lang="zh-CN" altLang="en-US" dirty="0" smtClean="0">
                <a:solidFill>
                  <a:schemeClr val="accent5"/>
                </a:solidFill>
              </a:rPr>
              <a:t>，</a:t>
            </a:r>
            <a:r>
              <a:rPr lang="en-US" altLang="zh-CN" dirty="0" smtClean="0">
                <a:solidFill>
                  <a:schemeClr val="accent5"/>
                </a:solidFill>
              </a:rPr>
              <a:t>SPA</a:t>
            </a:r>
            <a:r>
              <a:rPr lang="zh-CN" altLang="en-US" dirty="0" smtClean="0">
                <a:solidFill>
                  <a:schemeClr val="accent5"/>
                </a:solidFill>
              </a:rPr>
              <a:t>）。</a:t>
            </a:r>
          </a:p>
          <a:p>
            <a:pPr>
              <a:lnSpc>
                <a:spcPct val="150000"/>
              </a:lnSpc>
            </a:pPr>
            <a:r>
              <a:rPr lang="zh-CN" altLang="en-US" dirty="0" smtClean="0">
                <a:solidFill>
                  <a:schemeClr val="accent5"/>
                </a:solidFill>
              </a:rPr>
              <a:t>通常我们的</a:t>
            </a:r>
            <a:r>
              <a:rPr lang="en-US" altLang="zh-CN" dirty="0" smtClean="0">
                <a:solidFill>
                  <a:schemeClr val="accent5"/>
                </a:solidFill>
              </a:rPr>
              <a:t>URL</a:t>
            </a:r>
            <a:r>
              <a:rPr lang="zh-CN" altLang="en-US" dirty="0" smtClean="0">
                <a:solidFill>
                  <a:schemeClr val="accent5"/>
                </a:solidFill>
              </a:rPr>
              <a:t>形式为 </a:t>
            </a:r>
            <a:r>
              <a:rPr lang="en-US" altLang="zh-CN" b="1" dirty="0" smtClean="0">
                <a:solidFill>
                  <a:schemeClr val="accent5"/>
                </a:solidFill>
              </a:rPr>
              <a:t>http://runoob.com/first/page</a:t>
            </a:r>
            <a:r>
              <a:rPr lang="zh-CN" altLang="en-US" dirty="0" smtClean="0">
                <a:solidFill>
                  <a:schemeClr val="accent5"/>
                </a:solidFill>
              </a:rPr>
              <a:t>，但在单页</a:t>
            </a:r>
            <a:r>
              <a:rPr lang="en-US" altLang="zh-CN" dirty="0" smtClean="0">
                <a:solidFill>
                  <a:schemeClr val="accent5"/>
                </a:solidFill>
              </a:rPr>
              <a:t>Web</a:t>
            </a:r>
            <a:r>
              <a:rPr lang="zh-CN" altLang="en-US" dirty="0" smtClean="0">
                <a:solidFill>
                  <a:schemeClr val="accent5"/>
                </a:solidFill>
              </a:rPr>
              <a:t>应用中 </a:t>
            </a:r>
            <a:r>
              <a:rPr lang="en-US" altLang="zh-CN" dirty="0" smtClean="0">
                <a:solidFill>
                  <a:schemeClr val="accent5"/>
                </a:solidFill>
              </a:rPr>
              <a:t>AngularJS </a:t>
            </a:r>
            <a:r>
              <a:rPr lang="zh-CN" altLang="en-US" dirty="0" smtClean="0">
                <a:solidFill>
                  <a:schemeClr val="accent5"/>
                </a:solidFill>
              </a:rPr>
              <a:t>通过 </a:t>
            </a:r>
            <a:r>
              <a:rPr lang="en-US" altLang="zh-CN" b="1" dirty="0" smtClean="0">
                <a:solidFill>
                  <a:schemeClr val="accent5"/>
                </a:solidFill>
              </a:rPr>
              <a:t># + </a:t>
            </a:r>
            <a:r>
              <a:rPr lang="zh-CN" altLang="en-US" b="1" dirty="0" smtClean="0">
                <a:solidFill>
                  <a:schemeClr val="accent5"/>
                </a:solidFill>
              </a:rPr>
              <a:t>标记</a:t>
            </a:r>
            <a:r>
              <a:rPr lang="zh-CN" altLang="en-US" dirty="0" smtClean="0">
                <a:solidFill>
                  <a:schemeClr val="accent5"/>
                </a:solidFill>
              </a:rPr>
              <a:t> 实现，例如：</a:t>
            </a:r>
          </a:p>
          <a:p>
            <a:pPr>
              <a:lnSpc>
                <a:spcPct val="150000"/>
              </a:lnSpc>
            </a:pPr>
            <a:r>
              <a:rPr lang="en-US" altLang="zh-CN" dirty="0" smtClean="0">
                <a:solidFill>
                  <a:schemeClr val="accent5"/>
                </a:solidFill>
              </a:rPr>
              <a:t>http://runoob.com/#/first http://runoob.com/#/second http://runoob.com/#/third</a:t>
            </a:r>
            <a:r>
              <a:rPr lang="zh-CN" altLang="en-US" dirty="0" smtClean="0">
                <a:solidFill>
                  <a:schemeClr val="accent5"/>
                </a:solidFill>
              </a:rPr>
              <a:t>当我们点击以上的任意一个链接时，向服务端请的地址都是一样的 </a:t>
            </a:r>
            <a:r>
              <a:rPr lang="en-US" altLang="zh-CN" dirty="0" smtClean="0">
                <a:solidFill>
                  <a:schemeClr val="accent5"/>
                </a:solidFill>
              </a:rPr>
              <a:t>(http://runoob.com/)</a:t>
            </a:r>
            <a:r>
              <a:rPr lang="zh-CN" altLang="en-US" dirty="0" smtClean="0">
                <a:solidFill>
                  <a:schemeClr val="accent5"/>
                </a:solidFill>
              </a:rPr>
              <a:t>。 因为 </a:t>
            </a:r>
            <a:r>
              <a:rPr lang="en-US" altLang="zh-CN" dirty="0" smtClean="0">
                <a:solidFill>
                  <a:schemeClr val="accent5"/>
                </a:solidFill>
              </a:rPr>
              <a:t># </a:t>
            </a:r>
            <a:r>
              <a:rPr lang="zh-CN" altLang="en-US" dirty="0" smtClean="0">
                <a:solidFill>
                  <a:schemeClr val="accent5"/>
                </a:solidFill>
              </a:rPr>
              <a:t>号之后的内容在向服务端请求时会被浏览器忽略掉。 所以我们就需要在客户端实现 </a:t>
            </a:r>
            <a:r>
              <a:rPr lang="en-US" altLang="zh-CN" dirty="0" smtClean="0">
                <a:solidFill>
                  <a:schemeClr val="accent5"/>
                </a:solidFill>
              </a:rPr>
              <a:t># </a:t>
            </a:r>
            <a:r>
              <a:rPr lang="zh-CN" altLang="en-US" dirty="0" smtClean="0">
                <a:solidFill>
                  <a:schemeClr val="accent5"/>
                </a:solidFill>
              </a:rPr>
              <a:t>号后面内容的功能实现。 </a:t>
            </a:r>
            <a:r>
              <a:rPr lang="en-US" altLang="zh-CN" dirty="0" smtClean="0">
                <a:solidFill>
                  <a:schemeClr val="accent5"/>
                </a:solidFill>
              </a:rPr>
              <a:t>AngularJS </a:t>
            </a:r>
            <a:r>
              <a:rPr lang="zh-CN" altLang="en-US" dirty="0" smtClean="0">
                <a:solidFill>
                  <a:schemeClr val="accent5"/>
                </a:solidFill>
              </a:rPr>
              <a:t>路由 就通过 </a:t>
            </a:r>
            <a:r>
              <a:rPr lang="en-US" altLang="zh-CN" b="1" dirty="0" smtClean="0">
                <a:solidFill>
                  <a:schemeClr val="accent5"/>
                </a:solidFill>
              </a:rPr>
              <a:t># + </a:t>
            </a:r>
            <a:r>
              <a:rPr lang="zh-CN" altLang="en-US" b="1" dirty="0" smtClean="0">
                <a:solidFill>
                  <a:schemeClr val="accent5"/>
                </a:solidFill>
              </a:rPr>
              <a:t>标记</a:t>
            </a:r>
            <a:r>
              <a:rPr lang="zh-CN" altLang="en-US" dirty="0" smtClean="0">
                <a:solidFill>
                  <a:schemeClr val="accent5"/>
                </a:solidFill>
              </a:rPr>
              <a:t> 帮助我们区分不同的逻辑页面并将不同的页面绑定到对应的控制器上。</a:t>
            </a:r>
            <a:endParaRPr lang="zh-CN" altLang="en-US" dirty="0">
              <a:solidFill>
                <a:schemeClr val="accent5"/>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604741" y="378377"/>
            <a:ext cx="6483350" cy="653415"/>
          </a:xfrm>
        </p:spPr>
        <p:txBody>
          <a:bodyPr>
            <a:noAutofit/>
          </a:bodyPr>
          <a:lstStyle/>
          <a:p>
            <a:r>
              <a:rPr lang="zh-CN" altLang="en-US" sz="4800" b="1" dirty="0">
                <a:sym typeface="+mn-ea"/>
              </a:rPr>
              <a:t> </a:t>
            </a:r>
            <a:r>
              <a:rPr lang="zh-CN" altLang="en-US" sz="4800" b="1" dirty="0" smtClean="0">
                <a:solidFill>
                  <a:schemeClr val="accent5"/>
                </a:solidFill>
                <a:sym typeface="+mn-ea"/>
              </a:rPr>
              <a:t>二</a:t>
            </a:r>
            <a:r>
              <a:rPr lang="zh-CN" altLang="en-US" sz="4800" b="1" dirty="0" smtClean="0">
                <a:solidFill>
                  <a:schemeClr val="accent5"/>
                </a:solidFill>
                <a:sym typeface="+mn-ea"/>
              </a:rPr>
              <a:t>、</a:t>
            </a:r>
            <a:r>
              <a:rPr lang="en-US" altLang="zh-CN" sz="4800" b="1" dirty="0" smtClean="0">
                <a:solidFill>
                  <a:schemeClr val="accent1">
                    <a:lumMod val="75000"/>
                  </a:schemeClr>
                </a:solidFill>
                <a:latin typeface="宋体" pitchFamily="2" charset="-122"/>
                <a:ea typeface="宋体" pitchFamily="2" charset="-122"/>
                <a:sym typeface="+mn-ea"/>
              </a:rPr>
              <a:t>SPA</a:t>
            </a: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4573077" cy="5610860"/>
          </a:xfrm>
        </p:spPr>
        <p:txBody>
          <a:bodyPr>
            <a:normAutofit/>
          </a:bodyPr>
          <a:lstStyle/>
          <a:p>
            <a:pPr marL="0" indent="0" algn="l">
              <a:lnSpc>
                <a:spcPct val="150000"/>
              </a:lnSpc>
              <a:buNone/>
            </a:pPr>
            <a:endParaRPr lang="zh-CN" altLang="en-US" dirty="0"/>
          </a:p>
          <a:p>
            <a:endParaRPr lang="zh-CN" altLang="en-US" dirty="0"/>
          </a:p>
        </p:txBody>
      </p:sp>
      <p:sp>
        <p:nvSpPr>
          <p:cNvPr id="9" name="矩形 8"/>
          <p:cNvSpPr/>
          <p:nvPr/>
        </p:nvSpPr>
        <p:spPr>
          <a:xfrm>
            <a:off x="834887" y="1119813"/>
            <a:ext cx="9568069" cy="4636526"/>
          </a:xfrm>
          <a:prstGeom prst="rect">
            <a:avLst/>
          </a:prstGeom>
        </p:spPr>
        <p:txBody>
          <a:bodyPr wrap="square">
            <a:spAutoFit/>
          </a:bodyPr>
          <a:lstStyle/>
          <a:p>
            <a:pPr>
              <a:lnSpc>
                <a:spcPct val="200000"/>
              </a:lnSpc>
              <a:spcBef>
                <a:spcPct val="60000"/>
              </a:spcBef>
            </a:pPr>
            <a:r>
              <a:rPr lang="en-US" altLang="zh-CN" sz="2400" dirty="0" smtClean="0">
                <a:solidFill>
                  <a:schemeClr val="accent5"/>
                </a:solidFill>
              </a:rPr>
              <a:t>SPA</a:t>
            </a:r>
            <a:r>
              <a:rPr lang="zh-CN" altLang="en-US" sz="2400" dirty="0" smtClean="0">
                <a:solidFill>
                  <a:schemeClr val="accent5"/>
                </a:solidFill>
              </a:rPr>
              <a:t>： </a:t>
            </a:r>
            <a:r>
              <a:rPr lang="en-US" altLang="zh-CN" sz="2400" dirty="0" smtClean="0">
                <a:solidFill>
                  <a:schemeClr val="accent5"/>
                </a:solidFill>
              </a:rPr>
              <a:t>singleton page application </a:t>
            </a:r>
            <a:r>
              <a:rPr lang="zh-CN" altLang="en-US" sz="2400" dirty="0" smtClean="0">
                <a:solidFill>
                  <a:schemeClr val="accent5"/>
                </a:solidFill>
              </a:rPr>
              <a:t>整个应有值需要给用户呈现一个页面，然后切换这个页面下的内容，实现整个应用 那么我是如何做到在一个</a:t>
            </a:r>
            <a:r>
              <a:rPr lang="en-US" altLang="zh-CN" sz="2400" dirty="0" smtClean="0">
                <a:solidFill>
                  <a:schemeClr val="accent5"/>
                </a:solidFill>
              </a:rPr>
              <a:t>html</a:t>
            </a:r>
            <a:r>
              <a:rPr lang="zh-CN" altLang="en-US" sz="2400" dirty="0" smtClean="0">
                <a:solidFill>
                  <a:schemeClr val="accent5"/>
                </a:solidFill>
              </a:rPr>
              <a:t>文件中展示多个页面呢</a:t>
            </a:r>
            <a:r>
              <a:rPr lang="zh-CN" altLang="en-US" sz="2400" dirty="0" smtClean="0">
                <a:solidFill>
                  <a:schemeClr val="accent5"/>
                </a:solidFill>
              </a:rPr>
              <a:t>？</a:t>
            </a:r>
            <a:endParaRPr lang="en-US" altLang="zh-CN" sz="2400" dirty="0" smtClean="0">
              <a:solidFill>
                <a:schemeClr val="accent5"/>
              </a:solidFill>
            </a:endParaRPr>
          </a:p>
          <a:p>
            <a:pPr>
              <a:lnSpc>
                <a:spcPct val="200000"/>
              </a:lnSpc>
              <a:spcBef>
                <a:spcPct val="60000"/>
              </a:spcBef>
            </a:pPr>
            <a:r>
              <a:rPr lang="zh-CN" altLang="en-US" sz="2400" dirty="0" smtClean="0">
                <a:solidFill>
                  <a:schemeClr val="accent5"/>
                </a:solidFill>
              </a:rPr>
              <a:t> </a:t>
            </a:r>
            <a:r>
              <a:rPr lang="zh-CN" altLang="en-US" sz="2400" dirty="0" smtClean="0">
                <a:solidFill>
                  <a:schemeClr val="accent5"/>
                </a:solidFill>
              </a:rPr>
              <a:t>参考百度百科中的页面展示，切换可视窗口的内容是通过锚点进行的。那么在</a:t>
            </a:r>
            <a:r>
              <a:rPr lang="en-US" altLang="zh-CN" sz="2400" dirty="0" smtClean="0">
                <a:solidFill>
                  <a:schemeClr val="accent5"/>
                </a:solidFill>
              </a:rPr>
              <a:t>SPA</a:t>
            </a:r>
            <a:r>
              <a:rPr lang="zh-CN" altLang="en-US" sz="2400" dirty="0" smtClean="0">
                <a:solidFill>
                  <a:schemeClr val="accent5"/>
                </a:solidFill>
              </a:rPr>
              <a:t>应用程序中也是通过改变锚点来改变可视区域的页面的。 画图解释 </a:t>
            </a:r>
            <a:r>
              <a:rPr lang="en-US" altLang="zh-CN" sz="2400" dirty="0" smtClean="0">
                <a:solidFill>
                  <a:schemeClr val="accent5"/>
                </a:solidFill>
              </a:rPr>
              <a:t>SPA</a:t>
            </a:r>
            <a:r>
              <a:rPr lang="zh-CN" altLang="en-US" sz="2400" dirty="0" smtClean="0">
                <a:solidFill>
                  <a:schemeClr val="accent5"/>
                </a:solidFill>
              </a:rPr>
              <a:t>中是如何通过改变锚点切花页面来完成整个</a:t>
            </a:r>
            <a:r>
              <a:rPr lang="en-US" altLang="zh-CN" sz="2400" dirty="0" smtClean="0">
                <a:solidFill>
                  <a:schemeClr val="accent5"/>
                </a:solidFill>
              </a:rPr>
              <a:t>App</a:t>
            </a:r>
            <a:r>
              <a:rPr lang="zh-CN" altLang="en-US" sz="2400" dirty="0" smtClean="0">
                <a:solidFill>
                  <a:schemeClr val="accent5"/>
                </a:solidFill>
              </a:rPr>
              <a:t>。</a:t>
            </a:r>
            <a:endParaRPr lang="zh-CN" altLang="en-US" sz="2400" dirty="0">
              <a:solidFill>
                <a:schemeClr val="accent5"/>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zh-CN" altLang="en-US" sz="4800" b="1" dirty="0" smtClean="0">
                <a:solidFill>
                  <a:schemeClr val="accent5"/>
                </a:solidFill>
                <a:sym typeface="+mn-ea"/>
              </a:rPr>
              <a:t>三、</a:t>
            </a:r>
            <a:r>
              <a:rPr kumimoji="1" lang="en-US" altLang="zh-CN" sz="3600" b="1" dirty="0" smtClean="0">
                <a:solidFill>
                  <a:schemeClr val="accent5"/>
                </a:solidFill>
              </a:rPr>
              <a:t> </a:t>
            </a:r>
            <a:r>
              <a:rPr lang="en-US" altLang="zh-CN" sz="3600" b="1" dirty="0" smtClean="0">
                <a:solidFill>
                  <a:schemeClr val="accent5"/>
                </a:solidFill>
              </a:rPr>
              <a:t>ui-router</a:t>
            </a:r>
            <a:endParaRPr lang="zh-CN" altLang="en-US" sz="3600" b="1" dirty="0">
              <a:solidFill>
                <a:schemeClr val="accent5"/>
              </a:solidFill>
              <a:latin typeface="微软雅黑" panose="020B0503020204020204" charset="-122"/>
              <a:ea typeface="微软雅黑" panose="020B0503020204020204" charset="-122"/>
              <a:cs typeface="+mn-cs"/>
              <a:sym typeface="+mn-ea"/>
            </a:endParaRPr>
          </a:p>
        </p:txBody>
      </p:sp>
      <p:sp>
        <p:nvSpPr>
          <p:cNvPr id="10" name="矩形 9"/>
          <p:cNvSpPr/>
          <p:nvPr/>
        </p:nvSpPr>
        <p:spPr>
          <a:xfrm>
            <a:off x="1020418" y="1088626"/>
            <a:ext cx="8388626" cy="1137106"/>
          </a:xfrm>
          <a:prstGeom prst="rect">
            <a:avLst/>
          </a:prstGeom>
        </p:spPr>
        <p:txBody>
          <a:bodyPr wrap="square">
            <a:spAutoFit/>
          </a:bodyPr>
          <a:lstStyle/>
          <a:p>
            <a:pPr>
              <a:lnSpc>
                <a:spcPct val="150000"/>
              </a:lnSpc>
              <a:spcBef>
                <a:spcPct val="60000"/>
              </a:spcBef>
            </a:pPr>
            <a:r>
              <a:rPr lang="en-US" altLang="zh-CN" sz="2400" dirty="0" smtClean="0">
                <a:solidFill>
                  <a:schemeClr val="accent5"/>
                </a:solidFill>
              </a:rPr>
              <a:t>angular-ui-router</a:t>
            </a:r>
            <a:r>
              <a:rPr lang="zh-CN" altLang="en-US" sz="2400" dirty="0" smtClean="0">
                <a:solidFill>
                  <a:schemeClr val="accent5"/>
                </a:solidFill>
              </a:rPr>
              <a:t>是</a:t>
            </a:r>
            <a:r>
              <a:rPr lang="en-US" altLang="zh-CN" sz="2400" dirty="0" smtClean="0">
                <a:solidFill>
                  <a:schemeClr val="accent5"/>
                </a:solidFill>
              </a:rPr>
              <a:t>angular</a:t>
            </a:r>
            <a:r>
              <a:rPr lang="zh-CN" altLang="en-US" sz="2400" dirty="0" smtClean="0">
                <a:solidFill>
                  <a:schemeClr val="accent5"/>
                </a:solidFill>
              </a:rPr>
              <a:t>框架中使用最广的</a:t>
            </a:r>
            <a:r>
              <a:rPr lang="en-US" altLang="zh-CN" sz="2400" dirty="0" smtClean="0">
                <a:solidFill>
                  <a:schemeClr val="accent5"/>
                </a:solidFill>
              </a:rPr>
              <a:t>ui</a:t>
            </a:r>
            <a:r>
              <a:rPr lang="zh-CN" altLang="en-US" sz="2400" dirty="0" smtClean="0">
                <a:solidFill>
                  <a:schemeClr val="accent5"/>
                </a:solidFill>
              </a:rPr>
              <a:t>插件。 </a:t>
            </a:r>
            <a:r>
              <a:rPr lang="en-US" altLang="zh-CN" sz="2400" dirty="0" smtClean="0">
                <a:solidFill>
                  <a:schemeClr val="accent5"/>
                </a:solidFill>
              </a:rPr>
              <a:t>### </a:t>
            </a:r>
            <a:r>
              <a:rPr lang="zh-CN" altLang="en-US" sz="2400" dirty="0" smtClean="0">
                <a:solidFill>
                  <a:schemeClr val="accent5"/>
                </a:solidFill>
              </a:rPr>
              <a:t>如何使用</a:t>
            </a:r>
            <a:r>
              <a:rPr lang="en-US" altLang="zh-CN" sz="2400" dirty="0" smtClean="0">
                <a:solidFill>
                  <a:schemeClr val="accent5"/>
                </a:solidFill>
              </a:rPr>
              <a:t>angular-ui-router</a:t>
            </a:r>
            <a:r>
              <a:rPr lang="zh-CN" altLang="en-US" sz="2400" dirty="0" smtClean="0">
                <a:solidFill>
                  <a:schemeClr val="accent5"/>
                </a:solidFill>
              </a:rPr>
              <a:t>来进行页面切换</a:t>
            </a:r>
            <a:endParaRPr lang="zh-CN" altLang="en-US" sz="2400" dirty="0">
              <a:solidFill>
                <a:schemeClr val="accent5"/>
              </a:solidFill>
            </a:endParaRPr>
          </a:p>
        </p:txBody>
      </p:sp>
      <p:pic>
        <p:nvPicPr>
          <p:cNvPr id="1026" name="Picture 2"/>
          <p:cNvPicPr>
            <a:picLocks noGrp="1" noChangeAspect="1" noChangeArrowheads="1"/>
          </p:cNvPicPr>
          <p:nvPr>
            <p:ph idx="1"/>
          </p:nvPr>
        </p:nvPicPr>
        <p:blipFill>
          <a:blip r:embed="rId3" cstate="print"/>
          <a:srcRect/>
          <a:stretch>
            <a:fillRect/>
          </a:stretch>
        </p:blipFill>
        <p:spPr bwMode="auto">
          <a:xfrm>
            <a:off x="1009908" y="2438401"/>
            <a:ext cx="9360511" cy="153271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64302" y="4405519"/>
            <a:ext cx="9368253" cy="15579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zh-CN" altLang="en-US" sz="4800" b="1" dirty="0" smtClean="0">
                <a:solidFill>
                  <a:schemeClr val="accent5"/>
                </a:solidFill>
                <a:sym typeface="+mn-ea"/>
              </a:rPr>
              <a:t>三、</a:t>
            </a:r>
            <a:r>
              <a:rPr kumimoji="1" lang="en-US" altLang="zh-CN" sz="3600" b="1" dirty="0" smtClean="0">
                <a:solidFill>
                  <a:schemeClr val="accent5"/>
                </a:solidFill>
              </a:rPr>
              <a:t> </a:t>
            </a:r>
            <a:r>
              <a:rPr lang="en-US" altLang="zh-CN" sz="3600" b="1" dirty="0" smtClean="0">
                <a:solidFill>
                  <a:schemeClr val="accent5"/>
                </a:solidFill>
              </a:rPr>
              <a:t>ui-router</a:t>
            </a:r>
            <a:endParaRPr lang="zh-CN" altLang="en-US" sz="3600" b="1" dirty="0">
              <a:solidFill>
                <a:schemeClr val="accent5"/>
              </a:solidFill>
              <a:latin typeface="微软雅黑" panose="020B0503020204020204" charset="-122"/>
              <a:ea typeface="微软雅黑" panose="020B0503020204020204" charset="-122"/>
              <a:cs typeface="+mn-cs"/>
              <a:sym typeface="+mn-ea"/>
            </a:endParaRPr>
          </a:p>
        </p:txBody>
      </p:sp>
      <p:pic>
        <p:nvPicPr>
          <p:cNvPr id="2050" name="Picture 2"/>
          <p:cNvPicPr>
            <a:picLocks noChangeAspect="1" noChangeArrowheads="1"/>
          </p:cNvPicPr>
          <p:nvPr/>
        </p:nvPicPr>
        <p:blipFill>
          <a:blip r:embed="rId3" cstate="print"/>
          <a:srcRect/>
          <a:stretch>
            <a:fillRect/>
          </a:stretch>
        </p:blipFill>
        <p:spPr bwMode="auto">
          <a:xfrm>
            <a:off x="932001" y="1523794"/>
            <a:ext cx="10949928" cy="3816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zh-CN" altLang="en-US" sz="4800" b="1" dirty="0" smtClean="0">
                <a:solidFill>
                  <a:schemeClr val="accent5"/>
                </a:solidFill>
                <a:sym typeface="+mn-ea"/>
              </a:rPr>
              <a:t>三、</a:t>
            </a:r>
            <a:r>
              <a:rPr kumimoji="1" lang="en-US" altLang="zh-CN" sz="3600" b="1" dirty="0" smtClean="0">
                <a:solidFill>
                  <a:schemeClr val="accent5"/>
                </a:solidFill>
              </a:rPr>
              <a:t> </a:t>
            </a:r>
            <a:r>
              <a:rPr lang="en-US" altLang="zh-CN" sz="3600" b="1" dirty="0" smtClean="0">
                <a:solidFill>
                  <a:schemeClr val="accent5"/>
                </a:solidFill>
              </a:rPr>
              <a:t>ui-router</a:t>
            </a:r>
            <a:endParaRPr lang="zh-CN" altLang="en-US" sz="3600" b="1" dirty="0">
              <a:solidFill>
                <a:schemeClr val="accent5"/>
              </a:solidFill>
              <a:latin typeface="微软雅黑" panose="020B0503020204020204" charset="-122"/>
              <a:ea typeface="微软雅黑" panose="020B0503020204020204" charset="-122"/>
              <a:cs typeface="+mn-cs"/>
              <a:sym typeface="+mn-ea"/>
            </a:endParaRPr>
          </a:p>
        </p:txBody>
      </p:sp>
      <p:pic>
        <p:nvPicPr>
          <p:cNvPr id="3074" name="Picture 2"/>
          <p:cNvPicPr>
            <a:picLocks noChangeAspect="1" noChangeArrowheads="1"/>
          </p:cNvPicPr>
          <p:nvPr/>
        </p:nvPicPr>
        <p:blipFill>
          <a:blip r:embed="rId3" cstate="print"/>
          <a:srcRect/>
          <a:stretch>
            <a:fillRect/>
          </a:stretch>
        </p:blipFill>
        <p:spPr bwMode="auto">
          <a:xfrm>
            <a:off x="1497496" y="952043"/>
            <a:ext cx="7530755" cy="54748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771</Words>
  <Application>Microsoft Office PowerPoint</Application>
  <PresentationFormat>自定义</PresentationFormat>
  <Paragraphs>82</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 一、 路由</vt:lpstr>
      <vt:lpstr> 二、SPA</vt:lpstr>
      <vt:lpstr> 三、 ui-router</vt:lpstr>
      <vt:lpstr> 三、 ui-router</vt:lpstr>
      <vt:lpstr> 三、 ui-router</vt:lpstr>
      <vt:lpstr>四、 二级路由</vt:lpstr>
      <vt:lpstr>四、 二级路由</vt:lpstr>
      <vt:lpstr>四、 二级路由</vt:lpstr>
      <vt:lpstr> 五、 通过路由传参</vt:lpstr>
      <vt:lpstr> 五、 通过路由传参</vt:lpstr>
      <vt:lpstr> 五、 通过路由传参</vt:lpstr>
      <vt:lpstr> 五、 通过路由传参</vt:lpstr>
      <vt:lpstr> 五、 通过路由传参</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jywl</dc:creator>
  <cp:lastModifiedBy>dreamsummit</cp:lastModifiedBy>
  <cp:revision>523</cp:revision>
  <dcterms:created xsi:type="dcterms:W3CDTF">2017-04-21T01:04:00Z</dcterms:created>
  <dcterms:modified xsi:type="dcterms:W3CDTF">2017-08-08T10:00:56Z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