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46" r:id="rId9"/>
    <p:sldId id="547" r:id="rId10"/>
    <p:sldId id="555" r:id="rId11"/>
    <p:sldId id="548" r:id="rId12"/>
    <p:sldId id="556" r:id="rId13"/>
    <p:sldId id="557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578" r:id="rId29"/>
    <p:sldId id="584" r:id="rId30"/>
    <p:sldId id="585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264" r:id="rId4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Style>
        <a:tcBdr/>
        <a:fill>
          <a:solidFill>
            <a:srgbClr val="E9E9E9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HTML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标签事件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6281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focus：当页面或者元素获得焦点时在window 及相关元素上面触发。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blur：当页面或元素失去焦点时在window 及相关元素上触发。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submit：当用户点击提交按钮在&lt;form&gt;元素上触发。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reset：当用户点击重置按钮在&lt;form&gt;元素上触发。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resize：当窗口或框架的大小变化时在window 或框架上触发。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scroll：当用户滚动带滚动条的元素时触发。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/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6.案例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4952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、回车提交留言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、效果拖拽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、鼠标右击菜单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algn="l">
              <a:lnSpc>
                <a:spcPct val="120000"/>
              </a:lnSpc>
              <a:buNone/>
            </a:pP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/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键盘事件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onkeydown : 按下按键  keydown携带的一个参数是:keyCode,这个参数里的是每个按键的编码,我们可以通过编码来判断用户按的是哪个按键 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keyup: 按下按键抬起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使用键盘的上下左右键控制div移动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键盘事件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1466850"/>
            <a:ext cx="5504180" cy="46139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7900" y="1711960"/>
            <a:ext cx="40341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>
                <a:solidFill>
                  <a:srgbClr val="0070C0"/>
                </a:solidFill>
              </a:rPr>
              <a:t>接球游戏</a:t>
            </a:r>
            <a:endParaRPr lang="zh-CN" altLang="en-US" sz="2400" b="1">
              <a:solidFill>
                <a:srgbClr val="0070C0"/>
              </a:solidFill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</a:rPr>
              <a:t>移动下面的面板，接住运动的小球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输入框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focus  当输入框聚焦的时候触发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blur 当输入框失焦的时候触发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input  当输入的时候实时触发 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change 当输入框内容修改的时候且失去焦点触发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</a:pP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16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/>
            </a:pPr>
            <a:endParaRPr lang="zh-CN" altLang="en-US" sz="16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输入框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290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实现百度下拉菜单效果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32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</a:pP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16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/>
            </a:pPr>
            <a:endParaRPr lang="zh-CN" altLang="en-US" sz="16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2113280"/>
            <a:ext cx="3813810" cy="3493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6660" y="2350135"/>
            <a:ext cx="670433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   //跨域网络请求抓取百度数据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function getData(text){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	var oScript = document.createElement("script");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	oScript.src = "https://sp0.baidu.com/5a1Fazu8AA54nxGko9WTAnF6hhy/su?wd="+text+"&amp;json=1&amp;p=3&amp;sid=1420_21087_17001_23631_20929&amp;req=2&amp;csor=1&amp;cb=callBack";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	document.body.appendChild(oScript);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	oScript.remove();</a:t>
            </a:r>
            <a:endParaRPr lang="zh-CN" altLang="en-US" sz="17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1700">
                <a:solidFill>
                  <a:srgbClr val="0070C0"/>
                </a:solidFill>
              </a:rPr>
              <a:t>		}</a:t>
            </a:r>
            <a:endParaRPr lang="zh-CN" altLang="en-US" sz="17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表单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280" y="1416050"/>
            <a:ext cx="1034732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在表单中,通过点击submit按钮可以将表单中的内容提交到指定的</a:t>
            </a: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URL中,我们也可以指定submit触发的事件,进行自定义操作。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submit按钮默认是执行表单提交的。如何做才能不让他跳转呢?这就需要我们拦截系统默认事件我 们可以通过 return false 来拦截系统默认的事件我们还可以使用 preventDefault 来拦截,只是 preventDefault 对ie6--ie8不兼容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练习：点击表单中的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submit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按钮，阻止表单提交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事件冒泡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280" y="1416050"/>
            <a:ext cx="10347325" cy="4723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28930" indent="-328930" defTabSz="840740">
              <a:spcBef>
                <a:spcPts val="500"/>
              </a:spcBef>
              <a:defRPr sz="1840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当一个元素上的事件被触发的时候，比如说鼠标点击了一个按钮，同样的事件将会在那个元素的所有祖先元素中被触发。这一过程被称为事件冒泡；这个事件从原始元素开始一直冒泡到DOM树的最上层。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28930" indent="-328930" defTabSz="840740">
              <a:spcBef>
                <a:spcPts val="500"/>
              </a:spcBef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顺序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840740">
              <a:spcBef>
                <a:spcPts val="500"/>
              </a:spcBef>
              <a:buFont typeface="Arial" panose="020B0604020202020204" pitchFamily="34" charset="0"/>
              <a:buChar char="•"/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IE 6.0: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700530" lvl="3" indent="-328930" defTabSz="840740">
              <a:spcBef>
                <a:spcPts val="500"/>
              </a:spcBef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 -&gt; body -&gt; html -&gt; document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742950" lvl="1" indent="-285750" defTabSz="840740">
              <a:spcBef>
                <a:spcPts val="500"/>
              </a:spcBef>
              <a:buFont typeface="Arial" panose="020B0604020202020204" pitchFamily="34" charset="0"/>
              <a:buChar char="•"/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其他浏览器: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243330" lvl="2" indent="-328930" defTabSz="840740">
              <a:spcBef>
                <a:spcPts val="500"/>
              </a:spcBef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div -&gt; body -&gt; html -&gt; document -&gt; window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defTabSz="840740">
              <a:spcBef>
                <a:spcPts val="500"/>
              </a:spcBef>
              <a:buNone/>
              <a:defRPr sz="1655"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注：不是所有的事件都能冒泡。以下事件不冒泡：blur、focus、load、unload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事件冒泡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20" y="1494790"/>
            <a:ext cx="5699125" cy="4558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280" y="1335405"/>
            <a:ext cx="5161280" cy="567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事件捕获是由外到内进行捕获，事件冒泡是由内到外进行冒泡，事件捕获确定了哪些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元素能够处理这个事件，事件冒泡是由内到外依次执行挂接在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对象上的某类事件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事件冒泡(事件传递) 子标签发生事件后,向父级发送该事件,一直追溯到document。如:点击一个嵌套在 body中的button,则该button的onclick事件也会传递给body、document中,触发他们 的onclick里触发的函数。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事件冒泡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冒泡现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141095"/>
            <a:ext cx="8480425" cy="524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907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4.阻止事件冒泡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由于事件冒泡会触发绑定在父标签上的同类型事件,会给我们的开发带来很多麻烦, 所以我们需要取消事件冒泡。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标准浏览器和ie浏览器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	w3c的方法是event.stopPropagation() 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IE则是使用event.cancelBubble = true  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rgbClr val="C00000"/>
                </a:solidFill>
              </a:defRPr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兼容写法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if(event &amp;&amp; event.stopPropagation){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event.stopPropagation();  //  w3c 标准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}else{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event.cancelBubble = true;  // ie 678  ie浏览器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}</a:t>
            </a:r>
            <a:endParaRPr sz="3200">
              <a:sym typeface="+mn-ea"/>
            </a:endParaRPr>
          </a:p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5.事件绑定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3930" y="1292860"/>
            <a:ext cx="1057211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1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行内绑定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&lt;button onclick = “func1”&gt;&lt;/button&gt;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给属性赋值的方式绑定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oBtn.onclick = function(){}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挂接的方式绑定</a:t>
            </a: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oBtn.addEventListener(“click”,clickHandler)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function clickHandler(){}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addEventListener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的事件绑定方式不会出现事件覆盖，这种方式的事件绑定代码复用性高，耦合性低，推荐使用这种方式进行事件绑定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5.事件绑定的兼容性写法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3930" y="1292860"/>
            <a:ext cx="105721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function 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addEvent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(obj,event,func){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if(obj.addEventListener){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	obj.addEventListener(event,func);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}else{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	obj.attachEvent("on"+event,func);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	}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.事件移除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3930" y="1292860"/>
            <a:ext cx="105721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有了绑定事件,自然有移除事件,根据是否是IE浏览器有两种写法: 非IE浏览器:target.removeEventListener(type,listener,useCapture);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target :文档节点、document、window 或 XMLHttpRequest。</a:t>
            </a:r>
            <a:b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type :字符串,事件名称,不含“on”,比如“click”、“mouseover”、“keydown”等。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listener :事件挂接函数名。</a:t>
            </a:r>
            <a:b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useCapture :是否使用捕捉,一般用 false。 （一般情况下不予考虑）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.事件移除兼容性写法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3930" y="1292860"/>
            <a:ext cx="105721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function removeEvent(obj,event,func){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if(obj.removeEventListener){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obj.removeEventListener(event,func);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}else{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obj.detachEvent("on"+event,func);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}</a:t>
            </a:r>
            <a:endParaRPr lang="en-US" alt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、实例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2099310"/>
            <a:ext cx="1469390" cy="4283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5" y="2376170"/>
            <a:ext cx="3950335" cy="4052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3320" y="1557020"/>
            <a:ext cx="2365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三级下拉菜单</a:t>
            </a:r>
            <a:endParaRPr lang="zh-CN" altLang="en-US" sz="240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8405" y="1557020"/>
            <a:ext cx="4577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0070C0"/>
                </a:solidFill>
              </a:rPr>
              <a:t>点击微博图标按钮出现微博号，点击空白微博号消失</a:t>
            </a:r>
            <a:endParaRPr lang="zh-CN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7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、实例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15" y="4318635"/>
            <a:ext cx="6404610" cy="915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78915" y="1682750"/>
            <a:ext cx="924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已知数据如下，实现二级联动效果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 city = 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"烟台":["烟台大学文经学院","烟台大学","烟台理工大学"]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"青岛":["青岛大学","青岛理工大学","中国海洋大学"]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"北京":["北京吉利大学","北京电影学院","中央戏剧学院","二外"]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    </a:t>
            </a:r>
            <a:r>
              <a:rPr lang="en-US" altLang="zh-CN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滚轮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在当我们滚动鼠标滚轮时,就触发了鼠标的滚轮事件,常见的有通过滚轮来移动页面。 在绑定滚轮事件时,我们需要注意浏览器之间的兼容,主要是处理火狐浏览器和其他浏览器之间的兼容性。在火狐浏览器中,滚轮事件叫做: DOMMouseScroll ,其他浏览器中,滚轮事件叫做: mousewheel </a:t>
            </a:r>
            <a:endParaRPr sz="2400"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滚轮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事件兼容性写法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667875" cy="664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 algn="l">
              <a:defRPr sz="24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event.detail  火狐浏览器用到的属性</a:t>
            </a:r>
            <a:endParaRPr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if(event.detail &gt; 0){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	console.log("向下滑动"+event.detail);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}else if(event.detail &lt; 0){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console.log("向上滑动"+event.detail);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}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defRPr sz="24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event.wheelDelta  非火狐浏览器用到的属性</a:t>
            </a:r>
            <a:endParaRPr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if(event.wheelDelta &gt; 0){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console.log("向上滚动");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}else if(event.wheelDelta &lt; 0){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console.log("向下滚动");</a:t>
            </a:r>
            <a:endParaRPr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buSzTx/>
              <a:buNone/>
              <a:defRPr sz="2400">
                <a:solidFill>
                  <a:srgbClr val="C00000"/>
                </a:solidFill>
              </a:defRPr>
            </a:pPr>
            <a:r>
              <a:rPr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}</a:t>
            </a:r>
            <a:endParaRPr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2800">
                <a:solidFill>
                  <a:srgbClr val="C00000"/>
                </a:solidFill>
              </a:defRPr>
            </a:pPr>
            <a:endParaRPr sz="2400">
              <a:sym typeface="+mn-ea"/>
            </a:endParaRPr>
          </a:p>
          <a:p>
            <a:pPr marL="357505" indent="-357505" algn="l">
              <a:defRPr sz="2800">
                <a:solidFill>
                  <a:srgbClr val="C00000"/>
                </a:solidFill>
              </a:defRPr>
            </a:pPr>
            <a:endParaRPr lang="zh-CN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滚轮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事件兼容性写法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018540"/>
            <a:ext cx="7360920" cy="517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滚轮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事件案例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2354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sz="2400">
                <a:solidFill>
                  <a:srgbClr val="0070C0"/>
                </a:solidFill>
                <a:sym typeface="+mn-ea"/>
              </a:rPr>
              <a:t>滚动滚轮实现图片放大缩小</a:t>
            </a:r>
            <a:endParaRPr lang="zh-CN" altLang="en-US" sz="2400">
              <a:solidFill>
                <a:srgbClr val="0070C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15" y="71120"/>
            <a:ext cx="6725920" cy="6783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放大镜效果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放大镜应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1202690"/>
            <a:ext cx="9446260" cy="504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放大镜效果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 descr="放大镜布局效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35" y="1405255"/>
            <a:ext cx="7066915" cy="40474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510" y="1459865"/>
            <a:ext cx="4679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1:给mindiv添加mousemove事件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2:当鼠标在mindiv上面移动的时，slider和maxdiv出现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3:让slider跟随鼠标移动,并且鼠标箭头在slider正中间显示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4:如果x值小于0时，让slider停留在left=0，如果x值大于(min-slider宽度)时,让slider停留在left=(min-slider宽度),y值同理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0070C0"/>
                </a:solidFill>
                <a:sym typeface="+mn-ea"/>
              </a:rPr>
              <a:t>    5:如果鼠标移出minDiv时，让slider和maxDiv隐藏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自定义滚动条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自定义滚动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45" y="888365"/>
            <a:ext cx="4112895" cy="53708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6400" y="1339850"/>
            <a:ext cx="5939790" cy="4966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lang="zh-CN" sz="2400" b="1">
                <a:solidFill>
                  <a:srgbClr val="0070C0"/>
                </a:solidFill>
                <a:sym typeface="+mn-ea"/>
              </a:rPr>
              <a:t>原理分析：</a:t>
            </a:r>
            <a:endParaRPr lang="zh-CN" sz="2400" b="1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外边框的高度除以文本高度=小滑块的高度除以滑块框的高度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	小滑块儿高度= 外边框的高度</a:t>
            </a:r>
            <a:r>
              <a:rPr lang="en-US" sz="2000">
                <a:solidFill>
                  <a:srgbClr val="0070C0"/>
                </a:solidFill>
                <a:sym typeface="+mn-ea"/>
              </a:rPr>
              <a:t>/</a:t>
            </a:r>
            <a:r>
              <a:rPr sz="2000">
                <a:solidFill>
                  <a:srgbClr val="0070C0"/>
                </a:solidFill>
                <a:sym typeface="+mn-ea"/>
              </a:rPr>
              <a:t>文本高度*滑块儿框的高度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maxMove = scroll.offsetHeight-moves.offsetHeight;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小块儿可移动的最大距离=滚动框高度-小块儿高度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maxTxt = txt.offsetHeight-warp.clientHeight;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文本可移动的最大距离=文本高度-外边框高度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txtT = mt/maxMove*maxTxt;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pPr>
            <a:r>
              <a:rPr sz="2000">
                <a:solidFill>
                  <a:srgbClr val="0070C0"/>
                </a:solidFill>
                <a:sym typeface="+mn-ea"/>
              </a:rPr>
              <a:t>文本的top值/ 文本可移动的最大距离= 小块儿的top值/小块儿可移动的最大距离  </a:t>
            </a:r>
            <a:endParaRPr sz="2000">
              <a:solidFill>
                <a:srgbClr val="0070C0"/>
              </a:solidFill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4.碰撞检测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90650" y="1522095"/>
            <a:ext cx="8771255" cy="3646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检测两个矩形是否发生了碰撞,就是检测矩形的上下</a:t>
            </a:r>
            <a:endParaRPr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左右四个边是否发生重叠交叉。以下是发生碰撞的条</a:t>
            </a:r>
            <a:endParaRPr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件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（假设</a:t>
            </a:r>
            <a:r>
              <a:rPr lang="en-US" alt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lang="zh-CN" altLang="en-US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为碰撞物体，</a:t>
            </a:r>
            <a:r>
              <a:rPr lang="en-US" alt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b</a:t>
            </a:r>
            <a:r>
              <a:rPr lang="zh-CN" altLang="en-US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为被碰撞物体</a:t>
            </a: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: </a:t>
            </a:r>
            <a:endParaRPr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红盒子与黄盒子的左上侧碰撞</a:t>
            </a:r>
            <a:endParaRPr lang="zh-CN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红盒子与黄盒子的左下侧碰撞</a:t>
            </a:r>
            <a:endParaRPr lang="zh-CN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红盒子与黄盒子的右上侧碰撞</a:t>
            </a:r>
            <a:endParaRPr lang="zh-CN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57505" indent="-357505" algn="l">
              <a:lnSpc>
                <a:spcPct val="150000"/>
              </a:lnSpc>
              <a:defRPr sz="1800">
                <a:solidFill>
                  <a:srgbClr val="C00000"/>
                </a:solidFill>
                <a:latin typeface="Yuanti SC Regular"/>
                <a:ea typeface="Yuanti SC Regular"/>
                <a:cs typeface="Yuanti SC Regular"/>
                <a:sym typeface="Yuanti SC Regular"/>
              </a:defRPr>
            </a:pPr>
            <a:r>
              <a:rPr lang="zh-CN"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红盒子与黄盒子的右下侧碰撞</a:t>
            </a:r>
            <a:endParaRPr lang="zh-CN" sz="22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835025"/>
            <a:ext cx="2514600" cy="2266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27185" y="1202690"/>
            <a:ext cx="417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en-US" altLang="zh-CN" sz="3200">
                <a:solidFill>
                  <a:srgbClr val="0070C0"/>
                </a:solidFill>
              </a:rPr>
              <a:t>a</a:t>
            </a:r>
            <a:endParaRPr lang="en-US" altLang="zh-CN" sz="320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93375" y="2295525"/>
            <a:ext cx="403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lang="en-US" altLang="zh-CN" sz="2800">
                <a:solidFill>
                  <a:srgbClr val="0070C0"/>
                </a:solidFill>
              </a:rPr>
              <a:t>b</a:t>
            </a:r>
            <a:endParaRPr lang="en-US" altLang="zh-CN" sz="28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4.碰撞检测代码实现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05" y="1068705"/>
            <a:ext cx="8580755" cy="531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4.练习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23010" y="1666875"/>
            <a:ext cx="9682480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r>
              <a:rPr sz="22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拖动小块儿移动，与另一个小块儿发生碰撞，碰撞过后改变小块儿的背景颜色</a:t>
            </a:r>
            <a:endParaRPr lang="zh-CN" altLang="en-US" sz="17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35" y="2618105"/>
            <a:ext cx="2894965" cy="2780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822575"/>
            <a:ext cx="2371725" cy="237172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951730" y="3813810"/>
            <a:ext cx="1544320" cy="389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事件对象常见属性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常用事件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、事件对象的兼容性写法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常用事件属性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3700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  <p:graphicFrame>
        <p:nvGraphicFramePr>
          <p:cNvPr id="216" name="Table 216"/>
          <p:cNvGraphicFramePr/>
          <p:nvPr/>
        </p:nvGraphicFramePr>
        <p:xfrm>
          <a:off x="1950403" y="1415732"/>
          <a:ext cx="8291512" cy="439283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432"/>
                <a:gridCol w="6635080"/>
              </a:tblGrid>
              <a:tr h="732139">
                <a:tc>
                  <a:txBody>
                    <a:bodyPr/>
                    <a:p>
                      <a:pPr algn="ctr">
                        <a:defRPr sz="36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属性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p>
                      <a:pPr algn="ctr">
                        <a:defRPr sz="36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作用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screenX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p>
                      <a:pPr algn="ctr">
                        <a:defRPr sz="2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光标相对于该屏幕的水平位置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screenY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p>
                      <a:pPr algn="ctr">
                        <a:defRPr sz="2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光标相对于该屏幕的垂直位置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target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p>
                      <a:pPr algn="ctr">
                        <a:defRPr sz="2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该事件被传送到的对象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clientX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p>
                      <a:pPr algn="ctr">
                        <a:defRPr sz="24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光标相对于该网页的水平位置</a:t>
                      </a:r>
                      <a:r>
                        <a:t> 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（当前可见区域）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  <a:tr h="732139">
                <a:tc>
                  <a:txBody>
                    <a:bodyPr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F5F5F"/>
                          </a:solidFill>
                        </a:rPr>
                        <a:t>clientY</a:t>
                      </a:r>
                      <a:endParaRPr sz="3600"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p>
                      <a:pPr algn="ctr">
                        <a:defRPr sz="24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光标相对于该网页的垂直位置</a:t>
                      </a:r>
                      <a:r>
                        <a:t> 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（当前可见区域）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常用事件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10612755" cy="561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click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：当用户单击鼠标按钮或按下回车键时触发。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dblclick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：当用户双击主鼠标按钮时触发。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mousedown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：当用户按下了鼠标还未弹起时触发。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mouseup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：当用户释放鼠标按钮时触发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mouseover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mouseenter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当鼠标移到某个元素上方时触发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mouseout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en-US" altLang="zh-CN" sz="28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mouseleave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当鼠标移出某个元素上方时触发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mousemove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：当鼠标指针在元素上移动时触发</a:t>
            </a:r>
            <a:r>
              <a:rPr lang="zh-CN" altLang="en-US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 latinLnBrk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ontextmenu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当用户右击鼠标按钮。</a:t>
            </a:r>
            <a:endParaRPr lang="zh-CN" altLang="en-US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事件对象的兼容性写法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910080"/>
            <a:ext cx="5434330" cy="1785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4.键盘事件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1106785" cy="3832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键盘事件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en-US" altLang="zh-CN" sz="24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keydown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：当用户按下键盘上任意键触发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keypress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当用户按下键盘上的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F1-F12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Backspace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Enter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         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Escape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和箭头方向键时不会触发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2"/>
            <a:r>
              <a:rPr lang="en-US" altLang="zh-CN" sz="2400" dirty="0" err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keyup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：当用户释放键盘上的键触发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HTML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标签事件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6281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load：当页面完全加载后在window 上面触发，或当框架集加载完毕后在框架集上触发。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unload：当页面完全卸载后在window 上面触发，或当框架集卸载后在框架集上触发。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select：当用户选择文本框(input 或textarea)中的一个或多个字符触发。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algn="l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change：当文本框(input 或textarea)内容改变且失去焦点后触发。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/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5368</Words>
  <Application>WPS 演示</Application>
  <PresentationFormat>宽屏</PresentationFormat>
  <Paragraphs>540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幼圆</vt:lpstr>
      <vt:lpstr>Yuanti SC Regular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 1.常用事件属性</vt:lpstr>
      <vt:lpstr> 2.常用事件</vt:lpstr>
      <vt:lpstr> 3.事件对象的兼容性写法</vt:lpstr>
      <vt:lpstr>4.键盘事件</vt:lpstr>
      <vt:lpstr> 5.HTML标签事件</vt:lpstr>
      <vt:lpstr> 5.HTML标签事件</vt:lpstr>
      <vt:lpstr>6.案例</vt:lpstr>
      <vt:lpstr> 1.键盘事件</vt:lpstr>
      <vt:lpstr> 1.键盘事件</vt:lpstr>
      <vt:lpstr> 2.输入框事件</vt:lpstr>
      <vt:lpstr> 2.输入框事件</vt:lpstr>
      <vt:lpstr> 3.表单事件</vt:lpstr>
      <vt:lpstr> 3.事件冒泡</vt:lpstr>
      <vt:lpstr> 3.事件冒泡</vt:lpstr>
      <vt:lpstr> 3.事件冒泡</vt:lpstr>
      <vt:lpstr>4.阻止事件冒泡</vt:lpstr>
      <vt:lpstr>5.事件绑定</vt:lpstr>
      <vt:lpstr>5.事件绑定的兼容性写法</vt:lpstr>
      <vt:lpstr>6.事件移除</vt:lpstr>
      <vt:lpstr>6.事件移除兼容性写法</vt:lpstr>
      <vt:lpstr> 7、实例</vt:lpstr>
      <vt:lpstr> 7、实例</vt:lpstr>
      <vt:lpstr> 1.滚轮事件</vt:lpstr>
      <vt:lpstr> 1.滚轮事件兼容性写法</vt:lpstr>
      <vt:lpstr> 1.滚轮事件兼容性写法</vt:lpstr>
      <vt:lpstr> 1.滚轮事件案例</vt:lpstr>
      <vt:lpstr> 2.放大镜效果</vt:lpstr>
      <vt:lpstr> 2.放大镜效果</vt:lpstr>
      <vt:lpstr> 3.自定义滚动条</vt:lpstr>
      <vt:lpstr>4.碰撞检测</vt:lpstr>
      <vt:lpstr>4.碰撞检测代码实现</vt:lpstr>
      <vt:lpstr>4.练习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zhaochengxue</cp:lastModifiedBy>
  <cp:revision>645</cp:revision>
  <dcterms:created xsi:type="dcterms:W3CDTF">2017-04-21T01:04:00Z</dcterms:created>
  <dcterms:modified xsi:type="dcterms:W3CDTF">2017-10-11T03:01:31Z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