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13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49" r:id="rId42"/>
    <p:sldId id="450" r:id="rId43"/>
    <p:sldId id="451" r:id="rId44"/>
    <p:sldId id="452" r:id="rId45"/>
    <p:sldId id="453" r:id="rId46"/>
    <p:sldId id="454" r:id="rId47"/>
    <p:sldId id="460" r:id="rId48"/>
    <p:sldId id="461" r:id="rId49"/>
    <p:sldId id="462" r:id="rId50"/>
    <p:sldId id="463" r:id="rId51"/>
    <p:sldId id="464" r:id="rId52"/>
    <p:sldId id="465" r:id="rId53"/>
    <p:sldId id="466" r:id="rId54"/>
    <p:sldId id="467" r:id="rId55"/>
    <p:sldId id="468" r:id="rId56"/>
    <p:sldId id="469" r:id="rId57"/>
    <p:sldId id="470" r:id="rId58"/>
    <p:sldId id="471" r:id="rId59"/>
    <p:sldId id="472" r:id="rId60"/>
    <p:sldId id="473" r:id="rId61"/>
    <p:sldId id="474" r:id="rId62"/>
    <p:sldId id="475" r:id="rId63"/>
    <p:sldId id="476" r:id="rId64"/>
    <p:sldId id="477" r:id="rId65"/>
    <p:sldId id="478" r:id="rId66"/>
    <p:sldId id="479" r:id="rId67"/>
    <p:sldId id="480" r:id="rId68"/>
    <p:sldId id="481" r:id="rId69"/>
    <p:sldId id="482" r:id="rId70"/>
    <p:sldId id="483" r:id="rId71"/>
    <p:sldId id="264" r:id="rId7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历史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3812540"/>
            <a:ext cx="880491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51585" y="1480820"/>
            <a:ext cx="9384030" cy="49650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布兰登·艾奇（Brendan Eich，1961年～），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1995年在网景公司，发明了JavaScript。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JavaScript诞生于1995年。它当时的目的是为了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验证表单输入。一开始JavaScript叫做LiveS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cript，但是由于当时Java这个语言特别火，所以搭上Java的顺风车，就改名为JavaScript。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同时期还有其他的网页语言，比如VBScript、JScript等等，但是后来都被JavaScript打败，所以现在的浏览器中，只运行一种脚本语言就是JavaScript。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经过许多年的发展，JavaScript从一个简单的输入验证成为一门强大的编程语言。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728" y="1018709"/>
            <a:ext cx="1658863" cy="205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、今天的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3812540"/>
            <a:ext cx="880491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51585" y="1480820"/>
            <a:ext cx="9384030" cy="4078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2003年之前，JavaScript被认为“牛皮鲜”，用来制作页面上的广告，弹窗、漂浮的广告。什么东西让人烦，什么东西就是JavaScript开发的。所以浏览器就推出了屏蔽广告功能。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2007年乔布斯发布了iPhone，这一年开始，用户就多了上网的途径，就是用移动设备上网。JavaScript在移动页面中，也是不可或缺的。并且这一年，互联网开始标准化，按照W3C三层分离规则，人们越来越重视JavaScript了。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今天，JavaScript工程师是能够和iOS、Android工程师比肩，毫不逊色的。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JavaScript概念</a:t>
            </a:r>
            <a:endParaRPr lang="en-US" alt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3812540"/>
            <a:ext cx="880491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51585" y="1480820"/>
            <a:ext cx="9384030" cy="4078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JavaScript是一种具有面向对象能力的、解释型的程序设计语言。更具体一点，它是基于对象和事件驱动并具有相对安全性的客户端脚本语言。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一个简单的js程序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var a=1;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var b=2;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var c=a+b;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console.log(c)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组成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3812540"/>
            <a:ext cx="880491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0460" y="1255395"/>
            <a:ext cx="9384030" cy="4651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 hangingPunct="0">
              <a:lnSpc>
                <a:spcPct val="120000"/>
              </a:lnSpc>
              <a:spcAft>
                <a:spcPts val="0"/>
              </a:spcAft>
            </a:pPr>
            <a:r>
              <a:rPr lang="zh-CN" altLang="zh-CN" sz="20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Hiragino Sans GB W3" charset="-122"/>
              </a:rPr>
              <a:t>1.核心(ECMAScript)</a:t>
            </a:r>
            <a:endParaRPr lang="zh-CN" altLang="zh-CN" sz="20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lvl="0"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Hiragino Sans GB W3" charset="-122"/>
              </a:rPr>
              <a:t>ECMAScript是一个标准 。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lvl="0"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Hiragino Sans GB W3" charset="-122"/>
              </a:rPr>
              <a:t>因为网景的布兰登 ( Brendan Eich ) 开发了JavaScript，为了让JavaScript成为全球标准，几个公司联合ECMA（European Computer Manufacturers Association）组织定制了JavaScript语言的标准，被称为ECMAScript标准。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lvl="0" indent="45720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lvl="0" algn="l" eaLnBrk="0" hangingPunct="0">
              <a:lnSpc>
                <a:spcPct val="120000"/>
              </a:lnSpc>
              <a:spcAft>
                <a:spcPts val="0"/>
              </a:spcAft>
            </a:pPr>
            <a:r>
              <a:rPr lang="zh-CN" altLang="zh-CN" sz="20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Hiragino Sans GB W3" charset="-122"/>
              </a:rPr>
              <a:t>2.文档对象模型(DOM)</a:t>
            </a:r>
            <a:endParaRPr lang="zh-CN" altLang="zh-CN" sz="20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lvl="0"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Hiragino Sans GB W3" charset="-122"/>
              </a:rPr>
              <a:t>Document Object Model。文档对象模型，后边我们会有专门的课程来讲解DOM操作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lvl="0"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lvl="0" algn="l" eaLnBrk="0" hangingPunct="0">
              <a:lnSpc>
                <a:spcPct val="120000"/>
              </a:lnSpc>
              <a:spcAft>
                <a:spcPts val="0"/>
              </a:spcAft>
            </a:pPr>
            <a:r>
              <a:rPr lang="zh-CN" altLang="zh-CN" sz="20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Hiragino Sans GB W3" charset="-122"/>
              </a:rPr>
              <a:t>3.浏览器对象模型(BOM)</a:t>
            </a:r>
            <a:endParaRPr lang="zh-CN" altLang="zh-CN" sz="20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lvl="0" indent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Hiragino Sans GB W3" charset="-122"/>
              </a:rPr>
              <a:t>Browser Object Model。浏览器对象模型，后边我们也会专门来讲bom操作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入门示例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3812540"/>
            <a:ext cx="880491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2645" y="1255395"/>
            <a:ext cx="1058608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我们先来看一个最简单的例子，代码如下：</a:t>
            </a: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&lt;html&gt;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&lt;head &gt;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&lt;title&gt;一个最简单的Javascript示例&lt;title&gt;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&lt;/head&gt;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&lt;body&gt;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&lt;script type="text/javascript"&gt;</a:t>
            </a:r>
            <a:r>
              <a:rPr lang="zh-CN" altLang="zh-CN" sz="2000" dirty="0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&lt;!--表示代码使用的脚本语言的内容类型--&gt;</a:t>
            </a:r>
            <a:endParaRPr lang="zh-CN" altLang="zh-CN" sz="2000" dirty="0" smtClean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document.write ("Hello, World!");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&lt;/script&gt;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&lt;/body&gt;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&lt;/html&gt;</a:t>
            </a:r>
            <a:endParaRPr lang="zh-CN" altLang="zh-CN" sz="20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引入方式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2645" y="1255395"/>
            <a:ext cx="10586085" cy="906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spcAft>
                <a:spcPts val="600"/>
              </a:spcAft>
            </a:pPr>
            <a:r>
              <a:rPr lang="zh-CN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写在&lt;script&gt;&lt;script&gt;标签内部</a:t>
            </a:r>
            <a:endParaRPr lang="zh-CN" altLang="zh-CN" sz="2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spcAft>
                <a:spcPts val="600"/>
              </a:spcAft>
            </a:pPr>
            <a:endParaRPr lang="zh-CN" altLang="zh-CN" sz="2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2162175"/>
            <a:ext cx="5674995" cy="2296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引入方式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2645" y="1255395"/>
            <a:ext cx="10586085" cy="906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spcAft>
                <a:spcPts val="600"/>
              </a:spcAft>
            </a:pPr>
            <a:r>
              <a:rPr lang="zh-CN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外部引入</a:t>
            </a:r>
            <a:endParaRPr lang="zh-CN" altLang="zh-CN" sz="2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spcAft>
                <a:spcPts val="600"/>
              </a:spcAft>
            </a:pPr>
            <a:endParaRPr lang="zh-CN" altLang="zh-CN" sz="2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7411" name="TextBox 9"/>
          <p:cNvSpPr txBox="1"/>
          <p:nvPr/>
        </p:nvSpPr>
        <p:spPr>
          <a:xfrm>
            <a:off x="1539606" y="1875983"/>
            <a:ext cx="5999084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marL="266700" lvl="0" indent="-266700" algn="l" eaLnBrk="1" latinLnBrk="1" hangingPunct="1">
              <a:spcAft>
                <a:spcPts val="600"/>
              </a:spcAft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所有的&lt;script&gt;元素都放在页面的&lt;head&gt;元素中。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0" y="2371090"/>
            <a:ext cx="9186545" cy="161163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7413" name="TextBox 12"/>
          <p:cNvSpPr txBox="1"/>
          <p:nvPr/>
        </p:nvSpPr>
        <p:spPr>
          <a:xfrm>
            <a:off x="1539933" y="4110075"/>
            <a:ext cx="5999084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marL="266700" lvl="0" indent="-266700" algn="l" eaLnBrk="1" latinLnBrk="1" hangingPunct="1">
              <a:spcAft>
                <a:spcPts val="600"/>
              </a:spcAft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把全部JavaScript引用放在&lt;body&gt;中，放在页面的内容后面。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  <p:pic>
        <p:nvPicPr>
          <p:cNvPr id="1741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70" y="4702175"/>
            <a:ext cx="9461500" cy="14033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引入方式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2645" y="1255395"/>
            <a:ext cx="10586085" cy="906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spcAft>
                <a:spcPts val="600"/>
              </a:spcAft>
            </a:pPr>
            <a:r>
              <a:rPr lang="zh-CN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外部引入</a:t>
            </a:r>
            <a:endParaRPr lang="zh-CN" altLang="zh-CN" sz="2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spcAft>
                <a:spcPts val="600"/>
              </a:spcAft>
            </a:pPr>
            <a:endParaRPr lang="zh-CN" altLang="zh-CN" sz="2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2085" y="1960245"/>
            <a:ext cx="9286875" cy="3861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1.位于 head 部分的脚本：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当你把脚本放置到 head 部分后，必须等到全部的javascript代码都被下载、解析和执行完成后，才能开始呈现页面的内容（浏览器在遇到body标签才开始呈现内容）。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>
              <a:lnSpc>
                <a:spcPct val="15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2.位于 body 部分的脚本：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为了避免上述问题，现代web应用程序一般把javascript引用放在body中，放在页面内容后面。这样，在解析javascript代码之前，页面内容将完整呈现。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引入方式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2085" y="1765300"/>
            <a:ext cx="928687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altLang="zh-CN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直接写在标签内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  &lt;p onclick="alert('你好');"&gt;点击我&lt;/p&gt;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注释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2085" y="1487170"/>
            <a:ext cx="9286875" cy="3444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作用</a:t>
            </a:r>
            <a:r>
              <a:rPr lang="zh-CN" altLang="en-US" sz="2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：为了程序的可读性，以及便于日后代码修改和维护时，更快理解代码，你可以在 </a:t>
            </a:r>
            <a:r>
              <a:rPr lang="en-US" altLang="zh-CN" sz="22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en-US" altLang="zh-CN" sz="2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程序里为代码写注释</a:t>
            </a:r>
            <a:r>
              <a:rPr lang="en-US" altLang="zh-CN" sz="2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(comments)</a:t>
            </a:r>
            <a:r>
              <a:rPr lang="zh-CN" altLang="en-US" sz="2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2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单行注释：</a:t>
            </a: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（</a:t>
            </a:r>
            <a:r>
              <a:rPr lang="zh-CN" altLang="en-US" sz="22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注释内容不可</a:t>
            </a:r>
            <a:r>
              <a:rPr lang="zh-CN" altLang="en-US" sz="2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换行   快捷键：</a:t>
            </a:r>
            <a:r>
              <a:rPr lang="en-US" altLang="zh-CN" sz="2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ctrl+</a:t>
            </a:r>
            <a:r>
              <a:rPr lang="en-US" altLang="zh-CN" sz="22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</a:t>
            </a:r>
            <a:r>
              <a:rPr lang="zh-CN" altLang="en-US" sz="22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）</a:t>
            </a:r>
            <a:endParaRPr lang="zh-CN" altLang="en-US" sz="22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endParaRPr lang="zh-CN" altLang="en-US" sz="22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endParaRPr lang="zh-CN" altLang="en-US" sz="22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多行注释：</a:t>
            </a: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（</a:t>
            </a:r>
            <a:r>
              <a:rPr lang="zh-CN" altLang="en-US" sz="22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注释内容可以换行  快捷键：</a:t>
            </a:r>
            <a:r>
              <a:rPr lang="en-US" altLang="zh-CN" sz="2200" dirty="0" err="1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ctrl+shift</a:t>
            </a:r>
            <a:r>
              <a:rPr lang="en-US" altLang="zh-CN" sz="2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+/</a:t>
            </a:r>
            <a:r>
              <a:rPr lang="zh-CN" altLang="en-US" sz="2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）</a:t>
            </a:r>
            <a:endParaRPr lang="zh-CN" altLang="en-US" sz="22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endParaRPr lang="zh-CN" altLang="en-US" sz="22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383" y="2665781"/>
            <a:ext cx="4064458" cy="1318847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1511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16" y="4550181"/>
            <a:ext cx="5040500" cy="131249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907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语句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2085" y="1487170"/>
            <a:ext cx="9286875" cy="4051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 语句是发给浏览器的命令。这些命令的作用是告诉浏览器要做的事情。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 Javascript程序就是一些语句的集合。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一个语句 (statement) 包含一个或多个表达式 (expressions)，关键词 (keywords) 和运算符 (operators )。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一般来说，一个语句的所有内容写在同一行内。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通常要在每行语句的结尾加上一个分号。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常用语句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2085" y="1487170"/>
            <a:ext cx="9286875" cy="2614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document.write("Hello world");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页面输出 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console.log( ); 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//控制台打印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alert() 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//警告消息框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confirm()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//确认消息框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prompt()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//提示输入框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JavaScript语句块--blocks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2085" y="1487170"/>
            <a:ext cx="928687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 algn="l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语句块 (blocks) 是由一些相互有关联的语句构成的语句集合。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通常来说，用 {} 括起来的一组 Javascript 语句称为语句块 (blocks)。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在语句块里面的每句语句以分号 (;) 表示结束 ，但是语句块本身不用分号。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语句块 (blocks) 通常用于函数和条件语句中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变量的声明与赋值</a:t>
            </a:r>
            <a:endParaRPr lang="en-US" alt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3" name="内容占位符 1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990" y="1251585"/>
            <a:ext cx="7715885" cy="4732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11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标识符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rmAutofit/>
          </a:bodyPr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标识符：指的是变量、函数、属性的名字，或者函数的参数。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标识符命名规范：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1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、标识符可以是字母、数字、下划线、美元符$；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2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、第一个字符不能是数字开头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 （第一个字符必须是一个字母、下划线（_）或一个美元符号（$））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3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、不能含有空格；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4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、不能以关键字或保留字命名。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5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、遵循驼峰命名法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注意：表示符区分大小写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11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标识符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rmAutofit/>
          </a:bodyPr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标识符：指的是变量、函数、属性的名字，或者函数的参数。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标识符命名规范：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1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、标识符可以是字母、数字、下划线、美元符$；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2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、第一个字符不能是数字开头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 （第一个字符必须是一个字母、下划线（_）或一个美元符号（$））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3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、不能含有空格；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4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、不能以关键字或保留字命名。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5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、遵循驼峰命名法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注意：表示符区分大小写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12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、关键字和保留字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rmAutofit/>
          </a:bodyPr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关键字是电脑语言里事先定义的，有特别意义的标识符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关键字可用于表示控制语句的开始或结束，或者用于执行特定操作等。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按照规则，关键字不能用作标识符！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break		          do		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instanceof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	  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typeof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case		          else		new		          var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catch		          finally	return		void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continue	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for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		switch		while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function	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this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		with 		          default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if 		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throw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		delete		 in           try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12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、关键字和保留字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rmAutofit fontScale="90000"/>
          </a:bodyPr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保留字有可能在将来被用作关键字来使用，不能用作标识符！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abstract         int                   short              boolean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export           interface         static               byte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extends         long                super              char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final              native              class	    float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throws          const               goto               private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double          import            public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12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、常量与变量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rmAutofit/>
          </a:bodyPr>
          <a:p>
            <a:pPr marL="266700" lvl="0" indent="-266700" algn="l" fontAlgn="auto" latinLnBrk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1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）常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量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 fontAlgn="auto" latinLnBrk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所谓常量，就是不能改变的数值，是一个常数。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常量类型：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fontAlgn="auto" latinLnBrk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 100		//数字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fontAlgn="auto" latinLnBrk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‘hello’	//字符串字面量   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fontAlgn="auto" latinLnBrk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false/true	//布尔字面量</a:t>
            </a:r>
            <a:endParaRPr lang="zh-CN" altLang="en-US" sz="2400" dirty="0" smtClea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12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、常量与变量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变量是用来临时存储数值的容器。在程序中，变量存储的数值是可以变化的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。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ECMA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变量是松散类型的，所谓的松散类型是指可以用来保存任何类型的数据。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弱类型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)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声明变量使用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（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是一个关键字），后跟变量名（一个标识符），如：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message;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//声明一个变量，即开辟了一块存储空间，给这块存储空间命名为 message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在使用变量之前，需要事先声明，否则程序会出错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50000"/>
              </a:lnSpc>
              <a:spcBef>
                <a:spcPct val="0"/>
              </a:spcBef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13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、变量的声明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1. 一次声明一个变量。例句如下：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a; 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2 . 同时声明多个变量，变量之间用逗号相隔 。例句如下：  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a, b, c; 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3 .声明一个变量时，同时赋予变量初始值。例句如下：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a = 2 ; 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4 . 同时声明多个变量，并且赋予这些变量初始值，变量之间用逗号相隔 。  例句如下：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a=2, b=5;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14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、变量的赋值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1、声明变量时赋值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 var a=2 ; 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2、先声明，再赋值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 var a;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 a=10;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15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、练习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02790" y="1224280"/>
            <a:ext cx="7028180" cy="4429921"/>
            <a:chOff x="963" y="2514"/>
            <a:chExt cx="10149" cy="6244"/>
          </a:xfrm>
        </p:grpSpPr>
        <p:sp>
          <p:nvSpPr>
            <p:cNvPr id="6" name="TextBox 14"/>
            <p:cNvSpPr txBox="1"/>
            <p:nvPr/>
          </p:nvSpPr>
          <p:spPr>
            <a:xfrm>
              <a:off x="1386" y="6042"/>
              <a:ext cx="7723" cy="7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第</a:t>
              </a:r>
              <a:r>
                <a:rPr lang="en-US" altLang="zh-CN" sz="20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2</a:t>
              </a:r>
              <a:r>
                <a:rPr lang="zh-CN" altLang="en-US" sz="20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题：对于变量的不合法命名是哪几项？</a:t>
              </a:r>
              <a:endPara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9" name="TextBox 16"/>
            <p:cNvSpPr txBox="1"/>
            <p:nvPr/>
          </p:nvSpPr>
          <p:spPr>
            <a:xfrm>
              <a:off x="1386" y="6728"/>
              <a:ext cx="2339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1.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abc;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1386" y="7420"/>
              <a:ext cx="2339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4.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do;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4261" y="7420"/>
              <a:ext cx="2337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5.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2abc;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7135" y="7420"/>
              <a:ext cx="2339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6. var abc2;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3" name="TextBox 20"/>
            <p:cNvSpPr txBox="1"/>
            <p:nvPr/>
          </p:nvSpPr>
          <p:spPr>
            <a:xfrm>
              <a:off x="7135" y="6728"/>
              <a:ext cx="2339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3.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ABC;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4" name="TextBox 21"/>
            <p:cNvSpPr txBox="1"/>
            <p:nvPr/>
          </p:nvSpPr>
          <p:spPr>
            <a:xfrm>
              <a:off x="4261" y="6728"/>
              <a:ext cx="2337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2.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_abc;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5" name="TextBox 22"/>
            <p:cNvSpPr txBox="1"/>
            <p:nvPr/>
          </p:nvSpPr>
          <p:spPr>
            <a:xfrm>
              <a:off x="4261" y="8109"/>
              <a:ext cx="2337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8.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$abc;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6" name="TextBox 23"/>
            <p:cNvSpPr txBox="1"/>
            <p:nvPr/>
          </p:nvSpPr>
          <p:spPr>
            <a:xfrm>
              <a:off x="7135" y="8109"/>
              <a:ext cx="2339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9.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a b c;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" name="TextBox 24"/>
            <p:cNvSpPr txBox="1"/>
            <p:nvPr/>
          </p:nvSpPr>
          <p:spPr>
            <a:xfrm>
              <a:off x="1386" y="8109"/>
              <a:ext cx="2339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7. var int;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8" name="TextBox 3"/>
            <p:cNvSpPr txBox="1"/>
            <p:nvPr/>
          </p:nvSpPr>
          <p:spPr>
            <a:xfrm>
              <a:off x="963" y="2514"/>
              <a:ext cx="10149" cy="127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 indent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zh-CN" altLang="en-US" sz="2000" b="1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变量</a:t>
              </a:r>
              <a:r>
                <a:rPr lang="zh-CN" altLang="en-US" sz="20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名称命名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练习</a:t>
              </a:r>
              <a:endPara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  <a:p>
              <a:pPr lvl="0" indent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zh-CN" altLang="en-US" sz="2000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第</a:t>
              </a:r>
              <a:r>
                <a:rPr lang="en-US" altLang="zh-CN" sz="2000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1</a:t>
              </a:r>
              <a:r>
                <a:rPr lang="zh-CN" altLang="en-US" sz="2000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题：对于</a:t>
              </a:r>
              <a:r>
                <a:rPr lang="zh-CN" altLang="en-US" sz="20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变量的合法命名是哪几</a:t>
              </a:r>
              <a:r>
                <a:rPr lang="zh-CN" altLang="en-US" sz="2000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项？</a:t>
              </a:r>
              <a:endPara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9" name="TextBox 22"/>
            <p:cNvSpPr txBox="1"/>
            <p:nvPr/>
          </p:nvSpPr>
          <p:spPr>
            <a:xfrm>
              <a:off x="1386" y="3789"/>
              <a:ext cx="2339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1.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div;</a:t>
              </a:r>
              <a:endParaRPr lang="zh-CN" altLang="en-US" sz="16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TextBox 27"/>
            <p:cNvSpPr txBox="1"/>
            <p:nvPr/>
          </p:nvSpPr>
          <p:spPr>
            <a:xfrm>
              <a:off x="4261" y="3789"/>
              <a:ext cx="2337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2.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for;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TextBox 26"/>
            <p:cNvSpPr txBox="1"/>
            <p:nvPr/>
          </p:nvSpPr>
          <p:spPr>
            <a:xfrm>
              <a:off x="7135" y="3789"/>
              <a:ext cx="2339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3.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var;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2" name="TextBox 23"/>
            <p:cNvSpPr txBox="1"/>
            <p:nvPr/>
          </p:nvSpPr>
          <p:spPr>
            <a:xfrm>
              <a:off x="1385" y="4480"/>
              <a:ext cx="2628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4.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content;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3" name="TextBox 24"/>
            <p:cNvSpPr txBox="1"/>
            <p:nvPr/>
          </p:nvSpPr>
          <p:spPr>
            <a:xfrm>
              <a:off x="4261" y="4480"/>
              <a:ext cx="2337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5.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if;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TextBox 25"/>
            <p:cNvSpPr txBox="1"/>
            <p:nvPr/>
          </p:nvSpPr>
          <p:spPr>
            <a:xfrm>
              <a:off x="7135" y="4480"/>
              <a:ext cx="2339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6.</a:t>
              </a:r>
              <a:r>
                <a:rPr lang="zh-CN" altLang="en-US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Gill Sans" charset="0"/>
                </a:rPr>
                <a:t> var int;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15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、练习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1651635"/>
            <a:ext cx="65874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声明一个变量a，值为：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3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声明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一个变量b，值为：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null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声明一个变量c，值为："Hello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!“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声明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一个变量d，值为：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true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声明一个变量e，不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赋值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声明一个变量f，值为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""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15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、练习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1651635"/>
            <a:ext cx="65874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1、变量必须先声明后使用。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2、 允许为未声明的变量赋值，在给未声明的变量赋值时，JavaScript会自动声明该变量，并且该变量会作为全局变量出现在JavaScript代码中。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、允许重复声明变量，每次声明变量的语句都是有效语句。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3280" y="1018540"/>
            <a:ext cx="9675495" cy="6092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20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5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种基本数据类型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Undefined		值未定义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Null 			值为空（空对象）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Number		值是数字     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String 		值是字符串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Boolean 		值为布尔值 true或者false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种复杂数据类型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Hiragino Sans GB W3" charset="-122"/>
              </a:rPr>
              <a:t>     Object    对象类型 （键值对的集合）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Hiragino Sans GB W3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Hiragino Sans GB W3" charset="-122"/>
              </a:rPr>
              <a:t>     JS中所有值最终都将是上述6种数据类型之一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Hiragino Sans GB W3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Hiragino Sans GB W3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3280" y="1018540"/>
            <a:ext cx="967549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20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typeof操作符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typeof操作符可用来检测变量的数据类型。对于值或变量使用typeof 操作符会返回如下字符串。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typeof操作符可以操作变量，也可以操作常量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Hiragino Sans GB W3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Hiragino Sans GB W3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0141" y="3151897"/>
          <a:ext cx="7714615" cy="2886075"/>
        </p:xfrm>
        <a:graphic>
          <a:graphicData uri="http://schemas.openxmlformats.org/drawingml/2006/table">
            <a:tbl>
              <a:tblPr/>
              <a:tblGrid>
                <a:gridCol w="3857192"/>
                <a:gridCol w="3857625"/>
              </a:tblGrid>
              <a:tr h="412316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字符串</a:t>
                      </a:r>
                      <a:endParaRPr lang="zh-CN" alt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16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undefined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未定义</a:t>
                      </a:r>
                      <a:endParaRPr lang="zh-CN" alt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16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00" dirty="0" err="1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boolean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布尔值</a:t>
                      </a:r>
                      <a:endParaRPr lang="zh-CN" alt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16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字符串</a:t>
                      </a:r>
                      <a:endParaRPr lang="zh-CN" alt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16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number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数值</a:t>
                      </a:r>
                      <a:endParaRPr lang="zh-CN" alt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16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对象或</a:t>
                      </a:r>
                      <a:r>
                        <a:rPr lang="en-US" sz="1700" b="0" kern="100" dirty="0" smtClean="0">
                          <a:solidFill>
                            <a:srgbClr val="333333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null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16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function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函数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3280" y="1018540"/>
            <a:ext cx="9675495" cy="5778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 algn="l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</a:t>
            </a:r>
            <a:r>
              <a:rPr 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number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类型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number类型包含两种类型：整型和浮点型（小数）。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x-none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整型：</a:t>
            </a:r>
            <a:endParaRPr lang="zh-CN" altLang="en-US" sz="2000" b="1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十进制整数。</a:t>
            </a:r>
            <a:endParaRPr lang="zh-CN" altLang="en-US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box = 100;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十进制</a:t>
            </a: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整数</a:t>
            </a:r>
            <a:endParaRPr lang="zh-CN" altLang="en-US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八进制数值字面量，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为基数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，前导必须是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，八进制序列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(0~7)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0770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box = 070;	//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八进制，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56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box = 079;	//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无效的八进制，自动解析为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79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box = 08;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无效的八进制，自动解析为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</a:t>
            </a: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十六进制字面量前面两位必须是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0x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，后面是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(0~9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及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A~F)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box = 0xA34F9790;	//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十六进制，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3280" y="921385"/>
            <a:ext cx="9675495" cy="7108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浮点型float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浮点类型，就是该数值中必须包含一个小数点，并且小数点后面必须至少有一位数字。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3.8;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0.8;	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由于保存浮点数值需要的内存空间比整型数值大两倍，因此ECMAScript会自动将可以转换为整型的浮点数值转成为整型。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8.;		//小数点后面没有值，转换为8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12.0; 	 //小数点后面是0，转成为12 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对于那些过大或过小的数值，可以用科学计数法来表示(e表示法)。用e表示该数值的前面10的指数次幂。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4.12e9;	                       //即4120000000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0.00000000412;	//即4.12e-9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buNone/>
            </a:pP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3280" y="921385"/>
            <a:ext cx="9675495" cy="6517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NaN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，即非数值(Not a Number)是一个特殊的值。这个数值用于表示一个本来要返回数值的操作数未返回数值的情况(这样就不会抛出错误了)。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比如，在其他语言中，任何数值除以0都会导致错误而终止程序执行。但在ECMAScript中，会返回出特殊的值，因此不会影响程序执行。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0 / 0;		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//NaN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12 / 0 * 0;		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//NaN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任何与NaN进行运算的结果均为NaN，NaN与自身不相等(NaN不与任何值相等)。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alert(Number.NaN);		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//NaN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alert(NaN+1);		       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//NaN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alert(NaN == NaN)		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//false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Infinity无穷大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12 / 0;	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//Infinity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buNone/>
            </a:pP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28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概述</a:t>
            </a:r>
            <a:endParaRPr lang="zh-CN" altLang="en-US" sz="28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组成         </a:t>
            </a:r>
            <a:endParaRPr lang="zh-CN" altLang="en-US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引入方式      </a:t>
            </a:r>
            <a:endParaRPr lang="zh-CN" altLang="en-US" sz="28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语句</a:t>
            </a:r>
            <a:endParaRPr lang="zh-CN" altLang="en-US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变量</a:t>
            </a:r>
            <a:endParaRPr lang="zh-CN" altLang="en-US" sz="28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altLang="en-US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3280" y="921385"/>
            <a:ext cx="967549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 algn="l" latin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2、String类型（字符串类型）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String类型用于表示由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或多个16位Unicode字符组成的字符序列，即字符串。字符串可以由双引号(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“”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)或单引号('')表示。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'Lee';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"Lee";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PS：在ECMAScript中，这两种表示方法没有任何区别。但要记住的是，必须成对出现，不能穿插使用，否则会出错。</a:t>
            </a:r>
            <a:endParaRPr lang="zh-CN" altLang="en-US" sz="2800" dirty="0"/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‘Lee";		//出错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转义字符：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\n回车   alert("123\n678");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\t制表   alert("123\t678");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buNone/>
            </a:pP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755" y="1224280"/>
            <a:ext cx="11273790" cy="672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 algn="l" latinLnBrk="1" hangingPunct="1"/>
            <a:r>
              <a:rPr lang="en-US" altLang="x-none" sz="22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3</a:t>
            </a:r>
            <a:r>
              <a:rPr lang="zh-CN" altLang="en-US" sz="22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</a:t>
            </a:r>
            <a:r>
              <a:rPr lang="zh-CN" sz="22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布尔类型（</a:t>
            </a:r>
            <a:r>
              <a:rPr lang="en-US" altLang="zh-CN" sz="22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boolean</a:t>
            </a:r>
            <a:r>
              <a:rPr lang="zh-CN" sz="22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）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latinLnBrk="1" hangingPunct="1"/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Boolean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类型有两个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值：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false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r>
              <a:rPr lang="en-US" altLang="zh-CN" sz="22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box = true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endParaRPr lang="en-US" altLang="zh-CN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console.log(box);</a:t>
            </a:r>
            <a:endParaRPr lang="en-US" altLang="zh-CN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console.log(</a:t>
            </a:r>
            <a:r>
              <a:rPr lang="en-US" altLang="zh-CN" sz="22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typeof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box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en-US" altLang="zh-CN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虽然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Boolean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类型的字面量只有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false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两种，但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ECMAScript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</a:t>
            </a:r>
            <a:r>
              <a:rPr 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存在隐式数据类型转换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2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hello = 'Hello World!';</a:t>
            </a: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 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(hello) {</a:t>
            </a: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alert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('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如果条件为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，就执行我这条！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');</a:t>
            </a: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else{</a:t>
            </a: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alert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('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如果条件为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false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，就执行我这条！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');</a:t>
            </a: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indent="-266700" latinLnBrk="1">
              <a:lnSpc>
                <a:spcPct val="110000"/>
              </a:lnSpc>
            </a:pP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基本数据类型中可转换成</a:t>
            </a:r>
            <a:r>
              <a:rPr lang="en-US" altLang="zh-CN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false</a:t>
            </a: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值的：</a:t>
            </a:r>
            <a:r>
              <a:rPr lang="en-US" altLang="zh-CN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false</a:t>
            </a: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、空字符串、</a:t>
            </a:r>
            <a:r>
              <a:rPr lang="en-US" altLang="zh-CN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0 </a:t>
            </a:r>
            <a:r>
              <a:rPr lang="zh-CN" altLang="en-US" sz="22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</a:t>
            </a:r>
            <a:r>
              <a:rPr lang="en-US" altLang="zh-CN" sz="22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NaN</a:t>
            </a: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</a:t>
            </a:r>
            <a:r>
              <a:rPr lang="en-US" altLang="zh-CN" sz="22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undefined</a:t>
            </a:r>
            <a:r>
              <a:rPr lang="zh-CN" altLang="en-US" sz="22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</a:t>
            </a:r>
            <a:r>
              <a:rPr lang="en-US" altLang="zh-CN" sz="22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null</a:t>
            </a:r>
            <a:endParaRPr lang="en-US" altLang="zh-CN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buNone/>
            </a:pPr>
            <a:endParaRPr lang="en-US" altLang="zh-CN" sz="2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755" y="1224280"/>
            <a:ext cx="11273790" cy="5300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 algn="l" latinLnBrk="1" hangingPunct="1"/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4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u</a:t>
            </a:r>
            <a:r>
              <a:rPr lang="en-US" altLang="x-none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ndefined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：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值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未定义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zh-CN" altLang="en-US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Undefined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类型只有一个值，即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undefined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。在使用</a:t>
            </a:r>
            <a:r>
              <a:rPr lang="en-US" altLang="zh-CN" sz="22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声明变量，但没有对其初始化时，这个变量的值就是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undefined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2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box;</a:t>
            </a: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alert(box);    // undefined</a:t>
            </a:r>
            <a:endParaRPr lang="en-US" altLang="zh-CN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alert(age);  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会怎样呢？   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 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报错，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age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未定义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buNone/>
            </a:pPr>
            <a:endParaRPr lang="en-US" altLang="zh-CN" sz="2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marL="0" indent="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16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755" y="1224280"/>
            <a:ext cx="11273790" cy="6231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 algn="l" latinLnBrk="1" hangingPunct="1">
              <a:lnSpc>
                <a:spcPct val="150000"/>
              </a:lnSpc>
            </a:pPr>
            <a:r>
              <a:rPr lang="en-US" altLang="x-none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5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</a:t>
            </a:r>
            <a:r>
              <a:rPr lang="en-US" altLang="x-none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null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值为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空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Null类型是一个只有一个值的数据类型，即null。它表示一个空对象的引用(指针)，而typeof操作符检测null会返回object。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hangingPunct="1">
              <a:lnSpc>
                <a:spcPct val="150000"/>
              </a:lnSpc>
            </a:pP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box = null;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alert(box);    // null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alert(typeof box);   //object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50000"/>
              </a:lnSpc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buNone/>
            </a:pPr>
            <a:endParaRPr lang="en-US" altLang="zh-CN" sz="2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iragino Sans GB W3" charset="-122"/>
            </a:endParaRPr>
          </a:p>
          <a:p>
            <a:pPr marL="0" indent="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17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32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</a:t>
            </a:r>
            <a:endParaRPr lang="zh-CN" sz="32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224280"/>
            <a:ext cx="10515600" cy="4953000"/>
          </a:xfrm>
        </p:spPr>
        <p:txBody>
          <a:bodyPr>
            <a:no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755" y="1224280"/>
            <a:ext cx="11273790" cy="4661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、输入矩形的长和宽，求矩形的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面积？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、单击一个按钮，控制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div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的显示与隐藏。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3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、单击按钮，分别在页面输出和控制台输出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”hello world”</a:t>
            </a:r>
            <a:endParaRPr lang="en-US" altLang="zh-CN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4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、鼠标滑过一张图片，切换图片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5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、单击两个按钮，切换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body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背景色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699895"/>
            <a:ext cx="9630410" cy="498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4795" algn="l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一元运算符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4795" algn="l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算术运算符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4795" algn="l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关系运算符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4795" algn="l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逻辑运算符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4795" algn="l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赋值运算符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4795" algn="l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其他运算符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hangingPunct="1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63041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572135" fontAlgn="auto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、一元运算符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--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只能操作一个值的运算符叫做一元运算符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572135" fontAlgn="auto">
              <a:lnSpc>
                <a:spcPct val="150000"/>
              </a:lnSpc>
              <a:buNone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/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自增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++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和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自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减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--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/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eaLnBrk="0"/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操作数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必须是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变量</a:t>
            </a:r>
            <a:endParaRPr lang="zh-CN" altLang="en-US" sz="24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eaLnBrk="0"/>
            <a:endParaRPr lang="zh-CN" altLang="en-US" sz="24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eaLnBrk="0"/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i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++    ++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i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eaLnBrk="0"/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i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--    --i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5995" y="124841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i++  </a:t>
            </a:r>
            <a:r>
              <a:rPr lang="zh-CN" altLang="en-US" sz="2400" dirty="0">
                <a:solidFill>
                  <a:srgbClr val="0070C0"/>
                </a:solidFill>
              </a:rPr>
              <a:t>为先运算再自增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++i </a:t>
            </a:r>
            <a:r>
              <a:rPr lang="zh-CN" altLang="en-US" sz="2400" dirty="0">
                <a:solidFill>
                  <a:srgbClr val="0070C0"/>
                </a:solidFill>
              </a:rPr>
              <a:t>为先自增再运算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i--   </a:t>
            </a:r>
            <a:r>
              <a:rPr lang="zh-CN" altLang="en-US" sz="2400" dirty="0">
                <a:solidFill>
                  <a:srgbClr val="0070C0"/>
                </a:solidFill>
              </a:rPr>
              <a:t>为先运算再自减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--i   </a:t>
            </a:r>
            <a:r>
              <a:rPr lang="zh-CN" altLang="en-US" sz="2400" dirty="0">
                <a:solidFill>
                  <a:srgbClr val="0070C0"/>
                </a:solidFill>
              </a:rPr>
              <a:t>为先自减再运算</a:t>
            </a:r>
            <a:endParaRPr lang="zh-CN" altLang="en-US" sz="2400" dirty="0">
              <a:solidFill>
                <a:srgbClr val="0070C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50130" y="1611630"/>
            <a:ext cx="2000885" cy="12839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例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1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：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var 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=4;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err="1" smtClean="0">
                <a:solidFill>
                  <a:srgbClr val="FFFFFF"/>
                </a:solidFill>
              </a:rPr>
              <a:t>i</a:t>
            </a:r>
            <a:r>
              <a:rPr lang="en-US" altLang="zh-CN" sz="2000" dirty="0" smtClean="0">
                <a:solidFill>
                  <a:srgbClr val="FFFFFF"/>
                </a:solidFill>
              </a:rPr>
              <a:t>++;</a:t>
            </a:r>
            <a:endParaRPr lang="en-US" altLang="zh-CN" sz="2000" dirty="0" smtClean="0">
              <a:solidFill>
                <a:srgbClr val="FFFFFF"/>
              </a:solidFill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alert(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);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26375" y="1611630"/>
            <a:ext cx="1870075" cy="12839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例</a:t>
            </a:r>
            <a:r>
              <a:rPr lang="en-US" altLang="zh-CN" sz="2000" dirty="0">
                <a:solidFill>
                  <a:srgbClr val="FFFFFF"/>
                </a:solidFill>
              </a:rPr>
              <a:t>2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：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var 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=4;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++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;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alert(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);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50130" y="3435350"/>
            <a:ext cx="1894840" cy="18999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例</a:t>
            </a:r>
            <a:r>
              <a:rPr lang="en-US" altLang="zh-CN" sz="2000" b="1" dirty="0">
                <a:solidFill>
                  <a:srgbClr val="FFFFFF"/>
                </a:solidFill>
              </a:rPr>
              <a:t>3</a:t>
            </a: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：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var </a:t>
            </a:r>
            <a:r>
              <a:rPr kumimoji="0" lang="en-US" altLang="zh-CN" sz="20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=4;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FFFFFF"/>
                </a:solidFill>
              </a:rPr>
              <a:t>var j;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FFFFFF"/>
                </a:solidFill>
              </a:rPr>
              <a:t>j=</a:t>
            </a:r>
            <a:r>
              <a:rPr lang="en-US" altLang="zh-CN" sz="2000" b="1" dirty="0" err="1" smtClean="0">
                <a:solidFill>
                  <a:srgbClr val="FFFFFF"/>
                </a:solidFill>
              </a:rPr>
              <a:t>i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++;  </a:t>
            </a:r>
            <a:endParaRPr lang="en-US" altLang="zh-CN" sz="2000" b="1" dirty="0" smtClean="0">
              <a:solidFill>
                <a:srgbClr val="FFFFFF"/>
              </a:solidFill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alert(</a:t>
            </a:r>
            <a:r>
              <a:rPr kumimoji="0" lang="en-US" altLang="zh-CN" sz="20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);//5</a:t>
            </a:r>
            <a:endParaRPr kumimoji="0" lang="zh-CN" altLang="en-US" sz="20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FFFFFF"/>
                </a:solidFill>
              </a:rPr>
              <a:t>alert(j);//4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79385" y="3435350"/>
            <a:ext cx="1964055" cy="18999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例</a:t>
            </a:r>
            <a:r>
              <a:rPr lang="en-US" altLang="zh-CN" sz="2000" b="1" dirty="0">
                <a:solidFill>
                  <a:srgbClr val="FFFFFF"/>
                </a:solidFill>
              </a:rPr>
              <a:t>4</a:t>
            </a: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：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var </a:t>
            </a:r>
            <a:r>
              <a:rPr kumimoji="0" lang="en-US" altLang="zh-CN" sz="20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=4;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FFFFFF"/>
                </a:solidFill>
              </a:rPr>
              <a:t>var j;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FFFFFF"/>
                </a:solidFill>
              </a:rPr>
              <a:t>j=++</a:t>
            </a:r>
            <a:r>
              <a:rPr lang="en-US" altLang="zh-CN" sz="2000" b="1" dirty="0" err="1" smtClean="0">
                <a:solidFill>
                  <a:srgbClr val="FFFFFF"/>
                </a:solidFill>
              </a:rPr>
              <a:t>i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;     </a:t>
            </a:r>
            <a:endParaRPr lang="en-US" altLang="zh-CN" sz="2000" b="1" dirty="0" smtClean="0">
              <a:solidFill>
                <a:srgbClr val="FFFFFF"/>
              </a:solidFill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alert(</a:t>
            </a:r>
            <a:r>
              <a:rPr kumimoji="0" lang="en-US" altLang="zh-CN" sz="20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);//5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FFFFFF"/>
                </a:solidFill>
              </a:rPr>
              <a:t>alert(j);//5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5995" y="124841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练习：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1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</a:t>
            </a:r>
            <a:r>
              <a:rPr 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 a = 5,  b = 8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，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 = 3;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d=  (++a) + (b++) + (--c);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	  6 + 8 + 2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console.log(a); 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console.log(b);   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console.log(d);   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5995" y="124841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练习：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2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2、	var a=10, b=20 , c=30;  </a:t>
            </a: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2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++a;  </a:t>
            </a: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2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a++;</a:t>
            </a: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2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console.log(a);     </a:t>
            </a: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2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var e=(++a)+(++b)+(c++) + (a++);  </a:t>
            </a: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2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console.log(e); </a:t>
            </a: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buNone/>
            </a:pP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1.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计算机程序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935" y="969010"/>
            <a:ext cx="8155940" cy="4920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5995" y="124841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、算术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操作符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加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减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乘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除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求模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取余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>
              <a:spcBef>
                <a:spcPct val="0"/>
              </a:spcBef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+		-	*	/	%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buNone/>
            </a:pP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5995" y="1248410"/>
            <a:ext cx="10501630" cy="5610860"/>
          </a:xfrm>
        </p:spPr>
        <p:txBody>
          <a:bodyPr>
            <a:normAutofit/>
          </a:bodyPr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加法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1 + 2;	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//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等于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3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box = 100 + '100';	//100100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box = '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您的年龄是：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' + 10 + 20; 	//1020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10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+ 20 + '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是您的年龄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';   //30	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box = '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您的年龄是：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' + (10 + 20);	//30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10 + “”;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加法运算存在隐式数据类型转换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buNone/>
            </a:pP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5995" y="1248410"/>
            <a:ext cx="10501630" cy="5610860"/>
          </a:xfrm>
        </p:spPr>
        <p:txBody>
          <a:bodyPr>
            <a:norm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减法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100 - 70;	//30	 		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100 - '70' ; 	 //30</a:t>
            </a:r>
            <a:endParaRPr lang="zh-CN" altLang="en-US" sz="24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 eaLnBrk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乘法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85750" lvl="0" indent="-285750" algn="l" eaLnBrk="0">
              <a:lnSpc>
                <a:spcPct val="20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100 * 70;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//7000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除法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20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100 / 70;   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algn="l">
              <a:lnSpc>
                <a:spcPct val="150000"/>
              </a:lnSpc>
              <a:buNone/>
            </a:pP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5995" y="1248410"/>
            <a:ext cx="10501630" cy="5610860"/>
          </a:xfrm>
        </p:spPr>
        <p:txBody>
          <a:bodyPr>
            <a:norm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求余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%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（取模）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例如 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5%3  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结果是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2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    10%3  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结果是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1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algn="l">
              <a:lnSpc>
                <a:spcPct val="150000"/>
              </a:lnSpc>
              <a:buNone/>
            </a:pP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9525" y="1185545"/>
            <a:ext cx="9112885" cy="4486929"/>
            <a:chOff x="1073" y="1870"/>
            <a:chExt cx="12364" cy="5977"/>
          </a:xfrm>
        </p:grpSpPr>
        <p:sp>
          <p:nvSpPr>
            <p:cNvPr id="35843" name="TextBox 3"/>
            <p:cNvSpPr txBox="1"/>
            <p:nvPr/>
          </p:nvSpPr>
          <p:spPr>
            <a:xfrm>
              <a:off x="1073" y="1870"/>
              <a:ext cx="9867" cy="8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marL="0" lvl="0" indent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altLang="zh-CN" sz="2400" b="1" dirty="0" smtClean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3</a:t>
              </a:r>
              <a:r>
                <a:rPr lang="zh-CN" altLang="en-US" sz="2400" b="1" dirty="0" smtClean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、关系</a:t>
              </a: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运算符</a:t>
              </a:r>
              <a:endPara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44" name="TextBox 1"/>
            <p:cNvSpPr txBox="1"/>
            <p:nvPr/>
          </p:nvSpPr>
          <p:spPr>
            <a:xfrm>
              <a:off x="1861" y="3422"/>
              <a:ext cx="1008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大于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45" name="TextBox 10"/>
            <p:cNvSpPr txBox="1"/>
            <p:nvPr/>
          </p:nvSpPr>
          <p:spPr>
            <a:xfrm>
              <a:off x="3571" y="3391"/>
              <a:ext cx="1008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小于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46" name="TextBox 11"/>
            <p:cNvSpPr txBox="1"/>
            <p:nvPr/>
          </p:nvSpPr>
          <p:spPr>
            <a:xfrm>
              <a:off x="5272" y="3378"/>
              <a:ext cx="1008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等于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47" name="TextBox 12"/>
            <p:cNvSpPr txBox="1"/>
            <p:nvPr/>
          </p:nvSpPr>
          <p:spPr>
            <a:xfrm>
              <a:off x="6987" y="3378"/>
              <a:ext cx="1728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小于等于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48" name="TextBox 13"/>
            <p:cNvSpPr txBox="1"/>
            <p:nvPr/>
          </p:nvSpPr>
          <p:spPr>
            <a:xfrm>
              <a:off x="8901" y="3378"/>
              <a:ext cx="1728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大于等于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49" name="TextBox 19"/>
            <p:cNvSpPr txBox="1"/>
            <p:nvPr/>
          </p:nvSpPr>
          <p:spPr>
            <a:xfrm>
              <a:off x="2087" y="4454"/>
              <a:ext cx="555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&gt;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50" name="TextBox 20"/>
            <p:cNvSpPr txBox="1"/>
            <p:nvPr/>
          </p:nvSpPr>
          <p:spPr>
            <a:xfrm>
              <a:off x="3800" y="4454"/>
              <a:ext cx="555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&lt;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51" name="TextBox 21"/>
            <p:cNvSpPr txBox="1"/>
            <p:nvPr/>
          </p:nvSpPr>
          <p:spPr>
            <a:xfrm>
              <a:off x="5272" y="4454"/>
              <a:ext cx="822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 algn="ctr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==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52" name="TextBox 22"/>
            <p:cNvSpPr txBox="1"/>
            <p:nvPr/>
          </p:nvSpPr>
          <p:spPr>
            <a:xfrm>
              <a:off x="7444" y="4441"/>
              <a:ext cx="822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&lt;=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53" name="TextBox 23"/>
            <p:cNvSpPr txBox="1"/>
            <p:nvPr/>
          </p:nvSpPr>
          <p:spPr>
            <a:xfrm>
              <a:off x="9178" y="4441"/>
              <a:ext cx="822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&gt;=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54" name="TextBox 24"/>
            <p:cNvSpPr txBox="1"/>
            <p:nvPr/>
          </p:nvSpPr>
          <p:spPr>
            <a:xfrm>
              <a:off x="5192" y="5300"/>
              <a:ext cx="1089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 algn="ctr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===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56" name="TextBox 10"/>
            <p:cNvSpPr txBox="1"/>
            <p:nvPr/>
          </p:nvSpPr>
          <p:spPr>
            <a:xfrm>
              <a:off x="1417" y="6988"/>
              <a:ext cx="12020" cy="8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等于（==）的情况下  不严谨 只要值相同就返回True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全等（===）的时候   严谨  需要值和类型都要匹配才能</a:t>
              </a:r>
              <a:r>
                <a:rPr lang="zh-CN" altLang="en-US" sz="1800" dirty="0" smtClean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返回</a:t>
              </a:r>
              <a:r>
                <a:rPr lang="en-US" altLang="zh-CN" sz="1800" dirty="0" smtClean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t</a:t>
              </a:r>
              <a:r>
                <a:rPr lang="zh-CN" altLang="en-US" sz="1800" dirty="0" smtClean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rue</a:t>
              </a:r>
              <a:endParaRPr lang="zh-CN" altLang="en-US" sz="18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58" name="TextBox 13"/>
            <p:cNvSpPr txBox="1"/>
            <p:nvPr/>
          </p:nvSpPr>
          <p:spPr>
            <a:xfrm>
              <a:off x="10940" y="3378"/>
              <a:ext cx="1368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不等于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59" name="TextBox 23"/>
            <p:cNvSpPr txBox="1"/>
            <p:nvPr/>
          </p:nvSpPr>
          <p:spPr>
            <a:xfrm>
              <a:off x="11211" y="4441"/>
              <a:ext cx="945" cy="8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！=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  <a:p>
              <a:pPr lvl="0"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!==</a:t>
              </a:r>
              <a:endParaRPr lang="en-US" altLang="zh-CN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5843" name="TextBox 3"/>
          <p:cNvSpPr txBox="1"/>
          <p:nvPr/>
        </p:nvSpPr>
        <p:spPr>
          <a:xfrm>
            <a:off x="1279525" y="1185545"/>
            <a:ext cx="9414510" cy="5130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marL="0" lvl="0" indent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、关系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运算符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411480" lvl="1" indent="0" algn="l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sz="1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练习：</a:t>
            </a:r>
            <a:endParaRPr lang="zh-CN" altLang="en-US" sz="1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11480" lvl="1" indent="0" algn="l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box 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 2 == 2;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//true	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11480" lvl="1" indent="0" algn="l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box 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 '2' == 2;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//true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11480" lvl="1" indent="0" algn="l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box 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 '2' === </a:t>
            </a:r>
            <a:r>
              <a:rPr lang="en-US" altLang="zh-CN" sz="1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//false</a:t>
            </a:r>
            <a:endParaRPr lang="en-US" altLang="zh-CN" sz="1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11480" lvl="1" indent="0" algn="l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box=2&gt;=1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//true</a:t>
            </a:r>
            <a:endParaRPr lang="en-US" altLang="zh-CN" sz="1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11480" lvl="1" indent="0" algn="l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box=2&lt;=1 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//false</a:t>
            </a:r>
            <a:endParaRPr lang="en-US" altLang="zh-CN" sz="1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11480" lvl="1" indent="0" algn="l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box=2!='2'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//false</a:t>
            </a:r>
            <a:endParaRPr lang="en-US" altLang="zh-CN" sz="1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11480" lvl="1" indent="0" algn="l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box=2!=='2'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//true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9225" y="1513205"/>
            <a:ext cx="87433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逻辑运算符 </a:t>
            </a:r>
            <a:r>
              <a:rPr lang="zh-CN" altLang="en-US" sz="24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逻辑与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(AND)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&amp;&amp;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/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  a = 5;</a:t>
            </a: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Console.log(a   &gt;  4  &amp;&amp;   a &lt;  10)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//true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，两边都为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，返回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</a:t>
            </a: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两</a:t>
            </a: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个都为真，结果才为真</a:t>
            </a:r>
            <a:endParaRPr lang="zh-CN" altLang="en-US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538220"/>
            <a:ext cx="6645910" cy="247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5255" y="1373505"/>
            <a:ext cx="8743315" cy="1968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逻辑运算符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逻辑或(OR)：||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/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  a = 5;</a:t>
            </a: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/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Console.log(a   &gt;  4  ||     a   &gt;   10) //true，两边只要有一边是true，返回true</a:t>
            </a: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前后有一个为真就为真</a:t>
            </a: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86480"/>
            <a:ext cx="6529705" cy="255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9225" y="1513205"/>
            <a:ext cx="8743315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逻辑运算符</a:t>
            </a:r>
            <a:r>
              <a:rPr lang="zh-CN" altLang="en-US" sz="24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逻辑非运算符</a:t>
            </a:r>
            <a:endParaRPr lang="en-US" altLang="zh-CN" sz="2400" b="1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400" b="1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可以用于任何值。无论这个值是什么数据类型，这个运算符都会返回一个布尔值。</a:t>
            </a: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16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box = !(5 &gt; 4);//false	</a:t>
            </a:r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/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9225" y="1513205"/>
            <a:ext cx="8743315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练习：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闰年判断： 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1.能被400整除的年份；    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2.能被4整除但同时不能被100整除的年份。     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满足上述两个条件之一的即为闰年。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/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30" y="4335145"/>
            <a:ext cx="3418840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1.计算机语言？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3812540"/>
            <a:ext cx="880491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内容占位符 8"/>
          <p:cNvSpPr/>
          <p:nvPr>
            <p:ph idx="1"/>
          </p:nvPr>
        </p:nvSpPr>
        <p:spPr>
          <a:xfrm>
            <a:off x="706755" y="1143635"/>
            <a:ext cx="10515600" cy="4351338"/>
          </a:xfrm>
        </p:spPr>
        <p:txBody>
          <a:bodyPr>
            <a:normAutofit lnSpcReduction="20000"/>
          </a:bodyPr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人和人之间交流需要通过语言，中国人之间用中国话，英国人之间用英语，俄罗斯人之间 用俄语，等等。任何计算机交流信息，也要解决语言问题。需要创造一种计算机和人都能识别的语言，这就是计算机语言。计算机语言经历了以下几个发展阶段：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、机器语言（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”1011011000000000”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代表加法，难度大，效率高）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、符号语言 （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“ADD”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代表加法，难度中的，效率介于机器语言和高级语言）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、高级语言（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“+”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代表加法，难度低，效率低，例如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C++\java\javascript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9225" y="1513205"/>
            <a:ext cx="874331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赋值操作符 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“=”</a:t>
            </a:r>
            <a:endParaRPr lang="en-US" altLang="zh-CN" sz="2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赋值运算符用等于号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(=)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表示，就是把右边的值赋给左边的变量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。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/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/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100;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把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100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赋值给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box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变量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/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9225" y="1513205"/>
            <a:ext cx="874331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复杂的赋值运算符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box = 100;				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box += 100；（等价于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box = box + 100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加/赋(+=)	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减/赋(-=)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乘/赋(*=)	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除/赋(/=)	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模/赋(%=)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简化赋值操作，不会有性能的提升。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/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9225" y="1513205"/>
            <a:ext cx="8743315" cy="6431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条件运算符（三目运算符）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表达式1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？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表达式2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: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表达式3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进行表达式1的判断，如果表达式1成立执行表达式2，如果表达式1不成立执行表达式3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ctr">
              <a:spcBef>
                <a:spcPct val="0"/>
              </a:spcBef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eaLnBrk="0"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练习：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eaLnBrk="0"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求两个数之间的较大者？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eaLnBrk="0"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求一个数的绝对值？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l"/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/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770" y="1513205"/>
            <a:ext cx="2795270" cy="1177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运算符优先级</a:t>
            </a:r>
            <a:endParaRPr lang="en-US" alt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9225" y="1513205"/>
            <a:ext cx="874331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87325" indent="-187325" eaLnBrk="0"/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 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在一般的运算中，我们不必考虑到运算符的优先级，因为我们可以通过圆括号来解决这种问题。比如：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87325" indent="-187325" eaLnBrk="0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87325" indent="-187325" eaLnBrk="0"/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5 - 4 * 8;		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//-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27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87325" indent="-187325" eaLnBrk="0"/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(5 - 4) * 8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）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;		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//8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87325" indent="-187325" eaLnBrk="0"/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a = ((1 + 2) * 3 + 3) * 5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87325" indent="-187325" eaLnBrk="0"/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87325" indent="-187325" eaLnBrk="0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但如果没有使用圆括号强制优先级，我们必须遵循以下顺序：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l"/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/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运算符优先级</a:t>
            </a:r>
            <a:endParaRPr lang="en-US" alt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80" y="1018322"/>
            <a:ext cx="7206287" cy="5328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2 .</a:t>
            </a: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表达式</a:t>
            </a:r>
            <a:endParaRPr lang="en-US" alt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0000" y="1362710"/>
            <a:ext cx="9542780" cy="6320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Javascript 表达式 (expressions) 相当于 javascript 语言中的一个短语，包括变量、常量和运算符，最简单的表达式是字符。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表达式示例：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3.9 // 数字字符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"Hello!" // 字符串字符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false // 布尔字符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null // null 值字符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Age + 3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以下是比较复杂的表达式示例： 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3 * (4 / 5) + 6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Math.PI * radius * radius+12</a:t>
            </a:r>
            <a:endParaRPr lang="zh-CN" alt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266700" fontAlgn="auto" latinLnBrk="1">
              <a:lnSpc>
                <a:spcPct val="150000"/>
              </a:lnSpc>
              <a:spcAft>
                <a:spcPts val="600"/>
              </a:spcAft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266700" fontAlgn="auto" latinLnBrk="1">
              <a:lnSpc>
                <a:spcPct val="150000"/>
              </a:lnSpc>
              <a:spcAft>
                <a:spcPts val="600"/>
              </a:spcAft>
            </a:pPr>
            <a:endParaRPr lang="zh-CN" altLang="en-US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 .js</a:t>
            </a:r>
            <a:r>
              <a:rPr lang="zh-CN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数据类型转换</a:t>
            </a:r>
            <a:endParaRPr 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0000" y="1362710"/>
            <a:ext cx="954278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显式转换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-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强制转换</a:t>
            </a:r>
            <a:endParaRPr lang="zh-CN" altLang="en-US" sz="24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1. 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为数值类型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：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   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sym typeface="+mn-ea"/>
              </a:rPr>
              <a:t>Number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( )  //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把对象的值转换为数字。</a:t>
            </a:r>
            <a:endParaRPr lang="zh-CN" altLang="en-US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eaLnBrk="1" latinLnBrk="1" hangingPunct="1">
              <a:lnSpc>
                <a:spcPct val="150000"/>
              </a:lnSpc>
              <a:spcAft>
                <a:spcPts val="600"/>
              </a:spcAft>
              <a:buFont typeface="+mj-lt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    </a:t>
            </a:r>
            <a:r>
              <a:rPr lang="en-US" altLang="zh-CN" sz="2000" dirty="0" err="1">
                <a:solidFill>
                  <a:srgbClr val="0070C0"/>
                </a:solidFill>
                <a:sym typeface="Gill Sans" charset="0"/>
              </a:rPr>
              <a:t>parseInt</a:t>
            </a:r>
            <a:r>
              <a:rPr lang="en-US" altLang="zh-CN" sz="2000" dirty="0">
                <a:solidFill>
                  <a:srgbClr val="0070C0"/>
                </a:solidFill>
                <a:sym typeface="Gill Sans" charset="0"/>
              </a:rPr>
              <a:t>(string)  //</a:t>
            </a:r>
            <a:r>
              <a:rPr lang="zh-CN" altLang="en-US" sz="2000" dirty="0">
                <a:solidFill>
                  <a:srgbClr val="0070C0"/>
                </a:solidFill>
                <a:sym typeface="Gill Sans" charset="0"/>
              </a:rPr>
              <a:t>取整（不会四舍五入）</a:t>
            </a:r>
            <a:endParaRPr lang="zh-CN" altLang="en-US" sz="2000" dirty="0">
              <a:solidFill>
                <a:srgbClr val="0070C0"/>
              </a:solidFill>
              <a:sym typeface="Gill Sans" charset="0"/>
            </a:endParaRPr>
          </a:p>
          <a:p>
            <a:pPr lvl="0" indent="0" algn="l" eaLnBrk="1" latinLnBrk="1" hangingPunct="1">
              <a:lnSpc>
                <a:spcPct val="150000"/>
              </a:lnSpc>
              <a:spcAft>
                <a:spcPts val="600"/>
              </a:spcAft>
              <a:buFont typeface="+mj-lt"/>
              <a:buNone/>
            </a:pPr>
            <a:r>
              <a:rPr lang="zh-CN" altLang="en-US" sz="2000" dirty="0">
                <a:solidFill>
                  <a:srgbClr val="0070C0"/>
                </a:solidFill>
                <a:sym typeface="Gill Sans" charset="0"/>
              </a:rPr>
              <a:t>           </a:t>
            </a:r>
            <a:r>
              <a:rPr lang="en-US" altLang="zh-CN" sz="2000" dirty="0" err="1">
                <a:solidFill>
                  <a:srgbClr val="0070C0"/>
                </a:solidFill>
                <a:sym typeface="Gill Sans" charset="0"/>
              </a:rPr>
              <a:t>parseFloat</a:t>
            </a:r>
            <a:r>
              <a:rPr lang="en-US" altLang="zh-CN" sz="2000" dirty="0">
                <a:solidFill>
                  <a:srgbClr val="0070C0"/>
                </a:solidFill>
                <a:sym typeface="Gill Sans" charset="0"/>
              </a:rPr>
              <a:t>(string) //</a:t>
            </a:r>
            <a:r>
              <a:rPr lang="zh-CN" altLang="en-US" sz="2000" dirty="0">
                <a:solidFill>
                  <a:srgbClr val="0070C0"/>
                </a:solidFill>
                <a:sym typeface="Gill Sans" charset="0"/>
              </a:rPr>
              <a:t>转换成浮点数</a:t>
            </a:r>
            <a:endParaRPr lang="zh-CN" altLang="en-US" sz="2000" dirty="0">
              <a:solidFill>
                <a:srgbClr val="0070C0"/>
              </a:solidFill>
              <a:sym typeface="Gill Sans" charset="0"/>
            </a:endParaRPr>
          </a:p>
          <a:p>
            <a:pPr marL="342900" lvl="0" indent="-342900" algn="l" eaLnBrk="1" latinLnBrk="1" hangingPunct="1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为字符串类型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String( )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和 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toString( )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342900" lvl="0" indent="-342900" algn="l" eaLnBrk="1" latinLnBrk="1" hangingPunct="1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为布尔类型：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Boolean( )</a:t>
            </a:r>
            <a:endParaRPr lang="en-US" altLang="zh-CN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266700" fontAlgn="auto" latinLnBrk="1">
              <a:lnSpc>
                <a:spcPct val="150000"/>
              </a:lnSpc>
              <a:spcAft>
                <a:spcPts val="600"/>
              </a:spcAft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266700" fontAlgn="auto" latinLnBrk="1">
              <a:lnSpc>
                <a:spcPct val="150000"/>
              </a:lnSpc>
              <a:spcAft>
                <a:spcPts val="600"/>
              </a:spcAft>
            </a:pPr>
            <a:endParaRPr lang="zh-CN" altLang="en-US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 .js</a:t>
            </a:r>
            <a:r>
              <a:rPr lang="zh-CN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数据类型转换</a:t>
            </a:r>
            <a:endParaRPr 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4120" y="1377315"/>
            <a:ext cx="9542780" cy="5277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parseInt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('9.9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'));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//9</a:t>
            </a:r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parseInt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'9.1')); 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//9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parseInt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'9.1abc'));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//9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console.log(parseFloat(‘123.66'));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//123.66</a:t>
            </a:r>
            <a:endParaRPr lang="en-US" altLang="zh-CN" sz="2400" dirty="0" err="1" smtClean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console.log(parseFloat(‘123.66abc '));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//123.66</a:t>
            </a:r>
            <a:endParaRPr lang="en-US" altLang="zh-CN" sz="2400" dirty="0" err="1" smtClean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50000"/>
              </a:lnSpc>
              <a:spcAft>
                <a:spcPts val="600"/>
              </a:spcAft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266700" fontAlgn="auto" latinLnBrk="1">
              <a:lnSpc>
                <a:spcPct val="150000"/>
              </a:lnSpc>
              <a:spcAft>
                <a:spcPts val="600"/>
              </a:spcAft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266700" fontAlgn="auto" latinLnBrk="1">
              <a:lnSpc>
                <a:spcPct val="150000"/>
              </a:lnSpc>
              <a:spcAft>
                <a:spcPts val="600"/>
              </a:spcAft>
            </a:pPr>
            <a:endParaRPr lang="zh-CN" altLang="en-US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 .js</a:t>
            </a:r>
            <a:r>
              <a:rPr lang="zh-CN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数据类型转换</a:t>
            </a:r>
            <a:endParaRPr 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0150" y="1018540"/>
            <a:ext cx="9542780" cy="556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num = 20;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console.log(typeof num.toString());	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//string</a:t>
            </a:r>
            <a:endParaRPr lang="en-US" altLang="zh-CN" sz="2400" dirty="0" err="1" smtClean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console.log(typeof String(num));	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//string</a:t>
            </a:r>
            <a:endParaRPr lang="en-US" altLang="zh-CN" sz="2400" dirty="0" err="1" smtClean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console.log(Boolean(num));   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//true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console.log(Boolean(“”));  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//false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console.log(Boolean(1));    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//true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console.log(Boolean(0));    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//false</a:t>
            </a:r>
            <a:endParaRPr lang="en-US" altLang="zh-CN" sz="2400" dirty="0" err="1" smtClean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console.log(Boolean(undefined));     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//false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console.log(Boolean(null));     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//false	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console.log(Boolean(-5)); 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//true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1.计算机语言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组成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3812540"/>
            <a:ext cx="880491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20" y="1117600"/>
            <a:ext cx="7085330" cy="5085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1.计算机语言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组成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3812540"/>
            <a:ext cx="880491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20" y="1117600"/>
            <a:ext cx="7085330" cy="5085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1.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javascript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用途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3812540"/>
            <a:ext cx="880491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51585" y="1480820"/>
            <a:ext cx="938403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用来制作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web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页面交互效果，提升用户体验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buNone/>
            </a:pPr>
            <a:endParaRPr lang="zh-CN" altLang="zh-CN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600200" lvl="2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轮播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600200" lvl="2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Tab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切换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600200" lvl="2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表单验证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buNone/>
            </a:pP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85495" lvl="2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web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前端三层来说：</a:t>
            </a:r>
            <a:endParaRPr lang="zh-CN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85495" lvl="2" indent="0">
              <a:buNone/>
            </a:pPr>
            <a:endParaRPr lang="zh-CN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/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结构层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HTML		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从语义的角度，描述页面结构</a:t>
            </a:r>
            <a:endParaRPr lang="zh-CN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/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样式层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CSS		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审美的角度，美化页面</a:t>
            </a:r>
            <a:endParaRPr lang="zh-CN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/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行为层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JavaScript	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从交互的角度，提升用户体验</a:t>
            </a:r>
            <a:endParaRPr lang="zh-CN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11265</Words>
  <Application>WPS 演示</Application>
  <PresentationFormat>宽屏</PresentationFormat>
  <Paragraphs>1146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5" baseType="lpstr">
      <vt:lpstr>Arial</vt:lpstr>
      <vt:lpstr>宋体</vt:lpstr>
      <vt:lpstr>Wingdings</vt:lpstr>
      <vt:lpstr>微软雅黑</vt:lpstr>
      <vt:lpstr>Hiragino Sans GB W3</vt:lpstr>
      <vt:lpstr>Gill Sans</vt:lpstr>
      <vt:lpstr>MS PGothic</vt:lpstr>
      <vt:lpstr>Thonburi</vt:lpstr>
      <vt:lpstr>Times New Roman</vt:lpstr>
      <vt:lpstr>Wingdings</vt:lpstr>
      <vt:lpstr>Helvetica Light</vt:lpstr>
      <vt:lpstr>Calibri Light</vt:lpstr>
      <vt:lpstr>Calibri</vt:lpstr>
      <vt:lpstr>Gill Sans MT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1.计算机程序</vt:lpstr>
      <vt:lpstr>1.计算机语言？</vt:lpstr>
      <vt:lpstr>1.计算机语言组成</vt:lpstr>
      <vt:lpstr>1.计算机语言组成</vt:lpstr>
      <vt:lpstr>1.javascript用途</vt:lpstr>
      <vt:lpstr>2、JavaScript历史</vt:lpstr>
      <vt:lpstr>3、今天的JavaScript</vt:lpstr>
      <vt:lpstr>4、JavaScript概念</vt:lpstr>
      <vt:lpstr>5、JavaScript组成</vt:lpstr>
      <vt:lpstr>5、JavaScript入门示例</vt:lpstr>
      <vt:lpstr>6、JavaScript引入方式</vt:lpstr>
      <vt:lpstr>6、JavaScript引入方式</vt:lpstr>
      <vt:lpstr>6、JavaScript引入方式</vt:lpstr>
      <vt:lpstr>6、JavaScript引入方式</vt:lpstr>
      <vt:lpstr>7、JavaScript注释</vt:lpstr>
      <vt:lpstr>8、JavaScript语句</vt:lpstr>
      <vt:lpstr>9、常用语句</vt:lpstr>
      <vt:lpstr>9、JavaScript语句块--blocks</vt:lpstr>
      <vt:lpstr>10、变量的声明与赋值</vt:lpstr>
      <vt:lpstr>11、标识符</vt:lpstr>
      <vt:lpstr>11、标识符</vt:lpstr>
      <vt:lpstr>12、关键字和保留字</vt:lpstr>
      <vt:lpstr>12、关键字和保留字</vt:lpstr>
      <vt:lpstr>12、常量与变量</vt:lpstr>
      <vt:lpstr>12、常量与变量</vt:lpstr>
      <vt:lpstr>13、变量的声明</vt:lpstr>
      <vt:lpstr>14、变量的赋值</vt:lpstr>
      <vt:lpstr>15、练习</vt:lpstr>
      <vt:lpstr>15、练习</vt:lpstr>
      <vt:lpstr>15、练习</vt:lpstr>
      <vt:lpstr>16、js数据类型</vt:lpstr>
      <vt:lpstr>16、js数据类型</vt:lpstr>
      <vt:lpstr>16、js数据类型</vt:lpstr>
      <vt:lpstr>16、js数据类型</vt:lpstr>
      <vt:lpstr>16、js数据类型</vt:lpstr>
      <vt:lpstr>16、js数据类型</vt:lpstr>
      <vt:lpstr>16、js数据类型</vt:lpstr>
      <vt:lpstr>16、js数据类型</vt:lpstr>
      <vt:lpstr>16、js数据类型</vt:lpstr>
      <vt:lpstr>17、练习</vt:lpstr>
      <vt:lpstr> 1 . 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2 .js运算符优先级</vt:lpstr>
      <vt:lpstr> 2 .js运算符优先级</vt:lpstr>
      <vt:lpstr> 2 .表达式</vt:lpstr>
      <vt:lpstr> 2 .js数据类型转换</vt:lpstr>
      <vt:lpstr> 2 .js数据类型转换</vt:lpstr>
      <vt:lpstr> 2 .js数据类型转换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zhaochengxue</cp:lastModifiedBy>
  <cp:revision>369</cp:revision>
  <dcterms:created xsi:type="dcterms:W3CDTF">2017-04-21T01:04:00Z</dcterms:created>
  <dcterms:modified xsi:type="dcterms:W3CDTF">2017-10-11T02:58:28Z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