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264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379855"/>
            <a:ext cx="963041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例：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用户输入成绩</a:t>
            </a:r>
            <a:r>
              <a:rPr lang="zh-CN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endParaRPr lang="zh-CN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成绩大于</a:t>
            </a:r>
            <a:r>
              <a:rPr lang="zh-CN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等于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85</a:t>
            </a:r>
            <a:r>
              <a:rPr lang="zh-CN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那么提示优秀；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否则如果成绩大于</a:t>
            </a:r>
            <a:r>
              <a:rPr lang="zh-CN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等于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70</a:t>
            </a:r>
            <a:r>
              <a:rPr lang="zh-CN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提示良好；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否则如果成绩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60~69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，提示及格；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否则，不及格</a:t>
            </a: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308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根据BMI（身体质量指数）显示一个人的体型。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BMI指数，就是体重、身高的一个计算公式。公式是：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BMI =体重÷身高的平方 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比如，一位同学的体重是81.6公斤，身高是1.71米。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那么该同学的BMI就是  81.6 ÷ 1.712     等于 27.906022365856163 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过轻：低于18.5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正常：18.5-25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过重：25-28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肥胖：28-32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非常肥胖, 高于32</a:t>
            </a:r>
            <a:endParaRPr lang="zh-CN" altLang="zh-CN" sz="2000" dirty="0"/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562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a = 10;	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if(a &gt; 5){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 = a + 3;  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}else if(a == 13){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 = a + 4;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}else if(a == 17){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 = a + 5;   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}else{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 = a + 6;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输出a应该是？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000" dirty="0"/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5721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一个加油站为了鼓励车主多加油，所以加的多有优惠。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92号汽油，每升6元；如果大于等于20升，那么每升5.9；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97号汽油，每升7元；如果大于等于30升，那么每升6.95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编写JS程序，用户输入自己的汽油编号，然后输入自己加多少升，弹出价格。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000" dirty="0"/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9046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switch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switch(n)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case 1: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	代码块 1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break;</a:t>
            </a:r>
            <a:endParaRPr lang="zh-CN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case 2: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	代码块 2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break;</a:t>
            </a:r>
            <a:endParaRPr lang="zh-CN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……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default: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	  n 与 case 1 和 case 2 不同时执行的代码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sz="2000" dirty="0">
              <a:solidFill>
                <a:srgbClr val="FF0000"/>
              </a:solidFill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000" dirty="0"/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75" y="2163445"/>
            <a:ext cx="8110855" cy="1084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5944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练习：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输入不同的值，输出对应的星期值，但是输入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1-7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以外的值时提示错误。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 输入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显示 星期一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输入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显示 星期四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显示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错误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000" dirty="0"/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529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实现考试成绩等级划分？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90分以上，A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80分以上，B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70分以上，C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60分以上，D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60分以下，E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000" dirty="0"/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7422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怎么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在页面上显示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hello world?</a:t>
            </a:r>
            <a:endParaRPr lang="en-US" altLang="zh-CN" sz="2400" b="1" dirty="0">
              <a:solidFill>
                <a:srgbClr val="0070C0"/>
              </a:solidFill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</a:pPr>
            <a:endParaRPr lang="en-US" altLang="zh-CN" sz="2400" b="1" dirty="0">
              <a:solidFill>
                <a:srgbClr val="0070C0"/>
              </a:solidFill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使用循环的好处：</a:t>
            </a:r>
            <a:endParaRPr lang="zh-CN" altLang="en-US" sz="24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endParaRPr lang="zh-CN" altLang="en-US" sz="24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相同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语句程序员只编写一次代码、并让计算机多次重复执行</a:t>
            </a:r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000" dirty="0"/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807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>
              <a:lnSpc>
                <a:spcPct val="12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while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（判断语句</a:t>
            </a: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）｛</a:t>
            </a:r>
            <a:endParaRPr lang="zh-CN" altLang="en-US" sz="2400" b="1" dirty="0" smtClean="0">
              <a:solidFill>
                <a:srgbClr val="0070C0"/>
              </a:solidFill>
              <a:sym typeface="+mn-ea"/>
            </a:endParaRPr>
          </a:p>
          <a:p>
            <a:pPr marL="266700" indent="-266700">
              <a:lnSpc>
                <a:spcPct val="12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	循环体；</a:t>
            </a:r>
            <a:endParaRPr lang="zh-CN" altLang="en-US" sz="2400" b="1" dirty="0">
              <a:solidFill>
                <a:srgbClr val="0070C0"/>
              </a:solidFill>
              <a:sym typeface="+mn-ea"/>
            </a:endParaRPr>
          </a:p>
          <a:p>
            <a:pPr marL="266700" indent="-266700">
              <a:lnSpc>
                <a:spcPct val="12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｝</a:t>
            </a:r>
            <a:endParaRPr lang="zh-CN" altLang="en-US" sz="2400" b="1" dirty="0" smtClean="0">
              <a:solidFill>
                <a:srgbClr val="0070C0"/>
              </a:solidFill>
              <a:sym typeface="+mn-ea"/>
            </a:endParaRPr>
          </a:p>
          <a:p>
            <a:pPr marL="266700" indent="-266700">
              <a:lnSpc>
                <a:spcPct val="12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olidFill>
                <a:srgbClr val="0070C0"/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while语句是一种先判断，后运行的循环语句。也就是说，必须满足条件了之后，方可运行循环体。</a:t>
            </a:r>
            <a:endParaRPr lang="zh-CN" altLang="en-US" sz="2000" dirty="0">
              <a:solidFill>
                <a:srgbClr val="0070C0"/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sym typeface="+mn-ea"/>
              </a:rPr>
              <a:t>例如：</a:t>
            </a:r>
            <a:endParaRPr lang="zh-CN" altLang="en-US" sz="2000" dirty="0" smtClean="0">
              <a:solidFill>
                <a:srgbClr val="0070C0"/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en-US" altLang="zh-CN" sz="2000" dirty="0" err="1">
                <a:solidFill>
                  <a:srgbClr val="0070C0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sym typeface="+mn-ea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=1;                  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 //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赋初值语句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sym typeface="+mn-ea"/>
              </a:rPr>
              <a:t>while(</a:t>
            </a:r>
            <a:r>
              <a:rPr lang="en-US" altLang="zh-CN" sz="2000" dirty="0" err="1" smtClean="0">
                <a:solidFill>
                  <a:srgbClr val="0070C0"/>
                </a:solidFill>
                <a:sym typeface="+mn-ea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&lt;=10)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        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控制循环条件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sym typeface="+mn-ea"/>
              </a:rPr>
              <a:t>{</a:t>
            </a: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  <a:sym typeface="+mn-ea"/>
              </a:rPr>
              <a:t>document.write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("hello world!&lt;</a:t>
            </a:r>
            <a:r>
              <a:rPr lang="en-US" altLang="zh-CN" sz="2000" dirty="0" err="1">
                <a:solidFill>
                  <a:srgbClr val="0070C0"/>
                </a:solidFill>
                <a:sym typeface="+mn-ea"/>
              </a:rPr>
              <a:t>br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/&gt;");   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循环体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  <a:sym typeface="+mn-ea"/>
              </a:rPr>
              <a:t>i</a:t>
            </a:r>
            <a:r>
              <a:rPr lang="en-US" altLang="zh-CN" sz="2000" dirty="0" smtClean="0">
                <a:solidFill>
                  <a:srgbClr val="0070C0"/>
                </a:solidFill>
                <a:sym typeface="+mn-ea"/>
              </a:rPr>
              <a:t>++;  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//循环增量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sym typeface="+mn-ea"/>
              </a:rPr>
              <a:t>}</a:t>
            </a: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6862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1、没有i++;会出现什么情况？   会陷入死循环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2、将i=1,改成i=5，查看输出结果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3、将i&lt;=10,改成i&lt;=5,查看输出结果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4、将i++;改为i+=5,查看输出结果</a:t>
            </a:r>
            <a:endParaRPr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66700" indent="-266700">
              <a:lnSpc>
                <a:spcPct val="12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553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3" algn="l">
              <a:lnSpc>
                <a:spcPct val="200000"/>
              </a:lnSpc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关于while循环：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 marL="0" lvl="3" indent="0" algn="l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while循环先判断表达式，后执行循环体。循环体有可能一次也不执行。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 marL="0" lvl="3" indent="0" algn="l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循环体应包含有使循环趋向结束的语句；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 marL="0" lvl="3" indent="0" algn="l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下列情况，退出while循环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 marL="0" lvl="4" indent="0" algn="l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     </a:t>
            </a:r>
            <a:r>
              <a:rPr lang="en-US" altLang="zh-CN" sz="2200" dirty="0">
                <a:solidFill>
                  <a:srgbClr val="0070C0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、条件表达式不成立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 marL="0" lvl="4" indent="0" algn="l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     </a:t>
            </a:r>
            <a:r>
              <a:rPr lang="en-US" altLang="zh-CN" sz="2200" dirty="0">
                <a:solidFill>
                  <a:srgbClr val="0070C0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、循环体内遇 break </a:t>
            </a:r>
            <a:endParaRPr lang="en-US" altLang="zh-CN" sz="2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66700" indent="-266700">
              <a:lnSpc>
                <a:spcPct val="12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553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200" dirty="0">
                <a:solidFill>
                  <a:srgbClr val="0070C0"/>
                </a:solidFill>
                <a:sym typeface="Yuanti SC Regular"/>
              </a:rPr>
              <a:t>1、使用while语句向页面输出1-100</a:t>
            </a:r>
            <a:endParaRPr lang="zh-CN" altLang="en-US" sz="2200" dirty="0">
              <a:solidFill>
                <a:srgbClr val="0070C0"/>
              </a:solidFill>
              <a:sym typeface="Yuanti SC Regular"/>
            </a:endParaRPr>
          </a:p>
          <a:p>
            <a:pPr marL="0" lvl="3" algn="l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0070C0"/>
                </a:solidFill>
                <a:sym typeface="Yuanti SC Regular"/>
              </a:rPr>
              <a:t>2、使用while语句实现输出1-100之间所有奇数</a:t>
            </a:r>
            <a:endParaRPr lang="zh-CN" altLang="en-US" sz="2200" dirty="0">
              <a:solidFill>
                <a:srgbClr val="0070C0"/>
              </a:solidFill>
              <a:sym typeface="Yuanti SC Regular"/>
            </a:endParaRPr>
          </a:p>
          <a:p>
            <a:pPr marL="0" lvl="3" algn="l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0070C0"/>
                </a:solidFill>
                <a:sym typeface="Yuanti SC Regular"/>
              </a:rPr>
              <a:t>3、求1+2+3+4+5+6+7+8+9+……+99+100的和   </a:t>
            </a:r>
            <a:endParaRPr lang="zh-CN" altLang="en-US" sz="2200" dirty="0">
              <a:solidFill>
                <a:srgbClr val="0070C0"/>
              </a:solidFill>
              <a:sym typeface="Yuanti SC Regular"/>
            </a:endParaRPr>
          </a:p>
          <a:p>
            <a:pPr marL="0" lvl="3" algn="l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0070C0"/>
                </a:solidFill>
                <a:sym typeface="Yuanti SC Regular"/>
              </a:rPr>
              <a:t>4、使用while语句实现输出1-100之间所有奇数的和</a:t>
            </a:r>
            <a:endParaRPr lang="zh-CN" altLang="en-US" sz="2200" dirty="0">
              <a:solidFill>
                <a:srgbClr val="0070C0"/>
              </a:solidFill>
              <a:sym typeface="Yuanti SC Regular"/>
            </a:endParaRPr>
          </a:p>
          <a:p>
            <a:pPr marL="0" lvl="3" algn="l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0070C0"/>
                </a:solidFill>
                <a:sym typeface="Yuanti SC Regular"/>
              </a:rPr>
              <a:t>5、求出1-100之间所有能被3和7整除的数的个数</a:t>
            </a:r>
            <a:endParaRPr lang="en-US" altLang="zh-CN" sz="2200" b="1" dirty="0">
              <a:solidFill>
                <a:schemeClr val="tx1">
                  <a:lumMod val="50000"/>
                </a:schemeClr>
              </a:solidFill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pPr marL="0" lvl="3" algn="l">
              <a:lnSpc>
                <a:spcPct val="150000"/>
              </a:lnSpc>
              <a:spcBef>
                <a:spcPct val="20000"/>
              </a:spcBef>
              <a:buNone/>
            </a:pPr>
            <a:endParaRPr lang="en-US" altLang="zh-CN" sz="2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622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</a:t>
            </a:r>
            <a:endParaRPr lang="en-US" altLang="zh-CN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endParaRPr lang="en-US" altLang="zh-CN" sz="2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循环体</a:t>
            </a: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;2    </a:t>
            </a:r>
            <a:endParaRPr lang="en-US" altLang="zh-CN" sz="2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循环增量</a:t>
            </a: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;3   </a:t>
            </a:r>
            <a:endParaRPr lang="en-US" altLang="zh-CN" sz="2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}while(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循环条件</a:t>
            </a: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);</a:t>
            </a:r>
            <a:endParaRPr lang="en-US" altLang="zh-CN" sz="2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 marL="0" lvl="3" algn="l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do...while语句是一种先运行，后判断的循环语句。也就是说，不管条件是否满足，至少先运行一次循环体</a:t>
            </a:r>
            <a:endParaRPr lang="zh-CN" altLang="en-US" sz="2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515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sym typeface="+mn-ea"/>
              </a:rPr>
              <a:t>for</a:t>
            </a: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循环语句</a:t>
            </a:r>
            <a:endParaRPr lang="zh-CN" altLang="en-US" sz="2800" b="1" dirty="0">
              <a:solidFill>
                <a:srgbClr val="0070C0"/>
              </a:solidFill>
              <a:sym typeface="+mn-ea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endParaRPr lang="zh-CN" altLang="en-US" sz="22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for（表达式1；判断表达式2；表达式3）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｛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循环体；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｝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>
              <a:buNone/>
            </a:pPr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8692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44015" y="992505"/>
            <a:ext cx="7877810" cy="4898390"/>
            <a:chOff x="1155" y="-36"/>
            <a:chExt cx="12406" cy="7714"/>
          </a:xfrm>
        </p:grpSpPr>
        <p:sp>
          <p:nvSpPr>
            <p:cNvPr id="15" name="Text Box 8"/>
            <p:cNvSpPr txBox="1"/>
            <p:nvPr/>
          </p:nvSpPr>
          <p:spPr>
            <a:xfrm>
              <a:off x="1155" y="2045"/>
              <a:ext cx="12406" cy="4700"/>
            </a:xfrm>
            <a:prstGeom prst="rect">
              <a:avLst/>
            </a:prstGeom>
            <a:solidFill>
              <a:srgbClr val="FFEFFB"/>
            </a:solidFill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74226" tIns="89072" rIns="74226" bIns="89072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eaLnBrk="1" hangingPunct="1">
                <a:lnSpc>
                  <a:spcPct val="120000"/>
                </a:lnSpc>
              </a:pPr>
              <a:r>
                <a:rPr lang="en-US" altLang="zh-CN" sz="3800" dirty="0">
                  <a:latin typeface="Arial" panose="020B0604020202020204" pitchFamily="34" charset="0"/>
                  <a:ea typeface="宋体" panose="02010600030101010101" pitchFamily="2" charset="-122"/>
                </a:rPr>
                <a:t> for(</a:t>
              </a:r>
              <a:r>
                <a:rPr lang="zh-CN" altLang="en-US" sz="3800" dirty="0">
                  <a:latin typeface="Arial" panose="020B0604020202020204" pitchFamily="34" charset="0"/>
                  <a:ea typeface="宋体" panose="02010600030101010101" pitchFamily="2" charset="-122"/>
                </a:rPr>
                <a:t>赋初值；循环条件  </a:t>
              </a:r>
              <a:r>
                <a:rPr lang="en-US" altLang="zh-CN" sz="3800" dirty="0">
                  <a:latin typeface="Arial" panose="020B0604020202020204" pitchFamily="34" charset="0"/>
                  <a:ea typeface="宋体" panose="02010600030101010101" pitchFamily="2" charset="-122"/>
                </a:rPr>
                <a:t>;</a:t>
              </a:r>
              <a:r>
                <a:rPr lang="zh-CN" altLang="en-US" sz="3800" dirty="0">
                  <a:latin typeface="Arial" panose="020B0604020202020204" pitchFamily="34" charset="0"/>
                  <a:ea typeface="宋体" panose="02010600030101010101" pitchFamily="2" charset="-122"/>
                </a:rPr>
                <a:t>  循环增量</a:t>
              </a:r>
              <a:r>
                <a:rPr lang="en-US" altLang="zh-CN" sz="3800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zh-CN" sz="3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algn="l" eaLnBrk="1" hangingPunct="1">
                <a:lnSpc>
                  <a:spcPct val="120000"/>
                </a:lnSpc>
              </a:pPr>
              <a:r>
                <a:rPr lang="en-US" altLang="zh-CN" sz="3800" dirty="0">
                  <a:latin typeface="Arial" panose="020B0604020202020204" pitchFamily="34" charset="0"/>
                  <a:ea typeface="宋体" panose="02010600030101010101" pitchFamily="2" charset="-122"/>
                </a:rPr>
                <a:t>{  </a:t>
              </a:r>
              <a:endParaRPr lang="en-US" altLang="zh-CN" sz="3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algn="l" eaLnBrk="1" hangingPunct="1">
                <a:lnSpc>
                  <a:spcPct val="120000"/>
                </a:lnSpc>
              </a:pPr>
              <a:r>
                <a:rPr lang="en-US" altLang="zh-CN" sz="3800" dirty="0">
                  <a:latin typeface="Arial" panose="020B0604020202020204" pitchFamily="34" charset="0"/>
                  <a:ea typeface="宋体" panose="02010600030101010101" pitchFamily="2" charset="-122"/>
                </a:rPr>
                <a:t>	</a:t>
              </a:r>
              <a:r>
                <a:rPr lang="zh-CN" altLang="en-US" sz="3800" dirty="0">
                  <a:latin typeface="Arial" panose="020B0604020202020204" pitchFamily="34" charset="0"/>
                  <a:ea typeface="宋体" panose="02010600030101010101" pitchFamily="2" charset="-122"/>
                </a:rPr>
                <a:t> 循环体语句；</a:t>
              </a:r>
              <a:endParaRPr lang="en-US" altLang="zh-CN" sz="3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algn="l" eaLnBrk="1" hangingPunct="1">
                <a:lnSpc>
                  <a:spcPct val="120000"/>
                </a:lnSpc>
              </a:pPr>
              <a:r>
                <a:rPr lang="en-US" altLang="zh-CN" sz="3800" dirty="0">
                  <a:latin typeface="Arial" panose="020B0604020202020204" pitchFamily="34" charset="0"/>
                  <a:ea typeface="宋体" panose="02010600030101010101" pitchFamily="2" charset="-122"/>
                </a:rPr>
                <a:t>}</a:t>
              </a:r>
              <a:endParaRPr lang="zh-CN" altLang="en-US" sz="3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上弧形箭头 15"/>
            <p:cNvSpPr/>
            <p:nvPr/>
          </p:nvSpPr>
          <p:spPr>
            <a:xfrm>
              <a:off x="3652" y="896"/>
              <a:ext cx="3052" cy="1298"/>
            </a:xfrm>
            <a:prstGeom prst="curvedDownArrow">
              <a:avLst>
                <a:gd name="adj1" fmla="val 24970"/>
                <a:gd name="adj2" fmla="val 49934"/>
                <a:gd name="adj3" fmla="val 25000"/>
              </a:avLst>
            </a:prstGeom>
            <a:gradFill rotWithShape="0">
              <a:gsLst>
                <a:gs pos="0">
                  <a:srgbClr val="09A331"/>
                </a:gs>
                <a:gs pos="100000">
                  <a:srgbClr val="044B17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上弧形箭头 16"/>
            <p:cNvSpPr/>
            <p:nvPr/>
          </p:nvSpPr>
          <p:spPr>
            <a:xfrm rot="-3240000" flipH="1">
              <a:off x="4877" y="3460"/>
              <a:ext cx="1801" cy="579"/>
            </a:xfrm>
            <a:prstGeom prst="curvedDownArrow">
              <a:avLst>
                <a:gd name="adj1" fmla="val 25000"/>
                <a:gd name="adj2" fmla="val 74996"/>
                <a:gd name="adj3" fmla="val 25000"/>
              </a:avLst>
            </a:prstGeom>
            <a:gradFill rotWithShape="0">
              <a:gsLst>
                <a:gs pos="0">
                  <a:srgbClr val="09A331"/>
                </a:gs>
                <a:gs pos="100000">
                  <a:srgbClr val="044B17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下弧形箭头 17"/>
            <p:cNvSpPr/>
            <p:nvPr/>
          </p:nvSpPr>
          <p:spPr>
            <a:xfrm rot="20539602">
              <a:off x="4926" y="4247"/>
              <a:ext cx="6483" cy="2049"/>
            </a:xfrm>
            <a:prstGeom prst="curvedUpArrow">
              <a:avLst>
                <a:gd name="adj1" fmla="val 25054"/>
                <a:gd name="adj2" fmla="val 50099"/>
                <a:gd name="adj3" fmla="val 25000"/>
              </a:avLst>
            </a:prstGeom>
            <a:gradFill rotWithShape="0">
              <a:gsLst>
                <a:gs pos="0">
                  <a:srgbClr val="09A331"/>
                </a:gs>
                <a:gs pos="100000">
                  <a:srgbClr val="044B17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上弧形箭头 18"/>
            <p:cNvSpPr/>
            <p:nvPr/>
          </p:nvSpPr>
          <p:spPr>
            <a:xfrm flipH="1">
              <a:off x="8167" y="1545"/>
              <a:ext cx="3009" cy="757"/>
            </a:xfrm>
            <a:prstGeom prst="curvedDownArrow">
              <a:avLst>
                <a:gd name="adj1" fmla="val 25001"/>
                <a:gd name="adj2" fmla="val 50002"/>
                <a:gd name="adj3" fmla="val 25000"/>
              </a:avLst>
            </a:prstGeom>
            <a:gradFill rotWithShape="0">
              <a:gsLst>
                <a:gs pos="0">
                  <a:srgbClr val="09A331"/>
                </a:gs>
                <a:gs pos="100000">
                  <a:srgbClr val="044B17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3730" y="3324"/>
              <a:ext cx="1792" cy="85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wrap="square" lIns="64291" tIns="32146" rIns="64291" bIns="3214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lang="zh-CN" altLang="en-US" sz="3100" dirty="0">
                  <a:latin typeface="Arial" panose="020B0604020202020204" pitchFamily="34" charset="0"/>
                  <a:ea typeface="宋体" panose="02010600030101010101" pitchFamily="2" charset="-122"/>
                </a:rPr>
                <a:t>成立</a:t>
              </a:r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23" y="2194"/>
              <a:ext cx="2184" cy="1012"/>
            </a:xfrm>
            <a:prstGeom prst="rect">
              <a:avLst/>
            </a:prstGeom>
            <a:noFill/>
            <a:ln w="28575" cap="flat" cmpd="sng">
              <a:solidFill>
                <a:srgbClr val="F3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78" y="2194"/>
              <a:ext cx="3277" cy="1012"/>
            </a:xfrm>
            <a:prstGeom prst="rect">
              <a:avLst/>
            </a:prstGeom>
            <a:noFill/>
            <a:ln w="28575" cap="flat" cmpd="sng">
              <a:solidFill>
                <a:srgbClr val="F3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33" y="4395"/>
              <a:ext cx="3956" cy="959"/>
            </a:xfrm>
            <a:prstGeom prst="rect">
              <a:avLst/>
            </a:prstGeom>
            <a:noFill/>
            <a:ln w="28575" cap="flat" cmpd="sng">
              <a:solidFill>
                <a:srgbClr val="F3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517" y="2194"/>
              <a:ext cx="3062" cy="1012"/>
            </a:xfrm>
            <a:prstGeom prst="rect">
              <a:avLst/>
            </a:prstGeom>
            <a:noFill/>
            <a:ln w="28575" cap="flat" cmpd="sng">
              <a:solidFill>
                <a:srgbClr val="F3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Box 35"/>
            <p:cNvSpPr txBox="1"/>
            <p:nvPr/>
          </p:nvSpPr>
          <p:spPr>
            <a:xfrm>
              <a:off x="10928" y="375"/>
              <a:ext cx="2174" cy="852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square" lIns="64291" tIns="32146" rIns="64291" bIns="3214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lang="zh-CN" altLang="en-US" sz="3100" dirty="0">
                  <a:latin typeface="Arial" panose="020B0604020202020204" pitchFamily="34" charset="0"/>
                  <a:ea typeface="宋体" panose="02010600030101010101" pitchFamily="2" charset="-122"/>
                </a:rPr>
                <a:t>不成立</a:t>
              </a:r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右弧形箭头 27"/>
            <p:cNvSpPr/>
            <p:nvPr/>
          </p:nvSpPr>
          <p:spPr>
            <a:xfrm rot="-1920000">
              <a:off x="8646" y="-36"/>
              <a:ext cx="4849" cy="7715"/>
            </a:xfrm>
            <a:prstGeom prst="curvedLeftArrow">
              <a:avLst>
                <a:gd name="adj1" fmla="val 10162"/>
                <a:gd name="adj2" fmla="val 12582"/>
                <a:gd name="adj3" fmla="val 13865"/>
              </a:avLst>
            </a:prstGeom>
            <a:solidFill>
              <a:srgbClr val="FF0000"/>
            </a:solidFill>
            <a:ln w="9525">
              <a:noFill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8692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7295" y="1593850"/>
            <a:ext cx="78105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练习：</a:t>
            </a:r>
            <a:endParaRPr lang="zh-CN" altLang="en-US" sz="24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、求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1到100的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和</a:t>
            </a:r>
            <a:endParaRPr lang="zh-CN" altLang="en-US" sz="24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、求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1-99中是3的倍数的数字和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、将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while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当中的例子用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for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循环做一遍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8692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7295" y="1593850"/>
            <a:ext cx="78105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总结：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循环三要素：即表达式1，表达式2，表达式3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（循环变量赋初值，循环判定条件，循环增量）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循环体：需要重复执行的语句。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循环跳出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8692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7295" y="1593850"/>
            <a:ext cx="9424035" cy="3876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/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break 和 continue 语句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break和continue语句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用于在循环中精确地控制代码的执行。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break语句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会立即退出循环，继续执行循环后面的语句，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结束本层循环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。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continue语句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仅用于循环语句。作用是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结束本次循环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进行下一次循环判断。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break 一般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出现在循环语句和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switch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中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continue 只出现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在循环语句中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/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循环跳出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8692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7295" y="1343660"/>
            <a:ext cx="942403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 (var box = 1; box &lt;= 10; box++) {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if (box == 5) break;  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//如果box是5，就退出循环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document.write(box);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document.write('&lt;br /&gt;');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 (var box = 1; box &lt;= 10; box++) {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if (box == 5) continue;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//如果box是5，就退出当前循环，进行下一次循环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document.write(box);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document.write('&lt;br /&gt;');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循环嵌套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8692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7295" y="1343660"/>
            <a:ext cx="9424035" cy="903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使用循环嵌套打印如下图</a:t>
            </a:r>
            <a:endParaRPr lang="zh-CN" altLang="en-US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270" y="2407920"/>
            <a:ext cx="6273800" cy="272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843191" y="2852290"/>
            <a:ext cx="688702" cy="1364010"/>
          </a:xfrm>
          <a:prstGeom prst="rect">
            <a:avLst/>
          </a:prstGeom>
          <a:solidFill>
            <a:srgbClr val="2935E0"/>
          </a:solidFill>
          <a:ln w="25400" cap="flat" cmpd="sng">
            <a:solidFill>
              <a:srgbClr val="23236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4291" tIns="32146" rIns="64291" bIns="3214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/>
            <a:r>
              <a: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**</a:t>
            </a:r>
            <a:endParaRPr lang="en-US" altLang="zh-CN" sz="2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**</a:t>
            </a: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en-US" altLang="zh-CN" sz="2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***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69" y="2647856"/>
            <a:ext cx="2174465" cy="210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、条件语句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、循环语句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、循环跳出语句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699895"/>
            <a:ext cx="96304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if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 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条件表达式)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{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语句1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}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当小括号里面的条件表达式为真时，执行大括号里面的语句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语句体只有一条语句时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可以不加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{}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例：如果输入密码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123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，提示正确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699895"/>
            <a:ext cx="96304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if(条件表达式){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 语句1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}else{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 语句2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语句3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699895"/>
            <a:ext cx="963041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用户输入自己的考试成绩，提示用户是否及格。如果及格了，弹出警告框“恭喜，你及格了” 。（80分及格）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如果没有及格，那么弹出警告框“很遗憾，你没有及格 。”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50000"/>
              </a:lnSpc>
              <a:buNone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、用户输入自己的年龄，判断用户是否在18~70岁，如果在，那么弹出框框“恭喜，可以考驾照”，“加油啊”；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否则弹出“年龄不符合要求”。  最后，都要弹出“么么哒”。</a:t>
            </a: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699895"/>
            <a:ext cx="9630410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、判断用户输入的密码是否正确，如果是123，那么就弹出正确；如果不是，就弹出错误。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、输入一个数，判断是否是偶数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50000"/>
              </a:lnSpc>
              <a:buNone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、找出两个数中的较大数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379855"/>
            <a:ext cx="9630410" cy="775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if(条件表达式1){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语句1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}else if(条件表达式2){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语句2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}else if(条件表达式3){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语句3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……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else{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语句4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000" b="1" i="1" u="sng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3208</Words>
  <Application>WPS 演示</Application>
  <PresentationFormat>宽屏</PresentationFormat>
  <Paragraphs>608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Gill Sans</vt:lpstr>
      <vt:lpstr>Wingdings</vt:lpstr>
      <vt:lpstr>Calibri</vt:lpstr>
      <vt:lpstr>Yuanti SC Regular</vt:lpstr>
      <vt:lpstr>Calibri Light</vt:lpstr>
      <vt:lpstr>Gill Sans MT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 1 . 条件语句</vt:lpstr>
      <vt:lpstr> 1 . 条件语句</vt:lpstr>
      <vt:lpstr> 1 . 条件语句</vt:lpstr>
      <vt:lpstr> 1 . 条件语句</vt:lpstr>
      <vt:lpstr> 1 . 条件语句</vt:lpstr>
      <vt:lpstr> 1 . 条件语句</vt:lpstr>
      <vt:lpstr> 1 . 条件语句</vt:lpstr>
      <vt:lpstr> 1 . 条件语句</vt:lpstr>
      <vt:lpstr> 1 . 条件语句</vt:lpstr>
      <vt:lpstr> 1 . 条件语句</vt:lpstr>
      <vt:lpstr> 1 . 条件语句</vt:lpstr>
      <vt:lpstr> 1 . 条件语句</vt:lpstr>
      <vt:lpstr> 2. 循环语句</vt:lpstr>
      <vt:lpstr>2. 循环语句</vt:lpstr>
      <vt:lpstr> 2 . 循环语句</vt:lpstr>
      <vt:lpstr> 1 . 循环语句</vt:lpstr>
      <vt:lpstr>2 . 循环语句</vt:lpstr>
      <vt:lpstr> 2 . 循环语句</vt:lpstr>
      <vt:lpstr> 2 . 循环语句</vt:lpstr>
      <vt:lpstr> 2 . 循环语句</vt:lpstr>
      <vt:lpstr> 2 . 循环语句</vt:lpstr>
      <vt:lpstr> 2 . 循环语句</vt:lpstr>
      <vt:lpstr> 3 . 循环跳出语句</vt:lpstr>
      <vt:lpstr> 3. 循环跳出语句</vt:lpstr>
      <vt:lpstr> 4. 循环嵌套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342</cp:revision>
  <dcterms:created xsi:type="dcterms:W3CDTF">2017-04-21T01:04:00Z</dcterms:created>
  <dcterms:modified xsi:type="dcterms:W3CDTF">2017-10-11T02:58:37Z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