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4" descr="图片 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" y="-3811"/>
            <a:ext cx="12201526" cy="68630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jrburke/requirejs/wiki/Plugins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en.wikipedia.org/wiki/Web_application" TargetMode="External"/><Relationship Id="rId4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nalman.com/news/2010/11/immediately-invoked-function-expression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834" y="605155"/>
            <a:ext cx="1927226" cy="218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59" y="556894"/>
            <a:ext cx="2404299" cy="264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7723" y="4547234"/>
            <a:ext cx="5464810" cy="6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图片 7" descr="图片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3279" y="4578350"/>
            <a:ext cx="619126" cy="64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图片 11" descr="图片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8445" y="2193925"/>
            <a:ext cx="1947546" cy="153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图片 12" descr="图片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51779" y="960755"/>
            <a:ext cx="1915796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文本框 13"/>
          <p:cNvSpPr txBox="1"/>
          <p:nvPr/>
        </p:nvSpPr>
        <p:spPr>
          <a:xfrm>
            <a:off x="4776153" y="3585845"/>
            <a:ext cx="264795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</a:t>
            </a:r>
          </a:p>
        </p:txBody>
      </p:sp>
      <p:sp>
        <p:nvSpPr>
          <p:cNvPr id="110" name="文本框 14"/>
          <p:cNvSpPr txBox="1"/>
          <p:nvPr/>
        </p:nvSpPr>
        <p:spPr>
          <a:xfrm>
            <a:off x="3918584" y="4493895"/>
            <a:ext cx="43630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86" name="标题 2"/>
          <p:cNvSpPr txBox="1"/>
          <p:nvPr>
            <p:ph type="title"/>
          </p:nvPr>
        </p:nvSpPr>
        <p:spPr>
          <a:xfrm>
            <a:off x="843280" y="365125"/>
            <a:ext cx="6483351" cy="653416"/>
          </a:xfrm>
          <a:prstGeom prst="rect">
            <a:avLst/>
          </a:prstGeom>
        </p:spPr>
        <p:txBody>
          <a:bodyPr/>
          <a:lstStyle/>
          <a:p>
            <a:pPr defTabSz="704087">
              <a:defRPr sz="3696"/>
            </a:pPr>
            <a:r>
              <a:t> </a:t>
            </a:r>
            <a:r>
              <a:rPr b="1" sz="2464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rPr>
              <a:t>requirejs</a:t>
            </a:r>
            <a:r>
              <a:rPr b="1" sz="2464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rPr>
              <a:t>的作用</a:t>
            </a:r>
          </a:p>
        </p:txBody>
      </p:sp>
      <p:sp>
        <p:nvSpPr>
          <p:cNvPr id="187" name="矩形 9"/>
          <p:cNvSpPr txBox="1"/>
          <p:nvPr/>
        </p:nvSpPr>
        <p:spPr>
          <a:xfrm>
            <a:off x="949186" y="1552712"/>
            <a:ext cx="8042180" cy="101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（</a:t>
            </a:r>
            <a:r>
              <a:t>1</a:t>
            </a:r>
            <a:r>
              <a:t>）实现</a:t>
            </a:r>
            <a:r>
              <a:t>js</a:t>
            </a:r>
            <a:r>
              <a:t>文件的异步加载，避免网页失去响应；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（</a:t>
            </a:r>
            <a:r>
              <a:t>2</a:t>
            </a:r>
            <a:r>
              <a:t>）管理模块之间的依赖性，便于代码的编写和维护。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91" name="标题 2"/>
          <p:cNvSpPr txBox="1"/>
          <p:nvPr>
            <p:ph type="title"/>
          </p:nvPr>
        </p:nvSpPr>
        <p:spPr>
          <a:xfrm>
            <a:off x="398780" y="352425"/>
            <a:ext cx="6483351" cy="653416"/>
          </a:xfrm>
          <a:prstGeom prst="rect">
            <a:avLst/>
          </a:prstGeom>
        </p:spPr>
        <p:txBody>
          <a:bodyPr/>
          <a:lstStyle/>
          <a:p>
            <a:pPr defTabSz="594359">
              <a:defRPr b="1" sz="3120"/>
            </a:pPr>
            <a:r>
              <a:t> </a:t>
            </a:r>
            <a:r>
              <a:t>requirejs</a:t>
            </a:r>
            <a:r>
              <a:t>的使用</a:t>
            </a:r>
          </a:p>
        </p:txBody>
      </p:sp>
      <p:sp>
        <p:nvSpPr>
          <p:cNvPr id="192" name="内容占位符 3"/>
          <p:cNvSpPr txBox="1"/>
          <p:nvPr>
            <p:ph type="body" sz="half" idx="1"/>
          </p:nvPr>
        </p:nvSpPr>
        <p:spPr>
          <a:xfrm>
            <a:off x="499745" y="2200372"/>
            <a:ext cx="8965000" cy="3400535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208"/>
            </a:pPr>
          </a:p>
          <a:p>
            <a:pPr marL="150222" indent="-150222" defTabSz="841247">
              <a:spcBef>
                <a:spcPts val="900"/>
              </a:spcBef>
              <a:defRPr sz="2208"/>
            </a:pPr>
            <a:r>
              <a:t>如：　</a:t>
            </a:r>
            <a:r>
              <a:t>&lt;script src="js/require.js"&gt;&lt;/script&gt;</a:t>
            </a:r>
          </a:p>
          <a:p>
            <a:pPr marL="150222" indent="-150222" defTabSz="841247">
              <a:spcBef>
                <a:spcPts val="900"/>
              </a:spcBef>
              <a:defRPr sz="2208"/>
            </a:pPr>
          </a:p>
          <a:p>
            <a:pPr marL="150222" indent="-150222" defTabSz="841247">
              <a:spcBef>
                <a:spcPts val="900"/>
              </a:spcBef>
              <a:defRPr sz="2208"/>
            </a:pPr>
            <a:r>
              <a:t>有人可能会想到，加载这个文件，也可能造成网页失去响应。解决办法有两个，一个是把它放在网页底部加载，另一个是写成下面这样：</a:t>
            </a:r>
          </a:p>
          <a:p>
            <a:pPr marL="150222" indent="-150222" defTabSz="841247">
              <a:spcBef>
                <a:spcPts val="900"/>
              </a:spcBef>
              <a:defRPr sz="2208"/>
            </a:pPr>
            <a:r>
              <a:t>　　</a:t>
            </a:r>
            <a:r>
              <a:t>&lt;script src="js/require.js" </a:t>
            </a:r>
            <a:r>
              <a:rPr b="1"/>
              <a:t>defer async="true"</a:t>
            </a:r>
            <a:r>
              <a:t> &gt;&lt;/script&gt;</a:t>
            </a:r>
          </a:p>
          <a:p>
            <a:pPr marL="150222" indent="-150222" defTabSz="841247">
              <a:spcBef>
                <a:spcPts val="900"/>
              </a:spcBef>
              <a:defRPr sz="2208"/>
            </a:pPr>
            <a:r>
              <a:t>async</a:t>
            </a:r>
            <a:r>
              <a:t>属性表明这个文件需要异步加载，避免网页失去响应。</a:t>
            </a:r>
            <a:r>
              <a:t>IE</a:t>
            </a:r>
            <a:r>
              <a:t>不支持这个属性，只支持</a:t>
            </a:r>
            <a:r>
              <a:t>defer</a:t>
            </a:r>
            <a:r>
              <a:t>，所以把</a:t>
            </a:r>
            <a:r>
              <a:t>defer</a:t>
            </a:r>
            <a:r>
              <a:t>也写上。</a:t>
            </a:r>
          </a:p>
        </p:txBody>
      </p:sp>
      <p:sp>
        <p:nvSpPr>
          <p:cNvPr id="193" name="文本框 1"/>
          <p:cNvSpPr txBox="1"/>
          <p:nvPr/>
        </p:nvSpPr>
        <p:spPr>
          <a:xfrm>
            <a:off x="393974" y="1090599"/>
            <a:ext cx="10909301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chemeClr val="accent5"/>
                </a:solidFill>
              </a:defRPr>
            </a:pPr>
            <a:r>
              <a:t>第一步，先去官网下载最新版</a:t>
            </a:r>
          </a:p>
          <a:p>
            <a:pPr>
              <a:defRPr b="1" sz="2400">
                <a:solidFill>
                  <a:schemeClr val="accent5"/>
                </a:solidFill>
              </a:defRPr>
            </a:pPr>
            <a:r>
              <a:t>下载后，把它放在</a:t>
            </a:r>
            <a:r>
              <a:t>js</a:t>
            </a:r>
            <a:r>
              <a:t>子目录下，就可以加载了</a:t>
            </a:r>
          </a:p>
          <a:p>
            <a:pPr>
              <a:defRPr b="1" sz="2400">
                <a:solidFill>
                  <a:schemeClr val="accent5"/>
                </a:solidFill>
              </a:defRPr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97" name="内容占位符 3"/>
          <p:cNvSpPr txBox="1"/>
          <p:nvPr>
            <p:ph type="body" idx="1"/>
          </p:nvPr>
        </p:nvSpPr>
        <p:spPr>
          <a:xfrm>
            <a:off x="979584" y="1056915"/>
            <a:ext cx="9973310" cy="4439634"/>
          </a:xfrm>
          <a:prstGeom prst="rect">
            <a:avLst/>
          </a:prstGeom>
        </p:spPr>
        <p:txBody>
          <a:bodyPr/>
          <a:lstStyle/>
          <a:p>
            <a:pPr marL="163285" indent="-163285">
              <a:defRPr sz="2400"/>
            </a:pPr>
            <a:r>
              <a:t>加载</a:t>
            </a:r>
            <a:r>
              <a:t>require.js</a:t>
            </a:r>
            <a:r>
              <a:t>以后，下一步就要加载我们自己的代码了。假定我们自己的代码文件是</a:t>
            </a:r>
            <a:r>
              <a:t>main.js</a:t>
            </a:r>
            <a:r>
              <a:t>，也放在</a:t>
            </a:r>
            <a:r>
              <a:t>js</a:t>
            </a:r>
            <a:r>
              <a:t>目录下面。那么，只需要写成下面这样就行了：</a:t>
            </a:r>
          </a:p>
          <a:p>
            <a:pPr marL="163285" indent="-163285">
              <a:defRPr sz="2400"/>
            </a:pPr>
          </a:p>
          <a:p>
            <a:pPr marL="163285" indent="-163285">
              <a:defRPr sz="2400"/>
            </a:pPr>
            <a:r>
              <a:t>&lt;script src="js/require.js" </a:t>
            </a:r>
            <a:r>
              <a:rPr b="1"/>
              <a:t>data-main="js/main"</a:t>
            </a:r>
            <a:r>
              <a:t>&gt;&lt;/script&gt;</a:t>
            </a:r>
          </a:p>
          <a:p>
            <a:pPr marL="163285" indent="-163285">
              <a:defRPr sz="2400"/>
            </a:pPr>
            <a:r>
              <a:t>data-main</a:t>
            </a:r>
            <a:r>
              <a:t>属性的作用是，指定网页程序的主模块。在上例中，就是</a:t>
            </a:r>
            <a:r>
              <a:t>js</a:t>
            </a:r>
            <a:r>
              <a:t>目录下面的</a:t>
            </a:r>
            <a:r>
              <a:t>main.js</a:t>
            </a:r>
            <a:r>
              <a:t>，这个文件会第一个被</a:t>
            </a:r>
            <a:r>
              <a:t>require.js</a:t>
            </a:r>
            <a:r>
              <a:t>加载。由于</a:t>
            </a:r>
            <a:r>
              <a:t>require.js</a:t>
            </a:r>
            <a:r>
              <a:t>默认的文件后缀名是</a:t>
            </a:r>
            <a:r>
              <a:t>js</a:t>
            </a:r>
            <a:r>
              <a:t>，所以可以把</a:t>
            </a:r>
            <a:r>
              <a:t>main.js</a:t>
            </a:r>
            <a:r>
              <a:t>简写成</a:t>
            </a:r>
            <a:r>
              <a:t>main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01" name="标题 2"/>
          <p:cNvSpPr txBox="1"/>
          <p:nvPr>
            <p:ph type="title"/>
          </p:nvPr>
        </p:nvSpPr>
        <p:spPr>
          <a:xfrm>
            <a:off x="843280" y="365125"/>
            <a:ext cx="6483351" cy="653416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/>
              <a:t>主模块的写法</a:t>
            </a:r>
          </a:p>
        </p:txBody>
      </p:sp>
      <p:sp>
        <p:nvSpPr>
          <p:cNvPr id="202" name="文本框 1"/>
          <p:cNvSpPr txBox="1"/>
          <p:nvPr/>
        </p:nvSpPr>
        <p:spPr>
          <a:xfrm>
            <a:off x="781050" y="1202689"/>
            <a:ext cx="10346532" cy="462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"</a:t>
            </a:r>
            <a:r>
              <a:t>主模块</a:t>
            </a:r>
            <a:r>
              <a:t>"</a:t>
            </a:r>
            <a:r>
              <a:t>，意思是整个网页的入口代码。它有点像</a:t>
            </a:r>
            <a:r>
              <a:t>C</a:t>
            </a:r>
            <a:r>
              <a:t>语言的</a:t>
            </a:r>
            <a:r>
              <a:t>main()</a:t>
            </a:r>
            <a:r>
              <a:t>函数，所有代码都从这儿开始运行。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下面就来看，怎么写</a:t>
            </a:r>
            <a:r>
              <a:t>main.js</a:t>
            </a:r>
            <a:r>
              <a:t>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如果我们的代码不依赖任何其他模块，那么可以直接写入</a:t>
            </a:r>
            <a:r>
              <a:t>javascript</a:t>
            </a:r>
            <a:r>
              <a:t>代码。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　　</a:t>
            </a:r>
            <a:r>
              <a:t>// main.js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　　</a:t>
            </a:r>
            <a:r>
              <a:t>alert("</a:t>
            </a:r>
            <a:r>
              <a:t>加载成功！</a:t>
            </a:r>
            <a:r>
              <a:t>");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但这样的话，就没必要使用</a:t>
            </a:r>
            <a:r>
              <a:t>require.js</a:t>
            </a:r>
            <a:r>
              <a:t>了。真正常见的情况是，主模块依赖于其他模块，这时就要使用</a:t>
            </a:r>
            <a:r>
              <a:t>AMD</a:t>
            </a:r>
            <a:r>
              <a:t>规范定义的的</a:t>
            </a:r>
            <a:r>
              <a:t>require()</a:t>
            </a:r>
            <a:r>
              <a:t>函数。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06" name="文本框 1"/>
          <p:cNvSpPr txBox="1"/>
          <p:nvPr/>
        </p:nvSpPr>
        <p:spPr>
          <a:xfrm>
            <a:off x="577850" y="1202689"/>
            <a:ext cx="10909300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下面，我们看一个实际的例子。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假定主模块依赖</a:t>
            </a:r>
            <a:r>
              <a:t>jquery</a:t>
            </a:r>
            <a:r>
              <a:t>、</a:t>
            </a:r>
            <a:r>
              <a:t>underscore</a:t>
            </a:r>
            <a:r>
              <a:t>和</a:t>
            </a:r>
            <a:r>
              <a:t>backbone</a:t>
            </a:r>
            <a:r>
              <a:t>这三个模块，</a:t>
            </a:r>
            <a:r>
              <a:t>main.js</a:t>
            </a:r>
            <a:r>
              <a:t>就可以这样写：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　　</a:t>
            </a:r>
            <a:r>
              <a:rPr>
                <a:solidFill>
                  <a:schemeClr val="accent5"/>
                </a:solidFill>
              </a:rPr>
              <a:t>require(['jquery', 'underscore', 'backbone'], function ($, _, Backbone){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// some code here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require.js</a:t>
            </a:r>
            <a:r>
              <a:t>会先加载</a:t>
            </a:r>
            <a:r>
              <a:t>jQuery</a:t>
            </a:r>
            <a:r>
              <a:t>、</a:t>
            </a:r>
            <a:r>
              <a:t>underscore</a:t>
            </a:r>
            <a:r>
              <a:t>和</a:t>
            </a:r>
            <a:r>
              <a:t>backbone</a:t>
            </a:r>
            <a:r>
              <a:t>，然后再运行回调函数。主模块的代码就写在回调函数中。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10" name="标题 2"/>
          <p:cNvSpPr txBox="1"/>
          <p:nvPr>
            <p:ph type="title"/>
          </p:nvPr>
        </p:nvSpPr>
        <p:spPr>
          <a:xfrm>
            <a:off x="843280" y="365125"/>
            <a:ext cx="6483351" cy="653416"/>
          </a:xfrm>
          <a:prstGeom prst="rect">
            <a:avLst/>
          </a:prstGeom>
        </p:spPr>
        <p:txBody>
          <a:bodyPr/>
          <a:lstStyle>
            <a:lvl1pPr defTabSz="594359">
              <a:defRPr b="1" sz="3120"/>
            </a:lvl1pPr>
          </a:lstStyle>
          <a:p>
            <a:pPr>
              <a:defRPr b="0"/>
            </a:pPr>
            <a:r>
              <a:rPr b="1"/>
              <a:t>模块的加载</a:t>
            </a:r>
          </a:p>
        </p:txBody>
      </p:sp>
      <p:sp>
        <p:nvSpPr>
          <p:cNvPr id="211" name="文本框 1"/>
          <p:cNvSpPr txBox="1"/>
          <p:nvPr/>
        </p:nvSpPr>
        <p:spPr>
          <a:xfrm>
            <a:off x="819150" y="1202689"/>
            <a:ext cx="9851579" cy="503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 sz="2400"/>
            </a:pPr>
            <a:r>
              <a:t>主模块的依赖模块是</a:t>
            </a:r>
            <a:r>
              <a:t>['jquery', 'underscore', 'backbone']</a:t>
            </a:r>
            <a:r>
              <a:t>。默认情况下，</a:t>
            </a:r>
            <a:r>
              <a:t>require.js</a:t>
            </a:r>
            <a:r>
              <a:t>假定这三个模块与</a:t>
            </a:r>
            <a:r>
              <a:t>main.js</a:t>
            </a:r>
            <a:r>
              <a:t>在同一个目录，文件名分别为</a:t>
            </a:r>
            <a:r>
              <a:t>jquery.js</a:t>
            </a:r>
            <a:r>
              <a:t>，</a:t>
            </a:r>
            <a:r>
              <a:t>underscore.js</a:t>
            </a:r>
            <a:r>
              <a:t>和</a:t>
            </a:r>
            <a:r>
              <a:t>backbone.js</a:t>
            </a:r>
            <a:r>
              <a:t>，然后自动加载。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400"/>
            </a:pPr>
          </a:p>
          <a:p>
            <a:pPr>
              <a:lnSpc>
                <a:spcPct val="110000"/>
              </a:lnSpc>
              <a:spcBef>
                <a:spcPts val="1000"/>
              </a:spcBef>
              <a:defRPr sz="2400"/>
            </a:pPr>
            <a:r>
              <a:t>使用</a:t>
            </a:r>
            <a:r>
              <a:t>require.config()</a:t>
            </a:r>
            <a:r>
              <a:t>方法，我们可以对模块的加载行为进行自定义。</a:t>
            </a:r>
            <a:r>
              <a:t>require.config()</a:t>
            </a:r>
            <a:r>
              <a:t>就写在主模块（</a:t>
            </a:r>
            <a:r>
              <a:t>main.js</a:t>
            </a:r>
            <a:r>
              <a:t>）的头部。参数就是一个对象，这个对象的</a:t>
            </a:r>
            <a:r>
              <a:t>paths</a:t>
            </a:r>
            <a:r>
              <a:t>属性指定各个模块的加载路径。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defRPr sz="2400"/>
            </a:pPr>
            <a:endParaRPr>
              <a:solidFill>
                <a:schemeClr val="accent5"/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defRPr sz="2400"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15" name="内容占位符 3"/>
          <p:cNvSpPr txBox="1"/>
          <p:nvPr>
            <p:ph type="body" idx="1"/>
          </p:nvPr>
        </p:nvSpPr>
        <p:spPr>
          <a:xfrm>
            <a:off x="545513" y="558840"/>
            <a:ext cx="9973310" cy="50642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require.config({</a:t>
            </a:r>
          </a:p>
          <a:p>
            <a:pPr marL="0" indent="0">
              <a:lnSpc>
                <a:spcPct val="110000"/>
              </a:lnSpc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paths: {</a:t>
            </a:r>
          </a:p>
          <a:p>
            <a:pPr marL="0" indent="0">
              <a:lnSpc>
                <a:spcPct val="110000"/>
              </a:lnSpc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"jquery": "jquery.min",</a:t>
            </a:r>
            <a:br/>
            <a:r>
              <a:t>　　　　　　</a:t>
            </a:r>
            <a:r>
              <a:t>"underscore": "underscore.min",</a:t>
            </a:r>
            <a:br/>
            <a:r>
              <a:t>　　　　　　</a:t>
            </a:r>
            <a:r>
              <a:t>"backbone": "backbone.min"</a:t>
            </a:r>
          </a:p>
          <a:p>
            <a:pPr marL="0" indent="0">
              <a:lnSpc>
                <a:spcPct val="110000"/>
              </a:lnSpc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 marL="0" indent="0">
              <a:lnSpc>
                <a:spcPct val="110000"/>
              </a:lnSpc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  <a:p>
            <a:pPr marL="0" indent="0">
              <a:lnSpc>
                <a:spcPct val="110000"/>
              </a:lnSpc>
              <a:buSzTx/>
              <a:buFontTx/>
              <a:buNone/>
              <a:defRPr sz="2400"/>
            </a:pPr>
            <a:r>
              <a:t>上面的代码给出了三个模块的文件名，路径默认与</a:t>
            </a:r>
            <a:r>
              <a:t>main.js</a:t>
            </a:r>
            <a:r>
              <a:t>在同一个目录（</a:t>
            </a:r>
            <a:r>
              <a:t>js</a:t>
            </a:r>
            <a:r>
              <a:t>子目录）。如果这些模块在其他目录，比如</a:t>
            </a:r>
            <a:r>
              <a:t>js/lib</a:t>
            </a:r>
            <a:r>
              <a:t>目录，则有两种写法。一种是逐一指定路径。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19" name="内容占位符 3"/>
          <p:cNvSpPr txBox="1"/>
          <p:nvPr>
            <p:ph type="body" idx="1"/>
          </p:nvPr>
        </p:nvSpPr>
        <p:spPr>
          <a:xfrm>
            <a:off x="545513" y="558840"/>
            <a:ext cx="9973310" cy="50642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require.config({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paths: 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"jquery": "</a:t>
            </a:r>
            <a:r>
              <a:rPr b="1"/>
              <a:t>lib/</a:t>
            </a:r>
            <a:r>
              <a:t>jquery.min",</a:t>
            </a:r>
            <a:br/>
            <a:r>
              <a:t>　　　　　　</a:t>
            </a:r>
            <a:r>
              <a:t>"underscore": "</a:t>
            </a:r>
            <a:r>
              <a:rPr b="1"/>
              <a:t>lib/</a:t>
            </a:r>
            <a:r>
              <a:t>underscore.min",</a:t>
            </a:r>
            <a:br/>
            <a:r>
              <a:t>　　　　　　</a:t>
            </a:r>
            <a:r>
              <a:t>"backbone": "</a:t>
            </a:r>
            <a:r>
              <a:rPr b="1"/>
              <a:t>lib/</a:t>
            </a:r>
            <a:r>
              <a:t>backbone.min"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23" name="内容占位符 3"/>
          <p:cNvSpPr txBox="1"/>
          <p:nvPr>
            <p:ph type="body" idx="1"/>
          </p:nvPr>
        </p:nvSpPr>
        <p:spPr>
          <a:xfrm>
            <a:off x="545513" y="558840"/>
            <a:ext cx="9973310" cy="50642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/>
            </a:pPr>
            <a:r>
              <a:t>另一种则是直接改变基目录（</a:t>
            </a:r>
            <a:r>
              <a:t>baseUrl</a:t>
            </a:r>
            <a:r>
              <a:t>）。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require.config({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rPr b="1"/>
              <a:t>baseUrl: "js/lib",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paths: 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"jquery": "jquery.min",</a:t>
            </a:r>
            <a:br/>
            <a:r>
              <a:t>　　　　　　</a:t>
            </a:r>
            <a:r>
              <a:t>"underscore": "underscore.min",</a:t>
            </a:r>
            <a:br/>
            <a:r>
              <a:t>　　　　　　</a:t>
            </a:r>
            <a:r>
              <a:t>"backbone": "backbone.min"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27" name="内容占位符 3"/>
          <p:cNvSpPr txBox="1"/>
          <p:nvPr>
            <p:ph type="body" idx="1"/>
          </p:nvPr>
        </p:nvSpPr>
        <p:spPr>
          <a:xfrm>
            <a:off x="545513" y="558840"/>
            <a:ext cx="10770037" cy="50642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/>
            </a:pPr>
            <a:r>
              <a:t>如果某个模块在另一台主机上，也可以直接指定它的网址，比如：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require.config({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paths: {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"jquery": "https://ajax.googleapis.com/ajax/libs/jquery/1.7.2/jquery.min"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 marL="0" indent="0">
              <a:buSzTx/>
              <a:buFontTx/>
              <a:buNone/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3175" y="6383020"/>
            <a:ext cx="1219708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文本框 4"/>
          <p:cNvSpPr txBox="1"/>
          <p:nvPr/>
        </p:nvSpPr>
        <p:spPr>
          <a:xfrm>
            <a:off x="2376169" y="1850389"/>
            <a:ext cx="741870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requirejs</a:t>
            </a:r>
          </a:p>
        </p:txBody>
      </p:sp>
      <p:sp>
        <p:nvSpPr>
          <p:cNvPr id="114" name="文本框 5"/>
          <p:cNvSpPr txBox="1"/>
          <p:nvPr/>
        </p:nvSpPr>
        <p:spPr>
          <a:xfrm>
            <a:off x="2381249" y="3425190"/>
            <a:ext cx="74187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主讲人：</a:t>
            </a:r>
          </a:p>
        </p:txBody>
      </p:sp>
      <p:sp>
        <p:nvSpPr>
          <p:cNvPr id="115" name="直接连接符 10"/>
          <p:cNvSpPr/>
          <p:nvPr/>
        </p:nvSpPr>
        <p:spPr>
          <a:xfrm>
            <a:off x="2547303" y="2774314"/>
            <a:ext cx="7105651" cy="1"/>
          </a:xfrm>
          <a:prstGeom prst="line">
            <a:avLst/>
          </a:prstGeom>
          <a:ln w="19050">
            <a:solidFill>
              <a:srgbClr val="2E7FC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31" name="内容占位符 3"/>
          <p:cNvSpPr txBox="1"/>
          <p:nvPr>
            <p:ph type="body" idx="1"/>
          </p:nvPr>
        </p:nvSpPr>
        <p:spPr>
          <a:xfrm>
            <a:off x="545513" y="558840"/>
            <a:ext cx="9973310" cy="5064264"/>
          </a:xfrm>
          <a:prstGeom prst="rect">
            <a:avLst/>
          </a:prstGeom>
        </p:spPr>
        <p:txBody>
          <a:bodyPr/>
          <a:lstStyle/>
          <a:p>
            <a:pPr marL="163285" indent="-163285">
              <a:lnSpc>
                <a:spcPct val="120000"/>
              </a:lnSpc>
              <a:defRPr sz="2400"/>
            </a:pPr>
            <a:r>
              <a:t>AMD</a:t>
            </a:r>
            <a:r>
              <a:t>的写法</a:t>
            </a:r>
          </a:p>
          <a:p>
            <a:pPr marL="163285" indent="-163285">
              <a:lnSpc>
                <a:spcPct val="120000"/>
              </a:lnSpc>
              <a:defRPr sz="2400"/>
            </a:pPr>
            <a:r>
              <a:t>require.js</a:t>
            </a:r>
            <a:r>
              <a:t>加载的模块，采用</a:t>
            </a:r>
            <a:r>
              <a:t>AMD</a:t>
            </a:r>
            <a:r>
              <a:t>规范。也就是说，模块必须按照</a:t>
            </a:r>
            <a:r>
              <a:t>AMD</a:t>
            </a:r>
            <a:r>
              <a:t>的规定来写。</a:t>
            </a:r>
          </a:p>
          <a:p>
            <a:pPr marL="163285" indent="-163285">
              <a:lnSpc>
                <a:spcPct val="120000"/>
              </a:lnSpc>
              <a:defRPr sz="2400"/>
            </a:pPr>
            <a:r>
              <a:t>具体来说，就是模块必须采用特定的</a:t>
            </a:r>
            <a:r>
              <a:t>define()</a:t>
            </a:r>
            <a:r>
              <a:t>函数来定义。如果一个模块不依赖其他模块，那么可以直接定义在</a:t>
            </a:r>
            <a:r>
              <a:t>define()</a:t>
            </a:r>
            <a:r>
              <a:t>函数之中。</a:t>
            </a:r>
          </a:p>
          <a:p>
            <a:pPr marL="163285" indent="-163285">
              <a:lnSpc>
                <a:spcPct val="120000"/>
              </a:lnSpc>
              <a:defRPr sz="2400"/>
            </a:pPr>
            <a:r>
              <a:t>假定现在有一个</a:t>
            </a:r>
            <a:r>
              <a:t>math.js</a:t>
            </a:r>
            <a:r>
              <a:t>文件，它定义了一个</a:t>
            </a:r>
            <a:r>
              <a:t>math</a:t>
            </a:r>
            <a:r>
              <a:t>模块。那么，</a:t>
            </a:r>
            <a:r>
              <a:t>math.js</a:t>
            </a:r>
            <a:r>
              <a:t>就要这样写：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35" name="TextBox 4"/>
          <p:cNvSpPr txBox="1"/>
          <p:nvPr/>
        </p:nvSpPr>
        <p:spPr>
          <a:xfrm>
            <a:off x="1000664" y="569343"/>
            <a:ext cx="8264105" cy="443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// math.js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define(function (){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var add = function (x,y){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return x+y;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return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add: add</a:t>
            </a:r>
            <a:br/>
            <a:r>
              <a:t>　　　　</a:t>
            </a:r>
            <a:r>
              <a:t>};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39" name="TextBox 4"/>
          <p:cNvSpPr txBox="1"/>
          <p:nvPr/>
        </p:nvSpPr>
        <p:spPr>
          <a:xfrm>
            <a:off x="741872" y="569342"/>
            <a:ext cx="8816196" cy="3163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加载方法如下：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// main.js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require(['math'], function (math){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alert(math.add(1,1));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43" name="TextBox 4"/>
          <p:cNvSpPr txBox="1"/>
          <p:nvPr/>
        </p:nvSpPr>
        <p:spPr>
          <a:xfrm>
            <a:off x="828135" y="586595"/>
            <a:ext cx="10087841" cy="553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如果这个模块还依赖其他模块，那么</a:t>
            </a:r>
            <a:r>
              <a:t>define()</a:t>
            </a:r>
            <a:r>
              <a:t>函数的第一个参数，必须是一个数组，指明该模块的依赖性。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　　</a:t>
            </a:r>
            <a:r>
              <a:rPr>
                <a:solidFill>
                  <a:schemeClr val="accent5"/>
                </a:solidFill>
              </a:rPr>
              <a:t>define(['myLib'], function(myLib){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function foo(){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　　</a:t>
            </a:r>
            <a:r>
              <a:t>myLib.doSomething();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return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　　</a:t>
            </a:r>
            <a:r>
              <a:t>foo : foo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};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当</a:t>
            </a:r>
            <a:r>
              <a:t>require()</a:t>
            </a:r>
            <a:r>
              <a:t>函数加载上面这个模块的时候，就会先加载</a:t>
            </a:r>
            <a:r>
              <a:t>myLib.js</a:t>
            </a:r>
            <a:r>
              <a:t>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47" name="TextBox 4"/>
          <p:cNvSpPr txBox="1"/>
          <p:nvPr/>
        </p:nvSpPr>
        <p:spPr>
          <a:xfrm>
            <a:off x="879893" y="500331"/>
            <a:ext cx="10262352" cy="510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 sz="2300"/>
            </a:pPr>
            <a:r>
              <a:t>加载非规范的模块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300"/>
            </a:pPr>
            <a:r>
              <a:t>理论上，</a:t>
            </a:r>
            <a:r>
              <a:t>require.js</a:t>
            </a:r>
            <a:r>
              <a:t>加载的模块，必须是按照</a:t>
            </a:r>
            <a:r>
              <a:t>AMD</a:t>
            </a:r>
            <a:r>
              <a:t>规范、用</a:t>
            </a:r>
            <a:r>
              <a:t>define()</a:t>
            </a:r>
            <a:r>
              <a:t>函数定义的模块。但是实际上，虽然已经有一部分流行的函数库（比如</a:t>
            </a:r>
            <a:r>
              <a:t>jQuery</a:t>
            </a:r>
            <a:r>
              <a:t>）符合</a:t>
            </a:r>
            <a:r>
              <a:t>AMD</a:t>
            </a:r>
            <a:r>
              <a:t>规范，更多的库并不符合。那么，</a:t>
            </a:r>
            <a:r>
              <a:t>require.js</a:t>
            </a:r>
            <a:r>
              <a:t>是否能够加载非规范的模块呢？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300"/>
            </a:pPr>
            <a:r>
              <a:t>回答是可以的。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300"/>
            </a:pPr>
            <a:r>
              <a:t>这样的模块在用</a:t>
            </a:r>
            <a:r>
              <a:t>require()</a:t>
            </a:r>
            <a:r>
              <a:t>加载之前，要先用</a:t>
            </a:r>
            <a:r>
              <a:t>require.config()</a:t>
            </a:r>
            <a:r>
              <a:t>方法，定义它们的一些特征。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2300"/>
            </a:pPr>
            <a:r>
              <a:t>举例来说，</a:t>
            </a:r>
            <a:r>
              <a:t>underscore</a:t>
            </a:r>
            <a:r>
              <a:t>和</a:t>
            </a:r>
            <a:r>
              <a:t>backbone</a:t>
            </a:r>
            <a:r>
              <a:t>这两个库，都没有采用</a:t>
            </a:r>
            <a:r>
              <a:t>AMD</a:t>
            </a:r>
            <a:r>
              <a:t>规范编写。如果要加载它们的话，必须先定义它们的特征。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51" name="TextBox 4"/>
          <p:cNvSpPr txBox="1"/>
          <p:nvPr/>
        </p:nvSpPr>
        <p:spPr>
          <a:xfrm>
            <a:off x="1155939" y="621101"/>
            <a:ext cx="8402130" cy="503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require.config({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shim: {</a:t>
            </a:r>
            <a:br/>
            <a:br/>
            <a:r>
              <a:t>　　　　　　</a:t>
            </a:r>
            <a:r>
              <a:t>'underscore':{</a:t>
            </a:r>
            <a:br/>
            <a:r>
              <a:t>　　　　　　　　</a:t>
            </a:r>
            <a:r>
              <a:t>exports: '_'</a:t>
            </a:r>
            <a:br/>
            <a:r>
              <a:t>　　　　　　</a:t>
            </a:r>
            <a:r>
              <a:t>},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　　</a:t>
            </a:r>
            <a:r>
              <a:t>'backbone': {</a:t>
            </a:r>
            <a:br/>
            <a:r>
              <a:t>　　　　　　　　</a:t>
            </a:r>
            <a:r>
              <a:t>deps: ['underscore', 'jquery'],</a:t>
            </a:r>
            <a:br/>
            <a:r>
              <a:t>　　　　　　　　</a:t>
            </a:r>
            <a:r>
              <a:t>exports: 'Backbone'</a:t>
            </a:r>
            <a:br/>
            <a:r>
              <a:t>　　　　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5"/>
                </a:solidFill>
              </a:defRPr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55" name="TextBox 4"/>
          <p:cNvSpPr txBox="1"/>
          <p:nvPr/>
        </p:nvSpPr>
        <p:spPr>
          <a:xfrm>
            <a:off x="762239" y="621101"/>
            <a:ext cx="10358475" cy="536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require.config()</a:t>
            </a:r>
            <a:r>
              <a:t>接受一个配置对象，这个对象除了有前面说过的</a:t>
            </a:r>
            <a:r>
              <a:t>paths</a:t>
            </a:r>
            <a:r>
              <a:t>属性之外，还有一个</a:t>
            </a:r>
            <a:r>
              <a:t>shim</a:t>
            </a:r>
            <a:r>
              <a:t>属性，专门用来配置不兼容的模块。具体来说，每个模块要定义（</a:t>
            </a:r>
            <a:r>
              <a:t>1</a:t>
            </a:r>
            <a:r>
              <a:t>）</a:t>
            </a:r>
            <a:r>
              <a:t>exports</a:t>
            </a:r>
            <a:r>
              <a:t>值（输出的变量名），表明这个模块外部调用时的名称；（</a:t>
            </a:r>
            <a:r>
              <a:t>2</a:t>
            </a:r>
            <a:r>
              <a:t>）</a:t>
            </a:r>
            <a:r>
              <a:t>deps</a:t>
            </a:r>
            <a:r>
              <a:t>数组，表明该模块的依赖性。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比如，</a:t>
            </a:r>
            <a:r>
              <a:t>jQuery</a:t>
            </a:r>
            <a:r>
              <a:t>的插件可以这样定义：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shim: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'jquery.scroll':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　　</a:t>
            </a:r>
            <a:r>
              <a:t>deps: ['jquery'],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　　</a:t>
            </a:r>
            <a:r>
              <a:t>exports: 'scroll'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solidFill>
                  <a:schemeClr val="accent5"/>
                </a:solidFill>
              </a:defRPr>
            </a:pPr>
            <a:r>
              <a:t>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59" name="TextBox 5"/>
          <p:cNvSpPr txBox="1"/>
          <p:nvPr/>
        </p:nvSpPr>
        <p:spPr>
          <a:xfrm>
            <a:off x="1132456" y="569343"/>
            <a:ext cx="10378386" cy="358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/>
            </a:pPr>
            <a:r>
              <a:t>require.js</a:t>
            </a:r>
            <a:r>
              <a:t>插件</a:t>
            </a:r>
          </a:p>
          <a:p>
            <a:pPr>
              <a:spcBef>
                <a:spcPts val="1000"/>
              </a:spcBef>
              <a:defRPr sz="2400"/>
            </a:pPr>
            <a:r>
              <a:t>require.js</a:t>
            </a:r>
            <a:r>
              <a:t>还提供一系列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插件</a:t>
            </a:r>
            <a:r>
              <a:t>，实现一些特定的功能。</a:t>
            </a:r>
          </a:p>
          <a:p>
            <a:pPr>
              <a:spcBef>
                <a:spcPts val="1000"/>
              </a:spcBef>
              <a:defRPr sz="2400"/>
            </a:pPr>
            <a:r>
              <a:t>domready</a:t>
            </a:r>
            <a:r>
              <a:t>插件，可以让回调函数在页面</a:t>
            </a:r>
            <a:r>
              <a:t>DOM</a:t>
            </a:r>
            <a:r>
              <a:t>结构加载完成后再运行。</a:t>
            </a:r>
          </a:p>
          <a:p>
            <a:pPr>
              <a:spcBef>
                <a:spcPts val="1000"/>
              </a:spcBef>
              <a:defRPr sz="2400"/>
            </a:pPr>
            <a:r>
              <a:t>　　</a:t>
            </a:r>
            <a:r>
              <a:t>require(['domready!'], function (doc){</a:t>
            </a:r>
          </a:p>
          <a:p>
            <a:pPr>
              <a:spcBef>
                <a:spcPts val="1000"/>
              </a:spcBef>
              <a:defRPr sz="2400"/>
            </a:pPr>
            <a:r>
              <a:t>　　　　</a:t>
            </a:r>
            <a:r>
              <a:t>// called once the DOM is ready</a:t>
            </a:r>
          </a:p>
          <a:p>
            <a:pPr>
              <a:spcBef>
                <a:spcPts val="1000"/>
              </a:spcBef>
              <a:defRPr sz="2400"/>
            </a:pPr>
            <a:r>
              <a:t>　　</a:t>
            </a: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63" name="TextBox 8"/>
          <p:cNvSpPr txBox="1"/>
          <p:nvPr/>
        </p:nvSpPr>
        <p:spPr>
          <a:xfrm>
            <a:off x="1225190" y="500332"/>
            <a:ext cx="10085954" cy="5637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300"/>
            </a:pPr>
            <a:r>
              <a:t>text</a:t>
            </a:r>
            <a:r>
              <a:t>和</a:t>
            </a:r>
            <a:r>
              <a:t>image</a:t>
            </a:r>
            <a:r>
              <a:t>插件，则是允许</a:t>
            </a:r>
            <a:r>
              <a:t>require.js</a:t>
            </a:r>
            <a:r>
              <a:t>加载文本和图片文件。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/>
            </a:pPr>
            <a:r>
              <a:t>　　</a:t>
            </a:r>
            <a:r>
              <a:rPr>
                <a:solidFill>
                  <a:schemeClr val="accent5"/>
                </a:solidFill>
              </a:rPr>
              <a:t>define([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</a:t>
            </a:r>
            <a:r>
              <a:t>'text!review.txt',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</a:t>
            </a:r>
            <a:r>
              <a:t>'image!cat.jpg'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</a:t>
            </a:r>
            <a:r>
              <a:t>],</a:t>
            </a:r>
            <a:br/>
            <a:br/>
            <a:r>
              <a:t>　　　　</a:t>
            </a:r>
            <a:r>
              <a:t>function(review,cat){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　　</a:t>
            </a:r>
            <a:r>
              <a:t>console.log(review);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　　</a:t>
            </a:r>
            <a:r>
              <a:t>document.body.appendChild(cat);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　　</a:t>
            </a:r>
            <a: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>
                <a:solidFill>
                  <a:schemeClr val="accent5"/>
                </a:solidFill>
              </a:defRPr>
            </a:pPr>
            <a:r>
              <a:t>　　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300"/>
            </a:pPr>
            <a:r>
              <a:t>类似的插件还有</a:t>
            </a:r>
            <a:r>
              <a:t>json</a:t>
            </a:r>
            <a:r>
              <a:t>和</a:t>
            </a:r>
            <a:r>
              <a:t>mdown</a:t>
            </a:r>
            <a:r>
              <a:t>，用于加载</a:t>
            </a:r>
            <a:r>
              <a:t>json</a:t>
            </a:r>
            <a:r>
              <a:t>文件和</a:t>
            </a:r>
            <a:r>
              <a:t>markdown</a:t>
            </a:r>
            <a:r>
              <a:t>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20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目录介绍</a:t>
            </a:r>
          </a:p>
        </p:txBody>
      </p:sp>
      <p:grpSp>
        <p:nvGrpSpPr>
          <p:cNvPr id="127" name="组合 48"/>
          <p:cNvGrpSpPr/>
          <p:nvPr/>
        </p:nvGrpSpPr>
        <p:grpSpPr>
          <a:xfrm>
            <a:off x="1934845" y="1063625"/>
            <a:ext cx="1059816" cy="1111036"/>
            <a:chOff x="0" y="0"/>
            <a:chExt cx="1059814" cy="1111035"/>
          </a:xfrm>
        </p:grpSpPr>
        <p:pic>
          <p:nvPicPr>
            <p:cNvPr id="125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58" y="0"/>
              <a:ext cx="1000075" cy="1111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文本框 20"/>
            <p:cNvSpPr txBox="1"/>
            <p:nvPr/>
          </p:nvSpPr>
          <p:spPr>
            <a:xfrm>
              <a:off x="0" y="60160"/>
              <a:ext cx="105981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30" name="组合 49"/>
          <p:cNvGrpSpPr/>
          <p:nvPr/>
        </p:nvGrpSpPr>
        <p:grpSpPr>
          <a:xfrm>
            <a:off x="1934845" y="2367279"/>
            <a:ext cx="1061086" cy="1034416"/>
            <a:chOff x="0" y="0"/>
            <a:chExt cx="1061085" cy="1034415"/>
          </a:xfrm>
        </p:grpSpPr>
        <p:pic>
          <p:nvPicPr>
            <p:cNvPr id="128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94" y="-1"/>
              <a:ext cx="1001274" cy="10344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文本框 21"/>
            <p:cNvSpPr txBox="1"/>
            <p:nvPr/>
          </p:nvSpPr>
          <p:spPr>
            <a:xfrm>
              <a:off x="-1" y="34329"/>
              <a:ext cx="1061087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33" name="组合 47"/>
          <p:cNvGrpSpPr/>
          <p:nvPr/>
        </p:nvGrpSpPr>
        <p:grpSpPr>
          <a:xfrm>
            <a:off x="1934845" y="3643629"/>
            <a:ext cx="1032511" cy="1094741"/>
            <a:chOff x="0" y="0"/>
            <a:chExt cx="1032510" cy="1094739"/>
          </a:xfrm>
        </p:grpSpPr>
        <p:pic>
          <p:nvPicPr>
            <p:cNvPr id="131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78" y="0"/>
              <a:ext cx="974310" cy="1094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文本框 22"/>
            <p:cNvSpPr txBox="1"/>
            <p:nvPr/>
          </p:nvSpPr>
          <p:spPr>
            <a:xfrm>
              <a:off x="-1" y="36331"/>
              <a:ext cx="1032512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6" name="组合 46"/>
          <p:cNvGrpSpPr/>
          <p:nvPr/>
        </p:nvGrpSpPr>
        <p:grpSpPr>
          <a:xfrm>
            <a:off x="1936114" y="4979670"/>
            <a:ext cx="1031876" cy="1018541"/>
            <a:chOff x="0" y="0"/>
            <a:chExt cx="1031875" cy="1018539"/>
          </a:xfrm>
        </p:grpSpPr>
        <p:pic>
          <p:nvPicPr>
            <p:cNvPr id="134" name="图片 17" descr="图片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" y="0"/>
              <a:ext cx="973710" cy="1018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文本框 23"/>
            <p:cNvSpPr txBox="1"/>
            <p:nvPr/>
          </p:nvSpPr>
          <p:spPr>
            <a:xfrm>
              <a:off x="0" y="55152"/>
              <a:ext cx="103187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40" name="组合 29"/>
          <p:cNvGrpSpPr/>
          <p:nvPr/>
        </p:nvGrpSpPr>
        <p:grpSpPr>
          <a:xfrm>
            <a:off x="2926714" y="1014094"/>
            <a:ext cx="5300981" cy="1236346"/>
            <a:chOff x="0" y="0"/>
            <a:chExt cx="5300979" cy="1236344"/>
          </a:xfrm>
        </p:grpSpPr>
        <p:pic>
          <p:nvPicPr>
            <p:cNvPr id="137" name="图片 28" descr="图片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36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图片 26" descr="图片 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9993"/>
              <a:ext cx="349412" cy="423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文本框 27"/>
            <p:cNvSpPr txBox="1"/>
            <p:nvPr/>
          </p:nvSpPr>
          <p:spPr>
            <a:xfrm>
              <a:off x="1524227" y="19639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学习目标</a:t>
              </a:r>
            </a:p>
          </p:txBody>
        </p:sp>
      </p:grpSp>
      <p:grpSp>
        <p:nvGrpSpPr>
          <p:cNvPr id="144" name="组合 30"/>
          <p:cNvGrpSpPr/>
          <p:nvPr/>
        </p:nvGrpSpPr>
        <p:grpSpPr>
          <a:xfrm>
            <a:off x="2926714" y="2315209"/>
            <a:ext cx="5300347" cy="1155049"/>
            <a:chOff x="0" y="0"/>
            <a:chExt cx="5300345" cy="1155047"/>
          </a:xfrm>
        </p:grpSpPr>
        <p:pic>
          <p:nvPicPr>
            <p:cNvPr id="141" name="图片 31" descr="图片 3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300346" cy="1155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图片 33" descr="图片 3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078" y="121445"/>
              <a:ext cx="349370" cy="39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文本框 34"/>
            <p:cNvSpPr txBox="1"/>
            <p:nvPr/>
          </p:nvSpPr>
          <p:spPr>
            <a:xfrm>
              <a:off x="1524044" y="18347"/>
              <a:ext cx="3100971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内容</a:t>
              </a:r>
            </a:p>
          </p:txBody>
        </p:sp>
      </p:grpSp>
      <p:grpSp>
        <p:nvGrpSpPr>
          <p:cNvPr id="148" name="组合 35"/>
          <p:cNvGrpSpPr/>
          <p:nvPr/>
        </p:nvGrpSpPr>
        <p:grpSpPr>
          <a:xfrm>
            <a:off x="2926714" y="3623945"/>
            <a:ext cx="5300981" cy="1226031"/>
            <a:chOff x="0" y="0"/>
            <a:chExt cx="5300979" cy="1226030"/>
          </a:xfrm>
        </p:grpSpPr>
        <p:pic>
          <p:nvPicPr>
            <p:cNvPr id="145" name="图片 36" descr="图片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26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图片 38" descr="图片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8909"/>
              <a:ext cx="349412" cy="420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文本框 39"/>
            <p:cNvSpPr txBox="1"/>
            <p:nvPr/>
          </p:nvSpPr>
          <p:spPr>
            <a:xfrm>
              <a:off x="1524227" y="19475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总结回顾</a:t>
              </a:r>
            </a:p>
          </p:txBody>
        </p:sp>
      </p:grpSp>
      <p:grpSp>
        <p:nvGrpSpPr>
          <p:cNvPr id="152" name="组合 40"/>
          <p:cNvGrpSpPr/>
          <p:nvPr/>
        </p:nvGrpSpPr>
        <p:grpSpPr>
          <a:xfrm>
            <a:off x="2926714" y="4979670"/>
            <a:ext cx="5299711" cy="1163964"/>
            <a:chOff x="0" y="0"/>
            <a:chExt cx="5299709" cy="1163962"/>
          </a:xfrm>
        </p:grpSpPr>
        <p:pic>
          <p:nvPicPr>
            <p:cNvPr id="149" name="图片 41" descr="图片 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299710" cy="1163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图片 43" descr="图片 4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4936" y="122383"/>
              <a:ext cx="349328" cy="398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文本框 44"/>
            <p:cNvSpPr txBox="1"/>
            <p:nvPr/>
          </p:nvSpPr>
          <p:spPr>
            <a:xfrm>
              <a:off x="1523861" y="18489"/>
              <a:ext cx="310060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练习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56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学习目标</a:t>
            </a:r>
          </a:p>
        </p:txBody>
      </p:sp>
      <p:sp>
        <p:nvSpPr>
          <p:cNvPr id="161" name="文本框 65"/>
          <p:cNvSpPr txBox="1"/>
          <p:nvPr/>
        </p:nvSpPr>
        <p:spPr>
          <a:xfrm>
            <a:off x="3700145" y="375284"/>
            <a:ext cx="232537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1.1</a:t>
            </a:r>
            <a:r>
              <a:t>知识目标</a:t>
            </a:r>
          </a:p>
        </p:txBody>
      </p:sp>
      <p:sp>
        <p:nvSpPr>
          <p:cNvPr id="162" name="文本框 2"/>
          <p:cNvSpPr txBox="1"/>
          <p:nvPr/>
        </p:nvSpPr>
        <p:spPr>
          <a:xfrm>
            <a:off x="1137395" y="878785"/>
            <a:ext cx="6231892" cy="1075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</a:t>
            </a:r>
            <a:r>
              <a:t>、</a:t>
            </a:r>
            <a:r>
              <a:rPr b="1">
                <a:solidFill>
                  <a:schemeClr val="accent5"/>
                </a:solidFill>
                <a:latin typeface="+mj-lt"/>
                <a:ea typeface="+mj-ea"/>
                <a:cs typeface="+mj-cs"/>
                <a:sym typeface="Calibri"/>
              </a:rPr>
              <a:t>为什么要模块化</a:t>
            </a:r>
            <a:endParaRPr b="1">
              <a:solidFill>
                <a:schemeClr val="accent5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3" name="随着网站逐渐变成&quot;互联网应用程序&quot;，嵌入网页的Javascript代码越来越庞大，越来越复杂。…"/>
          <p:cNvSpPr txBox="1"/>
          <p:nvPr/>
        </p:nvSpPr>
        <p:spPr>
          <a:xfrm>
            <a:off x="889721" y="1535430"/>
            <a:ext cx="5002967" cy="4586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随着网站逐渐变成"</a:t>
            </a:r>
            <a:r>
              <a:rPr u="sng">
                <a:solidFill>
                  <a:srgbClr val="112233"/>
                </a:solidFill>
                <a:hlinkClick r:id="rId3" invalidUrl="" action="" tgtFrame="" tooltip="" history="1" highlightClick="0" endSnd="0"/>
              </a:rPr>
              <a:t>互联网应用程序</a:t>
            </a:r>
            <a:r>
              <a:t>"，嵌入网页的Javascript代码越来越庞大，越来越复杂。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网页越来越像桌面程序，需要一个团队分工协作、进度管理、单元测试等等……开发者不得不使用软件工程的方法，管理网页的业务逻辑。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Javascript模块化编程，已经成为一个迫切的需求。理想情况下，开发者只需要实现核心的业务逻辑，其他都可以加载别人已经写好的模块。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2867" y="1373007"/>
            <a:ext cx="5135901" cy="256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原始写法"/>
          <p:cNvSpPr txBox="1"/>
          <p:nvPr>
            <p:ph type="title"/>
          </p:nvPr>
        </p:nvSpPr>
        <p:spPr>
          <a:xfrm>
            <a:off x="838200" y="365125"/>
            <a:ext cx="10515600" cy="787252"/>
          </a:xfrm>
          <a:prstGeom prst="rect">
            <a:avLst/>
          </a:prstGeom>
        </p:spPr>
        <p:txBody>
          <a:bodyPr/>
          <a:lstStyle>
            <a:lvl1pPr defTabSz="822959">
              <a:defRPr sz="3959"/>
            </a:lvl1pPr>
          </a:lstStyle>
          <a:p>
            <a:pPr/>
            <a:r>
              <a:t>原始写法</a:t>
            </a:r>
          </a:p>
        </p:txBody>
      </p:sp>
      <p:sp>
        <p:nvSpPr>
          <p:cNvPr id="167" name="模块就是实现特定功能的一组方法。…"/>
          <p:cNvSpPr txBox="1"/>
          <p:nvPr>
            <p:ph type="body" idx="1"/>
          </p:nvPr>
        </p:nvSpPr>
        <p:spPr>
          <a:xfrm>
            <a:off x="838200" y="1454398"/>
            <a:ext cx="8786615" cy="4722565"/>
          </a:xfrm>
          <a:prstGeom prst="rect">
            <a:avLst/>
          </a:prstGeom>
        </p:spPr>
        <p:txBody>
          <a:bodyPr/>
          <a:lstStyle/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模块就是实现特定功能的一组方法。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只要把不同的函数（以及记录状态的变量）简单地放在一起，就算是一个模块。</a:t>
            </a:r>
          </a:p>
          <a:p>
            <a:pPr marL="150205" indent="0" defTabSz="352043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1848">
                <a:solidFill>
                  <a:srgbClr val="4A86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150205" indent="0" defTabSz="352043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1848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 m1(){</a:t>
            </a:r>
            <a:br/>
            <a:r>
              <a:t>　　　　//...</a:t>
            </a:r>
            <a:br/>
            <a:r>
              <a:t>}</a:t>
            </a:r>
          </a:p>
          <a:p>
            <a:pPr marL="150205" indent="0" defTabSz="352043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1848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 m2(){</a:t>
            </a:r>
            <a:br/>
            <a:r>
              <a:t>　　　　//...</a:t>
            </a:r>
            <a:br/>
            <a:r>
              <a:t>}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上面的函数m1()和m2()，组成一个模块。使用的时候，直接调用就行了。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这种做法的缺点很明显："污染"了全局变量，无法保证不与其他模块发生变量名冲突，而且模块成员之间看不出直接关系。</a:t>
            </a:r>
          </a:p>
          <a:p>
            <a:pPr marL="150205" indent="0" defTabSz="352043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184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对象写法"/>
          <p:cNvSpPr txBox="1"/>
          <p:nvPr>
            <p:ph type="title"/>
          </p:nvPr>
        </p:nvSpPr>
        <p:spPr>
          <a:xfrm>
            <a:off x="838200" y="365125"/>
            <a:ext cx="10515600" cy="75123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对象写法</a:t>
            </a:r>
          </a:p>
        </p:txBody>
      </p:sp>
      <p:sp>
        <p:nvSpPr>
          <p:cNvPr id="170" name="为了解决上面的缺点，可以把模块写成一个对象，所有的模块成员都放到这个对象里面。…"/>
          <p:cNvSpPr txBox="1"/>
          <p:nvPr>
            <p:ph type="body" idx="1"/>
          </p:nvPr>
        </p:nvSpPr>
        <p:spPr>
          <a:xfrm>
            <a:off x="838200" y="1273968"/>
            <a:ext cx="9277549" cy="4902995"/>
          </a:xfrm>
          <a:prstGeom prst="rect">
            <a:avLst/>
          </a:prstGeom>
        </p:spPr>
        <p:txBody>
          <a:bodyPr/>
          <a:lstStyle/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为了解决上面的缺点，可以把模块写成一个对象，所有的模块成员都放到这个对象里面。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　</a:t>
            </a:r>
            <a:r>
              <a:rPr>
                <a:solidFill>
                  <a:schemeClr val="accent5"/>
                </a:solidFill>
              </a:rPr>
              <a:t>var module1 = new Object({</a:t>
            </a:r>
            <a:endParaRPr>
              <a:solidFill>
                <a:schemeClr val="accent5"/>
              </a:solidFill>
            </a:endParaRP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>
                <a:solidFill>
                  <a:schemeClr val="accent5"/>
                </a:solidFill>
              </a:defRPr>
            </a:pPr>
            <a:r>
              <a:t>　　　　_count : 0,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>
                <a:solidFill>
                  <a:schemeClr val="accent5"/>
                </a:solidFill>
              </a:defRPr>
            </a:pPr>
            <a:r>
              <a:t>　　　　m1 : function (){</a:t>
            </a:r>
            <a:br/>
            <a:r>
              <a:t>　　　　　　//...</a:t>
            </a:r>
            <a:br/>
            <a:r>
              <a:t>　　　　},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>
                <a:solidFill>
                  <a:schemeClr val="accent5"/>
                </a:solidFill>
              </a:defRPr>
            </a:pPr>
            <a:r>
              <a:t>　　　　m2 : function (){</a:t>
            </a:r>
            <a:br/>
            <a:r>
              <a:t>　　　　　　//...</a:t>
            </a:r>
            <a:br/>
            <a:r>
              <a:t>　　　　}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>
                <a:solidFill>
                  <a:schemeClr val="accent5"/>
                </a:solidFill>
              </a:defRPr>
            </a:pPr>
            <a:r>
              <a:t>　　});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上面的函数m1()和m2(），都封装在module1对象里。使用的时候，就是调用这个对象的属性。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module1.m1();</a:t>
            </a:r>
          </a:p>
          <a:p>
            <a:pPr marL="0" indent="0" defTabSz="704087">
              <a:spcBef>
                <a:spcPts val="700"/>
              </a:spcBef>
              <a:buSzTx/>
              <a:buFontTx/>
              <a:buNone/>
              <a:defRPr sz="1848"/>
            </a:pPr>
            <a:r>
              <a:t>但是，这样的写法会暴露所有模块成员，内部状态可以被外部改写。比如，外部代码可以直接改变内部计数器的值。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立即执行函数写法"/>
          <p:cNvSpPr txBox="1"/>
          <p:nvPr>
            <p:ph type="title"/>
          </p:nvPr>
        </p:nvSpPr>
        <p:spPr>
          <a:xfrm>
            <a:off x="838200" y="365125"/>
            <a:ext cx="10515600" cy="480765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2208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立即执行函数写法</a:t>
            </a:r>
          </a:p>
        </p:txBody>
      </p:sp>
      <p:sp>
        <p:nvSpPr>
          <p:cNvPr id="173" name="使用&quot;立即执行函数&quot;（Immediately-Invoked Function Expression，IIFE），可以达到不暴露私有成员的目的。…"/>
          <p:cNvSpPr txBox="1"/>
          <p:nvPr>
            <p:ph type="body" idx="1"/>
          </p:nvPr>
        </p:nvSpPr>
        <p:spPr>
          <a:xfrm>
            <a:off x="736600" y="1018282"/>
            <a:ext cx="9299724" cy="5184081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spcBef>
                <a:spcPts val="800"/>
              </a:spcBef>
              <a:buSzTx/>
              <a:buFontTx/>
              <a:buNone/>
              <a:defRPr sz="1968"/>
            </a:pPr>
            <a:r>
              <a:t>使用"</a:t>
            </a:r>
            <a:r>
              <a:rPr u="sng">
                <a:solidFill>
                  <a:srgbClr val="112233"/>
                </a:solidFill>
                <a:hlinkClick r:id="rId2" invalidUrl="" action="" tgtFrame="" tooltip="" history="1" highlightClick="0" endSnd="0"/>
              </a:rPr>
              <a:t>立即执行函数</a:t>
            </a:r>
            <a:r>
              <a:t>"（Immediately-Invoked Function Expression，IIFE），可以达到不暴露私有成员的目的。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var module1 = (function(){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　　　　var _count = 0;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　　　　var m1 = function(){</a:t>
            </a:r>
            <a:br/>
            <a:r>
              <a:t>　　　　　　//...</a:t>
            </a:r>
            <a:br/>
            <a:r>
              <a:t>　　　　};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　　　　var m2 = function(){</a:t>
            </a:r>
            <a:br/>
            <a:r>
              <a:t>　　　　　　//...</a:t>
            </a:r>
            <a:br/>
            <a:r>
              <a:t>　　　　};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　　　　return {</a:t>
            </a:r>
            <a:br/>
            <a:r>
              <a:t>　　　　　　m1 : m1,</a:t>
            </a:r>
            <a:br/>
            <a:r>
              <a:t>　　　　　　m2 : m2</a:t>
            </a:r>
            <a:br/>
            <a:r>
              <a:t>　　　　};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>
                <a:solidFill>
                  <a:schemeClr val="accent5"/>
                </a:solidFill>
              </a:defRPr>
            </a:pPr>
            <a:r>
              <a:t>　　})();</a:t>
            </a:r>
          </a:p>
          <a:p>
            <a:pPr marL="0" indent="0" defTabSz="749808">
              <a:spcBef>
                <a:spcPts val="800"/>
              </a:spcBef>
              <a:buSzTx/>
              <a:buFontTx/>
              <a:buNone/>
              <a:defRPr sz="1968"/>
            </a:pPr>
            <a:r>
              <a:t>使用上面的写法，外部代码无法读取内部的_count变量。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77" name="文本框 1"/>
          <p:cNvSpPr txBox="1"/>
          <p:nvPr/>
        </p:nvSpPr>
        <p:spPr>
          <a:xfrm>
            <a:off x="630872" y="1126489"/>
            <a:ext cx="8961538" cy="4072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最早的时候，所有</a:t>
            </a:r>
            <a:r>
              <a:t>Javascript</a:t>
            </a:r>
            <a:r>
              <a:t>代码都写在一个文件里面，只要加载这一个文件就够了。后来，代码越来越多，一个文件不够了，必须分成多个文件，依次加载。下面的网页代码，相信很多人都见过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       </a:t>
            </a:r>
            <a:r>
              <a:t>&lt;script src="1.js"&gt;&lt;/script&gt;</a:t>
            </a:r>
            <a:br/>
            <a:r>
              <a:t>　　&lt;script src="2.js"&gt;&lt;/script&gt;</a:t>
            </a:r>
            <a:br/>
            <a:r>
              <a:t>　　&lt;script src="3.js"&gt;&lt;/script&gt;</a:t>
            </a:r>
            <a:br/>
            <a:r>
              <a:t>　　&lt;script src="4.js"&gt;&lt;/script&gt;</a:t>
            </a:r>
            <a:br/>
            <a:r>
              <a:t>　　&lt;script src="5.js"&gt;&lt;/script&gt;</a:t>
            </a:r>
            <a:br/>
            <a:r>
              <a:t>　　&lt;script src="6.js"&gt;&lt;/script&gt;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81" name="标题 2"/>
          <p:cNvSpPr txBox="1"/>
          <p:nvPr>
            <p:ph type="title"/>
          </p:nvPr>
        </p:nvSpPr>
        <p:spPr>
          <a:xfrm>
            <a:off x="604740" y="378377"/>
            <a:ext cx="6483351" cy="653416"/>
          </a:xfrm>
          <a:prstGeom prst="rect">
            <a:avLst/>
          </a:prstGeom>
        </p:spPr>
        <p:txBody>
          <a:bodyPr/>
          <a:lstStyle>
            <a:lvl1pPr defTabSz="704087">
              <a:defRPr sz="3696"/>
            </a:lvl1pPr>
          </a:lstStyle>
          <a:p>
            <a:pPr/>
            <a:r>
              <a:t> </a:t>
            </a:r>
          </a:p>
        </p:txBody>
      </p:sp>
      <p:sp>
        <p:nvSpPr>
          <p:cNvPr id="182" name="内容占位符 3"/>
          <p:cNvSpPr txBox="1"/>
          <p:nvPr>
            <p:ph type="body" idx="1"/>
          </p:nvPr>
        </p:nvSpPr>
        <p:spPr>
          <a:xfrm>
            <a:off x="735294" y="340047"/>
            <a:ext cx="8572669" cy="4386105"/>
          </a:xfrm>
          <a:prstGeom prst="rect">
            <a:avLst/>
          </a:prstGeom>
        </p:spPr>
        <p:txBody>
          <a:bodyPr/>
          <a:lstStyle/>
          <a:p>
            <a:pPr marL="163285" indent="-163285">
              <a:defRPr sz="2400"/>
            </a:pPr>
            <a:r>
              <a:t>这段代码依次加载多个</a:t>
            </a:r>
            <a:r>
              <a:t>js</a:t>
            </a:r>
            <a:r>
              <a:t>文件。</a:t>
            </a:r>
          </a:p>
          <a:p>
            <a:pPr marL="163285" indent="-163285">
              <a:defRPr sz="2400"/>
            </a:pPr>
            <a:r>
              <a:t>这样的写法有很大的缺点。首先，加载的时候，浏览器会停止网页渲染，加载文件越多，网页失去响应的时间就会越长；其次，由于</a:t>
            </a:r>
            <a:r>
              <a:t>js</a:t>
            </a:r>
            <a:r>
              <a:t>文件之间存在依赖关系，因此必须严格保证加载顺序（比如上例的</a:t>
            </a:r>
            <a:r>
              <a:t>1.js</a:t>
            </a:r>
            <a:r>
              <a:t>要在</a:t>
            </a:r>
            <a:r>
              <a:t>2.js</a:t>
            </a:r>
            <a:r>
              <a:t>的前面），依赖性最大的模块一定要放到最后加载，当依赖关系很复杂的时候，代码的编写和维护都会变得困难。</a:t>
            </a:r>
          </a:p>
          <a:p>
            <a:pPr marL="163285" indent="-163285">
              <a:defRPr sz="2400"/>
            </a:pPr>
          </a:p>
          <a:p>
            <a:pPr marL="163285" indent="-163285">
              <a:defRPr sz="2400"/>
            </a:pPr>
            <a:r>
              <a:t>require.js</a:t>
            </a:r>
            <a:r>
              <a:t>的诞生，就是为了解决这两个问题：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