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2387600" y="2298700"/>
            <a:ext cx="19621500" cy="4648200"/>
          </a:xfrm>
          <a:prstGeom prst="rect">
            <a:avLst/>
          </a:prstGeom>
        </p:spPr>
        <p:txBody>
          <a:bodyPr anchor="b"/>
          <a:lstStyle/>
          <a:p>
            <a:pPr/>
            <a:r>
              <a:t>标题文本</a:t>
            </a:r>
          </a:p>
        </p:txBody>
      </p:sp>
      <p:sp>
        <p:nvSpPr>
          <p:cNvPr id="12" name="正文级别 1…"/>
          <p:cNvSpPr txBox="1"/>
          <p:nvPr>
            <p:ph type="body" sz="quarter" idx="1"/>
          </p:nvPr>
        </p:nvSpPr>
        <p:spPr>
          <a:xfrm>
            <a:off x="2387600" y="7073900"/>
            <a:ext cx="196215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xfrm>
            <a:off x="11955253" y="13004800"/>
            <a:ext cx="453238" cy="4699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b="1" sz="3800">
                <a:latin typeface="Helvetica"/>
                <a:ea typeface="Helvetica"/>
                <a:cs typeface="Helvetica"/>
                <a:sym typeface="Helvetica"/>
              </a:defRPr>
            </a:lvl1pPr>
          </a:lstStyle>
          <a:p>
            <a:pPr/>
            <a:r>
              <a:t>–Johnny Appleseed</a:t>
            </a:r>
          </a:p>
        </p:txBody>
      </p:sp>
      <p:sp>
        <p:nvSpPr>
          <p:cNvPr id="94" name="“在此键入引文。”"/>
          <p:cNvSpPr txBox="1"/>
          <p:nvPr>
            <p:ph type="body" sz="quarter" idx="14"/>
          </p:nvPr>
        </p:nvSpPr>
        <p:spPr>
          <a:xfrm>
            <a:off x="2387600" y="5937250"/>
            <a:ext cx="19621500" cy="1092201"/>
          </a:xfrm>
          <a:prstGeom prst="rect">
            <a:avLst/>
          </a:prstGeom>
        </p:spPr>
        <p:txBody>
          <a:bodyPr>
            <a:spAutoFit/>
          </a:bodyPr>
          <a:lstStyle>
            <a:lvl1pPr marL="0" indent="0" algn="ctr">
              <a:spcBef>
                <a:spcPts val="3400"/>
              </a:spcBef>
              <a:buSzTx/>
              <a:buNone/>
              <a:defRPr sz="5600"/>
            </a:lvl1pPr>
          </a:lstStyle>
          <a:p>
            <a:pPr/>
            <a:r>
              <a:t>“在此键入引文。”</a:t>
            </a:r>
          </a:p>
        </p:txBody>
      </p:sp>
      <p:sp>
        <p:nvSpPr>
          <p:cNvPr id="95" name="幻灯片编号"/>
          <p:cNvSpPr txBox="1"/>
          <p:nvPr>
            <p:ph type="sldNum" sz="quarter" idx="2"/>
          </p:nvPr>
        </p:nvSpPr>
        <p:spPr>
          <a:xfrm>
            <a:off x="11955253" y="13004800"/>
            <a:ext cx="453238" cy="4699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xfrm>
            <a:off x="11955253" y="13004800"/>
            <a:ext cx="453238" cy="4699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xfrm>
            <a:off x="11955253" y="13004800"/>
            <a:ext cx="453238" cy="4699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2933700" y="891704"/>
            <a:ext cx="18542000" cy="8318501"/>
          </a:xfrm>
          <a:prstGeom prst="rect">
            <a:avLst/>
          </a:prstGeom>
        </p:spPr>
        <p:txBody>
          <a:bodyPr lIns="91439" tIns="45719" rIns="91439" bIns="45719" anchor="t">
            <a:noAutofit/>
          </a:bodyPr>
          <a:lstStyle/>
          <a:p>
            <a:pPr/>
          </a:p>
        </p:txBody>
      </p:sp>
      <p:sp>
        <p:nvSpPr>
          <p:cNvPr id="21" name="标题文本"/>
          <p:cNvSpPr txBox="1"/>
          <p:nvPr>
            <p:ph type="title"/>
          </p:nvPr>
        </p:nvSpPr>
        <p:spPr>
          <a:xfrm>
            <a:off x="2387600" y="9448800"/>
            <a:ext cx="19621500" cy="2006600"/>
          </a:xfrm>
          <a:prstGeom prst="rect">
            <a:avLst/>
          </a:prstGeom>
        </p:spPr>
        <p:txBody>
          <a:bodyPr anchor="b"/>
          <a:lstStyle/>
          <a:p>
            <a:pPr/>
            <a:r>
              <a:t>标题文本</a:t>
            </a:r>
          </a:p>
        </p:txBody>
      </p:sp>
      <p:sp>
        <p:nvSpPr>
          <p:cNvPr id="22" name="正文级别 1…"/>
          <p:cNvSpPr txBox="1"/>
          <p:nvPr>
            <p:ph type="body" sz="quarter" idx="1"/>
          </p:nvPr>
        </p:nvSpPr>
        <p:spPr>
          <a:xfrm>
            <a:off x="2387600" y="11518900"/>
            <a:ext cx="19621500" cy="1714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xfrm>
            <a:off x="11955253" y="13004800"/>
            <a:ext cx="453238" cy="4699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2387600" y="4533900"/>
            <a:ext cx="19621500" cy="4648200"/>
          </a:xfrm>
          <a:prstGeom prst="rect">
            <a:avLst/>
          </a:prstGeom>
        </p:spPr>
        <p:txBody>
          <a:bodyPr/>
          <a:lstStyle/>
          <a:p>
            <a:pPr/>
            <a:r>
              <a:t>标题文本</a:t>
            </a:r>
          </a:p>
        </p:txBody>
      </p:sp>
      <p:sp>
        <p:nvSpPr>
          <p:cNvPr id="31" name="幻灯片编号"/>
          <p:cNvSpPr txBox="1"/>
          <p:nvPr>
            <p:ph type="sldNum" sz="quarter" idx="2"/>
          </p:nvPr>
        </p:nvSpPr>
        <p:spPr>
          <a:xfrm>
            <a:off x="11955253" y="13004800"/>
            <a:ext cx="453238" cy="4699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12496800" y="1068296"/>
            <a:ext cx="10223500" cy="11595101"/>
          </a:xfrm>
          <a:prstGeom prst="rect">
            <a:avLst/>
          </a:prstGeom>
        </p:spPr>
        <p:txBody>
          <a:bodyPr lIns="91439" tIns="45719" rIns="91439" bIns="45719" anchor="t">
            <a:noAutofit/>
          </a:bodyPr>
          <a:lstStyle/>
          <a:p>
            <a:pPr/>
          </a:p>
        </p:txBody>
      </p:sp>
      <p:sp>
        <p:nvSpPr>
          <p:cNvPr id="39" name="标题文本"/>
          <p:cNvSpPr txBox="1"/>
          <p:nvPr>
            <p:ph type="title"/>
          </p:nvPr>
        </p:nvSpPr>
        <p:spPr>
          <a:xfrm>
            <a:off x="1790700" y="1066800"/>
            <a:ext cx="10007600" cy="5626100"/>
          </a:xfrm>
          <a:prstGeom prst="rect">
            <a:avLst/>
          </a:prstGeom>
        </p:spPr>
        <p:txBody>
          <a:bodyPr anchor="b"/>
          <a:lstStyle>
            <a:lvl1pPr>
              <a:defRPr sz="8400"/>
            </a:lvl1pPr>
          </a:lstStyle>
          <a:p>
            <a:pPr/>
            <a:r>
              <a:t>标题文本</a:t>
            </a:r>
          </a:p>
        </p:txBody>
      </p:sp>
      <p:sp>
        <p:nvSpPr>
          <p:cNvPr id="40" name="正文级别 1…"/>
          <p:cNvSpPr txBox="1"/>
          <p:nvPr>
            <p:ph type="body" sz="quarter" idx="1"/>
          </p:nvPr>
        </p:nvSpPr>
        <p:spPr>
          <a:xfrm>
            <a:off x="1790700" y="7035800"/>
            <a:ext cx="10007600" cy="56261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xfrm>
            <a:off x="11955253" y="13004800"/>
            <a:ext cx="453238" cy="4699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xfrm>
            <a:off x="11955253" y="13004800"/>
            <a:ext cx="453238" cy="4699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12598400" y="3641951"/>
            <a:ext cx="10007600" cy="8851901"/>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1790700" y="3644900"/>
            <a:ext cx="10007600" cy="8839200"/>
          </a:xfrm>
          <a:prstGeom prst="rect">
            <a:avLst/>
          </a:prstGeom>
        </p:spPr>
        <p:txBody>
          <a:bodyPr/>
          <a:lstStyle>
            <a:lvl1pPr marL="431800" indent="-431800">
              <a:spcBef>
                <a:spcPts val="5300"/>
              </a:spcBef>
              <a:defRPr sz="3800"/>
            </a:lvl1pPr>
            <a:lvl2pPr marL="863600" indent="-431800">
              <a:spcBef>
                <a:spcPts val="5300"/>
              </a:spcBef>
              <a:defRPr sz="3800"/>
            </a:lvl2pPr>
            <a:lvl3pPr marL="1295400" indent="-431800">
              <a:spcBef>
                <a:spcPts val="5300"/>
              </a:spcBef>
              <a:defRPr sz="3800"/>
            </a:lvl3pPr>
            <a:lvl4pPr marL="1727200" indent="-431800">
              <a:spcBef>
                <a:spcPts val="5300"/>
              </a:spcBef>
              <a:defRPr sz="3800"/>
            </a:lvl4pPr>
            <a:lvl5pPr marL="2159000" indent="-431800">
              <a:spcBef>
                <a:spcPts val="5300"/>
              </a:spcBef>
              <a:defRPr sz="3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xfrm>
            <a:off x="11955253" y="13004800"/>
            <a:ext cx="453238" cy="4699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1790700" y="1790700"/>
            <a:ext cx="20815300" cy="101473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xfrm>
            <a:off x="11955253" y="13004800"/>
            <a:ext cx="453238" cy="4699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12496800" y="7162800"/>
            <a:ext cx="10185400" cy="5486400"/>
          </a:xfrm>
          <a:prstGeom prst="rect">
            <a:avLst/>
          </a:prstGeom>
        </p:spPr>
        <p:txBody>
          <a:bodyPr lIns="91439" tIns="45719" rIns="91439" bIns="45719" anchor="t">
            <a:noAutofit/>
          </a:bodyPr>
          <a:lstStyle/>
          <a:p>
            <a:pPr/>
          </a:p>
        </p:txBody>
      </p:sp>
      <p:sp>
        <p:nvSpPr>
          <p:cNvPr id="84" name="图像"/>
          <p:cNvSpPr/>
          <p:nvPr>
            <p:ph type="pic" sz="quarter" idx="14"/>
          </p:nvPr>
        </p:nvSpPr>
        <p:spPr>
          <a:xfrm>
            <a:off x="12496800" y="1066800"/>
            <a:ext cx="10185400" cy="5486400"/>
          </a:xfrm>
          <a:prstGeom prst="rect">
            <a:avLst/>
          </a:prstGeom>
        </p:spPr>
        <p:txBody>
          <a:bodyPr lIns="91439" tIns="45719" rIns="91439" bIns="45719" anchor="t">
            <a:noAutofit/>
          </a:bodyPr>
          <a:lstStyle/>
          <a:p>
            <a:pPr/>
          </a:p>
        </p:txBody>
      </p:sp>
      <p:sp>
        <p:nvSpPr>
          <p:cNvPr id="85" name="图像"/>
          <p:cNvSpPr/>
          <p:nvPr>
            <p:ph type="pic" sz="half" idx="15"/>
          </p:nvPr>
        </p:nvSpPr>
        <p:spPr>
          <a:xfrm>
            <a:off x="1701800" y="1071716"/>
            <a:ext cx="10185400" cy="11582401"/>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xfrm>
            <a:off x="11955253" y="13004800"/>
            <a:ext cx="453238" cy="4699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标题文本"/>
          <p:cNvSpPr txBox="1"/>
          <p:nvPr>
            <p:ph type="title"/>
          </p:nvPr>
        </p:nvSpPr>
        <p:spPr>
          <a:xfrm>
            <a:off x="1790700" y="571500"/>
            <a:ext cx="20815300" cy="2984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1790700" y="3644900"/>
            <a:ext cx="20815300" cy="883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955253" y="13004799"/>
            <a:ext cx="453238" cy="469901"/>
          </a:xfrm>
          <a:prstGeom prst="rect">
            <a:avLst/>
          </a:prstGeom>
          <a:ln w="12700">
            <a:miter lim="400000"/>
          </a:ln>
        </p:spPr>
        <p:txBody>
          <a:bodyPr wrap="none" lIns="50800" tIns="50800" rIns="50800" bIns="50800" anchor="b">
            <a:spAutoFit/>
          </a:bodyPr>
          <a:lstStyle>
            <a:lvl1pPr>
              <a:defRPr sz="24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Light"/>
        </a:defRPr>
      </a:lvl9pPr>
    </p:titleStyle>
    <p:bodyStyle>
      <a:lvl1pPr marL="609600" marR="0" indent="-6096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1pPr>
      <a:lvl2pPr marL="1219200" marR="0" indent="-6096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2pPr>
      <a:lvl3pPr marL="1828800" marR="0" indent="-6096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3pPr>
      <a:lvl4pPr marL="2438400" marR="0" indent="-6096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4pPr>
      <a:lvl5pPr marL="3048000" marR="0" indent="-6096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5pPr>
      <a:lvl6pPr marL="3657600" marR="0" indent="-6096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6pPr>
      <a:lvl7pPr marL="4267200" marR="0" indent="-6096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7pPr>
      <a:lvl8pPr marL="4876800" marR="0" indent="-6096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8pPr>
      <a:lvl9pPr marL="5486400" marR="0" indent="-6096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FFFFFF"/>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tif"/></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Big Data"/>
          <p:cNvSpPr txBox="1"/>
          <p:nvPr>
            <p:ph type="ctrTitle"/>
          </p:nvPr>
        </p:nvSpPr>
        <p:spPr>
          <a:prstGeom prst="rect">
            <a:avLst/>
          </a:prstGeom>
        </p:spPr>
        <p:txBody>
          <a:bodyPr/>
          <a:lstStyle/>
          <a:p>
            <a:pPr/>
            <a:r>
              <a:t>Big Data</a:t>
            </a:r>
          </a:p>
        </p:txBody>
      </p:sp>
      <p:sp>
        <p:nvSpPr>
          <p:cNvPr id="120" name="School of Applied Science and Civil Engineering…"/>
          <p:cNvSpPr txBox="1"/>
          <p:nvPr>
            <p:ph type="subTitle" sz="quarter" idx="1"/>
          </p:nvPr>
        </p:nvSpPr>
        <p:spPr>
          <a:xfrm>
            <a:off x="2387600" y="7073900"/>
            <a:ext cx="19621500" cy="2628834"/>
          </a:xfrm>
          <a:prstGeom prst="rect">
            <a:avLst/>
          </a:prstGeom>
        </p:spPr>
        <p:txBody>
          <a:bodyPr/>
          <a:lstStyle/>
          <a:p>
            <a:pPr defTabSz="767715">
              <a:defRPr sz="4092"/>
            </a:pPr>
            <a:r>
              <a:t>School of Applied Science and Civil Engineering</a:t>
            </a:r>
          </a:p>
          <a:p>
            <a:pPr defTabSz="767715">
              <a:defRPr sz="4092"/>
            </a:pPr>
            <a:r>
              <a:t>Department of Data Science</a:t>
            </a:r>
          </a:p>
          <a:p>
            <a:pPr defTabSz="767715">
              <a:defRPr sz="4092"/>
            </a:pPr>
            <a:r>
              <a:t>H.B.Sun</a:t>
            </a:r>
          </a:p>
          <a:p>
            <a:pPr defTabSz="767715">
              <a:defRPr sz="4092"/>
            </a:pPr>
            <a:r>
              <a:t>2018.01.17</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3" name="timg.jpeg" descr="timg.jpeg"/>
          <p:cNvPicPr>
            <a:picLocks noChangeAspect="1"/>
          </p:cNvPicPr>
          <p:nvPr/>
        </p:nvPicPr>
        <p:blipFill>
          <a:blip r:embed="rId2">
            <a:extLst/>
          </a:blip>
          <a:stretch>
            <a:fillRect/>
          </a:stretch>
        </p:blipFill>
        <p:spPr>
          <a:xfrm>
            <a:off x="3193919" y="336076"/>
            <a:ext cx="17996162" cy="12850386"/>
          </a:xfrm>
          <a:prstGeom prst="rect">
            <a:avLst/>
          </a:prstGeom>
          <a:ln w="12700">
            <a:miter lim="400000"/>
          </a:ln>
        </p:spPr>
      </p:pic>
      <p:sp>
        <p:nvSpPr>
          <p:cNvPr id="144" name="文本"/>
          <p:cNvSpPr txBox="1"/>
          <p:nvPr/>
        </p:nvSpPr>
        <p:spPr>
          <a:xfrm>
            <a:off x="11110383" y="6343649"/>
            <a:ext cx="1435101" cy="1028701"/>
          </a:xfrm>
          <a:prstGeom prst="rect">
            <a:avLst/>
          </a:prstGeom>
          <a:ln w="12700">
            <a:miter lim="400000"/>
          </a:ln>
        </p:spPr>
        <p:txBody>
          <a:bodyPr wrap="none" lIns="50800" tIns="50800" rIns="50800" bIns="50800" anchor="ctr">
            <a:spAutoFit/>
          </a:bodyPr>
          <a:lstStyle/>
          <a:p>
            <a:pPr/>
          </a:p>
        </p:txBody>
      </p:sp>
      <p:sp>
        <p:nvSpPr>
          <p:cNvPr id="145" name="知名 IT 咨询公司 Gartner 7 月发布了2017年新兴技术成熟度曲线"/>
          <p:cNvSpPr txBox="1"/>
          <p:nvPr/>
        </p:nvSpPr>
        <p:spPr>
          <a:xfrm>
            <a:off x="11187907" y="1366367"/>
            <a:ext cx="8402054"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2300">
                <a:solidFill>
                  <a:srgbClr val="666666"/>
                </a:solidFill>
                <a:latin typeface="Helvetica Neue"/>
                <a:ea typeface="Helvetica Neue"/>
                <a:cs typeface="Helvetica Neue"/>
                <a:sym typeface="Helvetica Neue"/>
              </a:defRPr>
            </a:lvl1pPr>
          </a:lstStyle>
          <a:p>
            <a:pPr/>
            <a:r>
              <a:t>知名 IT 咨询公司 Gartner 7 月发布了2017年新兴技术成熟度曲线</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7" name="timg-3.jpeg" descr="timg-3.jpeg"/>
          <p:cNvPicPr>
            <a:picLocks noChangeAspect="1"/>
          </p:cNvPicPr>
          <p:nvPr/>
        </p:nvPicPr>
        <p:blipFill>
          <a:blip r:embed="rId2">
            <a:extLst/>
          </a:blip>
          <a:stretch>
            <a:fillRect/>
          </a:stretch>
        </p:blipFill>
        <p:spPr>
          <a:xfrm>
            <a:off x="3209531" y="609570"/>
            <a:ext cx="17829471" cy="1249686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9" name="图像" descr="图像"/>
          <p:cNvPicPr>
            <a:picLocks noChangeAspect="1"/>
          </p:cNvPicPr>
          <p:nvPr/>
        </p:nvPicPr>
        <p:blipFill>
          <a:blip r:embed="rId2">
            <a:extLst/>
          </a:blip>
          <a:stretch>
            <a:fillRect/>
          </a:stretch>
        </p:blipFill>
        <p:spPr>
          <a:xfrm>
            <a:off x="2942098" y="1201633"/>
            <a:ext cx="17804765" cy="10968029"/>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What and How Should We Do？"/>
          <p:cNvSpPr txBox="1"/>
          <p:nvPr>
            <p:ph type="title"/>
          </p:nvPr>
        </p:nvSpPr>
        <p:spPr>
          <a:prstGeom prst="rect">
            <a:avLst/>
          </a:prstGeom>
        </p:spPr>
        <p:txBody>
          <a:bodyPr/>
          <a:lstStyle>
            <a:lvl1pPr algn="l"/>
          </a:lstStyle>
          <a:p>
            <a:pPr/>
            <a:r>
              <a:t>What and How Should We Do？</a:t>
            </a:r>
          </a:p>
        </p:txBody>
      </p:sp>
      <p:pic>
        <p:nvPicPr>
          <p:cNvPr id="152" name="图像" descr="图像"/>
          <p:cNvPicPr>
            <a:picLocks noChangeAspect="1"/>
          </p:cNvPicPr>
          <p:nvPr/>
        </p:nvPicPr>
        <p:blipFill>
          <a:blip r:embed="rId2">
            <a:extLst/>
          </a:blip>
          <a:stretch>
            <a:fillRect/>
          </a:stretch>
        </p:blipFill>
        <p:spPr>
          <a:xfrm>
            <a:off x="4043839" y="3805573"/>
            <a:ext cx="15690465" cy="9291954"/>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What and How Should We Do？"/>
          <p:cNvSpPr txBox="1"/>
          <p:nvPr>
            <p:ph type="title"/>
          </p:nvPr>
        </p:nvSpPr>
        <p:spPr>
          <a:prstGeom prst="rect">
            <a:avLst/>
          </a:prstGeom>
        </p:spPr>
        <p:txBody>
          <a:bodyPr/>
          <a:lstStyle>
            <a:lvl1pPr algn="l"/>
          </a:lstStyle>
          <a:p>
            <a:pPr/>
            <a:r>
              <a:t>What and How Should We Do？</a:t>
            </a:r>
          </a:p>
        </p:txBody>
      </p:sp>
      <p:pic>
        <p:nvPicPr>
          <p:cNvPr id="155" name="未命名.png" descr="未命名.png"/>
          <p:cNvPicPr>
            <a:picLocks noChangeAspect="1"/>
          </p:cNvPicPr>
          <p:nvPr/>
        </p:nvPicPr>
        <p:blipFill>
          <a:blip r:embed="rId2">
            <a:extLst/>
          </a:blip>
          <a:stretch>
            <a:fillRect/>
          </a:stretch>
        </p:blipFill>
        <p:spPr>
          <a:xfrm>
            <a:off x="4436533" y="2984500"/>
            <a:ext cx="15240001" cy="1016000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7" name="图像" descr="图像"/>
          <p:cNvPicPr>
            <a:picLocks noChangeAspect="1"/>
          </p:cNvPicPr>
          <p:nvPr/>
        </p:nvPicPr>
        <p:blipFill>
          <a:blip r:embed="rId2">
            <a:extLst/>
          </a:blip>
          <a:stretch>
            <a:fillRect/>
          </a:stretch>
        </p:blipFill>
        <p:spPr>
          <a:xfrm>
            <a:off x="1470335" y="0"/>
            <a:ext cx="10673730" cy="13716001"/>
          </a:xfrm>
          <a:prstGeom prst="rect">
            <a:avLst/>
          </a:prstGeom>
          <a:ln w="12700">
            <a:miter lim="400000"/>
          </a:ln>
        </p:spPr>
      </p:pic>
      <p:pic>
        <p:nvPicPr>
          <p:cNvPr id="158" name="图像" descr="图像"/>
          <p:cNvPicPr>
            <a:picLocks noChangeAspect="1"/>
          </p:cNvPicPr>
          <p:nvPr/>
        </p:nvPicPr>
        <p:blipFill>
          <a:blip r:embed="rId3">
            <a:extLst/>
          </a:blip>
          <a:stretch>
            <a:fillRect/>
          </a:stretch>
        </p:blipFill>
        <p:spPr>
          <a:xfrm>
            <a:off x="12179922" y="-1"/>
            <a:ext cx="10455089" cy="137160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Thank you for your patient！"/>
          <p:cNvSpPr txBox="1"/>
          <p:nvPr>
            <p:ph type="title"/>
          </p:nvPr>
        </p:nvSpPr>
        <p:spPr>
          <a:prstGeom prst="rect">
            <a:avLst/>
          </a:prstGeom>
        </p:spPr>
        <p:txBody>
          <a:bodyPr/>
          <a:lstStyle/>
          <a:p>
            <a:pPr/>
            <a:r>
              <a:t>Thank you for your patient！</a:t>
            </a:r>
          </a:p>
        </p:txBody>
      </p:sp>
      <p:sp>
        <p:nvSpPr>
          <p:cNvPr id="161" name="to be continued"/>
          <p:cNvSpPr txBox="1"/>
          <p:nvPr/>
        </p:nvSpPr>
        <p:spPr>
          <a:xfrm>
            <a:off x="19596895" y="12903200"/>
            <a:ext cx="4739742"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to be continued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Big Data"/>
          <p:cNvSpPr txBox="1"/>
          <p:nvPr>
            <p:ph type="title"/>
          </p:nvPr>
        </p:nvSpPr>
        <p:spPr>
          <a:prstGeom prst="rect">
            <a:avLst/>
          </a:prstGeom>
        </p:spPr>
        <p:txBody>
          <a:bodyPr/>
          <a:lstStyle>
            <a:lvl1pPr algn="l"/>
          </a:lstStyle>
          <a:p>
            <a:pPr/>
            <a:r>
              <a:t>Big Data</a:t>
            </a:r>
          </a:p>
        </p:txBody>
      </p:sp>
      <p:sp>
        <p:nvSpPr>
          <p:cNvPr id="123" name="Warm up…"/>
          <p:cNvSpPr txBox="1"/>
          <p:nvPr>
            <p:ph type="body" idx="1"/>
          </p:nvPr>
        </p:nvSpPr>
        <p:spPr>
          <a:prstGeom prst="rect">
            <a:avLst/>
          </a:prstGeom>
        </p:spPr>
        <p:txBody>
          <a:bodyPr/>
          <a:lstStyle/>
          <a:p>
            <a:pPr/>
            <a:r>
              <a:t>Warm up </a:t>
            </a:r>
          </a:p>
          <a:p>
            <a:pPr/>
            <a:r>
              <a:t>Brief Introduction</a:t>
            </a:r>
          </a:p>
          <a:p>
            <a:pPr/>
            <a:r>
              <a:t>What and How Should We Do？</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Warm Up"/>
          <p:cNvSpPr txBox="1"/>
          <p:nvPr>
            <p:ph type="title"/>
          </p:nvPr>
        </p:nvSpPr>
        <p:spPr>
          <a:prstGeom prst="rect">
            <a:avLst/>
          </a:prstGeom>
        </p:spPr>
        <p:txBody>
          <a:bodyPr/>
          <a:lstStyle>
            <a:lvl1pPr algn="l"/>
          </a:lstStyle>
          <a:p>
            <a:pPr/>
            <a:r>
              <a:t>Warm Up</a:t>
            </a:r>
          </a:p>
        </p:txBody>
      </p:sp>
      <p:sp>
        <p:nvSpPr>
          <p:cNvPr id="126" name="Video-a bit long"/>
          <p:cNvSpPr txBox="1"/>
          <p:nvPr/>
        </p:nvSpPr>
        <p:spPr>
          <a:xfrm>
            <a:off x="9810572" y="6413500"/>
            <a:ext cx="4762856" cy="889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Video-a bit long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Brief Introduction"/>
          <p:cNvSpPr txBox="1"/>
          <p:nvPr>
            <p:ph type="title"/>
          </p:nvPr>
        </p:nvSpPr>
        <p:spPr>
          <a:prstGeom prst="rect">
            <a:avLst/>
          </a:prstGeom>
        </p:spPr>
        <p:txBody>
          <a:bodyPr/>
          <a:lstStyle>
            <a:lvl1pPr algn="l"/>
          </a:lstStyle>
          <a:p>
            <a:pPr/>
            <a:r>
              <a:t>Brief Introduction</a:t>
            </a:r>
          </a:p>
        </p:txBody>
      </p:sp>
      <p:sp>
        <p:nvSpPr>
          <p:cNvPr id="129" name="Big Data is ……Not only big!…"/>
          <p:cNvSpPr txBox="1"/>
          <p:nvPr>
            <p:ph type="body" idx="1"/>
          </p:nvPr>
        </p:nvSpPr>
        <p:spPr>
          <a:prstGeom prst="rect">
            <a:avLst/>
          </a:prstGeom>
        </p:spPr>
        <p:txBody>
          <a:bodyPr/>
          <a:lstStyle/>
          <a:p>
            <a:pPr/>
            <a:r>
              <a:t>Big Data is ……Not only big!</a:t>
            </a:r>
          </a:p>
          <a:p>
            <a:pPr/>
            <a:r>
              <a:t>对数据定义的延伸迫使统计学与计算机科学从各自的传统核心领域进入边缘领域，两个学科在边缘领域的融合成为数据科学的基础。</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Brief Introduction"/>
          <p:cNvSpPr txBox="1"/>
          <p:nvPr>
            <p:ph type="title"/>
          </p:nvPr>
        </p:nvSpPr>
        <p:spPr>
          <a:prstGeom prst="rect">
            <a:avLst/>
          </a:prstGeom>
        </p:spPr>
        <p:txBody>
          <a:bodyPr/>
          <a:lstStyle>
            <a:lvl1pPr algn="l"/>
          </a:lstStyle>
          <a:p>
            <a:pPr/>
            <a:r>
              <a:t>Brief Introduction</a:t>
            </a:r>
          </a:p>
        </p:txBody>
      </p:sp>
      <p:sp>
        <p:nvSpPr>
          <p:cNvPr id="132" name="Data Scientist is ……?…"/>
          <p:cNvSpPr txBox="1"/>
          <p:nvPr>
            <p:ph type="body" idx="1"/>
          </p:nvPr>
        </p:nvSpPr>
        <p:spPr>
          <a:prstGeom prst="rect">
            <a:avLst/>
          </a:prstGeom>
        </p:spPr>
        <p:txBody>
          <a:bodyPr/>
          <a:lstStyle/>
          <a:p>
            <a:pPr/>
            <a:r>
              <a:t>Data Scientist is ……?</a:t>
            </a:r>
          </a:p>
          <a:p>
            <a:pPr/>
            <a:r>
              <a:t>擅长统计学的软件工程师与擅长软件工程的统计学家的混合体；</a:t>
            </a:r>
          </a:p>
          <a:p>
            <a:pPr/>
            <a:r>
              <a:t>擅长对数据分析结果进行解释的科学家与擅长数据分析的 MBA 混合体；</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Brief Introduction"/>
          <p:cNvSpPr txBox="1"/>
          <p:nvPr>
            <p:ph type="title"/>
          </p:nvPr>
        </p:nvSpPr>
        <p:spPr>
          <a:prstGeom prst="rect">
            <a:avLst/>
          </a:prstGeom>
        </p:spPr>
        <p:txBody>
          <a:bodyPr/>
          <a:lstStyle>
            <a:lvl1pPr algn="l"/>
          </a:lstStyle>
          <a:p>
            <a:pPr/>
            <a:r>
              <a:t>Brief Introduction</a:t>
            </a:r>
          </a:p>
        </p:txBody>
      </p:sp>
      <p:sp>
        <p:nvSpPr>
          <p:cNvPr id="135" name="Statistics and Data Science……?…"/>
          <p:cNvSpPr txBox="1"/>
          <p:nvPr>
            <p:ph type="body" idx="1"/>
          </p:nvPr>
        </p:nvSpPr>
        <p:spPr>
          <a:prstGeom prst="rect">
            <a:avLst/>
          </a:prstGeom>
        </p:spPr>
        <p:txBody>
          <a:bodyPr/>
          <a:lstStyle/>
          <a:p>
            <a:pPr/>
            <a:r>
              <a:t>Statistics and Data Science……?</a:t>
            </a:r>
          </a:p>
          <a:p>
            <a:pPr/>
            <a:r>
              <a:t>统计学的多数传统核心内容还未做好处理以十亿为单位的记录及非结构化数据的准备。同样，计算机科学的核心领域虽然擅长高效获取并存储大量结构化和非结构化数据，但在通过建模、分类和可视化等形式将数据转换成信息的能力上存在短板。</a:t>
            </a:r>
          </a:p>
          <a:p>
            <a:pPr/>
            <a:r>
              <a:t>虽然数据科学不是统计学，但统计学为这门学科贡献了基础方法。</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7" name="sjkx1.jpg" descr="sjkx1.jpg"/>
          <p:cNvPicPr>
            <a:picLocks noChangeAspect="1"/>
          </p:cNvPicPr>
          <p:nvPr/>
        </p:nvPicPr>
        <p:blipFill>
          <a:blip r:embed="rId2">
            <a:extLst/>
          </a:blip>
          <a:stretch>
            <a:fillRect/>
          </a:stretch>
        </p:blipFill>
        <p:spPr>
          <a:xfrm>
            <a:off x="5625052" y="460240"/>
            <a:ext cx="13598445" cy="1298033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9" name="sjkx.pdf" descr="sjkx.pdf"/>
          <p:cNvPicPr>
            <a:picLocks noChangeAspect="1"/>
          </p:cNvPicPr>
          <p:nvPr/>
        </p:nvPicPr>
        <p:blipFill>
          <a:blip r:embed="rId2">
            <a:extLst/>
          </a:blip>
          <a:stretch>
            <a:fillRect/>
          </a:stretch>
        </p:blipFill>
        <p:spPr>
          <a:xfrm>
            <a:off x="6262242" y="1000386"/>
            <a:ext cx="12543075" cy="12113729"/>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1" name="sjkx2.jpg" descr="sjkx2.jpg"/>
          <p:cNvPicPr>
            <a:picLocks noChangeAspect="1"/>
          </p:cNvPicPr>
          <p:nvPr/>
        </p:nvPicPr>
        <p:blipFill>
          <a:blip r:embed="rId2">
            <a:extLst/>
          </a:blip>
          <a:stretch>
            <a:fillRect/>
          </a:stretch>
        </p:blipFill>
        <p:spPr>
          <a:xfrm>
            <a:off x="5294494" y="610375"/>
            <a:ext cx="14161967" cy="1258054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