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84" r:id="rId6"/>
    <p:sldId id="294" r:id="rId7"/>
    <p:sldId id="300" r:id="rId8"/>
    <p:sldId id="287" r:id="rId9"/>
    <p:sldId id="296" r:id="rId10"/>
    <p:sldId id="297" r:id="rId11"/>
    <p:sldId id="298" r:id="rId12"/>
    <p:sldId id="299" r:id="rId13"/>
    <p:sldId id="271" r:id="rId14"/>
    <p:sldId id="280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117" d="100"/>
          <a:sy n="117" d="100"/>
        </p:scale>
        <p:origin x="494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6741741" y="195486"/>
            <a:ext cx="288032" cy="288032"/>
            <a:chOff x="7164288" y="267494"/>
            <a:chExt cx="288032" cy="288032"/>
          </a:xfrm>
        </p:grpSpPr>
        <p:sp>
          <p:nvSpPr>
            <p:cNvPr id="27" name="椭圆 26"/>
            <p:cNvSpPr/>
            <p:nvPr/>
          </p:nvSpPr>
          <p:spPr>
            <a:xfrm>
              <a:off x="7164288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flipH="1">
              <a:off x="7235818" y="372838"/>
              <a:ext cx="144971" cy="77344"/>
              <a:chOff x="6032720" y="491873"/>
              <a:chExt cx="268428" cy="143210"/>
            </a:xfrm>
          </p:grpSpPr>
          <p:sp>
            <p:nvSpPr>
              <p:cNvPr id="29" name="等腰三角形 28"/>
              <p:cNvSpPr/>
              <p:nvPr/>
            </p:nvSpPr>
            <p:spPr>
              <a:xfrm rot="5400000">
                <a:off x="6022843" y="501750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 rot="5400000">
                <a:off x="6167815" y="501751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 userDrawn="1"/>
        </p:nvGrpSpPr>
        <p:grpSpPr>
          <a:xfrm>
            <a:off x="8613949" y="195486"/>
            <a:ext cx="288032" cy="288032"/>
            <a:chOff x="6732240" y="267494"/>
            <a:chExt cx="288032" cy="288032"/>
          </a:xfrm>
        </p:grpSpPr>
        <p:sp>
          <p:nvSpPr>
            <p:cNvPr id="32" name="椭圆 31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6814528" y="372838"/>
              <a:ext cx="144971" cy="77344"/>
              <a:chOff x="6032720" y="491873"/>
              <a:chExt cx="268428" cy="143210"/>
            </a:xfrm>
          </p:grpSpPr>
          <p:sp>
            <p:nvSpPr>
              <p:cNvPr id="34" name="等腰三角形 33"/>
              <p:cNvSpPr/>
              <p:nvPr/>
            </p:nvSpPr>
            <p:spPr>
              <a:xfrm rot="5400000">
                <a:off x="6022843" y="501750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 rot="5400000">
                <a:off x="6167815" y="501751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 userDrawn="1"/>
        </p:nvGrpSpPr>
        <p:grpSpPr>
          <a:xfrm>
            <a:off x="7365810" y="195486"/>
            <a:ext cx="288032" cy="288032"/>
            <a:chOff x="6732240" y="267494"/>
            <a:chExt cx="288032" cy="288032"/>
          </a:xfrm>
        </p:grpSpPr>
        <p:sp>
          <p:nvSpPr>
            <p:cNvPr id="37" name="椭圆 36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6840252" y="364864"/>
              <a:ext cx="72008" cy="108000"/>
              <a:chOff x="6876256" y="699542"/>
              <a:chExt cx="72008" cy="10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6876256" y="699542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948264" y="699542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组合 40"/>
          <p:cNvGrpSpPr/>
          <p:nvPr userDrawn="1"/>
        </p:nvGrpSpPr>
        <p:grpSpPr>
          <a:xfrm>
            <a:off x="7989879" y="195486"/>
            <a:ext cx="288032" cy="288032"/>
            <a:chOff x="7344308" y="275469"/>
            <a:chExt cx="288032" cy="288032"/>
          </a:xfrm>
        </p:grpSpPr>
        <p:sp>
          <p:nvSpPr>
            <p:cNvPr id="42" name="椭圆 41"/>
            <p:cNvSpPr/>
            <p:nvPr/>
          </p:nvSpPr>
          <p:spPr>
            <a:xfrm>
              <a:off x="7344308" y="275469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430372" y="361018"/>
              <a:ext cx="108000" cy="108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fld id="{B5580437-A543-453B-883E-9FE19578B446}" type="datetime1">
              <a:rPr lang="zh-CN" altLang="en-US"/>
              <a:pPr/>
              <a:t>2015/12/22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fld id="{979502B0-F361-4DFD-B32E-D843475A265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7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580437-A543-453B-883E-9FE19578B446}" type="datetime1">
              <a:rPr lang="zh-CN" altLang="en-US"/>
              <a:pPr/>
              <a:t>2015/12/22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B1D69-2203-4638-8DFB-7B4412D2E7F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7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7534"/>
            <a:ext cx="9144000" cy="410445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365924"/>
            <a:ext cx="3203848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~1\ADMINI~1\APPLIC~1\360se6\USERDA~1\Temp\120859~1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" y="0"/>
            <a:ext cx="914399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2204506" y="2787774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204506" y="3723878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4506" y="2931790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音高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识别系统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843558"/>
            <a:ext cx="2259507" cy="15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9078"/>
      </p:ext>
    </p:extLst>
  </p:cSld>
  <p:clrMapOvr>
    <a:masterClrMapping/>
  </p:clrMapOvr>
  <p:transition spd="med" advClick="0" advTm="6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25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6"/>
          <p:cNvSpPr>
            <a:spLocks noChangeArrowheads="1"/>
          </p:cNvSpPr>
          <p:nvPr/>
        </p:nvSpPr>
        <p:spPr bwMode="auto">
          <a:xfrm>
            <a:off x="0" y="624681"/>
            <a:ext cx="9144000" cy="410368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TextBox 7"/>
          <p:cNvSpPr>
            <a:spLocks noChangeArrowheads="1"/>
          </p:cNvSpPr>
          <p:nvPr/>
        </p:nvSpPr>
        <p:spPr bwMode="auto">
          <a:xfrm>
            <a:off x="0" y="365125"/>
            <a:ext cx="3584858" cy="369332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r>
              <a:rPr lang="en-US" altLang="zh-CN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-3 </a:t>
            </a: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测试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与</a:t>
            </a: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分析</a:t>
            </a:r>
            <a:r>
              <a:rPr lang="en-US" altLang="zh-CN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音符输出结果</a:t>
            </a:r>
            <a:endParaRPr lang="zh-CN" altLang="en-US" dirty="0"/>
          </a:p>
        </p:txBody>
      </p:sp>
      <p:sp>
        <p:nvSpPr>
          <p:cNvPr id="7172" name="矩形 1"/>
          <p:cNvSpPr>
            <a:spLocks noChangeArrowheads="1"/>
          </p:cNvSpPr>
          <p:nvPr/>
        </p:nvSpPr>
        <p:spPr bwMode="auto">
          <a:xfrm>
            <a:off x="0" y="365125"/>
            <a:ext cx="3203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" b="48021"/>
          <a:stretch/>
        </p:blipFill>
        <p:spPr>
          <a:xfrm>
            <a:off x="1464150" y="756076"/>
            <a:ext cx="2952328" cy="3971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80" y="624681"/>
            <a:ext cx="1470098" cy="41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93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6"/>
          <p:cNvSpPr>
            <a:spLocks noChangeArrowheads="1"/>
          </p:cNvSpPr>
          <p:nvPr/>
        </p:nvSpPr>
        <p:spPr bwMode="auto">
          <a:xfrm>
            <a:off x="0" y="624681"/>
            <a:ext cx="9144000" cy="410368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TextBox 7"/>
          <p:cNvSpPr>
            <a:spLocks noChangeArrowheads="1"/>
          </p:cNvSpPr>
          <p:nvPr/>
        </p:nvSpPr>
        <p:spPr bwMode="auto">
          <a:xfrm>
            <a:off x="0" y="365125"/>
            <a:ext cx="3584858" cy="369332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r>
              <a:rPr lang="en-US" altLang="zh-CN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-3 </a:t>
            </a: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测试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与</a:t>
            </a: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分析</a:t>
            </a:r>
            <a:r>
              <a:rPr lang="en-US" altLang="zh-CN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频率分析（每帧）</a:t>
            </a:r>
            <a:endParaRPr lang="zh-CN" altLang="en-US" dirty="0"/>
          </a:p>
        </p:txBody>
      </p:sp>
      <p:sp>
        <p:nvSpPr>
          <p:cNvPr id="7172" name="矩形 1"/>
          <p:cNvSpPr>
            <a:spLocks noChangeArrowheads="1"/>
          </p:cNvSpPr>
          <p:nvPr/>
        </p:nvSpPr>
        <p:spPr bwMode="auto">
          <a:xfrm>
            <a:off x="0" y="365125"/>
            <a:ext cx="3203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11"/>
          <a:stretch/>
        </p:blipFill>
        <p:spPr>
          <a:xfrm>
            <a:off x="323528" y="768636"/>
            <a:ext cx="4464496" cy="39775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718421"/>
            <a:ext cx="2802012" cy="400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95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6"/>
          <p:cNvSpPr>
            <a:spLocks noChangeArrowheads="1"/>
          </p:cNvSpPr>
          <p:nvPr/>
        </p:nvSpPr>
        <p:spPr bwMode="auto">
          <a:xfrm>
            <a:off x="0" y="624681"/>
            <a:ext cx="9144000" cy="410368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TextBox 7"/>
          <p:cNvSpPr>
            <a:spLocks noChangeArrowheads="1"/>
          </p:cNvSpPr>
          <p:nvPr/>
        </p:nvSpPr>
        <p:spPr bwMode="auto">
          <a:xfrm>
            <a:off x="0" y="365125"/>
            <a:ext cx="3779912" cy="369332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r>
              <a:rPr lang="en-US" altLang="zh-CN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-3 </a:t>
            </a: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测试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与</a:t>
            </a: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分析</a:t>
            </a:r>
            <a:r>
              <a:rPr lang="en-US" altLang="zh-CN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音符</a:t>
            </a: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位置（归一化）</a:t>
            </a:r>
            <a:endParaRPr lang="zh-CN" altLang="en-US" dirty="0"/>
          </a:p>
        </p:txBody>
      </p:sp>
      <p:sp>
        <p:nvSpPr>
          <p:cNvPr id="7172" name="矩形 1"/>
          <p:cNvSpPr>
            <a:spLocks noChangeArrowheads="1"/>
          </p:cNvSpPr>
          <p:nvPr/>
        </p:nvSpPr>
        <p:spPr bwMode="auto">
          <a:xfrm>
            <a:off x="0" y="365125"/>
            <a:ext cx="3203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45"/>
          <a:stretch/>
        </p:blipFill>
        <p:spPr>
          <a:xfrm>
            <a:off x="107504" y="731838"/>
            <a:ext cx="5687184" cy="39281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31" y="624681"/>
            <a:ext cx="2894142" cy="410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60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755994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Four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2790" y="2631946"/>
            <a:ext cx="282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发展及其应用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04</a:t>
            </a:r>
            <a:endParaRPr lang="zh-CN" altLang="en-US" sz="96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7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22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2204506" y="2787774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204506" y="3723878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4506" y="2931790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You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31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0">
        <p:wipe/>
      </p:transition>
    </mc:Choice>
    <mc:Fallback xmlns="">
      <p:transition advClick="0" advTm="1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34"/>
            <a:ext cx="2699792" cy="513676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1463" y="2612770"/>
            <a:ext cx="1896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6">
                    <a:lumMod val="75000"/>
                  </a:schemeClr>
                </a:solidFill>
              </a:rPr>
              <a:t>Contents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306" y="1891133"/>
            <a:ext cx="131318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63888" y="1416894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66276" y="1347441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简介</a:t>
            </a:r>
          </a:p>
        </p:txBody>
      </p:sp>
      <p:sp>
        <p:nvSpPr>
          <p:cNvPr id="11" name="椭圆 10"/>
          <p:cNvSpPr/>
          <p:nvPr/>
        </p:nvSpPr>
        <p:spPr>
          <a:xfrm>
            <a:off x="3563888" y="2008244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66276" y="1938791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原理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与算法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63888" y="2570430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66276" y="2500977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程序分析及运行结果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563888" y="3168957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66276" y="3099504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应用及其局限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41403"/>
      </p:ext>
    </p:extLst>
  </p:cSld>
  <p:clrMapOvr>
    <a:masterClrMapping/>
  </p:clrMapOvr>
  <p:transition spd="slow" advTm="7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696683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2790" y="2631946"/>
            <a:ext cx="282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简介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01</a:t>
            </a:r>
            <a:endParaRPr lang="zh-CN" altLang="en-US" sz="96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7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3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672637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Two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2790" y="2631946"/>
            <a:ext cx="4845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原理和算法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02</a:t>
            </a:r>
            <a:endParaRPr lang="zh-CN" altLang="en-US" sz="96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7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3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>
            <a:spLocks noChangeArrowheads="1"/>
          </p:cNvSpPr>
          <p:nvPr/>
        </p:nvSpPr>
        <p:spPr bwMode="auto">
          <a:xfrm>
            <a:off x="3924300" y="2108200"/>
            <a:ext cx="1944688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Three</a:t>
            </a:r>
            <a:endParaRPr lang="zh-CN" altLang="en-US" sz="2800">
              <a:solidFill>
                <a:srgbClr val="DDD9C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9" name="TextBox 4"/>
          <p:cNvSpPr>
            <a:spLocks noChangeArrowheads="1"/>
          </p:cNvSpPr>
          <p:nvPr/>
        </p:nvSpPr>
        <p:spPr bwMode="auto">
          <a:xfrm>
            <a:off x="3563888" y="2632076"/>
            <a:ext cx="41764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程序分析及运行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结果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00" name="TextBox 5"/>
          <p:cNvSpPr>
            <a:spLocks noChangeArrowheads="1"/>
          </p:cNvSpPr>
          <p:nvPr/>
        </p:nvSpPr>
        <p:spPr bwMode="auto">
          <a:xfrm>
            <a:off x="2162175" y="1814513"/>
            <a:ext cx="17621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9600" b="1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  <a:sym typeface="Kozuka Mincho Pr6N H" pitchFamily="2" charset="-128"/>
              </a:rPr>
              <a:t>03</a:t>
            </a:r>
            <a:endParaRPr lang="zh-CN" altLang="en-US" sz="9600" b="1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  <a:sym typeface="Kozuka Mincho Pr6N H" pitchFamily="2" charset="-128"/>
            </a:endParaRPr>
          </a:p>
        </p:txBody>
      </p:sp>
      <p:sp>
        <p:nvSpPr>
          <p:cNvPr id="4101" name="直接连接符 6"/>
          <p:cNvSpPr>
            <a:spLocks noChangeShapeType="1"/>
          </p:cNvSpPr>
          <p:nvPr/>
        </p:nvSpPr>
        <p:spPr bwMode="auto">
          <a:xfrm>
            <a:off x="2311400" y="3167063"/>
            <a:ext cx="4249738" cy="1587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sysDot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2" name="直接连接符 7"/>
          <p:cNvSpPr>
            <a:spLocks noChangeShapeType="1"/>
          </p:cNvSpPr>
          <p:nvPr/>
        </p:nvSpPr>
        <p:spPr bwMode="auto">
          <a:xfrm>
            <a:off x="2311400" y="1819275"/>
            <a:ext cx="4249738" cy="1588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sysDot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6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 animBg="1" autoUpdateAnimBg="0"/>
      <p:bldP spid="4099" grpId="0" bldLvl="0" autoUpdateAnimBg="0"/>
      <p:bldP spid="4100" grpId="0" bldLvl="0" autoUpdateAnimBg="0"/>
      <p:bldP spid="4101" grpId="0" animBg="1"/>
      <p:bldP spid="410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1"/>
          <p:cNvSpPr>
            <a:spLocks noChangeArrowheads="1"/>
          </p:cNvSpPr>
          <p:nvPr/>
        </p:nvSpPr>
        <p:spPr bwMode="auto">
          <a:xfrm>
            <a:off x="0" y="365125"/>
            <a:ext cx="32758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-1 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程序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分析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7504" y="888345"/>
            <a:ext cx="3816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while (n&lt;L-N)</a:t>
            </a:r>
          </a:p>
          <a:p>
            <a:r>
              <a:rPr lang="en-US" altLang="zh-CN" sz="1600" dirty="0"/>
              <a:t>    </a:t>
            </a:r>
            <a:r>
              <a:rPr lang="zh-CN" altLang="en-US" sz="1600" dirty="0"/>
              <a:t>当前帧</a:t>
            </a:r>
            <a:r>
              <a:rPr lang="zh-CN" altLang="en-US" sz="1600" dirty="0" smtClean="0"/>
              <a:t>能量</a:t>
            </a:r>
            <a:r>
              <a:rPr lang="en-US" altLang="zh-CN" sz="1600" dirty="0" err="1"/>
              <a:t>nowpower</a:t>
            </a:r>
            <a:endParaRPr lang="zh-CN" altLang="en-US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if </a:t>
            </a:r>
            <a:r>
              <a:rPr lang="en-US" altLang="zh-CN" sz="1600" dirty="0" err="1" smtClean="0"/>
              <a:t>nowpower</a:t>
            </a:r>
            <a:r>
              <a:rPr lang="en-US" altLang="zh-CN" sz="1600" dirty="0" smtClean="0"/>
              <a:t>&gt;H  </a:t>
            </a:r>
            <a:r>
              <a:rPr lang="zh-CN" altLang="en-US" sz="1600" dirty="0" smtClean="0"/>
              <a:t>静</a:t>
            </a:r>
            <a:r>
              <a:rPr lang="zh-CN" altLang="en-US" sz="1600" dirty="0"/>
              <a:t>音计数归零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if </a:t>
            </a:r>
            <a:r>
              <a:rPr lang="zh-CN" altLang="en-US" sz="1600" dirty="0"/>
              <a:t>乐音区</a:t>
            </a:r>
          </a:p>
          <a:p>
            <a:r>
              <a:rPr lang="zh-CN" altLang="en-US" sz="1600" dirty="0"/>
              <a:t>            频率分析</a:t>
            </a:r>
          </a:p>
          <a:p>
            <a:r>
              <a:rPr lang="zh-CN" altLang="en-US" sz="1600" dirty="0"/>
              <a:t>            音阶分析</a:t>
            </a:r>
          </a:p>
          <a:p>
            <a:r>
              <a:rPr lang="zh-CN" altLang="en-US" sz="1600" dirty="0"/>
              <a:t>            </a:t>
            </a:r>
            <a:r>
              <a:rPr lang="en-US" altLang="zh-CN" sz="1600" dirty="0"/>
              <a:t>if </a:t>
            </a:r>
            <a:r>
              <a:rPr lang="zh-CN" altLang="en-US" sz="1600" dirty="0"/>
              <a:t>首次进入乐音区或音阶变化</a:t>
            </a:r>
          </a:p>
          <a:p>
            <a:r>
              <a:rPr lang="zh-CN" altLang="en-US" sz="1600" dirty="0"/>
              <a:t>                开始音区记录</a:t>
            </a:r>
          </a:p>
          <a:p>
            <a:r>
              <a:rPr lang="zh-CN" altLang="en-US" sz="1600" dirty="0"/>
              <a:t>            </a:t>
            </a:r>
            <a:r>
              <a:rPr lang="en-US" altLang="zh-CN" sz="1600" dirty="0" err="1"/>
              <a:t>elseif</a:t>
            </a:r>
            <a:r>
              <a:rPr lang="en-US" altLang="zh-CN" sz="1600" dirty="0"/>
              <a:t> pitch==</a:t>
            </a:r>
            <a:r>
              <a:rPr lang="en-US" altLang="zh-CN" sz="1600" dirty="0" err="1"/>
              <a:t>nowpitch</a:t>
            </a:r>
            <a:endParaRPr lang="en-US" altLang="zh-CN" sz="1600" dirty="0"/>
          </a:p>
          <a:p>
            <a:r>
              <a:rPr lang="en-US" altLang="zh-CN" sz="1600" dirty="0"/>
              <a:t>                </a:t>
            </a:r>
            <a:r>
              <a:rPr lang="zh-CN" altLang="en-US" sz="1600" dirty="0"/>
              <a:t>相同音   次数加一</a:t>
            </a:r>
          </a:p>
          <a:p>
            <a:r>
              <a:rPr lang="zh-CN" altLang="en-US" sz="1600" dirty="0"/>
              <a:t>            </a:t>
            </a:r>
            <a:r>
              <a:rPr lang="en-US" altLang="zh-CN" sz="1600" dirty="0"/>
              <a:t>end</a:t>
            </a:r>
          </a:p>
          <a:p>
            <a:r>
              <a:rPr lang="en-US" altLang="zh-CN" sz="1600" dirty="0"/>
              <a:t>            if </a:t>
            </a:r>
            <a:r>
              <a:rPr lang="zh-CN" altLang="en-US" sz="1600" dirty="0"/>
              <a:t>第二次检测到相同音</a:t>
            </a:r>
          </a:p>
          <a:p>
            <a:r>
              <a:rPr lang="zh-CN" altLang="en-US" sz="1600" dirty="0"/>
              <a:t>	</a:t>
            </a:r>
            <a:r>
              <a:rPr lang="zh-CN" altLang="en-US" sz="1600" dirty="0" smtClean="0"/>
              <a:t>记录</a:t>
            </a:r>
            <a:r>
              <a:rPr lang="zh-CN" altLang="en-US" sz="1600" dirty="0"/>
              <a:t>音符</a:t>
            </a:r>
          </a:p>
          <a:p>
            <a:r>
              <a:rPr lang="zh-CN" altLang="en-US" sz="1600" dirty="0"/>
              <a:t>            </a:t>
            </a:r>
            <a:r>
              <a:rPr lang="en-US" altLang="zh-CN" sz="1600" dirty="0" smtClean="0"/>
              <a:t>end</a:t>
            </a:r>
          </a:p>
          <a:p>
            <a:r>
              <a:rPr lang="en-US" altLang="zh-CN" sz="1600" dirty="0" smtClean="0"/>
              <a:t>        end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11960" y="915312"/>
            <a:ext cx="305983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600" dirty="0" err="1"/>
              <a:t>elseif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nowpower</a:t>
            </a:r>
            <a:r>
              <a:rPr lang="en-US" altLang="zh-CN" sz="1600" dirty="0"/>
              <a:t>&lt;H</a:t>
            </a:r>
          </a:p>
          <a:p>
            <a:r>
              <a:rPr lang="en-US" altLang="zh-CN" sz="1600" dirty="0"/>
              <a:t>        </a:t>
            </a:r>
            <a:r>
              <a:rPr lang="zh-CN" altLang="en-US" sz="1600" dirty="0"/>
              <a:t>乐音计数归零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if </a:t>
            </a:r>
            <a:r>
              <a:rPr lang="zh-CN" altLang="en-US" sz="1600" dirty="0"/>
              <a:t>乐音区结束，进入静音区</a:t>
            </a:r>
          </a:p>
          <a:p>
            <a:r>
              <a:rPr lang="zh-CN" altLang="en-US" sz="1600" dirty="0"/>
              <a:t>            音阶记录归零，音符终止</a:t>
            </a:r>
          </a:p>
          <a:p>
            <a:r>
              <a:rPr lang="zh-CN" altLang="en-US" sz="1600" dirty="0"/>
              <a:t>            门限修正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end</a:t>
            </a:r>
          </a:p>
          <a:p>
            <a:r>
              <a:rPr lang="en-US" altLang="zh-CN" sz="1600" dirty="0"/>
              <a:t>    end</a:t>
            </a:r>
          </a:p>
          <a:p>
            <a:r>
              <a:rPr lang="en-US" altLang="zh-CN" sz="1600" dirty="0"/>
              <a:t>    n=</a:t>
            </a:r>
            <a:r>
              <a:rPr lang="en-US" altLang="zh-CN" sz="1600" dirty="0" err="1"/>
              <a:t>n+N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end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969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1"/>
          <p:cNvSpPr>
            <a:spLocks noChangeArrowheads="1"/>
          </p:cNvSpPr>
          <p:nvPr/>
        </p:nvSpPr>
        <p:spPr bwMode="auto">
          <a:xfrm>
            <a:off x="0" y="411510"/>
            <a:ext cx="32758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r>
              <a:rPr lang="en-US" altLang="zh-C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-2 </a:t>
            </a:r>
            <a:r>
              <a:rPr lang="zh-CN" alt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对中央</a:t>
            </a:r>
            <a:r>
              <a:rPr lang="en-US" altLang="zh-CN" sz="16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</a:t>
            </a:r>
            <a:r>
              <a:rPr lang="zh-CN" alt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sz="16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do</a:t>
            </a:r>
            <a:r>
              <a:rPr lang="zh-CN" alt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）的测试与分析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15566"/>
            <a:ext cx="4586423" cy="37821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08" y="1347614"/>
            <a:ext cx="4319893" cy="335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4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6"/>
          <p:cNvSpPr>
            <a:spLocks noChangeArrowheads="1"/>
          </p:cNvSpPr>
          <p:nvPr/>
        </p:nvSpPr>
        <p:spPr bwMode="auto">
          <a:xfrm>
            <a:off x="0" y="624681"/>
            <a:ext cx="9144000" cy="410368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TextBox 7"/>
          <p:cNvSpPr>
            <a:spLocks noChangeArrowheads="1"/>
          </p:cNvSpPr>
          <p:nvPr/>
        </p:nvSpPr>
        <p:spPr bwMode="auto">
          <a:xfrm>
            <a:off x="0" y="365125"/>
            <a:ext cx="3584858" cy="369332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r>
              <a:rPr lang="en-US" altLang="zh-CN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-2</a:t>
            </a: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对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中央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do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）的测试与分析</a:t>
            </a:r>
            <a:endParaRPr lang="zh-CN" altLang="en-US" dirty="0"/>
          </a:p>
        </p:txBody>
      </p:sp>
      <p:sp>
        <p:nvSpPr>
          <p:cNvPr id="7172" name="矩形 1"/>
          <p:cNvSpPr>
            <a:spLocks noChangeArrowheads="1"/>
          </p:cNvSpPr>
          <p:nvPr/>
        </p:nvSpPr>
        <p:spPr bwMode="auto">
          <a:xfrm>
            <a:off x="0" y="365125"/>
            <a:ext cx="3203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74869"/>
            <a:ext cx="3147166" cy="3964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890586"/>
            <a:ext cx="4714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87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6"/>
          <p:cNvSpPr>
            <a:spLocks noChangeArrowheads="1"/>
          </p:cNvSpPr>
          <p:nvPr/>
        </p:nvSpPr>
        <p:spPr bwMode="auto">
          <a:xfrm>
            <a:off x="0" y="624681"/>
            <a:ext cx="9144000" cy="410368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TextBox 7"/>
          <p:cNvSpPr>
            <a:spLocks noChangeArrowheads="1"/>
          </p:cNvSpPr>
          <p:nvPr/>
        </p:nvSpPr>
        <p:spPr bwMode="auto">
          <a:xfrm>
            <a:off x="0" y="365125"/>
            <a:ext cx="3584858" cy="369332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r>
              <a:rPr lang="en-US" altLang="zh-CN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-3 </a:t>
            </a: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测试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与分析</a:t>
            </a:r>
            <a:endParaRPr lang="zh-CN" altLang="en-US" dirty="0"/>
          </a:p>
        </p:txBody>
      </p:sp>
      <p:sp>
        <p:nvSpPr>
          <p:cNvPr id="7172" name="矩形 1"/>
          <p:cNvSpPr>
            <a:spLocks noChangeArrowheads="1"/>
          </p:cNvSpPr>
          <p:nvPr/>
        </p:nvSpPr>
        <p:spPr bwMode="auto">
          <a:xfrm>
            <a:off x="0" y="365125"/>
            <a:ext cx="3203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4" y="756570"/>
            <a:ext cx="3261330" cy="3949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56570"/>
            <a:ext cx="3549193" cy="3949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81" y="756571"/>
            <a:ext cx="3574259" cy="39567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341" y="760494"/>
            <a:ext cx="3788478" cy="39457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760494"/>
            <a:ext cx="4187382" cy="39077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603" y="756570"/>
            <a:ext cx="4061861" cy="3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4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202</Words>
  <Application>Microsoft Office PowerPoint</Application>
  <PresentationFormat>全屏显示(16:9)</PresentationFormat>
  <Paragraphs>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Kozuka Mincho Pr6N H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jenny</dc:creator>
  <cp:lastModifiedBy>王屹翔</cp:lastModifiedBy>
  <cp:revision>84</cp:revision>
  <dcterms:modified xsi:type="dcterms:W3CDTF">2015-12-22T16:47:05Z</dcterms:modified>
</cp:coreProperties>
</file>